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6" r:id="rId2"/>
    <p:sldId id="272" r:id="rId3"/>
    <p:sldId id="273" r:id="rId4"/>
    <p:sldId id="287" r:id="rId5"/>
    <p:sldId id="285" r:id="rId6"/>
    <p:sldId id="286" r:id="rId7"/>
    <p:sldId id="275" r:id="rId8"/>
    <p:sldId id="256" r:id="rId9"/>
    <p:sldId id="259" r:id="rId10"/>
    <p:sldId id="266" r:id="rId11"/>
    <p:sldId id="261" r:id="rId12"/>
    <p:sldId id="263" r:id="rId13"/>
    <p:sldId id="265" r:id="rId14"/>
    <p:sldId id="268" r:id="rId15"/>
    <p:sldId id="282" r:id="rId16"/>
    <p:sldId id="269" r:id="rId17"/>
    <p:sldId id="288" r:id="rId18"/>
    <p:sldId id="289" r:id="rId19"/>
    <p:sldId id="290" r:id="rId20"/>
    <p:sldId id="278" r:id="rId21"/>
    <p:sldId id="279" r:id="rId22"/>
    <p:sldId id="280" r:id="rId23"/>
    <p:sldId id="281" r:id="rId24"/>
    <p:sldId id="283" r:id="rId25"/>
    <p:sldId id="284" r:id="rId26"/>
    <p:sldId id="291" r:id="rId27"/>
    <p:sldId id="277" r:id="rId28"/>
    <p:sldId id="292" r:id="rId29"/>
    <p:sldId id="293" r:id="rId30"/>
    <p:sldId id="294" r:id="rId31"/>
    <p:sldId id="295"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166106B-9604-4DD3-9965-EF35D156D005}">
          <p14:sldIdLst>
            <p14:sldId id="276"/>
            <p14:sldId id="272"/>
            <p14:sldId id="273"/>
            <p14:sldId id="287"/>
            <p14:sldId id="285"/>
            <p14:sldId id="286"/>
            <p14:sldId id="275"/>
            <p14:sldId id="256"/>
            <p14:sldId id="259"/>
            <p14:sldId id="266"/>
            <p14:sldId id="261"/>
            <p14:sldId id="263"/>
          </p14:sldIdLst>
        </p14:section>
        <p14:section name="Untitled Section" id="{FD7174B6-6A96-4510-A522-EACB80D96223}">
          <p14:sldIdLst>
            <p14:sldId id="265"/>
            <p14:sldId id="268"/>
            <p14:sldId id="282"/>
            <p14:sldId id="269"/>
            <p14:sldId id="288"/>
            <p14:sldId id="289"/>
            <p14:sldId id="290"/>
            <p14:sldId id="278"/>
            <p14:sldId id="279"/>
            <p14:sldId id="280"/>
            <p14:sldId id="281"/>
            <p14:sldId id="283"/>
            <p14:sldId id="284"/>
            <p14:sldId id="291"/>
            <p14:sldId id="277"/>
            <p14:sldId id="292"/>
            <p14:sldId id="293"/>
            <p14:sldId id="294"/>
            <p14:sldId id="29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68" d="100"/>
          <a:sy n="68" d="100"/>
        </p:scale>
        <p:origin x="6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0D21E6-A5DA-4906-9C28-C4D481AE150E}"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en-US"/>
        </a:p>
      </dgm:t>
    </dgm:pt>
    <dgm:pt modelId="{359A9309-C6AC-4D6C-AB3F-29AA43C2B921}">
      <dgm:prSet phldrT="[Text]" custT="1"/>
      <dgm:spPr/>
      <dgm:t>
        <a:bodyPr/>
        <a:lstStyle/>
        <a:p>
          <a:r>
            <a:rPr lang="en-ID" sz="1600" b="1" cap="none" dirty="0" err="1" smtClean="0"/>
            <a:t>Kandungan</a:t>
          </a:r>
          <a:r>
            <a:rPr lang="en-ID" sz="1600" b="1" cap="none" dirty="0" smtClean="0"/>
            <a:t> </a:t>
          </a:r>
          <a:r>
            <a:rPr lang="en-ID" sz="1600" b="1" cap="none" dirty="0" err="1" smtClean="0"/>
            <a:t>gizi</a:t>
          </a:r>
          <a:r>
            <a:rPr lang="en-ID" sz="1600" b="1" cap="none" dirty="0" smtClean="0"/>
            <a:t>  </a:t>
          </a:r>
          <a:endParaRPr lang="en-US" sz="1600" dirty="0"/>
        </a:p>
      </dgm:t>
    </dgm:pt>
    <dgm:pt modelId="{EF1AC7BA-842F-4534-B631-442A94BF3615}" type="parTrans" cxnId="{A6B39FB8-1C18-4566-B28A-E12EB47DB3E1}">
      <dgm:prSet/>
      <dgm:spPr/>
      <dgm:t>
        <a:bodyPr/>
        <a:lstStyle/>
        <a:p>
          <a:endParaRPr lang="en-US" sz="1600"/>
        </a:p>
      </dgm:t>
    </dgm:pt>
    <dgm:pt modelId="{90AFD47E-5DD6-4276-8DED-488927F1272C}" type="sibTrans" cxnId="{A6B39FB8-1C18-4566-B28A-E12EB47DB3E1}">
      <dgm:prSet custT="1"/>
      <dgm:spPr/>
      <dgm:t>
        <a:bodyPr/>
        <a:lstStyle/>
        <a:p>
          <a:r>
            <a:rPr lang="en-US" sz="1600" b="1" cap="none" dirty="0" err="1" smtClean="0"/>
            <a:t>Aktivitas</a:t>
          </a:r>
          <a:r>
            <a:rPr lang="en-US" sz="1600" b="1" cap="none" dirty="0" smtClean="0"/>
            <a:t> air</a:t>
          </a:r>
          <a:endParaRPr lang="en-US" sz="1600" dirty="0"/>
        </a:p>
      </dgm:t>
    </dgm:pt>
    <dgm:pt modelId="{B9F2DEBB-0F68-482E-9C1D-CC8FA100C6BB}">
      <dgm:prSet phldrT="[Text]" custT="1"/>
      <dgm:spPr/>
      <dgm:t>
        <a:bodyPr/>
        <a:lstStyle/>
        <a:p>
          <a:r>
            <a:rPr lang="en-US" sz="1600" dirty="0" smtClean="0"/>
            <a:t> </a:t>
          </a:r>
          <a:endParaRPr lang="en-US" sz="1600" dirty="0"/>
        </a:p>
      </dgm:t>
    </dgm:pt>
    <dgm:pt modelId="{0A505218-BC62-4B19-AD38-4D4A61154545}" type="parTrans" cxnId="{11A287E9-6DD5-4AA3-BF4A-6108439EACCF}">
      <dgm:prSet/>
      <dgm:spPr/>
      <dgm:t>
        <a:bodyPr/>
        <a:lstStyle/>
        <a:p>
          <a:endParaRPr lang="en-US" sz="1600"/>
        </a:p>
      </dgm:t>
    </dgm:pt>
    <dgm:pt modelId="{5FCF9777-3B71-480E-AED1-A2874FAF1BB1}" type="sibTrans" cxnId="{11A287E9-6DD5-4AA3-BF4A-6108439EACCF}">
      <dgm:prSet/>
      <dgm:spPr/>
      <dgm:t>
        <a:bodyPr/>
        <a:lstStyle/>
        <a:p>
          <a:endParaRPr lang="en-US" sz="1600"/>
        </a:p>
      </dgm:t>
    </dgm:pt>
    <dgm:pt modelId="{AA033D89-5099-4D71-A164-901AFC5D1F01}">
      <dgm:prSet phldrT="[Text]" custT="1"/>
      <dgm:spPr/>
      <dgm:t>
        <a:bodyPr/>
        <a:lstStyle/>
        <a:p>
          <a:r>
            <a:rPr lang="en-ID" sz="1600" b="1" cap="none" dirty="0" err="1" smtClean="0"/>
            <a:t>kelembapan</a:t>
          </a:r>
          <a:endParaRPr lang="en-US" sz="1600" dirty="0"/>
        </a:p>
      </dgm:t>
    </dgm:pt>
    <dgm:pt modelId="{8A5A2B56-4B9C-4298-8E37-01548B14A359}" type="parTrans" cxnId="{B024924A-A5C4-46C4-B10D-F09CC0FFB5D8}">
      <dgm:prSet/>
      <dgm:spPr/>
      <dgm:t>
        <a:bodyPr/>
        <a:lstStyle/>
        <a:p>
          <a:endParaRPr lang="en-US" sz="1600"/>
        </a:p>
      </dgm:t>
    </dgm:pt>
    <dgm:pt modelId="{738D2D35-3B6F-4634-ABB2-FC4BBF9E926D}" type="sibTrans" cxnId="{B024924A-A5C4-46C4-B10D-F09CC0FFB5D8}">
      <dgm:prSet custT="1"/>
      <dgm:spPr/>
      <dgm:t>
        <a:bodyPr/>
        <a:lstStyle/>
        <a:p>
          <a:r>
            <a:rPr lang="en-ID" sz="1600" b="1" cap="none" dirty="0" err="1" smtClean="0"/>
            <a:t>Senyawa</a:t>
          </a:r>
          <a:r>
            <a:rPr lang="en-ID" sz="1600" b="1" cap="none" dirty="0" smtClean="0"/>
            <a:t> </a:t>
          </a:r>
          <a:r>
            <a:rPr lang="en-ID" sz="1600" b="1" cap="none" dirty="0" err="1" smtClean="0"/>
            <a:t>antimikroba</a:t>
          </a:r>
          <a:endParaRPr lang="en-US" sz="1600" dirty="0"/>
        </a:p>
      </dgm:t>
    </dgm:pt>
    <dgm:pt modelId="{798016F0-B6FC-4F0D-A13C-19EC91A12BA7}">
      <dgm:prSet phldrT="[Text]" custT="1"/>
      <dgm:spPr/>
      <dgm:t>
        <a:bodyPr/>
        <a:lstStyle/>
        <a:p>
          <a:r>
            <a:rPr lang="en-US" sz="1600" dirty="0" smtClean="0"/>
            <a:t> </a:t>
          </a:r>
          <a:endParaRPr lang="en-US" sz="1600" dirty="0"/>
        </a:p>
      </dgm:t>
    </dgm:pt>
    <dgm:pt modelId="{C0481F47-EA52-49FD-A829-29A3DD07CF5A}" type="parTrans" cxnId="{938AF37E-43EE-43C4-9C5B-2B582DA7C962}">
      <dgm:prSet/>
      <dgm:spPr/>
      <dgm:t>
        <a:bodyPr/>
        <a:lstStyle/>
        <a:p>
          <a:endParaRPr lang="en-US" sz="1600"/>
        </a:p>
      </dgm:t>
    </dgm:pt>
    <dgm:pt modelId="{24AD95A5-C966-47C3-9456-BB8DB324A565}" type="sibTrans" cxnId="{938AF37E-43EE-43C4-9C5B-2B582DA7C962}">
      <dgm:prSet/>
      <dgm:spPr/>
      <dgm:t>
        <a:bodyPr/>
        <a:lstStyle/>
        <a:p>
          <a:endParaRPr lang="en-US" sz="1600"/>
        </a:p>
      </dgm:t>
    </dgm:pt>
    <dgm:pt modelId="{BC642DE7-68E3-4C96-BDD7-A3F9232CDF90}">
      <dgm:prSet phldrT="[Text]" custT="1"/>
      <dgm:spPr/>
      <dgm:t>
        <a:bodyPr/>
        <a:lstStyle/>
        <a:p>
          <a:r>
            <a:rPr lang="en-ID" sz="1600" b="1" cap="none" dirty="0" err="1" smtClean="0"/>
            <a:t>Suhu</a:t>
          </a:r>
          <a:endParaRPr lang="en-US" sz="1600" dirty="0"/>
        </a:p>
      </dgm:t>
    </dgm:pt>
    <dgm:pt modelId="{FD209EFE-4B4E-47A5-BD5F-E6562A066C31}" type="parTrans" cxnId="{0C7E35A1-7A03-498F-8BBB-392A18E7A3D5}">
      <dgm:prSet/>
      <dgm:spPr/>
      <dgm:t>
        <a:bodyPr/>
        <a:lstStyle/>
        <a:p>
          <a:endParaRPr lang="en-US" sz="1600"/>
        </a:p>
      </dgm:t>
    </dgm:pt>
    <dgm:pt modelId="{0EE8CC5C-869A-42D1-A647-16BD6F1C5A88}" type="sibTrans" cxnId="{0C7E35A1-7A03-498F-8BBB-392A18E7A3D5}">
      <dgm:prSet custT="1"/>
      <dgm:spPr/>
      <dgm:t>
        <a:bodyPr/>
        <a:lstStyle/>
        <a:p>
          <a:r>
            <a:rPr lang="en-ID" sz="1600" b="1" cap="none" dirty="0" err="1" smtClean="0"/>
            <a:t>Oksigen</a:t>
          </a:r>
          <a:r>
            <a:rPr lang="en-ID" sz="1600" b="1" cap="none" dirty="0" smtClean="0"/>
            <a:t> </a:t>
          </a:r>
          <a:endParaRPr lang="en-US" sz="1600" dirty="0"/>
        </a:p>
      </dgm:t>
    </dgm:pt>
    <dgm:pt modelId="{98F9A8F9-A21A-428B-8A50-A9E5BF1198CC}">
      <dgm:prSet phldrT="[Text]" custT="1"/>
      <dgm:spPr/>
      <dgm:t>
        <a:bodyPr/>
        <a:lstStyle/>
        <a:p>
          <a:r>
            <a:rPr lang="en-US" sz="1600" dirty="0" smtClean="0"/>
            <a:t> </a:t>
          </a:r>
          <a:endParaRPr lang="en-US" sz="1600" dirty="0"/>
        </a:p>
      </dgm:t>
    </dgm:pt>
    <dgm:pt modelId="{600A9339-239E-4627-BC21-E689E25C2183}" type="parTrans" cxnId="{D618878E-83FF-4644-8DF8-96CB6089FF92}">
      <dgm:prSet/>
      <dgm:spPr/>
      <dgm:t>
        <a:bodyPr/>
        <a:lstStyle/>
        <a:p>
          <a:endParaRPr lang="en-US" sz="1600"/>
        </a:p>
      </dgm:t>
    </dgm:pt>
    <dgm:pt modelId="{68070E8F-51DF-4D7F-9D40-00A5BF34B30B}" type="sibTrans" cxnId="{D618878E-83FF-4644-8DF8-96CB6089FF92}">
      <dgm:prSet/>
      <dgm:spPr/>
      <dgm:t>
        <a:bodyPr/>
        <a:lstStyle/>
        <a:p>
          <a:endParaRPr lang="en-US" sz="1600"/>
        </a:p>
      </dgm:t>
    </dgm:pt>
    <dgm:pt modelId="{F718BDA7-32A1-4324-B792-3BB712F88FC7}" type="pres">
      <dgm:prSet presAssocID="{2A0D21E6-A5DA-4906-9C28-C4D481AE150E}" presName="Name0" presStyleCnt="0">
        <dgm:presLayoutVars>
          <dgm:chMax/>
          <dgm:chPref/>
          <dgm:dir/>
          <dgm:animLvl val="lvl"/>
        </dgm:presLayoutVars>
      </dgm:prSet>
      <dgm:spPr/>
      <dgm:t>
        <a:bodyPr/>
        <a:lstStyle/>
        <a:p>
          <a:endParaRPr lang="en-US"/>
        </a:p>
      </dgm:t>
    </dgm:pt>
    <dgm:pt modelId="{BF31BB51-5DEF-4DDC-879A-1EED404D47D4}" type="pres">
      <dgm:prSet presAssocID="{359A9309-C6AC-4D6C-AB3F-29AA43C2B921}" presName="composite" presStyleCnt="0"/>
      <dgm:spPr/>
    </dgm:pt>
    <dgm:pt modelId="{3B171D98-5793-400B-92C2-28CF1739039F}" type="pres">
      <dgm:prSet presAssocID="{359A9309-C6AC-4D6C-AB3F-29AA43C2B921}" presName="Parent1" presStyleLbl="node1" presStyleIdx="0" presStyleCnt="6">
        <dgm:presLayoutVars>
          <dgm:chMax val="1"/>
          <dgm:chPref val="1"/>
          <dgm:bulletEnabled val="1"/>
        </dgm:presLayoutVars>
      </dgm:prSet>
      <dgm:spPr/>
      <dgm:t>
        <a:bodyPr/>
        <a:lstStyle/>
        <a:p>
          <a:endParaRPr lang="en-US"/>
        </a:p>
      </dgm:t>
    </dgm:pt>
    <dgm:pt modelId="{B7EC6794-5AD9-4882-93B8-1B604EF64C33}" type="pres">
      <dgm:prSet presAssocID="{359A9309-C6AC-4D6C-AB3F-29AA43C2B921}" presName="Childtext1" presStyleLbl="revTx" presStyleIdx="0" presStyleCnt="3">
        <dgm:presLayoutVars>
          <dgm:chMax val="0"/>
          <dgm:chPref val="0"/>
          <dgm:bulletEnabled val="1"/>
        </dgm:presLayoutVars>
      </dgm:prSet>
      <dgm:spPr/>
      <dgm:t>
        <a:bodyPr/>
        <a:lstStyle/>
        <a:p>
          <a:endParaRPr lang="en-US"/>
        </a:p>
      </dgm:t>
    </dgm:pt>
    <dgm:pt modelId="{D897B433-00FC-4E73-A4A5-20DF6FE885DE}" type="pres">
      <dgm:prSet presAssocID="{359A9309-C6AC-4D6C-AB3F-29AA43C2B921}" presName="BalanceSpacing" presStyleCnt="0"/>
      <dgm:spPr/>
    </dgm:pt>
    <dgm:pt modelId="{87DA6DA8-EDB5-4972-A233-2A0D1FBA4153}" type="pres">
      <dgm:prSet presAssocID="{359A9309-C6AC-4D6C-AB3F-29AA43C2B921}" presName="BalanceSpacing1" presStyleCnt="0"/>
      <dgm:spPr/>
    </dgm:pt>
    <dgm:pt modelId="{7E3A3735-9A93-4A71-AC7D-1AD8EEBF2D3B}" type="pres">
      <dgm:prSet presAssocID="{90AFD47E-5DD6-4276-8DED-488927F1272C}" presName="Accent1Text" presStyleLbl="node1" presStyleIdx="1" presStyleCnt="6"/>
      <dgm:spPr/>
      <dgm:t>
        <a:bodyPr/>
        <a:lstStyle/>
        <a:p>
          <a:endParaRPr lang="en-US"/>
        </a:p>
      </dgm:t>
    </dgm:pt>
    <dgm:pt modelId="{57BE5414-BB91-4E0A-BF40-453F8EB7DD8A}" type="pres">
      <dgm:prSet presAssocID="{90AFD47E-5DD6-4276-8DED-488927F1272C}" presName="spaceBetweenRectangles" presStyleCnt="0"/>
      <dgm:spPr/>
    </dgm:pt>
    <dgm:pt modelId="{55D13533-CFA3-487F-AF14-15A820DADABD}" type="pres">
      <dgm:prSet presAssocID="{AA033D89-5099-4D71-A164-901AFC5D1F01}" presName="composite" presStyleCnt="0"/>
      <dgm:spPr/>
    </dgm:pt>
    <dgm:pt modelId="{42D29A24-1042-4744-B01F-7D0E43218DBF}" type="pres">
      <dgm:prSet presAssocID="{AA033D89-5099-4D71-A164-901AFC5D1F01}" presName="Parent1" presStyleLbl="node1" presStyleIdx="2" presStyleCnt="6" custLinFactX="-12759" custLinFactNeighborX="-100000" custLinFactNeighborY="-943">
        <dgm:presLayoutVars>
          <dgm:chMax val="1"/>
          <dgm:chPref val="1"/>
          <dgm:bulletEnabled val="1"/>
        </dgm:presLayoutVars>
      </dgm:prSet>
      <dgm:spPr/>
      <dgm:t>
        <a:bodyPr/>
        <a:lstStyle/>
        <a:p>
          <a:endParaRPr lang="en-US"/>
        </a:p>
      </dgm:t>
    </dgm:pt>
    <dgm:pt modelId="{269E90AF-56F3-48C7-B7FF-FAE391A13C8A}" type="pres">
      <dgm:prSet presAssocID="{AA033D89-5099-4D71-A164-901AFC5D1F01}" presName="Childtext1" presStyleLbl="revTx" presStyleIdx="1" presStyleCnt="3" custLinFactNeighborX="-13061" custLinFactNeighborY="-3206">
        <dgm:presLayoutVars>
          <dgm:chMax val="0"/>
          <dgm:chPref val="0"/>
          <dgm:bulletEnabled val="1"/>
        </dgm:presLayoutVars>
      </dgm:prSet>
      <dgm:spPr/>
      <dgm:t>
        <a:bodyPr/>
        <a:lstStyle/>
        <a:p>
          <a:endParaRPr lang="en-US"/>
        </a:p>
      </dgm:t>
    </dgm:pt>
    <dgm:pt modelId="{B8750F67-9C9C-4D79-8D85-F3AEAF51B7B8}" type="pres">
      <dgm:prSet presAssocID="{AA033D89-5099-4D71-A164-901AFC5D1F01}" presName="BalanceSpacing" presStyleCnt="0"/>
      <dgm:spPr/>
    </dgm:pt>
    <dgm:pt modelId="{6199BA85-0728-4040-959C-728D43629807}" type="pres">
      <dgm:prSet presAssocID="{AA033D89-5099-4D71-A164-901AFC5D1F01}" presName="BalanceSpacing1" presStyleCnt="0"/>
      <dgm:spPr/>
    </dgm:pt>
    <dgm:pt modelId="{893462A0-30A0-4D74-8D62-D9113E896BA3}" type="pres">
      <dgm:prSet presAssocID="{738D2D35-3B6F-4634-ABB2-FC4BBF9E926D}" presName="Accent1Text" presStyleLbl="node1" presStyleIdx="3" presStyleCnt="6"/>
      <dgm:spPr/>
      <dgm:t>
        <a:bodyPr/>
        <a:lstStyle/>
        <a:p>
          <a:endParaRPr lang="en-US"/>
        </a:p>
      </dgm:t>
    </dgm:pt>
    <dgm:pt modelId="{15DC6D26-7F48-4169-B2CC-387B65B6564D}" type="pres">
      <dgm:prSet presAssocID="{738D2D35-3B6F-4634-ABB2-FC4BBF9E926D}" presName="spaceBetweenRectangles" presStyleCnt="0"/>
      <dgm:spPr/>
    </dgm:pt>
    <dgm:pt modelId="{43FBEC61-A2AE-480D-BA48-9EE83C5591A8}" type="pres">
      <dgm:prSet presAssocID="{BC642DE7-68E3-4C96-BDD7-A3F9232CDF90}" presName="composite" presStyleCnt="0"/>
      <dgm:spPr/>
    </dgm:pt>
    <dgm:pt modelId="{E8FB2E7B-606E-4C3E-B8BB-9415515911FC}" type="pres">
      <dgm:prSet presAssocID="{BC642DE7-68E3-4C96-BDD7-A3F9232CDF90}" presName="Parent1" presStyleLbl="node1" presStyleIdx="4" presStyleCnt="6">
        <dgm:presLayoutVars>
          <dgm:chMax val="1"/>
          <dgm:chPref val="1"/>
          <dgm:bulletEnabled val="1"/>
        </dgm:presLayoutVars>
      </dgm:prSet>
      <dgm:spPr/>
      <dgm:t>
        <a:bodyPr/>
        <a:lstStyle/>
        <a:p>
          <a:endParaRPr lang="en-US"/>
        </a:p>
      </dgm:t>
    </dgm:pt>
    <dgm:pt modelId="{A60AFFBB-301F-43F8-9770-3B6A05D6D7F5}" type="pres">
      <dgm:prSet presAssocID="{BC642DE7-68E3-4C96-BDD7-A3F9232CDF90}" presName="Childtext1" presStyleLbl="revTx" presStyleIdx="2" presStyleCnt="3">
        <dgm:presLayoutVars>
          <dgm:chMax val="0"/>
          <dgm:chPref val="0"/>
          <dgm:bulletEnabled val="1"/>
        </dgm:presLayoutVars>
      </dgm:prSet>
      <dgm:spPr/>
      <dgm:t>
        <a:bodyPr/>
        <a:lstStyle/>
        <a:p>
          <a:endParaRPr lang="en-US"/>
        </a:p>
      </dgm:t>
    </dgm:pt>
    <dgm:pt modelId="{9AACC48E-7FBB-4E22-8228-B133EABC7BF8}" type="pres">
      <dgm:prSet presAssocID="{BC642DE7-68E3-4C96-BDD7-A3F9232CDF90}" presName="BalanceSpacing" presStyleCnt="0"/>
      <dgm:spPr/>
    </dgm:pt>
    <dgm:pt modelId="{C150C32F-5384-4AD2-B073-AD65A0380237}" type="pres">
      <dgm:prSet presAssocID="{BC642DE7-68E3-4C96-BDD7-A3F9232CDF90}" presName="BalanceSpacing1" presStyleCnt="0"/>
      <dgm:spPr/>
    </dgm:pt>
    <dgm:pt modelId="{57D053E4-2968-4E06-A6E2-E7B5C82DE477}" type="pres">
      <dgm:prSet presAssocID="{0EE8CC5C-869A-42D1-A647-16BD6F1C5A88}" presName="Accent1Text" presStyleLbl="node1" presStyleIdx="5" presStyleCnt="6"/>
      <dgm:spPr/>
      <dgm:t>
        <a:bodyPr/>
        <a:lstStyle/>
        <a:p>
          <a:endParaRPr lang="en-US"/>
        </a:p>
      </dgm:t>
    </dgm:pt>
  </dgm:ptLst>
  <dgm:cxnLst>
    <dgm:cxn modelId="{11A287E9-6DD5-4AA3-BF4A-6108439EACCF}" srcId="{359A9309-C6AC-4D6C-AB3F-29AA43C2B921}" destId="{B9F2DEBB-0F68-482E-9C1D-CC8FA100C6BB}" srcOrd="0" destOrd="0" parTransId="{0A505218-BC62-4B19-AD38-4D4A61154545}" sibTransId="{5FCF9777-3B71-480E-AED1-A2874FAF1BB1}"/>
    <dgm:cxn modelId="{938AF37E-43EE-43C4-9C5B-2B582DA7C962}" srcId="{AA033D89-5099-4D71-A164-901AFC5D1F01}" destId="{798016F0-B6FC-4F0D-A13C-19EC91A12BA7}" srcOrd="0" destOrd="0" parTransId="{C0481F47-EA52-49FD-A829-29A3DD07CF5A}" sibTransId="{24AD95A5-C966-47C3-9456-BB8DB324A565}"/>
    <dgm:cxn modelId="{C321E1A5-7371-4A6D-8C94-8BAB240A58C0}" type="presOf" srcId="{798016F0-B6FC-4F0D-A13C-19EC91A12BA7}" destId="{269E90AF-56F3-48C7-B7FF-FAE391A13C8A}" srcOrd="0" destOrd="0" presId="urn:microsoft.com/office/officeart/2008/layout/AlternatingHexagons"/>
    <dgm:cxn modelId="{4330DFF1-9311-4CE5-9EF2-CD9F37A71B40}" type="presOf" srcId="{AA033D89-5099-4D71-A164-901AFC5D1F01}" destId="{42D29A24-1042-4744-B01F-7D0E43218DBF}" srcOrd="0" destOrd="0" presId="urn:microsoft.com/office/officeart/2008/layout/AlternatingHexagons"/>
    <dgm:cxn modelId="{37DDE6C8-3E77-43AC-8EC8-8A246D74FBA4}" type="presOf" srcId="{738D2D35-3B6F-4634-ABB2-FC4BBF9E926D}" destId="{893462A0-30A0-4D74-8D62-D9113E896BA3}" srcOrd="0" destOrd="0" presId="urn:microsoft.com/office/officeart/2008/layout/AlternatingHexagons"/>
    <dgm:cxn modelId="{1A78740F-5ADE-4A75-909C-AFF71F01E364}" type="presOf" srcId="{B9F2DEBB-0F68-482E-9C1D-CC8FA100C6BB}" destId="{B7EC6794-5AD9-4882-93B8-1B604EF64C33}" srcOrd="0" destOrd="0" presId="urn:microsoft.com/office/officeart/2008/layout/AlternatingHexagons"/>
    <dgm:cxn modelId="{D618878E-83FF-4644-8DF8-96CB6089FF92}" srcId="{BC642DE7-68E3-4C96-BDD7-A3F9232CDF90}" destId="{98F9A8F9-A21A-428B-8A50-A9E5BF1198CC}" srcOrd="0" destOrd="0" parTransId="{600A9339-239E-4627-BC21-E689E25C2183}" sibTransId="{68070E8F-51DF-4D7F-9D40-00A5BF34B30B}"/>
    <dgm:cxn modelId="{E32F4211-D2B1-4EA2-8C1F-94C28C646A2F}" type="presOf" srcId="{98F9A8F9-A21A-428B-8A50-A9E5BF1198CC}" destId="{A60AFFBB-301F-43F8-9770-3B6A05D6D7F5}" srcOrd="0" destOrd="0" presId="urn:microsoft.com/office/officeart/2008/layout/AlternatingHexagons"/>
    <dgm:cxn modelId="{B024924A-A5C4-46C4-B10D-F09CC0FFB5D8}" srcId="{2A0D21E6-A5DA-4906-9C28-C4D481AE150E}" destId="{AA033D89-5099-4D71-A164-901AFC5D1F01}" srcOrd="1" destOrd="0" parTransId="{8A5A2B56-4B9C-4298-8E37-01548B14A359}" sibTransId="{738D2D35-3B6F-4634-ABB2-FC4BBF9E926D}"/>
    <dgm:cxn modelId="{5C611572-DFF1-46EA-9D87-55E153D692A8}" type="presOf" srcId="{2A0D21E6-A5DA-4906-9C28-C4D481AE150E}" destId="{F718BDA7-32A1-4324-B792-3BB712F88FC7}" srcOrd="0" destOrd="0" presId="urn:microsoft.com/office/officeart/2008/layout/AlternatingHexagons"/>
    <dgm:cxn modelId="{A6B39FB8-1C18-4566-B28A-E12EB47DB3E1}" srcId="{2A0D21E6-A5DA-4906-9C28-C4D481AE150E}" destId="{359A9309-C6AC-4D6C-AB3F-29AA43C2B921}" srcOrd="0" destOrd="0" parTransId="{EF1AC7BA-842F-4534-B631-442A94BF3615}" sibTransId="{90AFD47E-5DD6-4276-8DED-488927F1272C}"/>
    <dgm:cxn modelId="{CFF67851-5245-4115-AAAF-45E619A8C46F}" type="presOf" srcId="{90AFD47E-5DD6-4276-8DED-488927F1272C}" destId="{7E3A3735-9A93-4A71-AC7D-1AD8EEBF2D3B}" srcOrd="0" destOrd="0" presId="urn:microsoft.com/office/officeart/2008/layout/AlternatingHexagons"/>
    <dgm:cxn modelId="{C06EFC29-EDA3-423E-8B29-950C9862097B}" type="presOf" srcId="{359A9309-C6AC-4D6C-AB3F-29AA43C2B921}" destId="{3B171D98-5793-400B-92C2-28CF1739039F}" srcOrd="0" destOrd="0" presId="urn:microsoft.com/office/officeart/2008/layout/AlternatingHexagons"/>
    <dgm:cxn modelId="{D3E2FA45-42E2-41A6-A518-FB0BDF67EA90}" type="presOf" srcId="{BC642DE7-68E3-4C96-BDD7-A3F9232CDF90}" destId="{E8FB2E7B-606E-4C3E-B8BB-9415515911FC}" srcOrd="0" destOrd="0" presId="urn:microsoft.com/office/officeart/2008/layout/AlternatingHexagons"/>
    <dgm:cxn modelId="{0C7E35A1-7A03-498F-8BBB-392A18E7A3D5}" srcId="{2A0D21E6-A5DA-4906-9C28-C4D481AE150E}" destId="{BC642DE7-68E3-4C96-BDD7-A3F9232CDF90}" srcOrd="2" destOrd="0" parTransId="{FD209EFE-4B4E-47A5-BD5F-E6562A066C31}" sibTransId="{0EE8CC5C-869A-42D1-A647-16BD6F1C5A88}"/>
    <dgm:cxn modelId="{378DB0B2-4A9C-42E4-AA87-4F6BF29B869E}" type="presOf" srcId="{0EE8CC5C-869A-42D1-A647-16BD6F1C5A88}" destId="{57D053E4-2968-4E06-A6E2-E7B5C82DE477}" srcOrd="0" destOrd="0" presId="urn:microsoft.com/office/officeart/2008/layout/AlternatingHexagons"/>
    <dgm:cxn modelId="{785BD765-034C-4049-B8E2-633DB582B8FB}" type="presParOf" srcId="{F718BDA7-32A1-4324-B792-3BB712F88FC7}" destId="{BF31BB51-5DEF-4DDC-879A-1EED404D47D4}" srcOrd="0" destOrd="0" presId="urn:microsoft.com/office/officeart/2008/layout/AlternatingHexagons"/>
    <dgm:cxn modelId="{FB6138E7-6F9C-4DA9-96A3-C8FCB8BEA3B8}" type="presParOf" srcId="{BF31BB51-5DEF-4DDC-879A-1EED404D47D4}" destId="{3B171D98-5793-400B-92C2-28CF1739039F}" srcOrd="0" destOrd="0" presId="urn:microsoft.com/office/officeart/2008/layout/AlternatingHexagons"/>
    <dgm:cxn modelId="{421D7A38-9895-4DB2-81D8-2355C8C9B278}" type="presParOf" srcId="{BF31BB51-5DEF-4DDC-879A-1EED404D47D4}" destId="{B7EC6794-5AD9-4882-93B8-1B604EF64C33}" srcOrd="1" destOrd="0" presId="urn:microsoft.com/office/officeart/2008/layout/AlternatingHexagons"/>
    <dgm:cxn modelId="{501144FF-E46B-4416-B5BC-CEADDC8687A5}" type="presParOf" srcId="{BF31BB51-5DEF-4DDC-879A-1EED404D47D4}" destId="{D897B433-00FC-4E73-A4A5-20DF6FE885DE}" srcOrd="2" destOrd="0" presId="urn:microsoft.com/office/officeart/2008/layout/AlternatingHexagons"/>
    <dgm:cxn modelId="{19976044-F8A4-44F7-BE0E-C978A72E3FA8}" type="presParOf" srcId="{BF31BB51-5DEF-4DDC-879A-1EED404D47D4}" destId="{87DA6DA8-EDB5-4972-A233-2A0D1FBA4153}" srcOrd="3" destOrd="0" presId="urn:microsoft.com/office/officeart/2008/layout/AlternatingHexagons"/>
    <dgm:cxn modelId="{AE7F3B83-AE71-4872-8075-BD8BE393C5D9}" type="presParOf" srcId="{BF31BB51-5DEF-4DDC-879A-1EED404D47D4}" destId="{7E3A3735-9A93-4A71-AC7D-1AD8EEBF2D3B}" srcOrd="4" destOrd="0" presId="urn:microsoft.com/office/officeart/2008/layout/AlternatingHexagons"/>
    <dgm:cxn modelId="{1AD6391E-614C-4616-A79B-A743D9321F6C}" type="presParOf" srcId="{F718BDA7-32A1-4324-B792-3BB712F88FC7}" destId="{57BE5414-BB91-4E0A-BF40-453F8EB7DD8A}" srcOrd="1" destOrd="0" presId="urn:microsoft.com/office/officeart/2008/layout/AlternatingHexagons"/>
    <dgm:cxn modelId="{EBDDE7F9-1987-40CF-AF4A-6785D6E474EA}" type="presParOf" srcId="{F718BDA7-32A1-4324-B792-3BB712F88FC7}" destId="{55D13533-CFA3-487F-AF14-15A820DADABD}" srcOrd="2" destOrd="0" presId="urn:microsoft.com/office/officeart/2008/layout/AlternatingHexagons"/>
    <dgm:cxn modelId="{F7663E5B-D13E-4171-A40F-2E4D2A68E6F2}" type="presParOf" srcId="{55D13533-CFA3-487F-AF14-15A820DADABD}" destId="{42D29A24-1042-4744-B01F-7D0E43218DBF}" srcOrd="0" destOrd="0" presId="urn:microsoft.com/office/officeart/2008/layout/AlternatingHexagons"/>
    <dgm:cxn modelId="{7DDFD08E-0435-4DEF-91C7-C850AE5DAEC9}" type="presParOf" srcId="{55D13533-CFA3-487F-AF14-15A820DADABD}" destId="{269E90AF-56F3-48C7-B7FF-FAE391A13C8A}" srcOrd="1" destOrd="0" presId="urn:microsoft.com/office/officeart/2008/layout/AlternatingHexagons"/>
    <dgm:cxn modelId="{F57B87FE-B26C-4AF6-9FFC-AFD11875210E}" type="presParOf" srcId="{55D13533-CFA3-487F-AF14-15A820DADABD}" destId="{B8750F67-9C9C-4D79-8D85-F3AEAF51B7B8}" srcOrd="2" destOrd="0" presId="urn:microsoft.com/office/officeart/2008/layout/AlternatingHexagons"/>
    <dgm:cxn modelId="{85A09777-CAB4-483D-9087-1519CEAA05AB}" type="presParOf" srcId="{55D13533-CFA3-487F-AF14-15A820DADABD}" destId="{6199BA85-0728-4040-959C-728D43629807}" srcOrd="3" destOrd="0" presId="urn:microsoft.com/office/officeart/2008/layout/AlternatingHexagons"/>
    <dgm:cxn modelId="{4BC72912-91CA-4159-9492-F6388BE13F87}" type="presParOf" srcId="{55D13533-CFA3-487F-AF14-15A820DADABD}" destId="{893462A0-30A0-4D74-8D62-D9113E896BA3}" srcOrd="4" destOrd="0" presId="urn:microsoft.com/office/officeart/2008/layout/AlternatingHexagons"/>
    <dgm:cxn modelId="{83EE877F-7B62-40ED-B52B-59C8290DCAB9}" type="presParOf" srcId="{F718BDA7-32A1-4324-B792-3BB712F88FC7}" destId="{15DC6D26-7F48-4169-B2CC-387B65B6564D}" srcOrd="3" destOrd="0" presId="urn:microsoft.com/office/officeart/2008/layout/AlternatingHexagons"/>
    <dgm:cxn modelId="{078F8A19-4832-446F-9093-1620C0277431}" type="presParOf" srcId="{F718BDA7-32A1-4324-B792-3BB712F88FC7}" destId="{43FBEC61-A2AE-480D-BA48-9EE83C5591A8}" srcOrd="4" destOrd="0" presId="urn:microsoft.com/office/officeart/2008/layout/AlternatingHexagons"/>
    <dgm:cxn modelId="{1EBB1207-0FDF-43FD-8588-B70BECE5C2CF}" type="presParOf" srcId="{43FBEC61-A2AE-480D-BA48-9EE83C5591A8}" destId="{E8FB2E7B-606E-4C3E-B8BB-9415515911FC}" srcOrd="0" destOrd="0" presId="urn:microsoft.com/office/officeart/2008/layout/AlternatingHexagons"/>
    <dgm:cxn modelId="{1055C353-C6EE-458B-95E8-32368F8E993D}" type="presParOf" srcId="{43FBEC61-A2AE-480D-BA48-9EE83C5591A8}" destId="{A60AFFBB-301F-43F8-9770-3B6A05D6D7F5}" srcOrd="1" destOrd="0" presId="urn:microsoft.com/office/officeart/2008/layout/AlternatingHexagons"/>
    <dgm:cxn modelId="{5133047C-ADE7-45D4-9B28-42B8C4B5A855}" type="presParOf" srcId="{43FBEC61-A2AE-480D-BA48-9EE83C5591A8}" destId="{9AACC48E-7FBB-4E22-8228-B133EABC7BF8}" srcOrd="2" destOrd="0" presId="urn:microsoft.com/office/officeart/2008/layout/AlternatingHexagons"/>
    <dgm:cxn modelId="{4C5703A9-FD6E-4F56-AB94-7E0108402E4B}" type="presParOf" srcId="{43FBEC61-A2AE-480D-BA48-9EE83C5591A8}" destId="{C150C32F-5384-4AD2-B073-AD65A0380237}" srcOrd="3" destOrd="0" presId="urn:microsoft.com/office/officeart/2008/layout/AlternatingHexagons"/>
    <dgm:cxn modelId="{F7980B94-51DC-4E1E-A661-C31CB9BEBBE2}" type="presParOf" srcId="{43FBEC61-A2AE-480D-BA48-9EE83C5591A8}" destId="{57D053E4-2968-4E06-A6E2-E7B5C82DE477}"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171D98-5793-400B-92C2-28CF1739039F}">
      <dsp:nvSpPr>
        <dsp:cNvPr id="0" name=""/>
        <dsp:cNvSpPr/>
      </dsp:nvSpPr>
      <dsp:spPr>
        <a:xfrm rot="5400000">
          <a:off x="3506806" y="130656"/>
          <a:ext cx="2008628" cy="1747506"/>
        </a:xfrm>
        <a:prstGeom prst="hexagon">
          <a:avLst>
            <a:gd name="adj" fmla="val 2500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ID" sz="1600" b="1" kern="1200" cap="none" dirty="0" err="1" smtClean="0"/>
            <a:t>Kandungan</a:t>
          </a:r>
          <a:r>
            <a:rPr lang="en-ID" sz="1600" b="1" kern="1200" cap="none" dirty="0" smtClean="0"/>
            <a:t> </a:t>
          </a:r>
          <a:r>
            <a:rPr lang="en-ID" sz="1600" b="1" kern="1200" cap="none" dirty="0" err="1" smtClean="0"/>
            <a:t>gizi</a:t>
          </a:r>
          <a:r>
            <a:rPr lang="en-ID" sz="1600" b="1" kern="1200" cap="none" dirty="0" smtClean="0"/>
            <a:t>  </a:t>
          </a:r>
          <a:endParaRPr lang="en-US" sz="1600" kern="1200" dirty="0"/>
        </a:p>
      </dsp:txBody>
      <dsp:txXfrm rot="-5400000">
        <a:off x="3909687" y="313106"/>
        <a:ext cx="1202866" cy="1382606"/>
      </dsp:txXfrm>
    </dsp:sp>
    <dsp:sp modelId="{B7EC6794-5AD9-4882-93B8-1B604EF64C33}">
      <dsp:nvSpPr>
        <dsp:cNvPr id="0" name=""/>
        <dsp:cNvSpPr/>
      </dsp:nvSpPr>
      <dsp:spPr>
        <a:xfrm>
          <a:off x="5437901" y="401821"/>
          <a:ext cx="2241629" cy="1205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smtClean="0"/>
            <a:t> </a:t>
          </a:r>
          <a:endParaRPr lang="en-US" sz="1600" kern="1200" dirty="0"/>
        </a:p>
      </dsp:txBody>
      <dsp:txXfrm>
        <a:off x="5437901" y="401821"/>
        <a:ext cx="2241629" cy="1205177"/>
      </dsp:txXfrm>
    </dsp:sp>
    <dsp:sp modelId="{7E3A3735-9A93-4A71-AC7D-1AD8EEBF2D3B}">
      <dsp:nvSpPr>
        <dsp:cNvPr id="0" name=""/>
        <dsp:cNvSpPr/>
      </dsp:nvSpPr>
      <dsp:spPr>
        <a:xfrm rot="5400000">
          <a:off x="1619499" y="130656"/>
          <a:ext cx="2008628" cy="1747506"/>
        </a:xfrm>
        <a:prstGeom prst="hexagon">
          <a:avLst>
            <a:gd name="adj" fmla="val 2500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n-US" sz="1600" b="1" kern="1200" cap="none" dirty="0" err="1" smtClean="0"/>
            <a:t>Aktivitas</a:t>
          </a:r>
          <a:r>
            <a:rPr lang="en-US" sz="1600" b="1" kern="1200" cap="none" dirty="0" smtClean="0"/>
            <a:t> air</a:t>
          </a:r>
          <a:endParaRPr lang="en-US" sz="1600" kern="1200" dirty="0"/>
        </a:p>
      </dsp:txBody>
      <dsp:txXfrm rot="-5400000">
        <a:off x="2022380" y="313106"/>
        <a:ext cx="1202866" cy="1382606"/>
      </dsp:txXfrm>
    </dsp:sp>
    <dsp:sp modelId="{42D29A24-1042-4744-B01F-7D0E43218DBF}">
      <dsp:nvSpPr>
        <dsp:cNvPr id="0" name=""/>
        <dsp:cNvSpPr/>
      </dsp:nvSpPr>
      <dsp:spPr>
        <a:xfrm rot="5400000">
          <a:off x="589066" y="1816638"/>
          <a:ext cx="2008628" cy="1747506"/>
        </a:xfrm>
        <a:prstGeom prst="hexagon">
          <a:avLst>
            <a:gd name="adj" fmla="val 2500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ID" sz="1600" b="1" kern="1200" cap="none" dirty="0" err="1" smtClean="0"/>
            <a:t>kelembapan</a:t>
          </a:r>
          <a:endParaRPr lang="en-US" sz="1600" kern="1200" dirty="0"/>
        </a:p>
      </dsp:txBody>
      <dsp:txXfrm rot="-5400000">
        <a:off x="991947" y="1999088"/>
        <a:ext cx="1202866" cy="1382606"/>
      </dsp:txXfrm>
    </dsp:sp>
    <dsp:sp modelId="{269E90AF-56F3-48C7-B7FF-FAE391A13C8A}">
      <dsp:nvSpPr>
        <dsp:cNvPr id="0" name=""/>
        <dsp:cNvSpPr/>
      </dsp:nvSpPr>
      <dsp:spPr>
        <a:xfrm>
          <a:off x="165134" y="2068106"/>
          <a:ext cx="2169318" cy="1205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r" defTabSz="711200">
            <a:lnSpc>
              <a:spcPct val="90000"/>
            </a:lnSpc>
            <a:spcBef>
              <a:spcPct val="0"/>
            </a:spcBef>
            <a:spcAft>
              <a:spcPct val="35000"/>
            </a:spcAft>
          </a:pPr>
          <a:r>
            <a:rPr lang="en-US" sz="1600" kern="1200" dirty="0" smtClean="0"/>
            <a:t> </a:t>
          </a:r>
          <a:endParaRPr lang="en-US" sz="1600" kern="1200" dirty="0"/>
        </a:p>
      </dsp:txBody>
      <dsp:txXfrm>
        <a:off x="165134" y="2068106"/>
        <a:ext cx="2169318" cy="1205177"/>
      </dsp:txXfrm>
    </dsp:sp>
    <dsp:sp modelId="{893462A0-30A0-4D74-8D62-D9113E896BA3}">
      <dsp:nvSpPr>
        <dsp:cNvPr id="0" name=""/>
        <dsp:cNvSpPr/>
      </dsp:nvSpPr>
      <dsp:spPr>
        <a:xfrm rot="5400000">
          <a:off x="4446844" y="1835580"/>
          <a:ext cx="2008628" cy="1747506"/>
        </a:xfrm>
        <a:prstGeom prst="hexagon">
          <a:avLst>
            <a:gd name="adj" fmla="val 2500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n-ID" sz="1600" b="1" kern="1200" cap="none" dirty="0" err="1" smtClean="0"/>
            <a:t>Senyawa</a:t>
          </a:r>
          <a:r>
            <a:rPr lang="en-ID" sz="1600" b="1" kern="1200" cap="none" dirty="0" smtClean="0"/>
            <a:t> </a:t>
          </a:r>
          <a:r>
            <a:rPr lang="en-ID" sz="1600" b="1" kern="1200" cap="none" dirty="0" err="1" smtClean="0"/>
            <a:t>antimikroba</a:t>
          </a:r>
          <a:endParaRPr lang="en-US" sz="1600" kern="1200" dirty="0"/>
        </a:p>
      </dsp:txBody>
      <dsp:txXfrm rot="-5400000">
        <a:off x="4849725" y="2018030"/>
        <a:ext cx="1202866" cy="1382606"/>
      </dsp:txXfrm>
    </dsp:sp>
    <dsp:sp modelId="{E8FB2E7B-606E-4C3E-B8BB-9415515911FC}">
      <dsp:nvSpPr>
        <dsp:cNvPr id="0" name=""/>
        <dsp:cNvSpPr/>
      </dsp:nvSpPr>
      <dsp:spPr>
        <a:xfrm rot="5400000">
          <a:off x="3506806" y="3540503"/>
          <a:ext cx="2008628" cy="1747506"/>
        </a:xfrm>
        <a:prstGeom prst="hexagon">
          <a:avLst>
            <a:gd name="adj" fmla="val 2500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ID" sz="1600" b="1" kern="1200" cap="none" dirty="0" err="1" smtClean="0"/>
            <a:t>Suhu</a:t>
          </a:r>
          <a:endParaRPr lang="en-US" sz="1600" kern="1200" dirty="0"/>
        </a:p>
      </dsp:txBody>
      <dsp:txXfrm rot="-5400000">
        <a:off x="3909687" y="3722953"/>
        <a:ext cx="1202866" cy="1382606"/>
      </dsp:txXfrm>
    </dsp:sp>
    <dsp:sp modelId="{A60AFFBB-301F-43F8-9770-3B6A05D6D7F5}">
      <dsp:nvSpPr>
        <dsp:cNvPr id="0" name=""/>
        <dsp:cNvSpPr/>
      </dsp:nvSpPr>
      <dsp:spPr>
        <a:xfrm>
          <a:off x="5437901" y="3811668"/>
          <a:ext cx="2241629" cy="1205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kern="1200" dirty="0" smtClean="0"/>
            <a:t> </a:t>
          </a:r>
          <a:endParaRPr lang="en-US" sz="1600" kern="1200" dirty="0"/>
        </a:p>
      </dsp:txBody>
      <dsp:txXfrm>
        <a:off x="5437901" y="3811668"/>
        <a:ext cx="2241629" cy="1205177"/>
      </dsp:txXfrm>
    </dsp:sp>
    <dsp:sp modelId="{57D053E4-2968-4E06-A6E2-E7B5C82DE477}">
      <dsp:nvSpPr>
        <dsp:cNvPr id="0" name=""/>
        <dsp:cNvSpPr/>
      </dsp:nvSpPr>
      <dsp:spPr>
        <a:xfrm rot="5400000">
          <a:off x="1619499" y="3540503"/>
          <a:ext cx="2008628" cy="1747506"/>
        </a:xfrm>
        <a:prstGeom prst="hexagon">
          <a:avLst>
            <a:gd name="adj" fmla="val 25000"/>
            <a:gd name="vf" fmla="val 11547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n-ID" sz="1600" b="1" kern="1200" cap="none" dirty="0" err="1" smtClean="0"/>
            <a:t>Oksigen</a:t>
          </a:r>
          <a:r>
            <a:rPr lang="en-ID" sz="1600" b="1" kern="1200" cap="none" dirty="0" smtClean="0"/>
            <a:t> </a:t>
          </a:r>
          <a:endParaRPr lang="en-US" sz="1600" kern="1200" dirty="0"/>
        </a:p>
      </dsp:txBody>
      <dsp:txXfrm rot="-5400000">
        <a:off x="2022380" y="3722953"/>
        <a:ext cx="1202866" cy="1382606"/>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12/18/2018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12/18/2018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12/18/2018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12/18/2018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12/18/2018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12/18/2018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0"/>
            <a:ext cx="8689976" cy="2509213"/>
          </a:xfrm>
        </p:spPr>
        <p:txBody>
          <a:bodyPr/>
          <a:lstStyle/>
          <a:p>
            <a:endParaRPr lang="en-US" dirty="0"/>
          </a:p>
        </p:txBody>
      </p:sp>
      <p:sp>
        <p:nvSpPr>
          <p:cNvPr id="3" name="Subtitle 2"/>
          <p:cNvSpPr>
            <a:spLocks noGrp="1"/>
          </p:cNvSpPr>
          <p:nvPr>
            <p:ph type="subTitle" idx="1"/>
          </p:nvPr>
        </p:nvSpPr>
        <p:spPr>
          <a:xfrm>
            <a:off x="1647981" y="2675586"/>
            <a:ext cx="8689976" cy="3480515"/>
          </a:xfrm>
        </p:spPr>
        <p:txBody>
          <a:bodyPr>
            <a:normAutofit/>
          </a:bodyPr>
          <a:lstStyle/>
          <a:p>
            <a:endParaRPr lang="en-US" dirty="0">
              <a:solidFill>
                <a:schemeClr val="tx1"/>
              </a:solidFill>
              <a:latin typeface="Times New Roman" panose="02020603050405020304" pitchFamily="18" charset="0"/>
              <a:cs typeface="Times New Roman" panose="02020603050405020304" pitchFamily="18" charset="0"/>
            </a:endParaRPr>
          </a:p>
        </p:txBody>
      </p:sp>
      <p:sp>
        <p:nvSpPr>
          <p:cNvPr id="4" name="Oval 3"/>
          <p:cNvSpPr/>
          <p:nvPr/>
        </p:nvSpPr>
        <p:spPr>
          <a:xfrm>
            <a:off x="2869789" y="234272"/>
            <a:ext cx="6246359" cy="6255657"/>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solidFill>
                  <a:schemeClr val="tx1"/>
                </a:solidFill>
                <a:latin typeface="Times New Roman" panose="02020603050405020304" pitchFamily="18" charset="0"/>
                <a:cs typeface="Times New Roman" panose="02020603050405020304" pitchFamily="18" charset="0"/>
              </a:rPr>
              <a:t>Kelompok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3</a:t>
            </a:r>
            <a:r>
              <a:rPr lang="en-US" sz="3200" dirty="0">
                <a:solidFill>
                  <a:schemeClr val="tx1"/>
                </a:solidFill>
                <a:latin typeface="Times New Roman" panose="02020603050405020304" pitchFamily="18" charset="0"/>
                <a:cs typeface="Times New Roman" panose="02020603050405020304" pitchFamily="18" charset="0"/>
              </a:rPr>
              <a:t/>
            </a:r>
            <a:br>
              <a:rPr lang="en-US" sz="3200" dirty="0">
                <a:solidFill>
                  <a:schemeClr val="tx1"/>
                </a:solidFill>
                <a:latin typeface="Times New Roman" panose="02020603050405020304" pitchFamily="18" charset="0"/>
                <a:cs typeface="Times New Roman" panose="02020603050405020304" pitchFamily="18" charset="0"/>
              </a:rPr>
            </a:br>
            <a:r>
              <a:rPr lang="en-US" sz="3200" dirty="0" err="1">
                <a:solidFill>
                  <a:schemeClr val="tx1"/>
                </a:solidFill>
                <a:latin typeface="Times New Roman" panose="02020603050405020304" pitchFamily="18" charset="0"/>
                <a:cs typeface="Times New Roman" panose="02020603050405020304" pitchFamily="18" charset="0"/>
              </a:rPr>
              <a:t>biologi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pangan</a:t>
            </a:r>
            <a:endParaRPr lang="en-US" sz="3200" dirty="0" smtClean="0">
              <a:solidFill>
                <a:schemeClr val="tx1"/>
              </a:solidFill>
              <a:latin typeface="Times New Roman" panose="02020603050405020304" pitchFamily="18" charset="0"/>
              <a:cs typeface="Times New Roman" panose="02020603050405020304" pitchFamily="18" charset="0"/>
            </a:endParaRPr>
          </a:p>
          <a:p>
            <a:pPr algn="ctr"/>
            <a:endParaRPr lang="en-US" sz="3200" dirty="0"/>
          </a:p>
          <a:p>
            <a:pPr algn="ctr"/>
            <a:r>
              <a:rPr lang="en-US" sz="3200" dirty="0">
                <a:solidFill>
                  <a:schemeClr val="tx1"/>
                </a:solidFill>
                <a:latin typeface="Times New Roman" panose="02020603050405020304" pitchFamily="18" charset="0"/>
                <a:cs typeface="Times New Roman" panose="02020603050405020304" pitchFamily="18" charset="0"/>
              </a:rPr>
              <a:t>NAMA KELOMPOK :</a:t>
            </a:r>
          </a:p>
          <a:p>
            <a:pPr algn="ctr"/>
            <a:r>
              <a:rPr lang="en-US" sz="3200" dirty="0">
                <a:solidFill>
                  <a:schemeClr val="tx1"/>
                </a:solidFill>
                <a:latin typeface="Times New Roman" panose="02020603050405020304" pitchFamily="18" charset="0"/>
                <a:cs typeface="Times New Roman" panose="02020603050405020304" pitchFamily="18" charset="0"/>
              </a:rPr>
              <a:t>Nova </a:t>
            </a:r>
            <a:r>
              <a:rPr lang="en-US" sz="3200" dirty="0" err="1">
                <a:solidFill>
                  <a:schemeClr val="tx1"/>
                </a:solidFill>
                <a:latin typeface="Times New Roman" panose="02020603050405020304" pitchFamily="18" charset="0"/>
                <a:cs typeface="Times New Roman" panose="02020603050405020304" pitchFamily="18" charset="0"/>
              </a:rPr>
              <a:t>ellya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w(18690014) </a:t>
            </a:r>
            <a:endParaRPr lang="en-US" sz="3200" dirty="0">
              <a:solidFill>
                <a:schemeClr val="tx1"/>
              </a:solidFill>
              <a:latin typeface="Times New Roman" panose="02020603050405020304" pitchFamily="18" charset="0"/>
              <a:cs typeface="Times New Roman" panose="02020603050405020304" pitchFamily="18" charset="0"/>
            </a:endParaRPr>
          </a:p>
          <a:p>
            <a:pPr algn="ctr"/>
            <a:r>
              <a:rPr lang="en-US" sz="3200" dirty="0">
                <a:solidFill>
                  <a:schemeClr val="tx1"/>
                </a:solidFill>
                <a:latin typeface="Times New Roman" panose="02020603050405020304" pitchFamily="18" charset="0"/>
                <a:cs typeface="Times New Roman" panose="02020603050405020304" pitchFamily="18" charset="0"/>
              </a:rPr>
              <a:t>Indah </a:t>
            </a:r>
            <a:r>
              <a:rPr lang="en-US" sz="3200" dirty="0" smtClean="0">
                <a:solidFill>
                  <a:schemeClr val="tx1"/>
                </a:solidFill>
                <a:latin typeface="Times New Roman" panose="02020603050405020304" pitchFamily="18" charset="0"/>
                <a:cs typeface="Times New Roman" panose="02020603050405020304" pitchFamily="18" charset="0"/>
              </a:rPr>
              <a:t>sari(18690007)</a:t>
            </a:r>
            <a:endParaRPr lang="en-US" sz="3200" dirty="0">
              <a:solidFill>
                <a:schemeClr val="tx1"/>
              </a:solidFill>
              <a:latin typeface="Times New Roman" panose="02020603050405020304" pitchFamily="18" charset="0"/>
              <a:cs typeface="Times New Roman" panose="02020603050405020304" pitchFamily="18" charset="0"/>
            </a:endParaRPr>
          </a:p>
          <a:p>
            <a:pPr algn="ctr"/>
            <a:r>
              <a:rPr lang="en-US" sz="3200" dirty="0">
                <a:solidFill>
                  <a:schemeClr val="tx1"/>
                </a:solidFill>
                <a:latin typeface="Times New Roman" panose="02020603050405020304" pitchFamily="18" charset="0"/>
                <a:cs typeface="Times New Roman" panose="02020603050405020304" pitchFamily="18" charset="0"/>
              </a:rPr>
              <a:t>Andre </a:t>
            </a:r>
            <a:r>
              <a:rPr lang="en-US" sz="3200" dirty="0" err="1">
                <a:solidFill>
                  <a:schemeClr val="tx1"/>
                </a:solidFill>
                <a:latin typeface="Times New Roman" panose="02020603050405020304" pitchFamily="18" charset="0"/>
                <a:cs typeface="Times New Roman" panose="02020603050405020304" pitchFamily="18" charset="0"/>
              </a:rPr>
              <a:t>geza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h(18690017)</a:t>
            </a:r>
            <a:endParaRPr lang="en-US" sz="3200" dirty="0">
              <a:solidFill>
                <a:schemeClr val="tx1"/>
              </a:solidFill>
              <a:latin typeface="Times New Roman" panose="02020603050405020304" pitchFamily="18" charset="0"/>
              <a:cs typeface="Times New Roman" panose="02020603050405020304" pitchFamily="18" charset="0"/>
            </a:endParaRPr>
          </a:p>
          <a:p>
            <a:pPr algn="ctr"/>
            <a:r>
              <a:rPr lang="en-US" sz="3200" dirty="0" err="1">
                <a:solidFill>
                  <a:schemeClr val="tx1"/>
                </a:solidFill>
                <a:latin typeface="Times New Roman" panose="02020603050405020304" pitchFamily="18" charset="0"/>
                <a:cs typeface="Times New Roman" panose="02020603050405020304" pitchFamily="18" charset="0"/>
              </a:rPr>
              <a:t>Anik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suryanti</a:t>
            </a:r>
            <a:r>
              <a:rPr lang="en-US" sz="3200" dirty="0" smtClean="0">
                <a:solidFill>
                  <a:schemeClr val="tx1"/>
                </a:solidFill>
                <a:latin typeface="Times New Roman" panose="02020603050405020304" pitchFamily="18" charset="0"/>
                <a:cs typeface="Times New Roman" panose="02020603050405020304" pitchFamily="18" charset="0"/>
              </a:rPr>
              <a:t>(18690018)</a:t>
            </a:r>
            <a:endParaRPr lang="en-US" sz="3200" dirty="0">
              <a:solidFill>
                <a:schemeClr val="tx1"/>
              </a:solidFill>
              <a:latin typeface="Times New Roman" panose="02020603050405020304" pitchFamily="18" charset="0"/>
              <a:cs typeface="Times New Roman" panose="02020603050405020304" pitchFamily="18" charset="0"/>
            </a:endParaRPr>
          </a:p>
          <a:p>
            <a:pPr algn="ctr"/>
            <a:r>
              <a:rPr lang="en-US" sz="3200" dirty="0" err="1">
                <a:solidFill>
                  <a:schemeClr val="tx1"/>
                </a:solidFill>
                <a:latin typeface="Times New Roman" panose="02020603050405020304" pitchFamily="18" charset="0"/>
                <a:cs typeface="Times New Roman" panose="02020603050405020304" pitchFamily="18" charset="0"/>
              </a:rPr>
              <a:t>Arinda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dwi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s(18690019)</a:t>
            </a:r>
            <a:endParaRPr lang="en-US" sz="3200" dirty="0">
              <a:solidFill>
                <a:schemeClr val="tx1"/>
              </a:solidFill>
              <a:latin typeface="Times New Roman" panose="02020603050405020304" pitchFamily="18" charset="0"/>
              <a:cs typeface="Times New Roman" panose="02020603050405020304" pitchFamily="18" charset="0"/>
            </a:endParaRPr>
          </a:p>
          <a:p>
            <a:pPr algn="ctr"/>
            <a:endParaRPr lang="en-US" sz="3200" dirty="0"/>
          </a:p>
        </p:txBody>
      </p:sp>
    </p:spTree>
    <p:extLst>
      <p:ext uri="{BB962C8B-B14F-4D97-AF65-F5344CB8AC3E}">
        <p14:creationId xmlns:p14="http://schemas.microsoft.com/office/powerpoint/2010/main" val="15603751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4000" b="-2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708006"/>
          </a:xfrm>
        </p:spPr>
        <p:txBody>
          <a:bodyPr/>
          <a:lstStyle/>
          <a:p>
            <a:r>
              <a:rPr lang="en-US" dirty="0" err="1" smtClean="0"/>
              <a:t>Sejarah</a:t>
            </a:r>
            <a:r>
              <a:rPr lang="en-US" dirty="0" smtClean="0"/>
              <a:t> </a:t>
            </a:r>
            <a:r>
              <a:rPr lang="en-US" dirty="0" err="1" smtClean="0"/>
              <a:t>biologi</a:t>
            </a:r>
            <a:r>
              <a:rPr lang="en-US" dirty="0" smtClean="0"/>
              <a:t> </a:t>
            </a:r>
            <a:r>
              <a:rPr lang="en-US" dirty="0" err="1" smtClean="0"/>
              <a:t>pangan</a:t>
            </a:r>
            <a:endParaRPr lang="en-US" dirty="0"/>
          </a:p>
        </p:txBody>
      </p:sp>
      <p:sp>
        <p:nvSpPr>
          <p:cNvPr id="3" name="Content Placeholder 2"/>
          <p:cNvSpPr>
            <a:spLocks noGrp="1"/>
          </p:cNvSpPr>
          <p:nvPr>
            <p:ph sz="quarter" idx="13"/>
          </p:nvPr>
        </p:nvSpPr>
        <p:spPr>
          <a:xfrm>
            <a:off x="913775" y="1455313"/>
            <a:ext cx="10363826" cy="4623516"/>
          </a:xfrm>
        </p:spPr>
        <p:txBody>
          <a:bodyPr>
            <a:normAutofit/>
          </a:bodyPr>
          <a:lstStyle/>
          <a:p>
            <a:pPr marL="0" indent="0">
              <a:buNone/>
            </a:pPr>
            <a:r>
              <a:rPr lang="en-US" dirty="0" err="1"/>
              <a:t>Dahulu</a:t>
            </a:r>
            <a:r>
              <a:rPr lang="en-US" dirty="0"/>
              <a:t> </a:t>
            </a:r>
            <a:r>
              <a:rPr lang="en-US" dirty="0" err="1"/>
              <a:t>manusia</a:t>
            </a:r>
            <a:r>
              <a:rPr lang="en-US" dirty="0"/>
              <a:t> </a:t>
            </a:r>
            <a:r>
              <a:rPr lang="en-US" dirty="0" err="1"/>
              <a:t>hanya</a:t>
            </a:r>
            <a:r>
              <a:rPr lang="en-US" dirty="0"/>
              <a:t> </a:t>
            </a:r>
            <a:r>
              <a:rPr lang="en-US" dirty="0" err="1"/>
              <a:t>mengetahui</a:t>
            </a:r>
            <a:r>
              <a:rPr lang="en-US" dirty="0"/>
              <a:t> </a:t>
            </a:r>
            <a:r>
              <a:rPr lang="en-US" dirty="0" err="1"/>
              <a:t>cara-cara</a:t>
            </a:r>
            <a:r>
              <a:rPr lang="en-US" dirty="0"/>
              <a:t> </a:t>
            </a:r>
            <a:r>
              <a:rPr lang="en-US" dirty="0" err="1"/>
              <a:t>hidup</a:t>
            </a:r>
            <a:r>
              <a:rPr lang="en-US" dirty="0"/>
              <a:t> yang </a:t>
            </a:r>
            <a:r>
              <a:rPr lang="en-US" dirty="0" err="1"/>
              <a:t>sederhana</a:t>
            </a:r>
            <a:r>
              <a:rPr lang="en-US" dirty="0"/>
              <a:t> </a:t>
            </a:r>
            <a:r>
              <a:rPr lang="en-US" dirty="0" err="1" smtClean="0"/>
              <a:t>atau</a:t>
            </a:r>
            <a:r>
              <a:rPr lang="en-US" dirty="0"/>
              <a:t> </a:t>
            </a:r>
            <a:r>
              <a:rPr lang="en-US" dirty="0" err="1" smtClean="0"/>
              <a:t>tradisional</a:t>
            </a:r>
            <a:r>
              <a:rPr lang="en-US" dirty="0"/>
              <a:t>, </a:t>
            </a:r>
            <a:r>
              <a:rPr lang="en-US" dirty="0" err="1"/>
              <a:t>contohnya</a:t>
            </a:r>
            <a:r>
              <a:rPr lang="en-US" dirty="0"/>
              <a:t> para </a:t>
            </a:r>
            <a:r>
              <a:rPr lang="en-US" dirty="0" err="1"/>
              <a:t>petani</a:t>
            </a:r>
            <a:r>
              <a:rPr lang="en-US" dirty="0"/>
              <a:t> </a:t>
            </a:r>
            <a:r>
              <a:rPr lang="en-US" dirty="0" err="1"/>
              <a:t>dahulu</a:t>
            </a:r>
            <a:r>
              <a:rPr lang="en-US" dirty="0"/>
              <a:t> </a:t>
            </a:r>
            <a:r>
              <a:rPr lang="en-US" dirty="0" err="1"/>
              <a:t>hanya</a:t>
            </a:r>
            <a:r>
              <a:rPr lang="en-US" dirty="0"/>
              <a:t> </a:t>
            </a:r>
            <a:r>
              <a:rPr lang="en-US" dirty="0" err="1"/>
              <a:t>tahu</a:t>
            </a:r>
            <a:r>
              <a:rPr lang="en-US" dirty="0"/>
              <a:t> </a:t>
            </a:r>
            <a:r>
              <a:rPr lang="en-US" dirty="0" err="1"/>
              <a:t>cara</a:t>
            </a:r>
            <a:r>
              <a:rPr lang="en-US" dirty="0"/>
              <a:t> </a:t>
            </a:r>
            <a:r>
              <a:rPr lang="en-US" dirty="0" err="1"/>
              <a:t>bertani</a:t>
            </a:r>
            <a:r>
              <a:rPr lang="en-US" dirty="0"/>
              <a:t> </a:t>
            </a:r>
            <a:r>
              <a:rPr lang="en-US" dirty="0" err="1"/>
              <a:t>secara</a:t>
            </a:r>
            <a:r>
              <a:rPr lang="en-US" dirty="0"/>
              <a:t> </a:t>
            </a:r>
            <a:r>
              <a:rPr lang="en-US" dirty="0" err="1"/>
              <a:t>sederhana</a:t>
            </a:r>
            <a:r>
              <a:rPr lang="en-US" dirty="0"/>
              <a:t> </a:t>
            </a:r>
            <a:r>
              <a:rPr lang="en-US" dirty="0" err="1"/>
              <a:t>yakni</a:t>
            </a:r>
            <a:r>
              <a:rPr lang="en-US" dirty="0"/>
              <a:t> </a:t>
            </a:r>
            <a:r>
              <a:rPr lang="en-US" dirty="0" err="1"/>
              <a:t>hanya</a:t>
            </a:r>
            <a:r>
              <a:rPr lang="en-US" dirty="0"/>
              <a:t> </a:t>
            </a:r>
            <a:r>
              <a:rPr lang="en-US" dirty="0" err="1"/>
              <a:t>dengan</a:t>
            </a:r>
            <a:r>
              <a:rPr lang="en-US" dirty="0"/>
              <a:t> </a:t>
            </a:r>
            <a:r>
              <a:rPr lang="en-US" dirty="0" err="1"/>
              <a:t>mencangkul</a:t>
            </a:r>
            <a:r>
              <a:rPr lang="en-US" dirty="0"/>
              <a:t> </a:t>
            </a:r>
            <a:r>
              <a:rPr lang="en-US" dirty="0" err="1"/>
              <a:t>tanah</a:t>
            </a:r>
            <a:r>
              <a:rPr lang="en-US" dirty="0"/>
              <a:t> </a:t>
            </a:r>
            <a:r>
              <a:rPr lang="en-US" dirty="0" err="1"/>
              <a:t>kemudian</a:t>
            </a:r>
            <a:r>
              <a:rPr lang="en-US" dirty="0"/>
              <a:t> </a:t>
            </a:r>
            <a:r>
              <a:rPr lang="en-US" dirty="0" err="1"/>
              <a:t>menanaminya</a:t>
            </a:r>
            <a:r>
              <a:rPr lang="en-US" dirty="0"/>
              <a:t> </a:t>
            </a:r>
            <a:r>
              <a:rPr lang="en-US" dirty="0" err="1"/>
              <a:t>dengan</a:t>
            </a:r>
            <a:r>
              <a:rPr lang="en-US" dirty="0"/>
              <a:t> </a:t>
            </a:r>
            <a:r>
              <a:rPr lang="en-US" dirty="0" err="1"/>
              <a:t>tanaman</a:t>
            </a:r>
            <a:r>
              <a:rPr lang="en-US" dirty="0"/>
              <a:t> yang </a:t>
            </a:r>
            <a:r>
              <a:rPr lang="en-US" dirty="0" err="1"/>
              <a:t>diinginkan</a:t>
            </a:r>
            <a:r>
              <a:rPr lang="en-US" dirty="0"/>
              <a:t> </a:t>
            </a:r>
            <a:r>
              <a:rPr lang="en-US" dirty="0" err="1"/>
              <a:t>lalu</a:t>
            </a:r>
            <a:r>
              <a:rPr lang="en-US" dirty="0"/>
              <a:t> </a:t>
            </a:r>
            <a:r>
              <a:rPr lang="en-US" dirty="0" err="1"/>
              <a:t>disirami</a:t>
            </a:r>
            <a:r>
              <a:rPr lang="en-US" dirty="0"/>
              <a:t> </a:t>
            </a:r>
            <a:r>
              <a:rPr lang="en-US" dirty="0" err="1"/>
              <a:t>secukupnya</a:t>
            </a:r>
            <a:r>
              <a:rPr lang="en-US" dirty="0" smtClean="0"/>
              <a:t>.</a:t>
            </a:r>
          </a:p>
          <a:p>
            <a:pPr marL="0" indent="0">
              <a:buNone/>
            </a:pPr>
            <a:r>
              <a:rPr lang="en-US" dirty="0"/>
              <a:t> Dan </a:t>
            </a:r>
            <a:r>
              <a:rPr lang="en-US" dirty="0" err="1"/>
              <a:t>hasil</a:t>
            </a:r>
            <a:r>
              <a:rPr lang="en-US" dirty="0"/>
              <a:t> yang </a:t>
            </a:r>
            <a:r>
              <a:rPr lang="en-US" dirty="0" err="1"/>
              <a:t>didapat</a:t>
            </a:r>
            <a:r>
              <a:rPr lang="en-US" dirty="0"/>
              <a:t> </a:t>
            </a:r>
            <a:r>
              <a:rPr lang="en-US" dirty="0" err="1"/>
              <a:t>ternyata</a:t>
            </a:r>
            <a:r>
              <a:rPr lang="en-US" dirty="0"/>
              <a:t> </a:t>
            </a:r>
            <a:r>
              <a:rPr lang="en-US" dirty="0" err="1"/>
              <a:t>tidak</a:t>
            </a:r>
            <a:r>
              <a:rPr lang="en-US" dirty="0"/>
              <a:t> </a:t>
            </a:r>
            <a:r>
              <a:rPr lang="en-US" dirty="0" err="1"/>
              <a:t>terlalu</a:t>
            </a:r>
            <a:r>
              <a:rPr lang="en-US" dirty="0"/>
              <a:t> </a:t>
            </a:r>
            <a:r>
              <a:rPr lang="en-US" dirty="0" err="1"/>
              <a:t>memuaskan</a:t>
            </a:r>
            <a:r>
              <a:rPr lang="en-US" dirty="0"/>
              <a:t> </a:t>
            </a:r>
            <a:r>
              <a:rPr lang="en-US" dirty="0" err="1"/>
              <a:t>baik</a:t>
            </a:r>
            <a:r>
              <a:rPr lang="en-US" dirty="0"/>
              <a:t> </a:t>
            </a:r>
            <a:r>
              <a:rPr lang="en-US" dirty="0" err="1"/>
              <a:t>dari</a:t>
            </a:r>
            <a:r>
              <a:rPr lang="en-US" dirty="0"/>
              <a:t> </a:t>
            </a:r>
            <a:r>
              <a:rPr lang="en-US" dirty="0" err="1"/>
              <a:t>segi</a:t>
            </a:r>
            <a:r>
              <a:rPr lang="en-US" dirty="0"/>
              <a:t> </a:t>
            </a:r>
            <a:r>
              <a:rPr lang="en-US" dirty="0" err="1"/>
              <a:t>kualitas</a:t>
            </a:r>
            <a:r>
              <a:rPr lang="en-US" dirty="0"/>
              <a:t> </a:t>
            </a:r>
            <a:r>
              <a:rPr lang="en-US" dirty="0" err="1"/>
              <a:t>maupun</a:t>
            </a:r>
            <a:r>
              <a:rPr lang="en-US" dirty="0"/>
              <a:t> </a:t>
            </a:r>
            <a:r>
              <a:rPr lang="en-US" dirty="0" err="1"/>
              <a:t>kuantitasnya</a:t>
            </a:r>
            <a:r>
              <a:rPr lang="en-US" dirty="0"/>
              <a:t>. </a:t>
            </a:r>
            <a:r>
              <a:rPr lang="en-US" dirty="0" err="1"/>
              <a:t>Jika</a:t>
            </a:r>
            <a:r>
              <a:rPr lang="en-US" dirty="0"/>
              <a:t> </a:t>
            </a:r>
            <a:r>
              <a:rPr lang="en-US" dirty="0" err="1"/>
              <a:t>hal</a:t>
            </a:r>
            <a:r>
              <a:rPr lang="en-US" dirty="0"/>
              <a:t> </a:t>
            </a:r>
            <a:r>
              <a:rPr lang="en-US" dirty="0" err="1"/>
              <a:t>ini</a:t>
            </a:r>
            <a:r>
              <a:rPr lang="en-US" dirty="0"/>
              <a:t> </a:t>
            </a:r>
            <a:r>
              <a:rPr lang="en-US" dirty="0" err="1"/>
              <a:t>tidak</a:t>
            </a:r>
            <a:r>
              <a:rPr lang="en-US" dirty="0"/>
              <a:t> </a:t>
            </a:r>
            <a:r>
              <a:rPr lang="en-US" dirty="0" err="1"/>
              <a:t>segera</a:t>
            </a:r>
            <a:r>
              <a:rPr lang="en-US" dirty="0"/>
              <a:t> </a:t>
            </a:r>
            <a:r>
              <a:rPr lang="en-US" dirty="0" err="1"/>
              <a:t>diperbaiki</a:t>
            </a:r>
            <a:r>
              <a:rPr lang="en-US" dirty="0"/>
              <a:t> </a:t>
            </a:r>
            <a:r>
              <a:rPr lang="en-US" dirty="0" err="1"/>
              <a:t>maka</a:t>
            </a:r>
            <a:r>
              <a:rPr lang="en-US" dirty="0"/>
              <a:t> </a:t>
            </a:r>
            <a:r>
              <a:rPr lang="en-US" dirty="0" err="1"/>
              <a:t>kebutuhan</a:t>
            </a:r>
            <a:r>
              <a:rPr lang="en-US" dirty="0"/>
              <a:t> </a:t>
            </a:r>
            <a:r>
              <a:rPr lang="en-US" dirty="0" err="1"/>
              <a:t>masyarakat</a:t>
            </a:r>
            <a:r>
              <a:rPr lang="en-US" dirty="0"/>
              <a:t> </a:t>
            </a:r>
            <a:r>
              <a:rPr lang="en-US" dirty="0" err="1"/>
              <a:t>akan</a:t>
            </a:r>
            <a:r>
              <a:rPr lang="en-US" dirty="0"/>
              <a:t> </a:t>
            </a:r>
            <a:r>
              <a:rPr lang="en-US" dirty="0" err="1"/>
              <a:t>pangan</a:t>
            </a:r>
            <a:r>
              <a:rPr lang="en-US" dirty="0"/>
              <a:t> </a:t>
            </a:r>
            <a:r>
              <a:rPr lang="en-US" dirty="0" err="1"/>
              <a:t>tidak</a:t>
            </a:r>
            <a:r>
              <a:rPr lang="en-US" dirty="0"/>
              <a:t> </a:t>
            </a:r>
            <a:r>
              <a:rPr lang="en-US" dirty="0" err="1"/>
              <a:t>dapat</a:t>
            </a:r>
            <a:r>
              <a:rPr lang="en-US" dirty="0"/>
              <a:t> </a:t>
            </a:r>
            <a:r>
              <a:rPr lang="en-US" dirty="0" err="1"/>
              <a:t>tercukupi</a:t>
            </a:r>
            <a:r>
              <a:rPr lang="en-US" dirty="0"/>
              <a:t>, </a:t>
            </a:r>
            <a:r>
              <a:rPr lang="en-US" dirty="0" err="1"/>
              <a:t>dan</a:t>
            </a:r>
            <a:r>
              <a:rPr lang="en-US" dirty="0"/>
              <a:t> </a:t>
            </a:r>
            <a:r>
              <a:rPr lang="en-US" dirty="0" err="1"/>
              <a:t>akan</a:t>
            </a:r>
            <a:r>
              <a:rPr lang="en-US" dirty="0"/>
              <a:t> </a:t>
            </a:r>
            <a:r>
              <a:rPr lang="en-US" dirty="0" err="1"/>
              <a:t>terjadi</a:t>
            </a:r>
            <a:r>
              <a:rPr lang="en-US" dirty="0"/>
              <a:t> </a:t>
            </a:r>
            <a:r>
              <a:rPr lang="en-US" dirty="0" err="1"/>
              <a:t>kekurangan</a:t>
            </a:r>
            <a:r>
              <a:rPr lang="en-US" dirty="0"/>
              <a:t> </a:t>
            </a:r>
            <a:r>
              <a:rPr lang="en-US" dirty="0" err="1"/>
              <a:t>bahan</a:t>
            </a:r>
            <a:r>
              <a:rPr lang="en-US" dirty="0"/>
              <a:t> </a:t>
            </a:r>
            <a:r>
              <a:rPr lang="en-US" dirty="0" err="1"/>
              <a:t>pangan</a:t>
            </a:r>
            <a:r>
              <a:rPr lang="en-US" dirty="0"/>
              <a:t> (</a:t>
            </a:r>
            <a:r>
              <a:rPr lang="en-US" dirty="0" err="1"/>
              <a:t>rawan</a:t>
            </a:r>
            <a:r>
              <a:rPr lang="en-US" dirty="0"/>
              <a:t> </a:t>
            </a:r>
            <a:r>
              <a:rPr lang="en-US" dirty="0" err="1"/>
              <a:t>pangan</a:t>
            </a:r>
            <a:r>
              <a:rPr lang="en-US" dirty="0"/>
              <a:t>). </a:t>
            </a:r>
            <a:r>
              <a:rPr lang="en-US" dirty="0" err="1" smtClean="0"/>
              <a:t>tentunya</a:t>
            </a:r>
            <a:r>
              <a:rPr lang="en-US" dirty="0" smtClean="0"/>
              <a:t> </a:t>
            </a:r>
            <a:r>
              <a:rPr lang="en-US" dirty="0" err="1"/>
              <a:t>masalah</a:t>
            </a:r>
            <a:r>
              <a:rPr lang="en-US" dirty="0"/>
              <a:t> </a:t>
            </a:r>
            <a:r>
              <a:rPr lang="en-US" dirty="0" err="1"/>
              <a:t>rawan</a:t>
            </a:r>
            <a:r>
              <a:rPr lang="en-US" dirty="0"/>
              <a:t> </a:t>
            </a:r>
            <a:r>
              <a:rPr lang="en-US" dirty="0" err="1"/>
              <a:t>pangan</a:t>
            </a:r>
            <a:r>
              <a:rPr lang="en-US" dirty="0"/>
              <a:t> </a:t>
            </a:r>
            <a:r>
              <a:rPr lang="en-US" dirty="0" err="1"/>
              <a:t>merupakan</a:t>
            </a:r>
            <a:r>
              <a:rPr lang="en-US" dirty="0"/>
              <a:t> </a:t>
            </a:r>
            <a:r>
              <a:rPr lang="en-US" dirty="0" err="1"/>
              <a:t>masalah</a:t>
            </a:r>
            <a:r>
              <a:rPr lang="en-US" dirty="0"/>
              <a:t> yang </a:t>
            </a:r>
            <a:r>
              <a:rPr lang="en-US" dirty="0" err="1"/>
              <a:t>harus</a:t>
            </a:r>
            <a:r>
              <a:rPr lang="en-US" dirty="0"/>
              <a:t> </a:t>
            </a:r>
            <a:r>
              <a:rPr lang="en-US" dirty="0" err="1"/>
              <a:t>segera</a:t>
            </a:r>
            <a:r>
              <a:rPr lang="en-US" dirty="0"/>
              <a:t> </a:t>
            </a:r>
            <a:r>
              <a:rPr lang="en-US" dirty="0" err="1"/>
              <a:t>ditangani</a:t>
            </a:r>
            <a:r>
              <a:rPr lang="en-US" dirty="0"/>
              <a:t>. Usaha yang </a:t>
            </a:r>
            <a:r>
              <a:rPr lang="en-US" dirty="0" err="1"/>
              <a:t>harus</a:t>
            </a:r>
            <a:r>
              <a:rPr lang="en-US" dirty="0"/>
              <a:t> </a:t>
            </a:r>
            <a:r>
              <a:rPr lang="en-US" dirty="0" err="1"/>
              <a:t>dilakukan</a:t>
            </a:r>
            <a:r>
              <a:rPr lang="en-US" dirty="0"/>
              <a:t> </a:t>
            </a:r>
            <a:r>
              <a:rPr lang="en-US" dirty="0" err="1"/>
              <a:t>tidak</a:t>
            </a:r>
            <a:r>
              <a:rPr lang="en-US" dirty="0"/>
              <a:t> </a:t>
            </a:r>
            <a:r>
              <a:rPr lang="en-US" dirty="0" err="1"/>
              <a:t>hanya</a:t>
            </a:r>
            <a:r>
              <a:rPr lang="en-US" dirty="0"/>
              <a:t> </a:t>
            </a:r>
            <a:r>
              <a:rPr lang="en-US" dirty="0" err="1"/>
              <a:t>pada</a:t>
            </a:r>
            <a:r>
              <a:rPr lang="en-US" dirty="0"/>
              <a:t> </a:t>
            </a:r>
            <a:r>
              <a:rPr lang="en-US" dirty="0" err="1"/>
              <a:t>bagaimana</a:t>
            </a:r>
            <a:r>
              <a:rPr lang="en-US" dirty="0"/>
              <a:t> </a:t>
            </a:r>
            <a:r>
              <a:rPr lang="en-US" dirty="0" err="1"/>
              <a:t>membatasi</a:t>
            </a:r>
            <a:r>
              <a:rPr lang="en-US" dirty="0"/>
              <a:t> </a:t>
            </a:r>
            <a:r>
              <a:rPr lang="en-US" dirty="0" err="1"/>
              <a:t>pertambahan</a:t>
            </a:r>
            <a:r>
              <a:rPr lang="en-US" dirty="0"/>
              <a:t> </a:t>
            </a:r>
            <a:r>
              <a:rPr lang="en-US" dirty="0" err="1"/>
              <a:t>jumlah</a:t>
            </a:r>
            <a:r>
              <a:rPr lang="en-US" dirty="0"/>
              <a:t> </a:t>
            </a:r>
            <a:r>
              <a:rPr lang="en-US" dirty="0" err="1"/>
              <a:t>penduduk</a:t>
            </a:r>
            <a:r>
              <a:rPr lang="en-US" dirty="0"/>
              <a:t>, </a:t>
            </a:r>
            <a:r>
              <a:rPr lang="en-US" dirty="0" err="1"/>
              <a:t>tetapi</a:t>
            </a:r>
            <a:r>
              <a:rPr lang="en-US" dirty="0"/>
              <a:t> </a:t>
            </a:r>
            <a:r>
              <a:rPr lang="en-US" dirty="0" err="1"/>
              <a:t>juga</a:t>
            </a:r>
            <a:r>
              <a:rPr lang="en-US" dirty="0"/>
              <a:t> </a:t>
            </a:r>
            <a:r>
              <a:rPr lang="en-US" dirty="0" err="1"/>
              <a:t>harus</a:t>
            </a:r>
            <a:r>
              <a:rPr lang="en-US" dirty="0"/>
              <a:t> </a:t>
            </a:r>
            <a:r>
              <a:rPr lang="en-US" dirty="0" err="1"/>
              <a:t>dipikirkan</a:t>
            </a:r>
            <a:r>
              <a:rPr lang="en-US" dirty="0"/>
              <a:t> </a:t>
            </a:r>
            <a:r>
              <a:rPr lang="en-US" dirty="0" err="1"/>
              <a:t>bagaimana</a:t>
            </a:r>
            <a:r>
              <a:rPr lang="en-US" dirty="0"/>
              <a:t> </a:t>
            </a:r>
            <a:r>
              <a:rPr lang="en-US" dirty="0" err="1"/>
              <a:t>caranya</a:t>
            </a:r>
            <a:r>
              <a:rPr lang="en-US" dirty="0"/>
              <a:t> </a:t>
            </a:r>
            <a:r>
              <a:rPr lang="en-US" dirty="0" err="1"/>
              <a:t>meningkatkan</a:t>
            </a:r>
            <a:r>
              <a:rPr lang="en-US" dirty="0"/>
              <a:t> </a:t>
            </a:r>
            <a:r>
              <a:rPr lang="en-US" dirty="0" err="1"/>
              <a:t>produksi</a:t>
            </a:r>
            <a:r>
              <a:rPr lang="en-US" dirty="0"/>
              <a:t> </a:t>
            </a:r>
            <a:r>
              <a:rPr lang="en-US" dirty="0" err="1"/>
              <a:t>pangan</a:t>
            </a:r>
            <a:r>
              <a:rPr lang="en-US" dirty="0"/>
              <a:t>.</a:t>
            </a:r>
          </a:p>
        </p:txBody>
      </p:sp>
    </p:spTree>
    <p:extLst>
      <p:ext uri="{BB962C8B-B14F-4D97-AF65-F5344CB8AC3E}">
        <p14:creationId xmlns:p14="http://schemas.microsoft.com/office/powerpoint/2010/main" val="2595643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283004"/>
          </a:xfrm>
        </p:spPr>
        <p:txBody>
          <a:bodyPr>
            <a:normAutofit fontScale="90000"/>
          </a:bodyPr>
          <a:lstStyle/>
          <a:p>
            <a:r>
              <a:rPr lang="en-US" dirty="0" smtClean="0"/>
              <a:t> </a:t>
            </a:r>
            <a:endParaRPr lang="en-US" dirty="0"/>
          </a:p>
        </p:txBody>
      </p:sp>
      <p:sp>
        <p:nvSpPr>
          <p:cNvPr id="3" name="Content Placeholder 2"/>
          <p:cNvSpPr>
            <a:spLocks noGrp="1"/>
          </p:cNvSpPr>
          <p:nvPr>
            <p:ph sz="quarter" idx="13"/>
          </p:nvPr>
        </p:nvSpPr>
        <p:spPr>
          <a:xfrm>
            <a:off x="913775" y="901522"/>
            <a:ext cx="10363826" cy="4984123"/>
          </a:xfrm>
        </p:spPr>
        <p:txBody>
          <a:bodyPr>
            <a:normAutofit/>
          </a:bodyPr>
          <a:lstStyle/>
          <a:p>
            <a:r>
              <a:rPr lang="en-US" dirty="0" err="1" smtClean="0"/>
              <a:t>Dahulu</a:t>
            </a:r>
            <a:r>
              <a:rPr lang="en-US" dirty="0" smtClean="0"/>
              <a:t> </a:t>
            </a:r>
            <a:r>
              <a:rPr lang="en-US" dirty="0" err="1" smtClean="0"/>
              <a:t>manusia</a:t>
            </a:r>
            <a:r>
              <a:rPr lang="en-US" dirty="0" smtClean="0"/>
              <a:t> </a:t>
            </a:r>
            <a:r>
              <a:rPr lang="en-US" dirty="0" err="1" smtClean="0"/>
              <a:t>hanya</a:t>
            </a:r>
            <a:r>
              <a:rPr lang="en-US" dirty="0" smtClean="0"/>
              <a:t> </a:t>
            </a:r>
            <a:r>
              <a:rPr lang="en-US" dirty="0" err="1"/>
              <a:t>mengambil</a:t>
            </a:r>
            <a:r>
              <a:rPr lang="en-US" dirty="0"/>
              <a:t> </a:t>
            </a:r>
            <a:r>
              <a:rPr lang="en-US" dirty="0" err="1"/>
              <a:t>sesuatu</a:t>
            </a:r>
            <a:r>
              <a:rPr lang="en-US" dirty="0"/>
              <a:t> </a:t>
            </a:r>
            <a:r>
              <a:rPr lang="en-US" dirty="0" err="1"/>
              <a:t>dari</a:t>
            </a:r>
            <a:r>
              <a:rPr lang="en-US" dirty="0"/>
              <a:t> </a:t>
            </a:r>
            <a:r>
              <a:rPr lang="en-US" dirty="0" err="1"/>
              <a:t>lingkungannya</a:t>
            </a:r>
            <a:r>
              <a:rPr lang="en-US" dirty="0"/>
              <a:t> yang </a:t>
            </a:r>
            <a:r>
              <a:rPr lang="en-US" dirty="0" err="1"/>
              <a:t>langsung</a:t>
            </a:r>
            <a:r>
              <a:rPr lang="en-US" dirty="0"/>
              <a:t> </a:t>
            </a:r>
            <a:r>
              <a:rPr lang="en-US" dirty="0" err="1"/>
              <a:t>dapat</a:t>
            </a:r>
            <a:r>
              <a:rPr lang="en-US" dirty="0"/>
              <a:t> </a:t>
            </a:r>
            <a:r>
              <a:rPr lang="en-US" dirty="0" err="1"/>
              <a:t>dimanfaatkan</a:t>
            </a:r>
            <a:r>
              <a:rPr lang="en-US" dirty="0"/>
              <a:t> </a:t>
            </a:r>
            <a:r>
              <a:rPr lang="en-US" dirty="0" err="1"/>
              <a:t>untuk</a:t>
            </a:r>
            <a:r>
              <a:rPr lang="en-US" dirty="0"/>
              <a:t> </a:t>
            </a:r>
            <a:r>
              <a:rPr lang="en-US" dirty="0" err="1"/>
              <a:t>kehidupannya</a:t>
            </a:r>
            <a:r>
              <a:rPr lang="en-US" dirty="0"/>
              <a:t>, </a:t>
            </a:r>
            <a:r>
              <a:rPr lang="en-US" dirty="0" err="1"/>
              <a:t>misalnya</a:t>
            </a:r>
            <a:r>
              <a:rPr lang="en-US" dirty="0"/>
              <a:t> </a:t>
            </a:r>
            <a:r>
              <a:rPr lang="en-US" dirty="0" err="1"/>
              <a:t>buah-buahan</a:t>
            </a:r>
            <a:r>
              <a:rPr lang="en-US" dirty="0"/>
              <a:t> </a:t>
            </a:r>
            <a:r>
              <a:rPr lang="en-US" dirty="0" err="1"/>
              <a:t>langsung</a:t>
            </a:r>
            <a:r>
              <a:rPr lang="en-US" dirty="0"/>
              <a:t> </a:t>
            </a:r>
            <a:r>
              <a:rPr lang="en-US" dirty="0" err="1"/>
              <a:t>dipetik</a:t>
            </a:r>
            <a:r>
              <a:rPr lang="en-US" dirty="0"/>
              <a:t> </a:t>
            </a:r>
            <a:r>
              <a:rPr lang="en-US" dirty="0" err="1"/>
              <a:t>untuk</a:t>
            </a:r>
            <a:r>
              <a:rPr lang="en-US" dirty="0"/>
              <a:t> </a:t>
            </a:r>
            <a:r>
              <a:rPr lang="en-US" dirty="0" err="1"/>
              <a:t>dimakan</a:t>
            </a:r>
            <a:r>
              <a:rPr lang="en-US" dirty="0"/>
              <a:t>, </a:t>
            </a:r>
            <a:r>
              <a:rPr lang="en-US" dirty="0" err="1"/>
              <a:t>sementara</a:t>
            </a:r>
            <a:r>
              <a:rPr lang="en-US" dirty="0"/>
              <a:t> </a:t>
            </a:r>
            <a:r>
              <a:rPr lang="en-US" dirty="0" err="1"/>
              <a:t>bagian</a:t>
            </a:r>
            <a:r>
              <a:rPr lang="en-US" dirty="0"/>
              <a:t> lain </a:t>
            </a:r>
            <a:r>
              <a:rPr lang="en-US" dirty="0" err="1"/>
              <a:t>dari</a:t>
            </a:r>
            <a:r>
              <a:rPr lang="en-US" dirty="0"/>
              <a:t> </a:t>
            </a:r>
            <a:r>
              <a:rPr lang="en-US" dirty="0" err="1"/>
              <a:t>tumbuhan</a:t>
            </a:r>
            <a:r>
              <a:rPr lang="en-US" dirty="0"/>
              <a:t> </a:t>
            </a:r>
            <a:r>
              <a:rPr lang="en-US" dirty="0" err="1"/>
              <a:t>itu</a:t>
            </a:r>
            <a:r>
              <a:rPr lang="en-US" dirty="0"/>
              <a:t> </a:t>
            </a:r>
            <a:r>
              <a:rPr lang="en-US" dirty="0" err="1"/>
              <a:t>dibiarkan</a:t>
            </a:r>
            <a:r>
              <a:rPr lang="en-US" dirty="0"/>
              <a:t> </a:t>
            </a:r>
            <a:r>
              <a:rPr lang="en-US" dirty="0" err="1"/>
              <a:t>atau</a:t>
            </a:r>
            <a:r>
              <a:rPr lang="en-US" dirty="0"/>
              <a:t> </a:t>
            </a:r>
            <a:r>
              <a:rPr lang="en-US" dirty="0" err="1"/>
              <a:t>dibuang</a:t>
            </a:r>
            <a:r>
              <a:rPr lang="en-US" dirty="0"/>
              <a:t> </a:t>
            </a:r>
            <a:r>
              <a:rPr lang="en-US" dirty="0" err="1"/>
              <a:t>begitu</a:t>
            </a:r>
            <a:r>
              <a:rPr lang="en-US" dirty="0"/>
              <a:t> </a:t>
            </a:r>
            <a:r>
              <a:rPr lang="en-US" dirty="0" err="1"/>
              <a:t>saja</a:t>
            </a:r>
            <a:r>
              <a:rPr lang="en-US" dirty="0"/>
              <a:t>. </a:t>
            </a:r>
            <a:r>
              <a:rPr lang="en-US" dirty="0" err="1"/>
              <a:t>Begitu</a:t>
            </a:r>
            <a:r>
              <a:rPr lang="en-US" dirty="0"/>
              <a:t> pula </a:t>
            </a:r>
            <a:r>
              <a:rPr lang="en-US" dirty="0" err="1"/>
              <a:t>pemanfaatan</a:t>
            </a:r>
            <a:r>
              <a:rPr lang="en-US" dirty="0"/>
              <a:t> </a:t>
            </a:r>
            <a:r>
              <a:rPr lang="en-US" dirty="0" err="1"/>
              <a:t>manusia</a:t>
            </a:r>
            <a:r>
              <a:rPr lang="en-US" dirty="0"/>
              <a:t> </a:t>
            </a:r>
            <a:r>
              <a:rPr lang="en-US" dirty="0" err="1"/>
              <a:t>terhadap</a:t>
            </a:r>
            <a:r>
              <a:rPr lang="en-US" dirty="0"/>
              <a:t> </a:t>
            </a:r>
            <a:r>
              <a:rPr lang="en-US" dirty="0" err="1"/>
              <a:t>hewan</a:t>
            </a:r>
            <a:r>
              <a:rPr lang="en-US" dirty="0"/>
              <a:t>, </a:t>
            </a:r>
            <a:r>
              <a:rPr lang="en-US" dirty="0" err="1"/>
              <a:t>hanya</a:t>
            </a:r>
            <a:r>
              <a:rPr lang="en-US" dirty="0"/>
              <a:t> </a:t>
            </a:r>
            <a:r>
              <a:rPr lang="en-US" dirty="0" err="1"/>
              <a:t>diambil</a:t>
            </a:r>
            <a:r>
              <a:rPr lang="en-US" dirty="0"/>
              <a:t> </a:t>
            </a:r>
            <a:r>
              <a:rPr lang="en-US" dirty="0" err="1"/>
              <a:t>daging</a:t>
            </a:r>
            <a:r>
              <a:rPr lang="en-US" dirty="0"/>
              <a:t> </a:t>
            </a:r>
            <a:r>
              <a:rPr lang="en-US" dirty="0" err="1"/>
              <a:t>atau</a:t>
            </a:r>
            <a:r>
              <a:rPr lang="en-US" dirty="0"/>
              <a:t> </a:t>
            </a:r>
            <a:r>
              <a:rPr lang="en-US" dirty="0" err="1"/>
              <a:t>telurnya</a:t>
            </a:r>
            <a:r>
              <a:rPr lang="en-US" dirty="0"/>
              <a:t> </a:t>
            </a:r>
            <a:r>
              <a:rPr lang="en-US" dirty="0" err="1"/>
              <a:t>saja</a:t>
            </a:r>
            <a:r>
              <a:rPr lang="en-US" dirty="0"/>
              <a:t>. </a:t>
            </a:r>
            <a:r>
              <a:rPr lang="en-US" dirty="0" err="1"/>
              <a:t>Namun</a:t>
            </a:r>
            <a:r>
              <a:rPr lang="en-US" dirty="0"/>
              <a:t> </a:t>
            </a:r>
            <a:r>
              <a:rPr lang="en-US" dirty="0" err="1"/>
              <a:t>setelah</a:t>
            </a:r>
            <a:r>
              <a:rPr lang="en-US" dirty="0"/>
              <a:t> </a:t>
            </a:r>
            <a:r>
              <a:rPr lang="en-US" dirty="0" err="1"/>
              <a:t>berkembangnya</a:t>
            </a:r>
            <a:r>
              <a:rPr lang="en-US" dirty="0"/>
              <a:t> </a:t>
            </a:r>
            <a:r>
              <a:rPr lang="en-US" dirty="0" err="1"/>
              <a:t>Biologi</a:t>
            </a:r>
            <a:r>
              <a:rPr lang="en-US" dirty="0"/>
              <a:t>, </a:t>
            </a:r>
            <a:r>
              <a:rPr lang="en-US" dirty="0" err="1"/>
              <a:t>khususnya</a:t>
            </a:r>
            <a:r>
              <a:rPr lang="en-US" dirty="0"/>
              <a:t> </a:t>
            </a:r>
            <a:r>
              <a:rPr lang="en-US" dirty="0" err="1"/>
              <a:t>pada</a:t>
            </a:r>
            <a:r>
              <a:rPr lang="en-US" dirty="0"/>
              <a:t> </a:t>
            </a:r>
            <a:r>
              <a:rPr lang="en-US" dirty="0" err="1"/>
              <a:t>cabang</a:t>
            </a:r>
            <a:r>
              <a:rPr lang="en-US" dirty="0"/>
              <a:t> </a:t>
            </a:r>
            <a:r>
              <a:rPr lang="en-US" dirty="0" err="1"/>
              <a:t>zoologi</a:t>
            </a:r>
            <a:r>
              <a:rPr lang="en-US" dirty="0"/>
              <a:t>, </a:t>
            </a:r>
            <a:r>
              <a:rPr lang="en-US" dirty="0" err="1"/>
              <a:t>botani</a:t>
            </a:r>
            <a:r>
              <a:rPr lang="en-US" dirty="0"/>
              <a:t>, </a:t>
            </a:r>
            <a:r>
              <a:rPr lang="en-US" dirty="0" err="1"/>
              <a:t>taksonomi</a:t>
            </a:r>
            <a:r>
              <a:rPr lang="en-US" dirty="0"/>
              <a:t>, </a:t>
            </a:r>
            <a:r>
              <a:rPr lang="en-US" dirty="0" err="1"/>
              <a:t>biokimia</a:t>
            </a:r>
            <a:r>
              <a:rPr lang="en-US" dirty="0"/>
              <a:t>, </a:t>
            </a:r>
            <a:r>
              <a:rPr lang="en-US" dirty="0" err="1"/>
              <a:t>mikrobiologi</a:t>
            </a:r>
            <a:r>
              <a:rPr lang="en-US" dirty="0"/>
              <a:t>, </a:t>
            </a:r>
            <a:r>
              <a:rPr lang="en-US" dirty="0" err="1"/>
              <a:t>dan</a:t>
            </a:r>
            <a:r>
              <a:rPr lang="en-US" dirty="0"/>
              <a:t> </a:t>
            </a:r>
            <a:r>
              <a:rPr lang="en-US" dirty="0" err="1"/>
              <a:t>bioteknologi</a:t>
            </a:r>
            <a:r>
              <a:rPr lang="en-US" dirty="0"/>
              <a:t>, </a:t>
            </a:r>
            <a:r>
              <a:rPr lang="en-US" dirty="0" err="1"/>
              <a:t>manusia</a:t>
            </a:r>
            <a:r>
              <a:rPr lang="en-US" dirty="0"/>
              <a:t> </a:t>
            </a:r>
            <a:r>
              <a:rPr lang="en-US" dirty="0" err="1"/>
              <a:t>telah</a:t>
            </a:r>
            <a:r>
              <a:rPr lang="en-US" dirty="0"/>
              <a:t> </a:t>
            </a:r>
            <a:r>
              <a:rPr lang="en-US" dirty="0" err="1"/>
              <a:t>berhasil</a:t>
            </a:r>
            <a:r>
              <a:rPr lang="en-US" dirty="0"/>
              <a:t> </a:t>
            </a:r>
            <a:r>
              <a:rPr lang="en-US" dirty="0" err="1"/>
              <a:t>menemukan</a:t>
            </a:r>
            <a:r>
              <a:rPr lang="en-US" dirty="0"/>
              <a:t> </a:t>
            </a:r>
            <a:r>
              <a:rPr lang="en-US" dirty="0" err="1"/>
              <a:t>berbagai</a:t>
            </a:r>
            <a:r>
              <a:rPr lang="en-US" dirty="0"/>
              <a:t> </a:t>
            </a:r>
            <a:r>
              <a:rPr lang="en-US" dirty="0" err="1"/>
              <a:t>bagian</a:t>
            </a:r>
            <a:r>
              <a:rPr lang="en-US" dirty="0"/>
              <a:t> </a:t>
            </a:r>
            <a:r>
              <a:rPr lang="en-US" dirty="0" err="1"/>
              <a:t>tubuh</a:t>
            </a:r>
            <a:r>
              <a:rPr lang="en-US" dirty="0"/>
              <a:t> </a:t>
            </a:r>
            <a:r>
              <a:rPr lang="en-US" dirty="0" err="1"/>
              <a:t>tumbuhan</a:t>
            </a:r>
            <a:r>
              <a:rPr lang="en-US" dirty="0"/>
              <a:t> </a:t>
            </a:r>
            <a:r>
              <a:rPr lang="en-US" dirty="0" err="1"/>
              <a:t>atau</a:t>
            </a:r>
            <a:r>
              <a:rPr lang="en-US" dirty="0"/>
              <a:t> </a:t>
            </a:r>
            <a:r>
              <a:rPr lang="en-US" dirty="0" err="1"/>
              <a:t>hewan</a:t>
            </a:r>
            <a:r>
              <a:rPr lang="en-US" dirty="0"/>
              <a:t> yang </a:t>
            </a:r>
            <a:r>
              <a:rPr lang="en-US" dirty="0" err="1"/>
              <a:t>dapat</a:t>
            </a:r>
            <a:r>
              <a:rPr lang="en-US" dirty="0"/>
              <a:t> </a:t>
            </a:r>
            <a:r>
              <a:rPr lang="en-US" dirty="0" err="1"/>
              <a:t>diolah</a:t>
            </a:r>
            <a:r>
              <a:rPr lang="en-US" dirty="0"/>
              <a:t> </a:t>
            </a:r>
            <a:r>
              <a:rPr lang="en-US" dirty="0" err="1"/>
              <a:t>menjadi</a:t>
            </a:r>
            <a:r>
              <a:rPr lang="en-US" dirty="0"/>
              <a:t> </a:t>
            </a:r>
            <a:r>
              <a:rPr lang="en-US" dirty="0" err="1" smtClean="0"/>
              <a:t>bahan</a:t>
            </a:r>
            <a:r>
              <a:rPr lang="en-US" dirty="0" smtClean="0"/>
              <a:t> </a:t>
            </a:r>
            <a:r>
              <a:rPr lang="en-US" dirty="0" err="1" smtClean="0"/>
              <a:t>baku</a:t>
            </a:r>
            <a:r>
              <a:rPr lang="en-US" dirty="0" smtClean="0"/>
              <a:t> </a:t>
            </a:r>
            <a:r>
              <a:rPr lang="en-US" dirty="0" err="1" smtClean="0"/>
              <a:t>industri</a:t>
            </a:r>
            <a:r>
              <a:rPr lang="en-US" dirty="0" smtClean="0"/>
              <a:t> </a:t>
            </a:r>
            <a:r>
              <a:rPr lang="en-US" dirty="0" err="1" smtClean="0"/>
              <a:t>pangan</a:t>
            </a:r>
            <a:r>
              <a:rPr lang="en-US" dirty="0" smtClean="0"/>
              <a:t>.</a:t>
            </a:r>
          </a:p>
          <a:p>
            <a:r>
              <a:rPr lang="en-US" b="1" dirty="0" err="1"/>
              <a:t>Zoologi</a:t>
            </a:r>
            <a:r>
              <a:rPr lang="en-US" dirty="0"/>
              <a:t> </a:t>
            </a:r>
            <a:r>
              <a:rPr lang="en-US" dirty="0" err="1"/>
              <a:t>adalah</a:t>
            </a:r>
            <a:r>
              <a:rPr lang="en-US" dirty="0"/>
              <a:t> </a:t>
            </a:r>
            <a:r>
              <a:rPr lang="en-US" dirty="0" err="1"/>
              <a:t>cabang</a:t>
            </a:r>
            <a:r>
              <a:rPr lang="en-US" dirty="0"/>
              <a:t> </a:t>
            </a:r>
            <a:r>
              <a:rPr lang="en-US" dirty="0" err="1"/>
              <a:t>biologi</a:t>
            </a:r>
            <a:r>
              <a:rPr lang="en-US" dirty="0"/>
              <a:t> yang </a:t>
            </a:r>
            <a:r>
              <a:rPr lang="en-US" dirty="0" err="1"/>
              <a:t>mempelajari</a:t>
            </a:r>
            <a:r>
              <a:rPr lang="en-US" dirty="0"/>
              <a:t> </a:t>
            </a:r>
            <a:r>
              <a:rPr lang="en-US" dirty="0" err="1"/>
              <a:t>struktur</a:t>
            </a:r>
            <a:r>
              <a:rPr lang="en-US" dirty="0"/>
              <a:t>, </a:t>
            </a:r>
            <a:r>
              <a:rPr lang="en-US" dirty="0" err="1"/>
              <a:t>fungsi</a:t>
            </a:r>
            <a:r>
              <a:rPr lang="en-US" dirty="0"/>
              <a:t>, </a:t>
            </a:r>
            <a:r>
              <a:rPr lang="en-US" dirty="0" err="1"/>
              <a:t>perilaku</a:t>
            </a:r>
            <a:r>
              <a:rPr lang="en-US" dirty="0"/>
              <a:t>, </a:t>
            </a:r>
            <a:r>
              <a:rPr lang="en-US" dirty="0" err="1"/>
              <a:t>serta</a:t>
            </a:r>
            <a:r>
              <a:rPr lang="en-US" dirty="0"/>
              <a:t> </a:t>
            </a:r>
            <a:r>
              <a:rPr lang="en-US" dirty="0" err="1"/>
              <a:t>evolusi</a:t>
            </a:r>
            <a:r>
              <a:rPr lang="en-US" dirty="0"/>
              <a:t> </a:t>
            </a:r>
            <a:r>
              <a:rPr lang="en-US" dirty="0" err="1"/>
              <a:t>hewan</a:t>
            </a:r>
            <a:r>
              <a:rPr lang="en-US" dirty="0"/>
              <a:t>. </a:t>
            </a:r>
            <a:r>
              <a:rPr lang="en-US" dirty="0" err="1"/>
              <a:t>Ilmu</a:t>
            </a:r>
            <a:r>
              <a:rPr lang="en-US" dirty="0"/>
              <a:t> </a:t>
            </a:r>
            <a:r>
              <a:rPr lang="en-US" dirty="0" err="1"/>
              <a:t>ini</a:t>
            </a:r>
            <a:r>
              <a:rPr lang="en-US" dirty="0"/>
              <a:t> </a:t>
            </a:r>
            <a:r>
              <a:rPr lang="en-US" dirty="0" err="1"/>
              <a:t>antara</a:t>
            </a:r>
            <a:r>
              <a:rPr lang="en-US" dirty="0"/>
              <a:t> lain </a:t>
            </a:r>
            <a:r>
              <a:rPr lang="en-US" dirty="0" err="1"/>
              <a:t>meliputi</a:t>
            </a:r>
            <a:r>
              <a:rPr lang="en-US" dirty="0"/>
              <a:t> </a:t>
            </a:r>
            <a:r>
              <a:rPr lang="en-US" dirty="0" err="1"/>
              <a:t>anatomi</a:t>
            </a:r>
            <a:r>
              <a:rPr lang="en-US" dirty="0"/>
              <a:t> </a:t>
            </a:r>
            <a:r>
              <a:rPr lang="en-US" dirty="0" err="1"/>
              <a:t>perbandingan</a:t>
            </a:r>
            <a:r>
              <a:rPr lang="en-US" dirty="0"/>
              <a:t>, </a:t>
            </a:r>
            <a:r>
              <a:rPr lang="en-US" dirty="0" err="1"/>
              <a:t>psikologi</a:t>
            </a:r>
            <a:r>
              <a:rPr lang="en-US" dirty="0"/>
              <a:t> </a:t>
            </a:r>
            <a:r>
              <a:rPr lang="en-US" dirty="0" err="1"/>
              <a:t>hewan</a:t>
            </a:r>
            <a:r>
              <a:rPr lang="en-US" dirty="0"/>
              <a:t>, </a:t>
            </a:r>
            <a:r>
              <a:rPr lang="en-US" dirty="0" err="1"/>
              <a:t>biologi</a:t>
            </a:r>
            <a:r>
              <a:rPr lang="en-US" dirty="0"/>
              <a:t> </a:t>
            </a:r>
            <a:r>
              <a:rPr lang="en-US" dirty="0" err="1"/>
              <a:t>molekular</a:t>
            </a:r>
            <a:r>
              <a:rPr lang="en-US" dirty="0"/>
              <a:t>, </a:t>
            </a:r>
            <a:r>
              <a:rPr lang="en-US" dirty="0" err="1"/>
              <a:t>etologi</a:t>
            </a:r>
            <a:r>
              <a:rPr lang="en-US" dirty="0"/>
              <a:t>, </a:t>
            </a:r>
            <a:r>
              <a:rPr lang="en-US" dirty="0" err="1"/>
              <a:t>ekologi</a:t>
            </a:r>
            <a:r>
              <a:rPr lang="en-US" dirty="0"/>
              <a:t> </a:t>
            </a:r>
            <a:r>
              <a:rPr lang="en-US" dirty="0" err="1"/>
              <a:t>perilaku</a:t>
            </a:r>
            <a:r>
              <a:rPr lang="en-US" dirty="0"/>
              <a:t>, </a:t>
            </a:r>
            <a:r>
              <a:rPr lang="en-US" dirty="0" err="1"/>
              <a:t>biologi</a:t>
            </a:r>
            <a:r>
              <a:rPr lang="en-US" dirty="0"/>
              <a:t> </a:t>
            </a:r>
            <a:r>
              <a:rPr lang="en-US" dirty="0" err="1"/>
              <a:t>evolusioner</a:t>
            </a:r>
            <a:r>
              <a:rPr lang="en-US" dirty="0"/>
              <a:t>, </a:t>
            </a:r>
            <a:r>
              <a:rPr lang="en-US" dirty="0" err="1"/>
              <a:t>taksonomi</a:t>
            </a:r>
            <a:r>
              <a:rPr lang="en-US" dirty="0"/>
              <a:t>, </a:t>
            </a:r>
            <a:r>
              <a:rPr lang="en-US" dirty="0" err="1"/>
              <a:t>dan</a:t>
            </a:r>
            <a:r>
              <a:rPr lang="en-US" dirty="0"/>
              <a:t> </a:t>
            </a:r>
            <a:r>
              <a:rPr lang="en-US" dirty="0" err="1"/>
              <a:t>paleontologi</a:t>
            </a:r>
            <a:r>
              <a:rPr lang="en-US" dirty="0"/>
              <a:t>.</a:t>
            </a:r>
            <a:endParaRPr lang="en-US" dirty="0" smtClean="0"/>
          </a:p>
        </p:txBody>
      </p:sp>
    </p:spTree>
    <p:extLst>
      <p:ext uri="{BB962C8B-B14F-4D97-AF65-F5344CB8AC3E}">
        <p14:creationId xmlns:p14="http://schemas.microsoft.com/office/powerpoint/2010/main" val="5088574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3">
                                            <p:txEl>
                                              <p:pRg st="1" end="1"/>
                                            </p:txEl>
                                          </p:spTgt>
                                        </p:tgtEl>
                                      </p:cBhvr>
                                    </p:animEffect>
                                    <p:animScale>
                                      <p:cBhvr>
                                        <p:cTn id="12" dur="250" autoRev="1" fill="hold"/>
                                        <p:tgtEl>
                                          <p:spTgt spid="3">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sz="quarter" idx="13"/>
          </p:nvPr>
        </p:nvSpPr>
        <p:spPr>
          <a:xfrm>
            <a:off x="913774" y="772732"/>
            <a:ext cx="10363826" cy="5409127"/>
          </a:xfrm>
          <a:gradFill>
            <a:gsLst>
              <a:gs pos="0">
                <a:schemeClr val="bg1">
                  <a:tint val="90000"/>
                  <a:lumMod val="110000"/>
                </a:schemeClr>
              </a:gs>
              <a:gs pos="100000">
                <a:schemeClr val="bg1">
                  <a:shade val="64000"/>
                  <a:lumMod val="88000"/>
                </a:schemeClr>
              </a:gs>
            </a:gsLst>
            <a:lin ang="5400000" scaled="0"/>
          </a:gradFill>
        </p:spPr>
        <p:txBody>
          <a:bodyPr>
            <a:normAutofit/>
          </a:bodyPr>
          <a:lstStyle/>
          <a:p>
            <a:r>
              <a:rPr lang="sv-SE" dirty="0"/>
              <a:t>Botani adalah ilmu tumbuh-tumbuhan, termasuk juga jamur dan alga dengan mikologi dan </a:t>
            </a:r>
            <a:r>
              <a:rPr lang="sv-SE" dirty="0" smtClean="0"/>
              <a:t>fikologi</a:t>
            </a:r>
          </a:p>
          <a:p>
            <a:r>
              <a:rPr lang="en-US" dirty="0"/>
              <a:t> </a:t>
            </a:r>
            <a:r>
              <a:rPr lang="en-US" dirty="0" err="1"/>
              <a:t>taksonomi</a:t>
            </a:r>
            <a:r>
              <a:rPr lang="en-US" dirty="0"/>
              <a:t> </a:t>
            </a:r>
            <a:r>
              <a:rPr lang="en-US" dirty="0" err="1" smtClean="0"/>
              <a:t>merupakan</a:t>
            </a:r>
            <a:r>
              <a:rPr lang="en-US" dirty="0" smtClean="0"/>
              <a:t> </a:t>
            </a:r>
            <a:r>
              <a:rPr lang="en-US" dirty="0" err="1"/>
              <a:t>cabang</a:t>
            </a:r>
            <a:r>
              <a:rPr lang="en-US" dirty="0"/>
              <a:t> </a:t>
            </a:r>
            <a:r>
              <a:rPr lang="en-US" dirty="0" err="1"/>
              <a:t>ilmu</a:t>
            </a:r>
            <a:r>
              <a:rPr lang="en-US" dirty="0"/>
              <a:t> </a:t>
            </a:r>
            <a:r>
              <a:rPr lang="en-US" dirty="0" err="1"/>
              <a:t>tersendiri</a:t>
            </a:r>
            <a:r>
              <a:rPr lang="en-US" dirty="0"/>
              <a:t> yang </a:t>
            </a:r>
            <a:r>
              <a:rPr lang="en-US" dirty="0" err="1"/>
              <a:t>mempelajari</a:t>
            </a:r>
            <a:r>
              <a:rPr lang="en-US" dirty="0"/>
              <a:t> </a:t>
            </a:r>
            <a:r>
              <a:rPr lang="en-US" dirty="0" err="1"/>
              <a:t>penggolongan</a:t>
            </a:r>
            <a:r>
              <a:rPr lang="en-US" dirty="0"/>
              <a:t> </a:t>
            </a:r>
            <a:r>
              <a:rPr lang="en-US" dirty="0" err="1"/>
              <a:t>atau</a:t>
            </a:r>
            <a:r>
              <a:rPr lang="en-US" dirty="0"/>
              <a:t> </a:t>
            </a:r>
            <a:r>
              <a:rPr lang="en-US" dirty="0" err="1"/>
              <a:t>sistematika</a:t>
            </a:r>
            <a:r>
              <a:rPr lang="en-US" dirty="0"/>
              <a:t> </a:t>
            </a:r>
            <a:r>
              <a:rPr lang="en-US" dirty="0" err="1"/>
              <a:t>makhluk</a:t>
            </a:r>
            <a:r>
              <a:rPr lang="en-US" dirty="0"/>
              <a:t> </a:t>
            </a:r>
            <a:r>
              <a:rPr lang="en-US" dirty="0" err="1"/>
              <a:t>hidup</a:t>
            </a:r>
            <a:r>
              <a:rPr lang="en-US" dirty="0" smtClean="0"/>
              <a:t>.</a:t>
            </a:r>
          </a:p>
          <a:p>
            <a:r>
              <a:rPr lang="en-US" dirty="0"/>
              <a:t> </a:t>
            </a:r>
            <a:r>
              <a:rPr lang="en-US" dirty="0" err="1"/>
              <a:t>Biokimia</a:t>
            </a:r>
            <a:r>
              <a:rPr lang="en-US" dirty="0"/>
              <a:t> </a:t>
            </a:r>
            <a:r>
              <a:rPr lang="en-US" dirty="0" err="1"/>
              <a:t>mempelajari</a:t>
            </a:r>
            <a:r>
              <a:rPr lang="en-US" dirty="0"/>
              <a:t> </a:t>
            </a:r>
            <a:r>
              <a:rPr lang="en-US" dirty="0" err="1"/>
              <a:t>sifat</a:t>
            </a:r>
            <a:r>
              <a:rPr lang="en-US" dirty="0"/>
              <a:t> </a:t>
            </a:r>
            <a:r>
              <a:rPr lang="en-US" dirty="0" err="1"/>
              <a:t>zat</a:t>
            </a:r>
            <a:r>
              <a:rPr lang="en-US" dirty="0"/>
              <a:t> </a:t>
            </a:r>
            <a:r>
              <a:rPr lang="en-US" dirty="0" err="1"/>
              <a:t>kimia</a:t>
            </a:r>
            <a:r>
              <a:rPr lang="en-US" dirty="0"/>
              <a:t> </a:t>
            </a:r>
            <a:r>
              <a:rPr lang="en-US" dirty="0" err="1"/>
              <a:t>yaitu</a:t>
            </a:r>
            <a:r>
              <a:rPr lang="en-US" dirty="0"/>
              <a:t> </a:t>
            </a:r>
            <a:r>
              <a:rPr lang="en-US" dirty="0" err="1"/>
              <a:t>jasad</a:t>
            </a:r>
            <a:r>
              <a:rPr lang="en-US" dirty="0"/>
              <a:t> </a:t>
            </a:r>
            <a:r>
              <a:rPr lang="en-US" dirty="0" err="1"/>
              <a:t>hidup</a:t>
            </a:r>
            <a:r>
              <a:rPr lang="en-US" dirty="0"/>
              <a:t> </a:t>
            </a:r>
            <a:r>
              <a:rPr lang="en-US" dirty="0" err="1"/>
              <a:t>dan</a:t>
            </a:r>
            <a:r>
              <a:rPr lang="en-US" dirty="0"/>
              <a:t> </a:t>
            </a:r>
            <a:r>
              <a:rPr lang="en-US" dirty="0" err="1"/>
              <a:t>senyawa</a:t>
            </a:r>
            <a:r>
              <a:rPr lang="en-US" dirty="0"/>
              <a:t> yang </a:t>
            </a:r>
            <a:r>
              <a:rPr lang="en-US" dirty="0" err="1"/>
              <a:t>diproduksinya</a:t>
            </a:r>
            <a:r>
              <a:rPr lang="en-US" dirty="0"/>
              <a:t>, </a:t>
            </a:r>
            <a:r>
              <a:rPr lang="en-US" dirty="0" err="1"/>
              <a:t>selain</a:t>
            </a:r>
            <a:r>
              <a:rPr lang="en-US" dirty="0"/>
              <a:t> </a:t>
            </a:r>
            <a:r>
              <a:rPr lang="en-US" dirty="0" err="1"/>
              <a:t>itu</a:t>
            </a:r>
            <a:r>
              <a:rPr lang="en-US" dirty="0"/>
              <a:t> </a:t>
            </a:r>
            <a:r>
              <a:rPr lang="en-US" dirty="0" err="1"/>
              <a:t>juga</a:t>
            </a:r>
            <a:r>
              <a:rPr lang="en-US" dirty="0"/>
              <a:t> </a:t>
            </a:r>
            <a:r>
              <a:rPr lang="en-US" dirty="0" err="1"/>
              <a:t>mempelajari</a:t>
            </a:r>
            <a:r>
              <a:rPr lang="en-US" dirty="0"/>
              <a:t> </a:t>
            </a:r>
            <a:r>
              <a:rPr lang="en-US" dirty="0" err="1"/>
              <a:t>fungsinya</a:t>
            </a:r>
            <a:r>
              <a:rPr lang="en-US" dirty="0"/>
              <a:t> </a:t>
            </a:r>
            <a:r>
              <a:rPr lang="en-US" dirty="0" err="1"/>
              <a:t>dan</a:t>
            </a:r>
            <a:r>
              <a:rPr lang="en-US" dirty="0"/>
              <a:t> </a:t>
            </a:r>
            <a:r>
              <a:rPr lang="en-US" dirty="0" err="1"/>
              <a:t>transformasi</a:t>
            </a:r>
            <a:r>
              <a:rPr lang="en-US" dirty="0"/>
              <a:t> </a:t>
            </a:r>
            <a:r>
              <a:rPr lang="en-US" dirty="0" err="1"/>
              <a:t>zat</a:t>
            </a:r>
            <a:r>
              <a:rPr lang="en-US" dirty="0"/>
              <a:t> </a:t>
            </a:r>
            <a:r>
              <a:rPr lang="en-US" dirty="0" err="1"/>
              <a:t>kimia</a:t>
            </a:r>
            <a:r>
              <a:rPr lang="en-US" dirty="0"/>
              <a:t> </a:t>
            </a:r>
            <a:r>
              <a:rPr lang="en-US" dirty="0" err="1"/>
              <a:t>tersebut</a:t>
            </a:r>
            <a:r>
              <a:rPr lang="en-US" dirty="0"/>
              <a:t> </a:t>
            </a:r>
            <a:r>
              <a:rPr lang="en-US" dirty="0" err="1"/>
              <a:t>menelaah</a:t>
            </a:r>
            <a:r>
              <a:rPr lang="en-US" dirty="0"/>
              <a:t> </a:t>
            </a:r>
            <a:r>
              <a:rPr lang="en-US" dirty="0" err="1"/>
              <a:t>transformasi</a:t>
            </a:r>
            <a:r>
              <a:rPr lang="en-US" dirty="0"/>
              <a:t> </a:t>
            </a:r>
            <a:r>
              <a:rPr lang="en-US" dirty="0" err="1"/>
              <a:t>dengan</a:t>
            </a:r>
            <a:r>
              <a:rPr lang="en-US" dirty="0"/>
              <a:t> </a:t>
            </a:r>
            <a:r>
              <a:rPr lang="en-US" dirty="0" err="1"/>
              <a:t>aktifitas</a:t>
            </a:r>
            <a:r>
              <a:rPr lang="en-US" dirty="0"/>
              <a:t> </a:t>
            </a:r>
            <a:r>
              <a:rPr lang="en-US" dirty="0" err="1"/>
              <a:t>kehidupan</a:t>
            </a:r>
            <a:r>
              <a:rPr lang="en-US" dirty="0"/>
              <a:t> </a:t>
            </a:r>
            <a:r>
              <a:rPr lang="en-US" dirty="0" err="1"/>
              <a:t>sebagai</a:t>
            </a:r>
            <a:r>
              <a:rPr lang="en-US" dirty="0"/>
              <a:t> </a:t>
            </a:r>
            <a:r>
              <a:rPr lang="en-US" dirty="0" err="1"/>
              <a:t>ilmu</a:t>
            </a:r>
            <a:r>
              <a:rPr lang="en-US" dirty="0"/>
              <a:t> </a:t>
            </a:r>
            <a:r>
              <a:rPr lang="en-US" dirty="0" err="1"/>
              <a:t>dasar</a:t>
            </a:r>
            <a:r>
              <a:rPr lang="en-US" dirty="0"/>
              <a:t> </a:t>
            </a:r>
            <a:r>
              <a:rPr lang="en-US" dirty="0" err="1"/>
              <a:t>pada</a:t>
            </a:r>
            <a:r>
              <a:rPr lang="en-US" dirty="0"/>
              <a:t> </a:t>
            </a:r>
            <a:r>
              <a:rPr lang="en-US" dirty="0" err="1"/>
              <a:t>kimia</a:t>
            </a:r>
            <a:r>
              <a:rPr lang="en-US" dirty="0"/>
              <a:t> </a:t>
            </a:r>
            <a:r>
              <a:rPr lang="en-US" dirty="0" err="1"/>
              <a:t>organik</a:t>
            </a:r>
            <a:r>
              <a:rPr lang="en-US" dirty="0"/>
              <a:t>.</a:t>
            </a:r>
          </a:p>
          <a:p>
            <a:r>
              <a:rPr lang="en-US" dirty="0" err="1"/>
              <a:t>Mikrobiologi</a:t>
            </a:r>
            <a:r>
              <a:rPr lang="en-US" dirty="0"/>
              <a:t> </a:t>
            </a:r>
            <a:r>
              <a:rPr lang="en-US" dirty="0" err="1"/>
              <a:t>pangan</a:t>
            </a:r>
            <a:r>
              <a:rPr lang="en-US" dirty="0"/>
              <a:t> </a:t>
            </a:r>
            <a:r>
              <a:rPr lang="en-US" dirty="0" err="1"/>
              <a:t>adalah</a:t>
            </a:r>
            <a:r>
              <a:rPr lang="en-US" dirty="0"/>
              <a:t> </a:t>
            </a:r>
            <a:r>
              <a:rPr lang="en-US" dirty="0" err="1"/>
              <a:t>studi</a:t>
            </a:r>
            <a:r>
              <a:rPr lang="en-US" dirty="0"/>
              <a:t> </a:t>
            </a:r>
            <a:r>
              <a:rPr lang="en-US" dirty="0" err="1"/>
              <a:t>terhadap</a:t>
            </a:r>
            <a:r>
              <a:rPr lang="en-US" dirty="0"/>
              <a:t> </a:t>
            </a:r>
            <a:r>
              <a:rPr lang="en-US" dirty="0" err="1"/>
              <a:t>mikroorganisme</a:t>
            </a:r>
            <a:r>
              <a:rPr lang="en-US" dirty="0"/>
              <a:t> yang </a:t>
            </a:r>
            <a:r>
              <a:rPr lang="en-US" dirty="0" err="1"/>
              <a:t>mendiami</a:t>
            </a:r>
            <a:r>
              <a:rPr lang="en-US" dirty="0"/>
              <a:t>, </a:t>
            </a:r>
            <a:r>
              <a:rPr lang="en-US" dirty="0" err="1"/>
              <a:t>membuat</a:t>
            </a:r>
            <a:r>
              <a:rPr lang="en-US" dirty="0"/>
              <a:t>, </a:t>
            </a:r>
            <a:r>
              <a:rPr lang="en-US" dirty="0" err="1"/>
              <a:t>hingga</a:t>
            </a:r>
            <a:r>
              <a:rPr lang="en-US" dirty="0"/>
              <a:t> yang </a:t>
            </a:r>
            <a:r>
              <a:rPr lang="en-US" dirty="0" err="1"/>
              <a:t>merusak</a:t>
            </a:r>
            <a:r>
              <a:rPr lang="en-US" dirty="0"/>
              <a:t> </a:t>
            </a:r>
            <a:r>
              <a:rPr lang="en-US" dirty="0" err="1"/>
              <a:t>makanan</a:t>
            </a:r>
            <a:r>
              <a:rPr lang="en-US" dirty="0" smtClean="0"/>
              <a:t>.</a:t>
            </a:r>
          </a:p>
          <a:p>
            <a:r>
              <a:rPr lang="en-US" dirty="0" err="1"/>
              <a:t>Bioteknologi</a:t>
            </a:r>
            <a:r>
              <a:rPr lang="en-US" dirty="0"/>
              <a:t> </a:t>
            </a:r>
            <a:r>
              <a:rPr lang="en-US" dirty="0" err="1"/>
              <a:t>adalah</a:t>
            </a:r>
            <a:r>
              <a:rPr lang="en-US" dirty="0"/>
              <a:t> </a:t>
            </a:r>
            <a:r>
              <a:rPr lang="en-US" dirty="0" err="1"/>
              <a:t>cabang</a:t>
            </a:r>
            <a:r>
              <a:rPr lang="en-US" dirty="0"/>
              <a:t> </a:t>
            </a:r>
            <a:r>
              <a:rPr lang="en-US" dirty="0" err="1"/>
              <a:t>ilmu</a:t>
            </a:r>
            <a:r>
              <a:rPr lang="en-US" dirty="0"/>
              <a:t> yang </a:t>
            </a:r>
            <a:r>
              <a:rPr lang="en-US" dirty="0" err="1"/>
              <a:t>mempelajari</a:t>
            </a:r>
            <a:r>
              <a:rPr lang="en-US" dirty="0"/>
              <a:t> </a:t>
            </a:r>
            <a:r>
              <a:rPr lang="en-US" dirty="0" err="1"/>
              <a:t>pemanfaatan</a:t>
            </a:r>
            <a:r>
              <a:rPr lang="en-US" dirty="0"/>
              <a:t> </a:t>
            </a:r>
            <a:r>
              <a:rPr lang="en-US" dirty="0" err="1"/>
              <a:t>makhluk</a:t>
            </a:r>
            <a:r>
              <a:rPr lang="en-US" dirty="0"/>
              <a:t> </a:t>
            </a:r>
            <a:r>
              <a:rPr lang="en-US" dirty="0" err="1"/>
              <a:t>hidup</a:t>
            </a:r>
            <a:r>
              <a:rPr lang="en-US" dirty="0"/>
              <a:t> (</a:t>
            </a:r>
            <a:r>
              <a:rPr lang="en-US" dirty="0" err="1"/>
              <a:t>bakteri</a:t>
            </a:r>
            <a:r>
              <a:rPr lang="en-US" dirty="0"/>
              <a:t>, fungi, virus, </a:t>
            </a:r>
            <a:r>
              <a:rPr lang="en-US" dirty="0" err="1"/>
              <a:t>dan</a:t>
            </a:r>
            <a:r>
              <a:rPr lang="en-US" dirty="0"/>
              <a:t> lain-lain) </a:t>
            </a:r>
            <a:r>
              <a:rPr lang="en-US" dirty="0" err="1"/>
              <a:t>maupun</a:t>
            </a:r>
            <a:r>
              <a:rPr lang="en-US" dirty="0"/>
              <a:t> </a:t>
            </a:r>
            <a:r>
              <a:rPr lang="en-US" dirty="0" err="1"/>
              <a:t>produk</a:t>
            </a:r>
            <a:r>
              <a:rPr lang="en-US" dirty="0"/>
              <a:t> </a:t>
            </a:r>
            <a:r>
              <a:rPr lang="en-US" dirty="0" err="1"/>
              <a:t>dari</a:t>
            </a:r>
            <a:r>
              <a:rPr lang="en-US" dirty="0"/>
              <a:t> </a:t>
            </a:r>
            <a:r>
              <a:rPr lang="en-US" dirty="0" err="1"/>
              <a:t>makhluk</a:t>
            </a:r>
            <a:r>
              <a:rPr lang="en-US" dirty="0"/>
              <a:t> </a:t>
            </a:r>
            <a:r>
              <a:rPr lang="en-US" dirty="0" err="1"/>
              <a:t>hidup</a:t>
            </a:r>
            <a:r>
              <a:rPr lang="en-US" dirty="0"/>
              <a:t> (</a:t>
            </a:r>
            <a:r>
              <a:rPr lang="en-US" dirty="0" err="1"/>
              <a:t>enzim</a:t>
            </a:r>
            <a:r>
              <a:rPr lang="en-US" dirty="0"/>
              <a:t>, </a:t>
            </a:r>
            <a:r>
              <a:rPr lang="en-US" dirty="0" err="1"/>
              <a:t>alkohol</a:t>
            </a:r>
            <a:r>
              <a:rPr lang="en-US" dirty="0"/>
              <a:t>) </a:t>
            </a:r>
            <a:r>
              <a:rPr lang="en-US" dirty="0" err="1"/>
              <a:t>dalam</a:t>
            </a:r>
            <a:r>
              <a:rPr lang="en-US" dirty="0"/>
              <a:t> proses </a:t>
            </a:r>
            <a:r>
              <a:rPr lang="en-US" dirty="0" err="1"/>
              <a:t>produksi</a:t>
            </a:r>
            <a:r>
              <a:rPr lang="en-US" dirty="0"/>
              <a:t> </a:t>
            </a:r>
            <a:r>
              <a:rPr lang="en-US" dirty="0" err="1"/>
              <a:t>untuk</a:t>
            </a:r>
            <a:r>
              <a:rPr lang="en-US" dirty="0"/>
              <a:t> </a:t>
            </a:r>
            <a:r>
              <a:rPr lang="en-US" dirty="0" err="1"/>
              <a:t>menghasilkan</a:t>
            </a:r>
            <a:r>
              <a:rPr lang="en-US" dirty="0"/>
              <a:t> </a:t>
            </a:r>
            <a:r>
              <a:rPr lang="en-US" dirty="0" err="1"/>
              <a:t>barang</a:t>
            </a:r>
            <a:r>
              <a:rPr lang="en-US" dirty="0"/>
              <a:t> </a:t>
            </a:r>
            <a:r>
              <a:rPr lang="en-US" dirty="0" err="1"/>
              <a:t>dan</a:t>
            </a:r>
            <a:r>
              <a:rPr lang="en-US" dirty="0"/>
              <a:t> </a:t>
            </a:r>
            <a:r>
              <a:rPr lang="en-US" dirty="0" err="1"/>
              <a:t>jasa</a:t>
            </a:r>
            <a:r>
              <a:rPr lang="en-US" dirty="0"/>
              <a:t>.</a:t>
            </a:r>
            <a:endParaRPr lang="en-US" dirty="0" smtClean="0"/>
          </a:p>
          <a:p>
            <a:endParaRPr lang="en-US" dirty="0" smtClean="0"/>
          </a:p>
          <a:p>
            <a:endParaRPr lang="sv-SE" dirty="0" smtClean="0"/>
          </a:p>
          <a:p>
            <a:endParaRPr lang="en-US" dirty="0"/>
          </a:p>
        </p:txBody>
      </p:sp>
    </p:spTree>
    <p:extLst>
      <p:ext uri="{BB962C8B-B14F-4D97-AF65-F5344CB8AC3E}">
        <p14:creationId xmlns:p14="http://schemas.microsoft.com/office/powerpoint/2010/main" val="36735874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7000" r="-2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275771"/>
            <a:ext cx="10364451" cy="1938923"/>
          </a:xfrm>
        </p:spPr>
        <p:txBody>
          <a:bodyPr/>
          <a:lstStyle/>
          <a:p>
            <a:r>
              <a:rPr lang="en-US" dirty="0" err="1" smtClean="0"/>
              <a:t>Perkembangan</a:t>
            </a:r>
            <a:r>
              <a:rPr lang="en-US" dirty="0" smtClean="0"/>
              <a:t> </a:t>
            </a:r>
            <a:r>
              <a:rPr lang="en-US" dirty="0" err="1" smtClean="0"/>
              <a:t>biologi</a:t>
            </a:r>
            <a:r>
              <a:rPr lang="en-US" dirty="0" smtClean="0"/>
              <a:t> </a:t>
            </a:r>
            <a:r>
              <a:rPr lang="en-US" dirty="0" err="1" smtClean="0"/>
              <a:t>pangan</a:t>
            </a:r>
            <a:r>
              <a:rPr lang="en-US" dirty="0" smtClean="0"/>
              <a:t> </a:t>
            </a:r>
            <a:endParaRPr lang="en-US" dirty="0"/>
          </a:p>
        </p:txBody>
      </p:sp>
      <p:sp>
        <p:nvSpPr>
          <p:cNvPr id="3" name="Content Placeholder 2"/>
          <p:cNvSpPr>
            <a:spLocks noGrp="1"/>
          </p:cNvSpPr>
          <p:nvPr>
            <p:ph sz="quarter" idx="13"/>
          </p:nvPr>
        </p:nvSpPr>
        <p:spPr>
          <a:xfrm>
            <a:off x="914400" y="1582057"/>
            <a:ext cx="10363826" cy="5458394"/>
          </a:xfrm>
        </p:spPr>
        <p:txBody>
          <a:bodyPr>
            <a:normAutofit/>
          </a:bodyPr>
          <a:lstStyle/>
          <a:p>
            <a:r>
              <a:rPr lang="en-US" sz="2400" cap="none" dirty="0" err="1" smtClean="0">
                <a:latin typeface="Times New Roman" panose="02020603050405020304" pitchFamily="18" charset="0"/>
                <a:cs typeface="Times New Roman" panose="02020603050405020304" pitchFamily="18" charset="0"/>
              </a:rPr>
              <a:t>Saat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ini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biologi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memiliki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manfaat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penting</a:t>
            </a:r>
            <a:r>
              <a:rPr lang="en-US" sz="2400" cap="none" dirty="0" smtClean="0">
                <a:latin typeface="Times New Roman" panose="02020603050405020304" pitchFamily="18" charset="0"/>
                <a:cs typeface="Times New Roman" panose="02020603050405020304" pitchFamily="18" charset="0"/>
              </a:rPr>
              <a:t> di </a:t>
            </a:r>
            <a:r>
              <a:rPr lang="en-US" sz="2400" cap="none" dirty="0" err="1" smtClean="0">
                <a:latin typeface="Times New Roman" panose="02020603050405020304" pitchFamily="18" charset="0"/>
                <a:cs typeface="Times New Roman" panose="02020603050405020304" pitchFamily="18" charset="0"/>
              </a:rPr>
              <a:t>bidang</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industri</a:t>
            </a:r>
            <a:r>
              <a:rPr lang="en-US" sz="2400" cap="none" dirty="0" smtClean="0">
                <a:latin typeface="Times New Roman" panose="02020603050405020304" pitchFamily="18" charset="0"/>
                <a:cs typeface="Times New Roman" panose="02020603050405020304" pitchFamily="18" charset="0"/>
              </a:rPr>
              <a:t> yang </a:t>
            </a:r>
            <a:r>
              <a:rPr lang="en-US" sz="2400" cap="none" dirty="0" err="1" smtClean="0">
                <a:latin typeface="Times New Roman" panose="02020603050405020304" pitchFamily="18" charset="0"/>
                <a:cs typeface="Times New Roman" panose="02020603050405020304" pitchFamily="18" charset="0"/>
              </a:rPr>
              <a:t>dapat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menyebabkan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makanan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mempunyai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kemajuan</a:t>
            </a:r>
            <a:r>
              <a:rPr lang="en-US" sz="2400" cap="none" dirty="0" smtClean="0">
                <a:latin typeface="Times New Roman" panose="02020603050405020304" pitchFamily="18" charset="0"/>
                <a:cs typeface="Times New Roman" panose="02020603050405020304" pitchFamily="18" charset="0"/>
              </a:rPr>
              <a:t> yang </a:t>
            </a:r>
            <a:r>
              <a:rPr lang="en-US" sz="2400" cap="none" dirty="0" err="1" smtClean="0">
                <a:latin typeface="Times New Roman" panose="02020603050405020304" pitchFamily="18" charset="0"/>
                <a:cs typeface="Times New Roman" panose="02020603050405020304" pitchFamily="18" charset="0"/>
              </a:rPr>
              <a:t>sangat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pesat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Banyak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makanan</a:t>
            </a:r>
            <a:r>
              <a:rPr lang="en-US" sz="2400" cap="none" dirty="0" smtClean="0">
                <a:latin typeface="Times New Roman" panose="02020603050405020304" pitchFamily="18" charset="0"/>
                <a:cs typeface="Times New Roman" panose="02020603050405020304" pitchFamily="18" charset="0"/>
              </a:rPr>
              <a:t> yang </a:t>
            </a:r>
            <a:r>
              <a:rPr lang="en-US" sz="2400" cap="none" dirty="0" err="1" smtClean="0">
                <a:latin typeface="Times New Roman" panose="02020603050405020304" pitchFamily="18" charset="0"/>
                <a:cs typeface="Times New Roman" panose="02020603050405020304" pitchFamily="18" charset="0"/>
              </a:rPr>
              <a:t>dihasilkan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dari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berbagai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teknik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pengembangan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dengan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ilmu</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biologi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Caranya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adalah</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dengan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memanfaatkan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berbagai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jenis</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bakteri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dalam</a:t>
            </a:r>
            <a:r>
              <a:rPr lang="en-US" sz="2400" cap="none" dirty="0" smtClean="0">
                <a:latin typeface="Times New Roman" panose="02020603050405020304" pitchFamily="18" charset="0"/>
                <a:cs typeface="Times New Roman" panose="02020603050405020304" pitchFamily="18" charset="0"/>
              </a:rPr>
              <a:t> proses </a:t>
            </a:r>
            <a:r>
              <a:rPr lang="en-US" sz="2400" cap="none" dirty="0" err="1" smtClean="0">
                <a:latin typeface="Times New Roman" panose="02020603050405020304" pitchFamily="18" charset="0"/>
                <a:cs typeface="Times New Roman" panose="02020603050405020304" pitchFamily="18" charset="0"/>
              </a:rPr>
              <a:t>pembuatannya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Namun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bakteri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disini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bukan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jenis</a:t>
            </a:r>
            <a:r>
              <a:rPr lang="en-US" sz="2400" cap="none" dirty="0" smtClean="0">
                <a:latin typeface="Times New Roman" panose="02020603050405020304" pitchFamily="18" charset="0"/>
                <a:cs typeface="Times New Roman" panose="02020603050405020304" pitchFamily="18" charset="0"/>
              </a:rPr>
              <a:t> yang </a:t>
            </a:r>
            <a:r>
              <a:rPr lang="en-US" sz="2400" cap="none" dirty="0" err="1" smtClean="0">
                <a:latin typeface="Times New Roman" panose="02020603050405020304" pitchFamily="18" charset="0"/>
                <a:cs typeface="Times New Roman" panose="02020603050405020304" pitchFamily="18" charset="0"/>
              </a:rPr>
              <a:t>berbahaya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melainkan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bakteri</a:t>
            </a:r>
            <a:r>
              <a:rPr lang="en-US" sz="2400" cap="none" dirty="0" smtClean="0">
                <a:latin typeface="Times New Roman" panose="02020603050405020304" pitchFamily="18" charset="0"/>
                <a:cs typeface="Times New Roman" panose="02020603050405020304" pitchFamily="18" charset="0"/>
              </a:rPr>
              <a:t> yang </a:t>
            </a:r>
            <a:r>
              <a:rPr lang="en-US" sz="2400" cap="none" dirty="0" err="1" smtClean="0">
                <a:latin typeface="Times New Roman" panose="02020603050405020304" pitchFamily="18" charset="0"/>
                <a:cs typeface="Times New Roman" panose="02020603050405020304" pitchFamily="18" charset="0"/>
              </a:rPr>
              <a:t>menguntungkan</a:t>
            </a:r>
            <a:r>
              <a:rPr lang="en-US" sz="2400" cap="none" dirty="0" smtClean="0">
                <a:latin typeface="Times New Roman" panose="02020603050405020304" pitchFamily="18" charset="0"/>
                <a:cs typeface="Times New Roman" panose="02020603050405020304" pitchFamily="18" charset="0"/>
              </a:rPr>
              <a:t>.</a:t>
            </a:r>
          </a:p>
          <a:p>
            <a:r>
              <a:rPr lang="en-US" sz="2400" cap="none" dirty="0" err="1" smtClean="0">
                <a:latin typeface="Times New Roman" panose="02020603050405020304" pitchFamily="18" charset="0"/>
                <a:cs typeface="Times New Roman" panose="02020603050405020304" pitchFamily="18" charset="0"/>
              </a:rPr>
              <a:t>Tidak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dipungkiri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bahwa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transformasi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makanan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juga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minuman</a:t>
            </a:r>
            <a:r>
              <a:rPr lang="en-US" sz="2400" cap="none" dirty="0" smtClean="0">
                <a:latin typeface="Times New Roman" panose="02020603050405020304" pitchFamily="18" charset="0"/>
                <a:cs typeface="Times New Roman" panose="02020603050405020304" pitchFamily="18" charset="0"/>
              </a:rPr>
              <a:t> yang </a:t>
            </a:r>
            <a:r>
              <a:rPr lang="en-US" sz="2400" cap="none" dirty="0" err="1" smtClean="0">
                <a:latin typeface="Times New Roman" panose="02020603050405020304" pitchFamily="18" charset="0"/>
                <a:cs typeface="Times New Roman" panose="02020603050405020304" pitchFamily="18" charset="0"/>
              </a:rPr>
              <a:t>semakin</a:t>
            </a:r>
            <a:r>
              <a:rPr lang="en-US" sz="2400" cap="none" dirty="0" smtClean="0">
                <a:latin typeface="Times New Roman" panose="02020603050405020304" pitchFamily="18" charset="0"/>
                <a:cs typeface="Times New Roman" panose="02020603050405020304" pitchFamily="18" charset="0"/>
              </a:rPr>
              <a:t> modern </a:t>
            </a:r>
            <a:r>
              <a:rPr lang="en-US" sz="2400" cap="none" dirty="0" err="1" smtClean="0">
                <a:latin typeface="Times New Roman" panose="02020603050405020304" pitchFamily="18" charset="0"/>
                <a:cs typeface="Times New Roman" panose="02020603050405020304" pitchFamily="18" charset="0"/>
              </a:rPr>
              <a:t>mengikuti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perkembangan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zaman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saat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ini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banyak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dihasilkan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dari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pemanfaatan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ilmu</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pengetahuan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khususnya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biologi</a:t>
            </a:r>
            <a:r>
              <a:rPr lang="en-US" sz="2400" cap="none" dirty="0" smtClean="0">
                <a:latin typeface="Times New Roman" panose="02020603050405020304" pitchFamily="18" charset="0"/>
                <a:cs typeface="Times New Roman" panose="02020603050405020304" pitchFamily="18" charset="0"/>
              </a:rPr>
              <a:t>.</a:t>
            </a:r>
          </a:p>
          <a:p>
            <a:endParaRPr lang="en-US" sz="24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37284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sz="quarter" idx="13"/>
          </p:nvPr>
        </p:nvSpPr>
        <p:spPr>
          <a:xfrm>
            <a:off x="913775" y="1118569"/>
            <a:ext cx="10363826" cy="4323008"/>
          </a:xfrm>
        </p:spPr>
        <p:txBody>
          <a:bodyPr>
            <a:normAutofit/>
          </a:bodyPr>
          <a:lstStyle/>
          <a:p>
            <a:r>
              <a:rPr lang="en-US" sz="2400" cap="none" dirty="0" smtClean="0"/>
              <a:t>Yang paling </a:t>
            </a:r>
            <a:r>
              <a:rPr lang="en-US" sz="2400" cap="none" dirty="0" err="1" smtClean="0"/>
              <a:t>banyak</a:t>
            </a:r>
            <a:r>
              <a:rPr lang="en-US" sz="2400" cap="none" dirty="0" smtClean="0"/>
              <a:t> </a:t>
            </a:r>
            <a:r>
              <a:rPr lang="en-US" sz="2400" cap="none" dirty="0" err="1" smtClean="0"/>
              <a:t>ialah</a:t>
            </a:r>
            <a:r>
              <a:rPr lang="en-US" sz="2400" cap="none" dirty="0" smtClean="0"/>
              <a:t> </a:t>
            </a:r>
            <a:r>
              <a:rPr lang="en-US" sz="2400" cap="none" dirty="0" err="1" smtClean="0"/>
              <a:t>makanan</a:t>
            </a:r>
            <a:r>
              <a:rPr lang="en-US" sz="2400" cap="none" dirty="0" smtClean="0"/>
              <a:t> </a:t>
            </a:r>
            <a:r>
              <a:rPr lang="en-US" sz="2400" cap="none" dirty="0" err="1" smtClean="0"/>
              <a:t>dan</a:t>
            </a:r>
            <a:r>
              <a:rPr lang="en-US" sz="2400" cap="none" dirty="0" smtClean="0"/>
              <a:t> </a:t>
            </a:r>
            <a:r>
              <a:rPr lang="en-US" sz="2400" cap="none" dirty="0" err="1" smtClean="0"/>
              <a:t>minuman</a:t>
            </a:r>
            <a:r>
              <a:rPr lang="en-US" sz="2400" cap="none" dirty="0" smtClean="0"/>
              <a:t> yang </a:t>
            </a:r>
            <a:r>
              <a:rPr lang="en-US" sz="2400" cap="none" dirty="0" err="1" smtClean="0"/>
              <a:t>dihasilkan</a:t>
            </a:r>
            <a:r>
              <a:rPr lang="en-US" sz="2400" cap="none" dirty="0" smtClean="0"/>
              <a:t> </a:t>
            </a:r>
            <a:r>
              <a:rPr lang="en-US" sz="2400" cap="none" dirty="0" err="1" smtClean="0"/>
              <a:t>dari</a:t>
            </a:r>
            <a:r>
              <a:rPr lang="en-US" sz="2400" cap="none" dirty="0" smtClean="0"/>
              <a:t> proses </a:t>
            </a:r>
            <a:r>
              <a:rPr lang="en-US" sz="2400" cap="none" dirty="0" err="1" smtClean="0"/>
              <a:t>fermentasi</a:t>
            </a:r>
            <a:r>
              <a:rPr lang="en-US" sz="2400" cap="none" dirty="0" smtClean="0"/>
              <a:t>. Proses </a:t>
            </a:r>
            <a:r>
              <a:rPr lang="en-US" sz="2400" cap="none" dirty="0" err="1" smtClean="0"/>
              <a:t>fermentasi</a:t>
            </a:r>
            <a:r>
              <a:rPr lang="en-US" sz="2400" cap="none" dirty="0" smtClean="0"/>
              <a:t> </a:t>
            </a:r>
            <a:r>
              <a:rPr lang="en-US" sz="2400" cap="none" dirty="0" err="1" smtClean="0"/>
              <a:t>sendiri</a:t>
            </a:r>
            <a:r>
              <a:rPr lang="en-US" sz="2400" cap="none" dirty="0" smtClean="0"/>
              <a:t> </a:t>
            </a:r>
            <a:r>
              <a:rPr lang="en-US" sz="2400" cap="none" dirty="0" err="1" smtClean="0"/>
              <a:t>hanya</a:t>
            </a:r>
            <a:r>
              <a:rPr lang="en-US" sz="2400" cap="none" dirty="0" smtClean="0"/>
              <a:t> </a:t>
            </a:r>
            <a:r>
              <a:rPr lang="en-US" sz="2400" cap="none" dirty="0" err="1" smtClean="0"/>
              <a:t>mengubah</a:t>
            </a:r>
            <a:r>
              <a:rPr lang="en-US" sz="2400" cap="none" dirty="0" smtClean="0"/>
              <a:t> </a:t>
            </a:r>
            <a:r>
              <a:rPr lang="en-US" sz="2400" cap="none" dirty="0" err="1" smtClean="0"/>
              <a:t>bentuk</a:t>
            </a:r>
            <a:r>
              <a:rPr lang="en-US" sz="2400" cap="none" dirty="0" smtClean="0"/>
              <a:t> </a:t>
            </a:r>
            <a:r>
              <a:rPr lang="en-US" sz="2400" cap="none" dirty="0" err="1" smtClean="0"/>
              <a:t>dan</a:t>
            </a:r>
            <a:r>
              <a:rPr lang="en-US" sz="2400" cap="none" dirty="0" smtClean="0"/>
              <a:t> </a:t>
            </a:r>
            <a:r>
              <a:rPr lang="en-US" sz="2400" cap="none" dirty="0" err="1" smtClean="0"/>
              <a:t>teksturnya</a:t>
            </a:r>
            <a:r>
              <a:rPr lang="en-US" sz="2400" cap="none" dirty="0" smtClean="0"/>
              <a:t> </a:t>
            </a:r>
            <a:r>
              <a:rPr lang="en-US" sz="2400" cap="none" dirty="0" err="1" smtClean="0"/>
              <a:t>dengan</a:t>
            </a:r>
            <a:r>
              <a:rPr lang="en-US" sz="2400" cap="none" dirty="0" smtClean="0"/>
              <a:t> </a:t>
            </a:r>
            <a:r>
              <a:rPr lang="en-US" sz="2400" cap="none" dirty="0" err="1" smtClean="0"/>
              <a:t>bantuan</a:t>
            </a:r>
            <a:r>
              <a:rPr lang="en-US" sz="2400" cap="none" dirty="0" smtClean="0"/>
              <a:t> </a:t>
            </a:r>
            <a:r>
              <a:rPr lang="en-US" sz="2400" cap="none" dirty="0" err="1" smtClean="0"/>
              <a:t>dari</a:t>
            </a:r>
            <a:r>
              <a:rPr lang="en-US" sz="2400" cap="none" dirty="0" smtClean="0"/>
              <a:t> </a:t>
            </a:r>
            <a:r>
              <a:rPr lang="en-US" sz="2400" cap="none" dirty="0" err="1" smtClean="0"/>
              <a:t>mikroorganisme</a:t>
            </a:r>
            <a:r>
              <a:rPr lang="en-US" sz="2400" cap="none" dirty="0" smtClean="0"/>
              <a:t> – </a:t>
            </a:r>
            <a:r>
              <a:rPr lang="en-US" sz="2400" cap="none" dirty="0" err="1" smtClean="0"/>
              <a:t>mikroorganisme</a:t>
            </a:r>
            <a:r>
              <a:rPr lang="en-US" sz="2400" cap="none" dirty="0" smtClean="0"/>
              <a:t> </a:t>
            </a:r>
            <a:r>
              <a:rPr lang="en-US" sz="2400" cap="none" dirty="0" err="1" smtClean="0"/>
              <a:t>sehingga</a:t>
            </a:r>
            <a:r>
              <a:rPr lang="en-US" sz="2400" cap="none" dirty="0" smtClean="0"/>
              <a:t> </a:t>
            </a:r>
            <a:r>
              <a:rPr lang="en-US" sz="2400" cap="none" dirty="0" err="1" smtClean="0"/>
              <a:t>nantinya</a:t>
            </a:r>
            <a:r>
              <a:rPr lang="en-US" sz="2400" cap="none" dirty="0" smtClean="0"/>
              <a:t> </a:t>
            </a:r>
            <a:r>
              <a:rPr lang="en-US" sz="2400" cap="none" dirty="0" err="1" smtClean="0"/>
              <a:t>akan</a:t>
            </a:r>
            <a:r>
              <a:rPr lang="en-US" sz="2400" cap="none" dirty="0" smtClean="0"/>
              <a:t> </a:t>
            </a:r>
            <a:r>
              <a:rPr lang="en-US" sz="2400" cap="none" dirty="0" err="1" smtClean="0"/>
              <a:t>menghasilkan</a:t>
            </a:r>
            <a:r>
              <a:rPr lang="en-US" sz="2400" cap="none" dirty="0" smtClean="0"/>
              <a:t> </a:t>
            </a:r>
            <a:r>
              <a:rPr lang="en-US" sz="2400" cap="none" dirty="0" err="1" smtClean="0"/>
              <a:t>makanan</a:t>
            </a:r>
            <a:r>
              <a:rPr lang="en-US" sz="2400" cap="none" dirty="0" smtClean="0"/>
              <a:t> </a:t>
            </a:r>
            <a:r>
              <a:rPr lang="en-US" sz="2400" cap="none" dirty="0" err="1" smtClean="0"/>
              <a:t>atau</a:t>
            </a:r>
            <a:r>
              <a:rPr lang="en-US" sz="2400" cap="none" dirty="0" smtClean="0"/>
              <a:t> pun </a:t>
            </a:r>
            <a:r>
              <a:rPr lang="en-US" sz="2400" cap="none" dirty="0" err="1" smtClean="0"/>
              <a:t>minuman</a:t>
            </a:r>
            <a:r>
              <a:rPr lang="en-US" sz="2400" cap="none" dirty="0" smtClean="0"/>
              <a:t> yang </a:t>
            </a:r>
            <a:r>
              <a:rPr lang="en-US" sz="2400" cap="none" dirty="0" err="1" smtClean="0"/>
              <a:t>mempunyai</a:t>
            </a:r>
            <a:r>
              <a:rPr lang="en-US" sz="2400" cap="none" dirty="0" smtClean="0"/>
              <a:t> </a:t>
            </a:r>
            <a:r>
              <a:rPr lang="en-US" sz="2400" cap="none" dirty="0" err="1" smtClean="0"/>
              <a:t>tingkat</a:t>
            </a:r>
            <a:r>
              <a:rPr lang="en-US" sz="2400" cap="none" dirty="0" smtClean="0"/>
              <a:t> </a:t>
            </a:r>
            <a:r>
              <a:rPr lang="en-US" sz="2400" cap="none" dirty="0" err="1" smtClean="0"/>
              <a:t>keawetan</a:t>
            </a:r>
            <a:r>
              <a:rPr lang="en-US" sz="2400" cap="none" dirty="0" smtClean="0"/>
              <a:t> </a:t>
            </a:r>
            <a:r>
              <a:rPr lang="en-US" sz="2400" cap="none" dirty="0" err="1" smtClean="0"/>
              <a:t>cukup</a:t>
            </a:r>
            <a:r>
              <a:rPr lang="en-US" sz="2400" cap="none" dirty="0" smtClean="0"/>
              <a:t> lama.</a:t>
            </a:r>
          </a:p>
          <a:p>
            <a:r>
              <a:rPr lang="en-US" sz="2400" cap="none" dirty="0" err="1" smtClean="0"/>
              <a:t>Selain</a:t>
            </a:r>
            <a:r>
              <a:rPr lang="en-US" sz="2400" cap="none" dirty="0" smtClean="0"/>
              <a:t> </a:t>
            </a:r>
            <a:r>
              <a:rPr lang="en-US" sz="2400" cap="none" dirty="0" err="1" smtClean="0"/>
              <a:t>itu</a:t>
            </a:r>
            <a:r>
              <a:rPr lang="en-US" sz="2400" cap="none" dirty="0" smtClean="0"/>
              <a:t> </a:t>
            </a:r>
            <a:r>
              <a:rPr lang="en-US" sz="2400" cap="none" dirty="0" err="1" smtClean="0"/>
              <a:t>kualitas</a:t>
            </a:r>
            <a:r>
              <a:rPr lang="en-US" sz="2400" cap="none" dirty="0" smtClean="0"/>
              <a:t> </a:t>
            </a:r>
            <a:r>
              <a:rPr lang="en-US" sz="2400" cap="none" dirty="0" err="1" smtClean="0"/>
              <a:t>dari</a:t>
            </a:r>
            <a:r>
              <a:rPr lang="en-US" sz="2400" cap="none" dirty="0" smtClean="0"/>
              <a:t> </a:t>
            </a:r>
            <a:r>
              <a:rPr lang="en-US" sz="2400" cap="none" dirty="0" err="1" smtClean="0"/>
              <a:t>minuman</a:t>
            </a:r>
            <a:r>
              <a:rPr lang="en-US" sz="2400" cap="none" dirty="0" smtClean="0"/>
              <a:t> </a:t>
            </a:r>
            <a:r>
              <a:rPr lang="en-US" sz="2400" cap="none" dirty="0" err="1" smtClean="0"/>
              <a:t>atau</a:t>
            </a:r>
            <a:r>
              <a:rPr lang="en-US" sz="2400" cap="none" dirty="0" smtClean="0"/>
              <a:t> pun </a:t>
            </a:r>
            <a:r>
              <a:rPr lang="en-US" sz="2400" cap="none" dirty="0" err="1" smtClean="0"/>
              <a:t>makanan</a:t>
            </a:r>
            <a:r>
              <a:rPr lang="en-US" sz="2400" cap="none" dirty="0" smtClean="0"/>
              <a:t> </a:t>
            </a:r>
            <a:r>
              <a:rPr lang="en-US" sz="2400" cap="none" dirty="0" err="1" smtClean="0"/>
              <a:t>hasil</a:t>
            </a:r>
            <a:r>
              <a:rPr lang="en-US" sz="2400" cap="none" dirty="0" smtClean="0"/>
              <a:t> </a:t>
            </a:r>
            <a:r>
              <a:rPr lang="en-US" sz="2400" cap="none" dirty="0" err="1" smtClean="0"/>
              <a:t>dari</a:t>
            </a:r>
            <a:r>
              <a:rPr lang="en-US" sz="2400" cap="none" dirty="0" smtClean="0"/>
              <a:t> proses </a:t>
            </a:r>
            <a:r>
              <a:rPr lang="en-US" sz="2400" cap="none" dirty="0" err="1" smtClean="0"/>
              <a:t>fermentasi</a:t>
            </a:r>
            <a:r>
              <a:rPr lang="en-US" sz="2400" cap="none" dirty="0" smtClean="0"/>
              <a:t> </a:t>
            </a:r>
            <a:r>
              <a:rPr lang="en-US" sz="2400" cap="none" dirty="0" err="1" smtClean="0"/>
              <a:t>cenderung</a:t>
            </a:r>
            <a:r>
              <a:rPr lang="en-US" sz="2400" cap="none" dirty="0" smtClean="0"/>
              <a:t> </a:t>
            </a:r>
            <a:r>
              <a:rPr lang="en-US" sz="2400" cap="none" dirty="0" err="1" smtClean="0"/>
              <a:t>sangat</a:t>
            </a:r>
            <a:r>
              <a:rPr lang="en-US" sz="2400" cap="none" dirty="0" smtClean="0"/>
              <a:t> </a:t>
            </a:r>
            <a:r>
              <a:rPr lang="en-US" sz="2400" cap="none" dirty="0" err="1" smtClean="0"/>
              <a:t>baik</a:t>
            </a:r>
            <a:r>
              <a:rPr lang="en-US" sz="2400" cap="none" dirty="0" smtClean="0"/>
              <a:t> </a:t>
            </a:r>
            <a:r>
              <a:rPr lang="en-US" sz="2400" cap="none" dirty="0" err="1" smtClean="0"/>
              <a:t>dan</a:t>
            </a:r>
            <a:r>
              <a:rPr lang="en-US" sz="2400" cap="none" dirty="0" smtClean="0"/>
              <a:t> </a:t>
            </a:r>
            <a:r>
              <a:rPr lang="en-US" sz="2400" cap="none" dirty="0" err="1" smtClean="0"/>
              <a:t>teradi</a:t>
            </a:r>
            <a:r>
              <a:rPr lang="en-US" sz="2400" cap="none" dirty="0" smtClean="0"/>
              <a:t> </a:t>
            </a:r>
            <a:r>
              <a:rPr lang="en-US" sz="2400" cap="none" dirty="0" err="1" smtClean="0"/>
              <a:t>peningkatan</a:t>
            </a:r>
            <a:r>
              <a:rPr lang="en-US" sz="2400" cap="none" dirty="0" smtClean="0"/>
              <a:t> </a:t>
            </a:r>
            <a:r>
              <a:rPr lang="en-US" sz="2400" cap="none" dirty="0" err="1" smtClean="0"/>
              <a:t>dari</a:t>
            </a:r>
            <a:r>
              <a:rPr lang="en-US" sz="2400" cap="none" dirty="0" smtClean="0"/>
              <a:t> </a:t>
            </a:r>
            <a:r>
              <a:rPr lang="en-US" sz="2400" cap="none" dirty="0" err="1" smtClean="0"/>
              <a:t>bentuk</a:t>
            </a:r>
            <a:r>
              <a:rPr lang="en-US" sz="2400" cap="none" dirty="0" smtClean="0"/>
              <a:t> </a:t>
            </a:r>
            <a:r>
              <a:rPr lang="en-US" sz="2400" cap="none" dirty="0" err="1" smtClean="0"/>
              <a:t>asalnya</a:t>
            </a:r>
            <a:r>
              <a:rPr lang="en-US" sz="2400" cap="none" dirty="0" smtClean="0"/>
              <a:t>. </a:t>
            </a:r>
            <a:r>
              <a:rPr lang="en-US" sz="2400" cap="none" dirty="0" err="1" smtClean="0"/>
              <a:t>Fermentasi</a:t>
            </a:r>
            <a:r>
              <a:rPr lang="en-US" sz="2400" cap="none" dirty="0" smtClean="0"/>
              <a:t> </a:t>
            </a:r>
            <a:r>
              <a:rPr lang="en-US" sz="2400" cap="none" dirty="0" err="1" smtClean="0"/>
              <a:t>sendiri</a:t>
            </a:r>
            <a:r>
              <a:rPr lang="en-US" sz="2400" cap="none" dirty="0" smtClean="0"/>
              <a:t> </a:t>
            </a:r>
            <a:r>
              <a:rPr lang="en-US" sz="2400" cap="none" dirty="0" err="1" smtClean="0"/>
              <a:t>bisa</a:t>
            </a:r>
            <a:r>
              <a:rPr lang="en-US" sz="2400" cap="none" dirty="0" smtClean="0"/>
              <a:t> </a:t>
            </a:r>
            <a:r>
              <a:rPr lang="en-US" sz="2400" cap="none" dirty="0" err="1" smtClean="0"/>
              <a:t>melalui</a:t>
            </a:r>
            <a:r>
              <a:rPr lang="en-US" sz="2400" cap="none" dirty="0" smtClean="0"/>
              <a:t> </a:t>
            </a:r>
            <a:r>
              <a:rPr lang="en-US" sz="2400" cap="none" dirty="0" err="1" smtClean="0"/>
              <a:t>dua</a:t>
            </a:r>
            <a:r>
              <a:rPr lang="en-US" sz="2400" cap="none" dirty="0" smtClean="0"/>
              <a:t> </a:t>
            </a:r>
            <a:r>
              <a:rPr lang="en-US" sz="2400" cap="none" dirty="0" err="1" smtClean="0"/>
              <a:t>cara</a:t>
            </a:r>
            <a:r>
              <a:rPr lang="en-US" sz="2400" cap="none" dirty="0" smtClean="0"/>
              <a:t> </a:t>
            </a:r>
            <a:r>
              <a:rPr lang="en-US" sz="2400" cap="none" dirty="0" err="1" smtClean="0"/>
              <a:t>yakni</a:t>
            </a:r>
            <a:r>
              <a:rPr lang="en-US" sz="2400" cap="none" dirty="0" smtClean="0"/>
              <a:t> </a:t>
            </a:r>
            <a:r>
              <a:rPr lang="en-US" sz="2400" cap="none" dirty="0" err="1" smtClean="0"/>
              <a:t>melalui</a:t>
            </a:r>
            <a:r>
              <a:rPr lang="en-US" sz="2400" cap="none" dirty="0" smtClean="0"/>
              <a:t> proses </a:t>
            </a:r>
            <a:r>
              <a:rPr lang="en-US" sz="2400" cap="none" dirty="0" err="1" smtClean="0"/>
              <a:t>anaerob</a:t>
            </a:r>
            <a:r>
              <a:rPr lang="en-US" sz="2400" cap="none" dirty="0" smtClean="0"/>
              <a:t> </a:t>
            </a:r>
            <a:r>
              <a:rPr lang="en-US" sz="2400" cap="none" dirty="0" err="1" smtClean="0"/>
              <a:t>dan</a:t>
            </a:r>
            <a:r>
              <a:rPr lang="en-US" sz="2400" cap="none" dirty="0" smtClean="0"/>
              <a:t> </a:t>
            </a:r>
            <a:r>
              <a:rPr lang="en-US" sz="2400" cap="none" dirty="0" err="1" smtClean="0"/>
              <a:t>juga</a:t>
            </a:r>
            <a:r>
              <a:rPr lang="en-US" sz="2400" cap="none" dirty="0" smtClean="0"/>
              <a:t> proses </a:t>
            </a:r>
            <a:r>
              <a:rPr lang="en-US" sz="2400" cap="none" dirty="0" err="1" smtClean="0"/>
              <a:t>aerob</a:t>
            </a:r>
            <a:r>
              <a:rPr lang="en-US" sz="2400" cap="none" dirty="0" smtClean="0"/>
              <a:t>.</a:t>
            </a:r>
            <a:endParaRPr lang="en-US" sz="2400" cap="none" dirty="0"/>
          </a:p>
        </p:txBody>
      </p:sp>
    </p:spTree>
    <p:extLst>
      <p:ext uri="{BB962C8B-B14F-4D97-AF65-F5344CB8AC3E}">
        <p14:creationId xmlns:p14="http://schemas.microsoft.com/office/powerpoint/2010/main" val="35910973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103362"/>
            <a:ext cx="10364451" cy="1145889"/>
          </a:xfrm>
        </p:spPr>
        <p:txBody>
          <a:bodyPr/>
          <a:lstStyle/>
          <a:p>
            <a:r>
              <a:rPr lang="en-US" dirty="0" smtClean="0"/>
              <a:t> </a:t>
            </a:r>
            <a:endParaRPr lang="en-US" dirty="0"/>
          </a:p>
        </p:txBody>
      </p:sp>
      <p:sp>
        <p:nvSpPr>
          <p:cNvPr id="3" name="Content Placeholder 2"/>
          <p:cNvSpPr>
            <a:spLocks noGrp="1"/>
          </p:cNvSpPr>
          <p:nvPr>
            <p:ph sz="quarter" idx="13"/>
          </p:nvPr>
        </p:nvSpPr>
        <p:spPr>
          <a:xfrm>
            <a:off x="913775" y="849935"/>
            <a:ext cx="10363826" cy="5172682"/>
          </a:xfrm>
        </p:spPr>
        <p:txBody>
          <a:bodyPr>
            <a:normAutofit/>
          </a:bodyPr>
          <a:lstStyle/>
          <a:p>
            <a:pPr marL="0" indent="0">
              <a:buNone/>
            </a:pPr>
            <a:r>
              <a:rPr lang="en-US" dirty="0" err="1" smtClean="0"/>
              <a:t>Berikut</a:t>
            </a:r>
            <a:r>
              <a:rPr lang="en-US" dirty="0" smtClean="0"/>
              <a:t> </a:t>
            </a:r>
            <a:r>
              <a:rPr lang="en-US" dirty="0" err="1"/>
              <a:t>ini</a:t>
            </a:r>
            <a:r>
              <a:rPr lang="en-US" dirty="0"/>
              <a:t> </a:t>
            </a:r>
            <a:r>
              <a:rPr lang="en-US" dirty="0" err="1"/>
              <a:t>adalah</a:t>
            </a:r>
            <a:r>
              <a:rPr lang="en-US" dirty="0"/>
              <a:t> </a:t>
            </a:r>
            <a:r>
              <a:rPr lang="en-US" dirty="0" err="1"/>
              <a:t>contoh-contoh</a:t>
            </a:r>
            <a:r>
              <a:rPr lang="en-US" dirty="0"/>
              <a:t> </a:t>
            </a:r>
            <a:r>
              <a:rPr lang="en-US" dirty="0" err="1"/>
              <a:t>pemanfaatan</a:t>
            </a:r>
            <a:r>
              <a:rPr lang="en-US" dirty="0"/>
              <a:t> </a:t>
            </a:r>
            <a:r>
              <a:rPr lang="en-US" dirty="0" err="1"/>
              <a:t>Biologi</a:t>
            </a:r>
            <a:r>
              <a:rPr lang="en-US" dirty="0"/>
              <a:t> </a:t>
            </a:r>
            <a:r>
              <a:rPr lang="en-US" dirty="0" err="1"/>
              <a:t>pada</a:t>
            </a:r>
            <a:r>
              <a:rPr lang="en-US" dirty="0"/>
              <a:t> </a:t>
            </a:r>
            <a:r>
              <a:rPr lang="en-US" dirty="0" err="1"/>
              <a:t>bidang</a:t>
            </a:r>
            <a:r>
              <a:rPr lang="en-US" dirty="0"/>
              <a:t> </a:t>
            </a:r>
            <a:r>
              <a:rPr lang="en-US" dirty="0" err="1"/>
              <a:t>industri</a:t>
            </a:r>
            <a:r>
              <a:rPr lang="en-US" dirty="0"/>
              <a:t> </a:t>
            </a:r>
            <a:r>
              <a:rPr lang="en-US" dirty="0" err="1"/>
              <a:t>pangan</a:t>
            </a:r>
            <a:r>
              <a:rPr lang="en-US" dirty="0"/>
              <a:t>:</a:t>
            </a:r>
          </a:p>
          <a:p>
            <a:r>
              <a:rPr lang="en-US" dirty="0"/>
              <a:t>a.   </a:t>
            </a:r>
            <a:r>
              <a:rPr lang="en-US" dirty="0" err="1"/>
              <a:t>Contoh</a:t>
            </a:r>
            <a:r>
              <a:rPr lang="en-US" dirty="0"/>
              <a:t> </a:t>
            </a:r>
            <a:r>
              <a:rPr lang="en-US" dirty="0" err="1"/>
              <a:t>dalam</a:t>
            </a:r>
            <a:r>
              <a:rPr lang="en-US" dirty="0"/>
              <a:t> </a:t>
            </a:r>
            <a:r>
              <a:rPr lang="en-US" dirty="0" err="1"/>
              <a:t>industri</a:t>
            </a:r>
            <a:r>
              <a:rPr lang="en-US" dirty="0"/>
              <a:t> </a:t>
            </a:r>
            <a:r>
              <a:rPr lang="en-US" dirty="0" err="1"/>
              <a:t>makanan</a:t>
            </a:r>
            <a:r>
              <a:rPr lang="en-US" dirty="0"/>
              <a:t> </a:t>
            </a:r>
            <a:r>
              <a:rPr lang="en-US" dirty="0" err="1"/>
              <a:t>adalah</a:t>
            </a:r>
            <a:r>
              <a:rPr lang="en-US" dirty="0"/>
              <a:t> </a:t>
            </a:r>
            <a:r>
              <a:rPr lang="en-US" dirty="0" err="1"/>
              <a:t>sebagai</a:t>
            </a:r>
            <a:r>
              <a:rPr lang="en-US" dirty="0"/>
              <a:t> </a:t>
            </a:r>
            <a:r>
              <a:rPr lang="en-US" dirty="0" err="1"/>
              <a:t>berikut</a:t>
            </a:r>
            <a:r>
              <a:rPr lang="en-US" dirty="0"/>
              <a:t>; </a:t>
            </a:r>
            <a:r>
              <a:rPr lang="en-US" dirty="0" err="1"/>
              <a:t>Setelah</a:t>
            </a:r>
            <a:r>
              <a:rPr lang="en-US" dirty="0"/>
              <a:t> </a:t>
            </a:r>
            <a:r>
              <a:rPr lang="en-US" dirty="0" err="1"/>
              <a:t>diketemukannya</a:t>
            </a:r>
            <a:r>
              <a:rPr lang="en-US" dirty="0"/>
              <a:t> </a:t>
            </a:r>
            <a:r>
              <a:rPr lang="en-US" dirty="0" err="1"/>
              <a:t>jenis</a:t>
            </a:r>
            <a:r>
              <a:rPr lang="en-US" dirty="0"/>
              <a:t> </a:t>
            </a:r>
            <a:r>
              <a:rPr lang="en-US" dirty="0" err="1"/>
              <a:t>bakteri</a:t>
            </a:r>
            <a:r>
              <a:rPr lang="en-US" dirty="0"/>
              <a:t> Lactobacillus yang </a:t>
            </a:r>
            <a:r>
              <a:rPr lang="en-US" dirty="0" err="1"/>
              <a:t>sifat-sifatnya</a:t>
            </a:r>
            <a:r>
              <a:rPr lang="en-US" dirty="0"/>
              <a:t> </a:t>
            </a:r>
            <a:r>
              <a:rPr lang="en-US" dirty="0" err="1"/>
              <a:t>dapat</a:t>
            </a:r>
            <a:r>
              <a:rPr lang="en-US" dirty="0"/>
              <a:t> </a:t>
            </a:r>
            <a:r>
              <a:rPr lang="en-US" dirty="0" err="1"/>
              <a:t>bermanfaat</a:t>
            </a:r>
            <a:r>
              <a:rPr lang="en-US" dirty="0"/>
              <a:t> </a:t>
            </a:r>
            <a:r>
              <a:rPr lang="en-US" dirty="0" err="1"/>
              <a:t>bagi</a:t>
            </a:r>
            <a:r>
              <a:rPr lang="en-US" dirty="0"/>
              <a:t> </a:t>
            </a:r>
            <a:r>
              <a:rPr lang="en-US" dirty="0" err="1"/>
              <a:t>manusia</a:t>
            </a:r>
            <a:r>
              <a:rPr lang="en-US" dirty="0"/>
              <a:t> </a:t>
            </a:r>
            <a:r>
              <a:rPr lang="en-US" dirty="0" err="1"/>
              <a:t>dan</a:t>
            </a:r>
            <a:r>
              <a:rPr lang="en-US" dirty="0"/>
              <a:t> </a:t>
            </a:r>
            <a:r>
              <a:rPr lang="en-US" dirty="0" err="1"/>
              <a:t>dapat</a:t>
            </a:r>
            <a:r>
              <a:rPr lang="en-US" dirty="0"/>
              <a:t> </a:t>
            </a:r>
            <a:r>
              <a:rPr lang="en-US" dirty="0" err="1"/>
              <a:t>dibuat</a:t>
            </a:r>
            <a:r>
              <a:rPr lang="en-US" dirty="0"/>
              <a:t> </a:t>
            </a:r>
            <a:r>
              <a:rPr lang="en-US" dirty="0" err="1"/>
              <a:t>menjadi</a:t>
            </a:r>
            <a:r>
              <a:rPr lang="en-US" dirty="0"/>
              <a:t> yoghurt, </a:t>
            </a:r>
            <a:r>
              <a:rPr lang="en-US" dirty="0" err="1"/>
              <a:t>maka</a:t>
            </a:r>
            <a:r>
              <a:rPr lang="en-US" dirty="0"/>
              <a:t> </a:t>
            </a:r>
            <a:r>
              <a:rPr lang="en-US" dirty="0" err="1"/>
              <a:t>berkembanglah</a:t>
            </a:r>
            <a:r>
              <a:rPr lang="en-US" dirty="0"/>
              <a:t> </a:t>
            </a:r>
            <a:r>
              <a:rPr lang="en-US" dirty="0" err="1"/>
              <a:t>industri</a:t>
            </a:r>
            <a:r>
              <a:rPr lang="en-US" dirty="0"/>
              <a:t> </a:t>
            </a:r>
            <a:r>
              <a:rPr lang="en-US" dirty="0" err="1"/>
              <a:t>pembuatan</a:t>
            </a:r>
            <a:r>
              <a:rPr lang="en-US" dirty="0"/>
              <a:t> yoghurt. Yoghurt </a:t>
            </a:r>
            <a:r>
              <a:rPr lang="en-US" dirty="0" err="1"/>
              <a:t>ini</a:t>
            </a:r>
            <a:r>
              <a:rPr lang="en-US" dirty="0"/>
              <a:t> </a:t>
            </a:r>
            <a:r>
              <a:rPr lang="en-US" dirty="0" err="1"/>
              <a:t>dibuat</a:t>
            </a:r>
            <a:r>
              <a:rPr lang="en-US" dirty="0"/>
              <a:t> </a:t>
            </a:r>
            <a:r>
              <a:rPr lang="en-US" dirty="0" err="1"/>
              <a:t>dari</a:t>
            </a:r>
            <a:r>
              <a:rPr lang="en-US" dirty="0"/>
              <a:t> </a:t>
            </a:r>
            <a:r>
              <a:rPr lang="en-US" dirty="0" err="1"/>
              <a:t>susu</a:t>
            </a:r>
            <a:r>
              <a:rPr lang="en-US" dirty="0"/>
              <a:t> yang </a:t>
            </a:r>
            <a:r>
              <a:rPr lang="en-US" dirty="0" err="1"/>
              <a:t>difermentasikan</a:t>
            </a:r>
            <a:r>
              <a:rPr lang="en-US" dirty="0"/>
              <a:t> </a:t>
            </a:r>
            <a:r>
              <a:rPr lang="en-US" dirty="0" err="1"/>
              <a:t>dengan</a:t>
            </a:r>
            <a:r>
              <a:rPr lang="en-US" dirty="0"/>
              <a:t> </a:t>
            </a:r>
            <a:r>
              <a:rPr lang="en-US" dirty="0" err="1"/>
              <a:t>menggunakan</a:t>
            </a:r>
            <a:r>
              <a:rPr lang="en-US" dirty="0"/>
              <a:t> </a:t>
            </a:r>
            <a:r>
              <a:rPr lang="en-US" dirty="0" err="1"/>
              <a:t>bakteri</a:t>
            </a:r>
            <a:r>
              <a:rPr lang="en-US" dirty="0"/>
              <a:t> Lactobacillus, </a:t>
            </a:r>
            <a:r>
              <a:rPr lang="en-US" dirty="0" err="1"/>
              <a:t>pada</a:t>
            </a:r>
            <a:r>
              <a:rPr lang="en-US" dirty="0"/>
              <a:t> </a:t>
            </a:r>
            <a:r>
              <a:rPr lang="en-US" dirty="0" err="1"/>
              <a:t>suhu</a:t>
            </a:r>
            <a:r>
              <a:rPr lang="en-US" dirty="0"/>
              <a:t> 40 </a:t>
            </a:r>
            <a:r>
              <a:rPr lang="en-US" dirty="0" err="1"/>
              <a:t>derajat</a:t>
            </a:r>
            <a:r>
              <a:rPr lang="en-US" dirty="0"/>
              <a:t> </a:t>
            </a:r>
            <a:r>
              <a:rPr lang="en-US" dirty="0" err="1"/>
              <a:t>celcius</a:t>
            </a:r>
            <a:r>
              <a:rPr lang="en-US" dirty="0"/>
              <a:t> </a:t>
            </a:r>
            <a:r>
              <a:rPr lang="en-US" dirty="0" err="1"/>
              <a:t>selama</a:t>
            </a:r>
            <a:r>
              <a:rPr lang="en-US" dirty="0"/>
              <a:t> 2,5 jam </a:t>
            </a:r>
            <a:r>
              <a:rPr lang="en-US" dirty="0" err="1"/>
              <a:t>sampai</a:t>
            </a:r>
            <a:r>
              <a:rPr lang="en-US" dirty="0"/>
              <a:t> 3,5 jam.</a:t>
            </a:r>
          </a:p>
          <a:p>
            <a:r>
              <a:rPr lang="en-US" dirty="0"/>
              <a:t>b.   </a:t>
            </a:r>
            <a:r>
              <a:rPr lang="en-US" dirty="0" err="1"/>
              <a:t>Contoh</a:t>
            </a:r>
            <a:r>
              <a:rPr lang="en-US" dirty="0"/>
              <a:t> </a:t>
            </a:r>
            <a:r>
              <a:rPr lang="en-US" dirty="0" err="1"/>
              <a:t>lainnya</a:t>
            </a:r>
            <a:r>
              <a:rPr lang="en-US" dirty="0"/>
              <a:t> </a:t>
            </a:r>
            <a:r>
              <a:rPr lang="en-US" dirty="0" err="1"/>
              <a:t>pemanfaatan</a:t>
            </a:r>
            <a:r>
              <a:rPr lang="en-US" dirty="0"/>
              <a:t> </a:t>
            </a:r>
            <a:r>
              <a:rPr lang="en-US" dirty="0" err="1"/>
              <a:t>mikrobiologi</a:t>
            </a:r>
            <a:r>
              <a:rPr lang="en-US" dirty="0"/>
              <a:t> </a:t>
            </a:r>
            <a:r>
              <a:rPr lang="en-US" dirty="0" err="1"/>
              <a:t>dalam</a:t>
            </a:r>
            <a:r>
              <a:rPr lang="en-US" dirty="0"/>
              <a:t> </a:t>
            </a:r>
            <a:r>
              <a:rPr lang="en-US" dirty="0" err="1"/>
              <a:t>bidang</a:t>
            </a:r>
            <a:r>
              <a:rPr lang="en-US" dirty="0"/>
              <a:t> </a:t>
            </a:r>
            <a:r>
              <a:rPr lang="en-US" dirty="0" err="1"/>
              <a:t>industri</a:t>
            </a:r>
            <a:r>
              <a:rPr lang="en-US" dirty="0"/>
              <a:t> </a:t>
            </a:r>
            <a:r>
              <a:rPr lang="en-US" dirty="0" err="1"/>
              <a:t>makanan</a:t>
            </a:r>
            <a:r>
              <a:rPr lang="en-US" dirty="0"/>
              <a:t> </a:t>
            </a:r>
            <a:r>
              <a:rPr lang="en-US" dirty="0" err="1"/>
              <a:t>adalah</a:t>
            </a:r>
            <a:r>
              <a:rPr lang="en-US" dirty="0"/>
              <a:t> </a:t>
            </a:r>
            <a:r>
              <a:rPr lang="en-US" dirty="0" err="1"/>
              <a:t>pada</a:t>
            </a:r>
            <a:r>
              <a:rPr lang="en-US" dirty="0"/>
              <a:t> </a:t>
            </a:r>
            <a:r>
              <a:rPr lang="en-US" dirty="0" err="1"/>
              <a:t>industri</a:t>
            </a:r>
            <a:r>
              <a:rPr lang="en-US" dirty="0"/>
              <a:t> </a:t>
            </a:r>
            <a:r>
              <a:rPr lang="en-US" dirty="0" err="1"/>
              <a:t>kecap</a:t>
            </a:r>
            <a:r>
              <a:rPr lang="en-US" dirty="0"/>
              <a:t>, </a:t>
            </a:r>
            <a:r>
              <a:rPr lang="en-US" dirty="0" err="1"/>
              <a:t>tempe</a:t>
            </a:r>
            <a:r>
              <a:rPr lang="en-US" dirty="0"/>
              <a:t>, </a:t>
            </a:r>
            <a:r>
              <a:rPr lang="en-US" dirty="0" err="1"/>
              <a:t>oncom</a:t>
            </a:r>
            <a:r>
              <a:rPr lang="en-US" dirty="0"/>
              <a:t>, </a:t>
            </a:r>
            <a:r>
              <a:rPr lang="en-US" dirty="0" err="1"/>
              <a:t>keju</a:t>
            </a:r>
            <a:r>
              <a:rPr lang="en-US" dirty="0"/>
              <a:t>, roti, </a:t>
            </a:r>
            <a:r>
              <a:rPr lang="en-US" dirty="0" err="1"/>
              <a:t>dan</a:t>
            </a:r>
            <a:r>
              <a:rPr lang="en-US" dirty="0"/>
              <a:t> </a:t>
            </a:r>
            <a:r>
              <a:rPr lang="en-US" dirty="0" err="1"/>
              <a:t>nata</a:t>
            </a:r>
            <a:r>
              <a:rPr lang="en-US" dirty="0"/>
              <a:t> de coco, </a:t>
            </a:r>
            <a:r>
              <a:rPr lang="en-US" dirty="0" err="1"/>
              <a:t>serta</a:t>
            </a:r>
            <a:r>
              <a:rPr lang="en-US" dirty="0"/>
              <a:t> </a:t>
            </a:r>
            <a:r>
              <a:rPr lang="en-US" dirty="0" err="1"/>
              <a:t>minuman</a:t>
            </a:r>
            <a:r>
              <a:rPr lang="en-US" dirty="0"/>
              <a:t> </a:t>
            </a:r>
            <a:r>
              <a:rPr lang="en-US" dirty="0" err="1"/>
              <a:t>anggur</a:t>
            </a:r>
            <a:r>
              <a:rPr lang="en-US" dirty="0"/>
              <a:t>. </a:t>
            </a:r>
            <a:r>
              <a:rPr lang="en-US" dirty="0" err="1"/>
              <a:t>Dalam</a:t>
            </a:r>
            <a:r>
              <a:rPr lang="en-US" dirty="0"/>
              <a:t> </a:t>
            </a:r>
            <a:r>
              <a:rPr lang="en-US" dirty="0" err="1"/>
              <a:t>industri</a:t>
            </a:r>
            <a:r>
              <a:rPr lang="en-US" dirty="0"/>
              <a:t> </a:t>
            </a:r>
            <a:r>
              <a:rPr lang="en-US" dirty="0" err="1"/>
              <a:t>obat-obatan</a:t>
            </a:r>
            <a:r>
              <a:rPr lang="en-US" dirty="0"/>
              <a:t>, </a:t>
            </a:r>
            <a:r>
              <a:rPr lang="en-US" dirty="0" err="1"/>
              <a:t>telah</a:t>
            </a:r>
            <a:r>
              <a:rPr lang="en-US" dirty="0"/>
              <a:t> </a:t>
            </a:r>
            <a:r>
              <a:rPr lang="en-US" dirty="0" err="1"/>
              <a:t>diketahui</a:t>
            </a:r>
            <a:r>
              <a:rPr lang="en-US" dirty="0"/>
              <a:t> </a:t>
            </a:r>
            <a:r>
              <a:rPr lang="en-US" dirty="0" err="1"/>
              <a:t>sifat-sifat</a:t>
            </a:r>
            <a:r>
              <a:rPr lang="en-US" dirty="0"/>
              <a:t> </a:t>
            </a:r>
            <a:r>
              <a:rPr lang="en-US" dirty="0" err="1"/>
              <a:t>bakteri</a:t>
            </a:r>
            <a:r>
              <a:rPr lang="en-US" dirty="0"/>
              <a:t> Escherichia coli yang </a:t>
            </a:r>
            <a:r>
              <a:rPr lang="en-US" dirty="0" err="1"/>
              <a:t>ternyata</a:t>
            </a:r>
            <a:r>
              <a:rPr lang="en-US" dirty="0"/>
              <a:t> </a:t>
            </a:r>
            <a:r>
              <a:rPr lang="en-US" dirty="0" err="1"/>
              <a:t>dapat</a:t>
            </a:r>
            <a:r>
              <a:rPr lang="en-US" dirty="0"/>
              <a:t> </a:t>
            </a:r>
            <a:r>
              <a:rPr lang="en-US" dirty="0" err="1"/>
              <a:t>dibuat</a:t>
            </a:r>
            <a:r>
              <a:rPr lang="en-US" dirty="0"/>
              <a:t>/</a:t>
            </a:r>
            <a:r>
              <a:rPr lang="en-US" dirty="0" err="1"/>
              <a:t>disintesis</a:t>
            </a:r>
            <a:r>
              <a:rPr lang="en-US" dirty="0"/>
              <a:t> </a:t>
            </a:r>
            <a:r>
              <a:rPr lang="en-US" dirty="0" err="1"/>
              <a:t>menjadi</a:t>
            </a:r>
            <a:r>
              <a:rPr lang="en-US" dirty="0"/>
              <a:t> insulin; insulin </a:t>
            </a:r>
            <a:r>
              <a:rPr lang="en-US" dirty="0" err="1"/>
              <a:t>ini</a:t>
            </a:r>
            <a:r>
              <a:rPr lang="en-US" dirty="0"/>
              <a:t> </a:t>
            </a:r>
            <a:r>
              <a:rPr lang="en-US" dirty="0" err="1"/>
              <a:t>sangat</a:t>
            </a:r>
            <a:r>
              <a:rPr lang="en-US" dirty="0"/>
              <a:t> </a:t>
            </a:r>
            <a:r>
              <a:rPr lang="en-US" dirty="0" err="1"/>
              <a:t>berguna</a:t>
            </a:r>
            <a:r>
              <a:rPr lang="en-US" dirty="0"/>
              <a:t> </a:t>
            </a:r>
            <a:r>
              <a:rPr lang="en-US" dirty="0" err="1"/>
              <a:t>bagi</a:t>
            </a:r>
            <a:r>
              <a:rPr lang="en-US" dirty="0"/>
              <a:t> </a:t>
            </a:r>
            <a:r>
              <a:rPr lang="en-US" dirty="0" err="1"/>
              <a:t>penderita</a:t>
            </a:r>
            <a:r>
              <a:rPr lang="en-US" dirty="0"/>
              <a:t> </a:t>
            </a:r>
            <a:r>
              <a:rPr lang="en-US" dirty="0" err="1"/>
              <a:t>penyakit</a:t>
            </a:r>
            <a:r>
              <a:rPr lang="en-US" dirty="0"/>
              <a:t> Diabetes </a:t>
            </a:r>
            <a:r>
              <a:rPr lang="en-US" dirty="0" err="1"/>
              <a:t>Melitus</a:t>
            </a:r>
            <a:r>
              <a:rPr lang="en-US" dirty="0"/>
              <a:t> </a:t>
            </a:r>
            <a:r>
              <a:rPr lang="en-US" dirty="0" err="1"/>
              <a:t>pada</a:t>
            </a:r>
            <a:r>
              <a:rPr lang="en-US" dirty="0"/>
              <a:t> </a:t>
            </a:r>
            <a:r>
              <a:rPr lang="en-US" dirty="0" err="1"/>
              <a:t>manusia</a:t>
            </a:r>
            <a:r>
              <a:rPr lang="en-US" dirty="0"/>
              <a:t>. </a:t>
            </a:r>
          </a:p>
          <a:p>
            <a:endParaRPr lang="en-US" dirty="0"/>
          </a:p>
          <a:p>
            <a:endParaRPr lang="en-US" dirty="0"/>
          </a:p>
        </p:txBody>
      </p:sp>
    </p:spTree>
    <p:extLst>
      <p:ext uri="{BB962C8B-B14F-4D97-AF65-F5344CB8AC3E}">
        <p14:creationId xmlns:p14="http://schemas.microsoft.com/office/powerpoint/2010/main" val="249216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1" end="1"/>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3434" y="103051"/>
            <a:ext cx="8689976" cy="978776"/>
          </a:xfrm>
        </p:spPr>
        <p:txBody>
          <a:bodyPr/>
          <a:lstStyle/>
          <a:p>
            <a:r>
              <a:rPr lang="en-ID" dirty="0" smtClean="0"/>
              <a:t>MIKROBIOLOGI PANGAN</a:t>
            </a:r>
            <a:endParaRPr lang="en-US" dirty="0"/>
          </a:p>
        </p:txBody>
      </p:sp>
      <p:sp>
        <p:nvSpPr>
          <p:cNvPr id="3" name="Subtitle 2"/>
          <p:cNvSpPr>
            <a:spLocks noGrp="1"/>
          </p:cNvSpPr>
          <p:nvPr>
            <p:ph type="subTitle" idx="1"/>
          </p:nvPr>
        </p:nvSpPr>
        <p:spPr>
          <a:xfrm>
            <a:off x="927279" y="1081828"/>
            <a:ext cx="9513709" cy="5228820"/>
          </a:xfrm>
        </p:spPr>
        <p:txBody>
          <a:bodyPr>
            <a:normAutofit fontScale="92500" lnSpcReduction="10000"/>
          </a:bodyPr>
          <a:lstStyle/>
          <a:p>
            <a:pPr marL="342900" indent="-342900" algn="l">
              <a:buFont typeface="+mj-lt"/>
              <a:buAutoNum type="alphaUcPeriod"/>
            </a:pPr>
            <a:r>
              <a:rPr lang="en-ID" sz="2800" dirty="0" err="1">
                <a:solidFill>
                  <a:schemeClr val="tx1"/>
                </a:solidFill>
                <a:latin typeface="Times New Roman" panose="02020603050405020304" pitchFamily="18" charset="0"/>
                <a:cs typeface="Times New Roman" panose="02020603050405020304" pitchFamily="18" charset="0"/>
              </a:rPr>
              <a:t>Pengertian</a:t>
            </a:r>
            <a:r>
              <a:rPr lang="en-ID" sz="2800" dirty="0">
                <a:solidFill>
                  <a:schemeClr val="tx1"/>
                </a:solidFill>
                <a:latin typeface="Times New Roman" panose="02020603050405020304" pitchFamily="18" charset="0"/>
                <a:cs typeface="Times New Roman" panose="02020603050405020304" pitchFamily="18" charset="0"/>
              </a:rPr>
              <a:t> </a:t>
            </a:r>
            <a:r>
              <a:rPr lang="en-ID" sz="2800" dirty="0" err="1">
                <a:solidFill>
                  <a:schemeClr val="tx1"/>
                </a:solidFill>
                <a:latin typeface="Times New Roman" panose="02020603050405020304" pitchFamily="18" charset="0"/>
                <a:cs typeface="Times New Roman" panose="02020603050405020304" pitchFamily="18" charset="0"/>
              </a:rPr>
              <a:t>mikrobiologi</a:t>
            </a:r>
            <a:r>
              <a:rPr lang="en-ID" sz="2800" dirty="0">
                <a:solidFill>
                  <a:schemeClr val="tx1"/>
                </a:solidFill>
                <a:latin typeface="Times New Roman" panose="02020603050405020304" pitchFamily="18" charset="0"/>
                <a:cs typeface="Times New Roman" panose="02020603050405020304" pitchFamily="18" charset="0"/>
              </a:rPr>
              <a:t> </a:t>
            </a:r>
            <a:r>
              <a:rPr lang="en-ID" sz="2800" dirty="0" err="1" smtClean="0">
                <a:solidFill>
                  <a:schemeClr val="tx1"/>
                </a:solidFill>
                <a:latin typeface="Times New Roman" panose="02020603050405020304" pitchFamily="18" charset="0"/>
                <a:cs typeface="Times New Roman" panose="02020603050405020304" pitchFamily="18" charset="0"/>
              </a:rPr>
              <a:t>pangan</a:t>
            </a:r>
            <a:endParaRPr lang="en-ID" sz="2800" dirty="0" smtClean="0">
              <a:solidFill>
                <a:schemeClr val="tx1"/>
              </a:solidFill>
              <a:latin typeface="Times New Roman" panose="02020603050405020304" pitchFamily="18" charset="0"/>
              <a:cs typeface="Times New Roman" panose="02020603050405020304" pitchFamily="18" charset="0"/>
            </a:endParaRPr>
          </a:p>
          <a:p>
            <a:pPr algn="l"/>
            <a:r>
              <a:rPr lang="en-US" sz="2000" cap="none" dirty="0" smtClean="0">
                <a:solidFill>
                  <a:schemeClr val="tx1"/>
                </a:solidFill>
              </a:rPr>
              <a:t>	</a:t>
            </a:r>
            <a:r>
              <a:rPr lang="en-US" cap="none" dirty="0" err="1" smtClean="0">
                <a:solidFill>
                  <a:schemeClr val="tx1"/>
                </a:solidFill>
                <a:latin typeface="Times New Roman" panose="02020603050405020304" pitchFamily="18" charset="0"/>
                <a:cs typeface="Times New Roman" panose="02020603050405020304" pitchFamily="18" charset="0"/>
              </a:rPr>
              <a:t>Mikrobiologi</a:t>
            </a:r>
            <a:r>
              <a:rPr lang="en-US" cap="none" dirty="0" smtClean="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adalah</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suatu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ilmu</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mempelajari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makhluk</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hidup</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sangat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kecil</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hanya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dapat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dilihat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dengan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menggunakan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lensa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pembesar</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atau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mikroskop</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Makhluk</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sangat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kecil</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tersebut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disebut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mikroorganisme</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atau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mikroba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ilmu</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mempelajari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tentang</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mikroba</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sering</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ditemukan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pada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disebut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mikrobiologi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dimaksud</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dengan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disini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mencakup</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semua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makanan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baik</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bahan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baku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maupun</a:t>
            </a:r>
            <a:r>
              <a:rPr lang="en-US" cap="none" dirty="0">
                <a:solidFill>
                  <a:schemeClr val="tx1"/>
                </a:solidFill>
                <a:latin typeface="Times New Roman" panose="02020603050405020304" pitchFamily="18" charset="0"/>
                <a:cs typeface="Times New Roman" panose="02020603050405020304" pitchFamily="18" charset="0"/>
              </a:rPr>
              <a:t> yang </a:t>
            </a:r>
            <a:r>
              <a:rPr lang="en-US" cap="none" dirty="0" err="1">
                <a:solidFill>
                  <a:schemeClr val="tx1"/>
                </a:solidFill>
                <a:latin typeface="Times New Roman" panose="02020603050405020304" pitchFamily="18" charset="0"/>
                <a:cs typeface="Times New Roman" panose="02020603050405020304" pitchFamily="18" charset="0"/>
              </a:rPr>
              <a:t>sudah</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diolah</a:t>
            </a:r>
            <a:r>
              <a:rPr lang="en-US" cap="none" dirty="0" smtClean="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Mikroba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terdapat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dimana-mana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misalnya</a:t>
            </a:r>
            <a:r>
              <a:rPr lang="en-US" cap="none" dirty="0">
                <a:solidFill>
                  <a:schemeClr val="tx1"/>
                </a:solidFill>
                <a:latin typeface="Times New Roman" panose="02020603050405020304" pitchFamily="18" charset="0"/>
                <a:cs typeface="Times New Roman" panose="02020603050405020304" pitchFamily="18" charset="0"/>
              </a:rPr>
              <a:t> di </a:t>
            </a:r>
            <a:r>
              <a:rPr lang="en-US" cap="none" dirty="0" err="1">
                <a:solidFill>
                  <a:schemeClr val="tx1"/>
                </a:solidFill>
                <a:latin typeface="Times New Roman" panose="02020603050405020304" pitchFamily="18" charset="0"/>
                <a:cs typeface="Times New Roman" panose="02020603050405020304" pitchFamily="18" charset="0"/>
              </a:rPr>
              <a:t>dalam</a:t>
            </a:r>
            <a:r>
              <a:rPr lang="en-US" cap="none" dirty="0">
                <a:solidFill>
                  <a:schemeClr val="tx1"/>
                </a:solidFill>
                <a:latin typeface="Times New Roman" panose="02020603050405020304" pitchFamily="18" charset="0"/>
                <a:cs typeface="Times New Roman" panose="02020603050405020304" pitchFamily="18" charset="0"/>
              </a:rPr>
              <a:t> air, </a:t>
            </a:r>
            <a:r>
              <a:rPr lang="en-US" cap="none" dirty="0" err="1">
                <a:solidFill>
                  <a:schemeClr val="tx1"/>
                </a:solidFill>
                <a:latin typeface="Times New Roman" panose="02020603050405020304" pitchFamily="18" charset="0"/>
                <a:cs typeface="Times New Roman" panose="02020603050405020304" pitchFamily="18" charset="0"/>
              </a:rPr>
              <a:t>tanah</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udara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tanaman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hewan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manusia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Oleh</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karena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itu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mikroba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dapat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masuk</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ke</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dalam</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melalui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berbagai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cara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misalnya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melalui</a:t>
            </a:r>
            <a:r>
              <a:rPr lang="en-US" cap="none" dirty="0">
                <a:solidFill>
                  <a:schemeClr val="tx1"/>
                </a:solidFill>
                <a:latin typeface="Times New Roman" panose="02020603050405020304" pitchFamily="18" charset="0"/>
                <a:cs typeface="Times New Roman" panose="02020603050405020304" pitchFamily="18" charset="0"/>
              </a:rPr>
              <a:t> air yang </a:t>
            </a:r>
            <a:r>
              <a:rPr lang="en-US" cap="none" dirty="0" err="1">
                <a:solidFill>
                  <a:schemeClr val="tx1"/>
                </a:solidFill>
                <a:latin typeface="Times New Roman" panose="02020603050405020304" pitchFamily="18" charset="0"/>
                <a:cs typeface="Times New Roman" panose="02020603050405020304" pitchFamily="18" charset="0"/>
              </a:rPr>
              <a:t>digunakan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untuk</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menyiram</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tanaman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atau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mencuci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bahan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baku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terutama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bila</a:t>
            </a:r>
            <a:r>
              <a:rPr lang="en-US" cap="none" dirty="0">
                <a:solidFill>
                  <a:schemeClr val="tx1"/>
                </a:solidFill>
                <a:latin typeface="Times New Roman" panose="02020603050405020304" pitchFamily="18" charset="0"/>
                <a:cs typeface="Times New Roman" panose="02020603050405020304" pitchFamily="18" charset="0"/>
              </a:rPr>
              <a:t> air </a:t>
            </a:r>
            <a:r>
              <a:rPr lang="en-US" cap="none" dirty="0" err="1">
                <a:solidFill>
                  <a:schemeClr val="tx1"/>
                </a:solidFill>
                <a:latin typeface="Times New Roman" panose="02020603050405020304" pitchFamily="18" charset="0"/>
                <a:cs typeface="Times New Roman" panose="02020603050405020304" pitchFamily="18" charset="0"/>
              </a:rPr>
              <a:t>tersebut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tercemar</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oleh</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kotoran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hewan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atau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manusia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Mikroba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juga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dapat</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masuk</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ke</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dalam</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melalui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tanah</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selama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penanaman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atau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pemanenan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sayuran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melalui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debu</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udara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melalui</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hewan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manusia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pencemaran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selama</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tahap-tahap</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penanganan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dan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pengolahan</a:t>
            </a:r>
            <a:r>
              <a:rPr lang="en-US" cap="none" dirty="0">
                <a:solidFill>
                  <a:schemeClr val="tx1"/>
                </a:solidFill>
                <a:latin typeface="Times New Roman" panose="02020603050405020304" pitchFamily="18" charset="0"/>
                <a:cs typeface="Times New Roman" panose="02020603050405020304" pitchFamily="18" charset="0"/>
              </a:rPr>
              <a:t> </a:t>
            </a:r>
            <a:r>
              <a:rPr lang="en-US" cap="none" dirty="0" err="1">
                <a:solidFill>
                  <a:schemeClr val="tx1"/>
                </a:solidFill>
                <a:latin typeface="Times New Roman" panose="02020603050405020304" pitchFamily="18" charset="0"/>
                <a:cs typeface="Times New Roman" panose="02020603050405020304" pitchFamily="18" charset="0"/>
              </a:rPr>
              <a:t>pangan</a:t>
            </a:r>
            <a:r>
              <a:rPr lang="en-US" cap="none" dirty="0">
                <a:solidFill>
                  <a:schemeClr val="tx1"/>
                </a:solidFill>
                <a:latin typeface="Times New Roman" panose="02020603050405020304" pitchFamily="18" charset="0"/>
                <a:cs typeface="Times New Roman" panose="02020603050405020304" pitchFamily="18" charset="0"/>
              </a:rPr>
              <a:t>.</a:t>
            </a:r>
          </a:p>
          <a:p>
            <a:pPr algn="l"/>
            <a:endParaRPr lang="en-ID" dirty="0" smtClean="0">
              <a:solidFill>
                <a:schemeClr val="tx1"/>
              </a:solidFill>
            </a:endParaRPr>
          </a:p>
        </p:txBody>
      </p:sp>
    </p:spTree>
    <p:extLst>
      <p:ext uri="{BB962C8B-B14F-4D97-AF65-F5344CB8AC3E}">
        <p14:creationId xmlns:p14="http://schemas.microsoft.com/office/powerpoint/2010/main" val="7383516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2107" y="206062"/>
            <a:ext cx="10364451" cy="1094232"/>
          </a:xfrm>
        </p:spPr>
        <p:txBody>
          <a:bodyPr>
            <a:normAutofit/>
          </a:bodyPr>
          <a:lstStyle/>
          <a:p>
            <a:r>
              <a:rPr lang="en-ID" sz="2800" dirty="0" smtClean="0"/>
              <a:t>FAKTOR YANG MEMPENGARUHI PERTUMBUHAN MIKROBA</a:t>
            </a:r>
            <a:endParaRPr lang="en-US" sz="2800" dirty="0"/>
          </a:p>
        </p:txBody>
      </p:sp>
      <p:sp>
        <p:nvSpPr>
          <p:cNvPr id="3" name="Content Placeholder 2"/>
          <p:cNvSpPr>
            <a:spLocks noGrp="1"/>
          </p:cNvSpPr>
          <p:nvPr>
            <p:ph sz="quarter" idx="13"/>
          </p:nvPr>
        </p:nvSpPr>
        <p:spPr/>
        <p:txBody>
          <a:bodyPr/>
          <a:lstStyle/>
          <a:p>
            <a:pPr marL="0" indent="0">
              <a:buNone/>
            </a:pPr>
            <a:r>
              <a:rPr lang="en-ID" b="1" cap="none" dirty="0" smtClean="0"/>
              <a:t> </a:t>
            </a:r>
          </a:p>
        </p:txBody>
      </p:sp>
      <p:graphicFrame>
        <p:nvGraphicFramePr>
          <p:cNvPr id="4" name="Diagram 3"/>
          <p:cNvGraphicFramePr/>
          <p:nvPr>
            <p:extLst>
              <p:ext uri="{D42A27DB-BD31-4B8C-83A1-F6EECF244321}">
                <p14:modId xmlns:p14="http://schemas.microsoft.com/office/powerpoint/2010/main" val="750535336"/>
              </p:ext>
            </p:extLst>
          </p:nvPr>
        </p:nvGraphicFramePr>
        <p:xfrm>
          <a:off x="2160789" y="1080275"/>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24706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sz="quarter" idx="13"/>
          </p:nvPr>
        </p:nvSpPr>
        <p:spPr/>
        <p:txBody>
          <a:bodyPr/>
          <a:lstStyle/>
          <a:p>
            <a:endParaRPr lang="en-US" dirty="0"/>
          </a:p>
        </p:txBody>
      </p:sp>
      <p:sp>
        <p:nvSpPr>
          <p:cNvPr id="4" name="Flowchart: Punched Tape 3"/>
          <p:cNvSpPr/>
          <p:nvPr/>
        </p:nvSpPr>
        <p:spPr>
          <a:xfrm>
            <a:off x="566671" y="1416604"/>
            <a:ext cx="11500834" cy="5441395"/>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mikrobiologi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merupakan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kajian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organisme</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sangat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kecil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untuk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dilihat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telanjang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perkembangan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mikrobiologi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sebagai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disiplin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tergantung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ketersediaan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mikroskop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kemampuan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untuk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mengisolasi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menumbuhkan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kultur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mikroorganisme</a:t>
            </a:r>
            <a:r>
              <a:rPr lang="en-US" sz="2400" dirty="0">
                <a:latin typeface="Times New Roman" panose="02020603050405020304" pitchFamily="18" charset="0"/>
                <a:cs typeface="Times New Roman" panose="02020603050405020304" pitchFamily="18" charset="0"/>
              </a:rPr>
              <a:t>.</a:t>
            </a:r>
            <a:r>
              <a:rPr lang="nn-NO" sz="2400" dirty="0">
                <a:latin typeface="Times New Roman" panose="02020603050405020304" pitchFamily="18" charset="0"/>
                <a:cs typeface="Times New Roman" panose="02020603050405020304" pitchFamily="18" charset="0"/>
              </a:rPr>
              <a:t> Mikroorganisme tidak timbul secara spontan tetapi berasal dari mikroorganisme lain,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mikroorganisme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mempunyai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dua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tipe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yaitu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prokariotik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eukariotik</a:t>
            </a:r>
            <a:endParaRPr lang="en-US" sz="2400" dirty="0">
              <a:latin typeface="Times New Roman" panose="02020603050405020304" pitchFamily="18" charset="0"/>
              <a:cs typeface="Times New Roman" panose="02020603050405020304" pitchFamily="18" charset="0"/>
            </a:endParaRPr>
          </a:p>
          <a:p>
            <a:pPr algn="ctr"/>
            <a:endParaRPr lang="en-US" sz="2400" dirty="0">
              <a:latin typeface="Times New Roman" panose="02020603050405020304" pitchFamily="18" charset="0"/>
              <a:cs typeface="Times New Roman" panose="02020603050405020304" pitchFamily="18" charset="0"/>
            </a:endParaRPr>
          </a:p>
        </p:txBody>
      </p:sp>
      <p:sp>
        <p:nvSpPr>
          <p:cNvPr id="5" name="Flowchart: Terminator 4"/>
          <p:cNvSpPr/>
          <p:nvPr/>
        </p:nvSpPr>
        <p:spPr>
          <a:xfrm>
            <a:off x="566671" y="283335"/>
            <a:ext cx="5750417" cy="185455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latin typeface="Times New Roman" panose="02020603050405020304" pitchFamily="18" charset="0"/>
              <a:cs typeface="Times New Roman" panose="02020603050405020304" pitchFamily="18" charset="0"/>
            </a:endParaRPr>
          </a:p>
          <a:p>
            <a:pPr algn="ctr"/>
            <a:r>
              <a:rPr lang="en-US" sz="2800" b="1" dirty="0" smtClean="0">
                <a:latin typeface="Times New Roman" panose="02020603050405020304" pitchFamily="18" charset="0"/>
                <a:cs typeface="Times New Roman" panose="02020603050405020304" pitchFamily="18" charset="0"/>
              </a:rPr>
              <a:t>KONSEP-KONSEP </a:t>
            </a:r>
            <a:r>
              <a:rPr lang="en-US" sz="2800" b="1" dirty="0">
                <a:latin typeface="Times New Roman" panose="02020603050405020304" pitchFamily="18" charset="0"/>
                <a:cs typeface="Times New Roman" panose="02020603050405020304" pitchFamily="18" charset="0"/>
              </a:rPr>
              <a:t>DASAR DALAM ILMU MIKROBIOLOGI</a:t>
            </a: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p>
        </p:txBody>
      </p:sp>
    </p:spTree>
    <p:extLst>
      <p:ext uri="{BB962C8B-B14F-4D97-AF65-F5344CB8AC3E}">
        <p14:creationId xmlns:p14="http://schemas.microsoft.com/office/powerpoint/2010/main" val="411315368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5"/>
                                        </p:tgtEl>
                                        <p:attrNameLst>
                                          <p:attrName>ppt_x</p:attrName>
                                          <p:attrName>ppt_y</p:attrName>
                                        </p:attrNameLst>
                                      </p:cBhvr>
                                    </p:animMotion>
                                    <p:animRot by="1500000">
                                      <p:cBhvr>
                                        <p:cTn id="7" dur="125" fill="hold">
                                          <p:stCondLst>
                                            <p:cond delay="0"/>
                                          </p:stCondLst>
                                        </p:cTn>
                                        <p:tgtEl>
                                          <p:spTgt spid="5"/>
                                        </p:tgtEl>
                                        <p:attrNameLst>
                                          <p:attrName>r</p:attrName>
                                        </p:attrNameLst>
                                      </p:cBhvr>
                                    </p:animRot>
                                    <p:animRot by="-1500000">
                                      <p:cBhvr>
                                        <p:cTn id="8" dur="125" fill="hold">
                                          <p:stCondLst>
                                            <p:cond delay="125"/>
                                          </p:stCondLst>
                                        </p:cTn>
                                        <p:tgtEl>
                                          <p:spTgt spid="5"/>
                                        </p:tgtEl>
                                        <p:attrNameLst>
                                          <p:attrName>r</p:attrName>
                                        </p:attrNameLst>
                                      </p:cBhvr>
                                    </p:animRot>
                                    <p:animRot by="-1500000">
                                      <p:cBhvr>
                                        <p:cTn id="9" dur="125" fill="hold">
                                          <p:stCondLst>
                                            <p:cond delay="250"/>
                                          </p:stCondLst>
                                        </p:cTn>
                                        <p:tgtEl>
                                          <p:spTgt spid="5"/>
                                        </p:tgtEl>
                                        <p:attrNameLst>
                                          <p:attrName>r</p:attrName>
                                        </p:attrNameLst>
                                      </p:cBhvr>
                                    </p:animRot>
                                    <p:animRot by="1500000">
                                      <p:cBhvr>
                                        <p:cTn id="10" dur="125" fill="hold">
                                          <p:stCondLst>
                                            <p:cond delay="375"/>
                                          </p:stCondLst>
                                        </p:cTn>
                                        <p:tgtEl>
                                          <p:spTgt spid="5"/>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4"/>
                                        </p:tgtEl>
                                        <p:attrNameLst>
                                          <p:attrName>ppt_x</p:attrName>
                                          <p:attrName>ppt_y</p:attrName>
                                        </p:attrNameLst>
                                      </p:cBhvr>
                                    </p:animMotion>
                                    <p:animRot by="1500000">
                                      <p:cBhvr>
                                        <p:cTn id="15" dur="125" fill="hold">
                                          <p:stCondLst>
                                            <p:cond delay="0"/>
                                          </p:stCondLst>
                                        </p:cTn>
                                        <p:tgtEl>
                                          <p:spTgt spid="4"/>
                                        </p:tgtEl>
                                        <p:attrNameLst>
                                          <p:attrName>r</p:attrName>
                                        </p:attrNameLst>
                                      </p:cBhvr>
                                    </p:animRot>
                                    <p:animRot by="-1500000">
                                      <p:cBhvr>
                                        <p:cTn id="16" dur="125" fill="hold">
                                          <p:stCondLst>
                                            <p:cond delay="125"/>
                                          </p:stCondLst>
                                        </p:cTn>
                                        <p:tgtEl>
                                          <p:spTgt spid="4"/>
                                        </p:tgtEl>
                                        <p:attrNameLst>
                                          <p:attrName>r</p:attrName>
                                        </p:attrNameLst>
                                      </p:cBhvr>
                                    </p:animRot>
                                    <p:animRot by="-1500000">
                                      <p:cBhvr>
                                        <p:cTn id="17" dur="125" fill="hold">
                                          <p:stCondLst>
                                            <p:cond delay="250"/>
                                          </p:stCondLst>
                                        </p:cTn>
                                        <p:tgtEl>
                                          <p:spTgt spid="4"/>
                                        </p:tgtEl>
                                        <p:attrNameLst>
                                          <p:attrName>r</p:attrName>
                                        </p:attrNameLst>
                                      </p:cBhvr>
                                    </p:animRot>
                                    <p:animRot by="1500000">
                                      <p:cBhvr>
                                        <p:cTn id="18" dur="125" fill="hold">
                                          <p:stCondLst>
                                            <p:cond delay="375"/>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D" dirty="0" err="1" smtClean="0"/>
              <a:t>Contoh</a:t>
            </a:r>
            <a:r>
              <a:rPr lang="en-ID" dirty="0" smtClean="0"/>
              <a:t> </a:t>
            </a:r>
            <a:r>
              <a:rPr lang="en-ID" dirty="0" err="1" smtClean="0"/>
              <a:t>mikrobiologi</a:t>
            </a:r>
            <a:r>
              <a:rPr lang="en-ID" dirty="0" smtClean="0"/>
              <a:t> </a:t>
            </a:r>
            <a:r>
              <a:rPr lang="en-ID" dirty="0" err="1" smtClean="0"/>
              <a:t>pangan</a:t>
            </a:r>
            <a:endParaRPr lang="en-US" dirty="0"/>
          </a:p>
        </p:txBody>
      </p:sp>
      <p:sp>
        <p:nvSpPr>
          <p:cNvPr id="3" name="Content Placeholder 2"/>
          <p:cNvSpPr>
            <a:spLocks noGrp="1"/>
          </p:cNvSpPr>
          <p:nvPr>
            <p:ph sz="quarter" idx="13"/>
          </p:nvPr>
        </p:nvSpPr>
        <p:spPr>
          <a:xfrm>
            <a:off x="913774" y="1739590"/>
            <a:ext cx="10363826" cy="5118410"/>
          </a:xfrm>
        </p:spPr>
        <p:txBody>
          <a:bodyPr>
            <a:normAutofit/>
          </a:bodyPr>
          <a:lstStyle/>
          <a:p>
            <a:r>
              <a:rPr lang="en-US" sz="2400" b="1" cap="none" dirty="0" err="1" smtClean="0"/>
              <a:t>Bakteri</a:t>
            </a:r>
            <a:r>
              <a:rPr lang="en-US" sz="2400" b="1" cap="none" dirty="0" smtClean="0"/>
              <a:t> </a:t>
            </a:r>
            <a:r>
              <a:rPr lang="en-US" sz="2400" cap="none" dirty="0" smtClean="0"/>
              <a:t/>
            </a:r>
            <a:br>
              <a:rPr lang="en-US" sz="2400" cap="none" dirty="0" smtClean="0"/>
            </a:br>
            <a:r>
              <a:rPr lang="en-US" sz="2400" cap="none" dirty="0" err="1" smtClean="0"/>
              <a:t>bakteri</a:t>
            </a:r>
            <a:r>
              <a:rPr lang="en-US" sz="2400" cap="none" dirty="0" smtClean="0"/>
              <a:t> </a:t>
            </a:r>
            <a:r>
              <a:rPr lang="en-US" sz="2400" cap="none" dirty="0" err="1" smtClean="0"/>
              <a:t>merupakan</a:t>
            </a:r>
            <a:r>
              <a:rPr lang="en-US" sz="2400" cap="none" dirty="0" smtClean="0"/>
              <a:t> </a:t>
            </a:r>
            <a:r>
              <a:rPr lang="en-US" sz="2400" cap="none" dirty="0" err="1" smtClean="0"/>
              <a:t>makhluk</a:t>
            </a:r>
            <a:r>
              <a:rPr lang="en-US" sz="2400" cap="none" dirty="0" smtClean="0"/>
              <a:t> </a:t>
            </a:r>
            <a:r>
              <a:rPr lang="en-US" sz="2400" cap="none" dirty="0" err="1" smtClean="0"/>
              <a:t>bersel</a:t>
            </a:r>
            <a:r>
              <a:rPr lang="en-US" sz="2400" cap="none" dirty="0" smtClean="0"/>
              <a:t> </a:t>
            </a:r>
            <a:r>
              <a:rPr lang="en-US" sz="2400" cap="none" dirty="0" err="1" smtClean="0"/>
              <a:t>tunggal</a:t>
            </a:r>
            <a:r>
              <a:rPr lang="en-US" sz="2400" cap="none" dirty="0" smtClean="0"/>
              <a:t> yang </a:t>
            </a:r>
            <a:r>
              <a:rPr lang="en-US" sz="2400" cap="none" dirty="0" err="1" smtClean="0"/>
              <a:t>berkembang</a:t>
            </a:r>
            <a:r>
              <a:rPr lang="en-US" sz="2400" cap="none" dirty="0" smtClean="0"/>
              <a:t> </a:t>
            </a:r>
            <a:r>
              <a:rPr lang="en-US" sz="2400" cap="none" dirty="0" err="1" smtClean="0"/>
              <a:t>biak</a:t>
            </a:r>
            <a:r>
              <a:rPr lang="en-US" sz="2400" cap="none" dirty="0" smtClean="0"/>
              <a:t> </a:t>
            </a:r>
            <a:r>
              <a:rPr lang="en-US" sz="2400" cap="none" dirty="0" err="1" smtClean="0"/>
              <a:t>dengan</a:t>
            </a:r>
            <a:r>
              <a:rPr lang="en-US" sz="2400" cap="none" dirty="0" smtClean="0"/>
              <a:t> </a:t>
            </a:r>
            <a:r>
              <a:rPr lang="en-US" sz="2400" cap="none" dirty="0" err="1" smtClean="0"/>
              <a:t>cara</a:t>
            </a:r>
            <a:r>
              <a:rPr lang="en-US" sz="2400" cap="none" dirty="0" smtClean="0"/>
              <a:t> </a:t>
            </a:r>
            <a:r>
              <a:rPr lang="en-US" sz="2400" cap="none" dirty="0" err="1" smtClean="0"/>
              <a:t>membelah</a:t>
            </a:r>
            <a:r>
              <a:rPr lang="en-US" sz="2400" cap="none" dirty="0" smtClean="0"/>
              <a:t> </a:t>
            </a:r>
            <a:r>
              <a:rPr lang="en-US" sz="2400" cap="none" dirty="0" err="1" smtClean="0"/>
              <a:t>diri</a:t>
            </a:r>
            <a:r>
              <a:rPr lang="en-US" sz="2400" cap="none" dirty="0" smtClean="0"/>
              <a:t> </a:t>
            </a:r>
            <a:r>
              <a:rPr lang="en-US" sz="2400" cap="none" dirty="0" err="1" smtClean="0"/>
              <a:t>dari</a:t>
            </a:r>
            <a:r>
              <a:rPr lang="en-US" sz="2400" cap="none" dirty="0" smtClean="0"/>
              <a:t> </a:t>
            </a:r>
            <a:r>
              <a:rPr lang="en-US" sz="2400" cap="none" dirty="0" err="1" smtClean="0"/>
              <a:t>satu</a:t>
            </a:r>
            <a:r>
              <a:rPr lang="en-US" sz="2400" cap="none" dirty="0" smtClean="0"/>
              <a:t> </a:t>
            </a:r>
            <a:r>
              <a:rPr lang="en-US" sz="2400" cap="none" dirty="0" err="1" smtClean="0"/>
              <a:t>sel</a:t>
            </a:r>
            <a:r>
              <a:rPr lang="en-US" sz="2400" cap="none" dirty="0" smtClean="0"/>
              <a:t> </a:t>
            </a:r>
            <a:r>
              <a:rPr lang="en-US" sz="2400" cap="none" dirty="0" err="1" smtClean="0"/>
              <a:t>menjadi</a:t>
            </a:r>
            <a:r>
              <a:rPr lang="en-US" sz="2400" cap="none" dirty="0" smtClean="0"/>
              <a:t> </a:t>
            </a:r>
            <a:r>
              <a:rPr lang="en-US" sz="2400" cap="none" dirty="0" err="1" smtClean="0"/>
              <a:t>dua</a:t>
            </a:r>
            <a:r>
              <a:rPr lang="en-US" sz="2400" cap="none" dirty="0" smtClean="0"/>
              <a:t> sel. </a:t>
            </a:r>
            <a:r>
              <a:rPr lang="en-US" sz="2400" cap="none" dirty="0" err="1" smtClean="0"/>
              <a:t>Bakteri</a:t>
            </a:r>
            <a:r>
              <a:rPr lang="en-US" sz="2400" cap="none" dirty="0" smtClean="0"/>
              <a:t> </a:t>
            </a:r>
            <a:r>
              <a:rPr lang="en-US" sz="2400" cap="none" dirty="0" err="1" smtClean="0"/>
              <a:t>perusak</a:t>
            </a:r>
            <a:r>
              <a:rPr lang="en-US" sz="2400" cap="none" dirty="0" smtClean="0"/>
              <a:t> </a:t>
            </a:r>
            <a:r>
              <a:rPr lang="en-US" sz="2400" cap="none" dirty="0" err="1" smtClean="0"/>
              <a:t>pangan</a:t>
            </a:r>
            <a:r>
              <a:rPr lang="en-US" sz="2400" cap="none" dirty="0" smtClean="0"/>
              <a:t> </a:t>
            </a:r>
            <a:r>
              <a:rPr lang="en-US" sz="2400" cap="none" dirty="0" err="1" smtClean="0"/>
              <a:t>sering</a:t>
            </a:r>
            <a:r>
              <a:rPr lang="en-US" sz="2400" cap="none" dirty="0" smtClean="0"/>
              <a:t> </a:t>
            </a:r>
            <a:r>
              <a:rPr lang="en-US" sz="2400" cap="none" dirty="0" err="1" smtClean="0"/>
              <a:t>tumbuh</a:t>
            </a:r>
            <a:r>
              <a:rPr lang="en-US" sz="2400" cap="none" dirty="0" smtClean="0"/>
              <a:t> </a:t>
            </a:r>
            <a:r>
              <a:rPr lang="en-US" sz="2400" cap="none" dirty="0" err="1" smtClean="0"/>
              <a:t>dan</a:t>
            </a:r>
            <a:r>
              <a:rPr lang="en-US" sz="2400" cap="none" dirty="0" smtClean="0"/>
              <a:t> </a:t>
            </a:r>
            <a:r>
              <a:rPr lang="en-US" sz="2400" cap="none" dirty="0" err="1" smtClean="0"/>
              <a:t>menyebabkan</a:t>
            </a:r>
            <a:r>
              <a:rPr lang="en-US" sz="2400" cap="none" dirty="0" smtClean="0"/>
              <a:t> </a:t>
            </a:r>
            <a:r>
              <a:rPr lang="en-US" sz="2400" cap="none" dirty="0" err="1" smtClean="0"/>
              <a:t>kerusakan</a:t>
            </a:r>
            <a:r>
              <a:rPr lang="en-US" sz="2400" cap="none" dirty="0" smtClean="0"/>
              <a:t> </a:t>
            </a:r>
            <a:r>
              <a:rPr lang="en-US" sz="2400" cap="none" dirty="0" err="1" smtClean="0"/>
              <a:t>pada</a:t>
            </a:r>
            <a:r>
              <a:rPr lang="en-US" sz="2400" cap="none" dirty="0" smtClean="0"/>
              <a:t> </a:t>
            </a:r>
            <a:r>
              <a:rPr lang="en-US" sz="2400" cap="none" dirty="0" err="1" smtClean="0"/>
              <a:t>bahan</a:t>
            </a:r>
            <a:r>
              <a:rPr lang="en-US" sz="2400" cap="none" dirty="0" smtClean="0"/>
              <a:t> </a:t>
            </a:r>
            <a:r>
              <a:rPr lang="en-US" sz="2400" cap="none" dirty="0" err="1" smtClean="0"/>
              <a:t>pangan</a:t>
            </a:r>
            <a:r>
              <a:rPr lang="en-US" sz="2400" cap="none" dirty="0" smtClean="0"/>
              <a:t> yang </a:t>
            </a:r>
            <a:r>
              <a:rPr lang="en-US" sz="2400" cap="none" dirty="0" err="1" smtClean="0"/>
              <a:t>mempunyai</a:t>
            </a:r>
            <a:r>
              <a:rPr lang="en-US" sz="2400" cap="none" dirty="0" smtClean="0"/>
              <a:t> </a:t>
            </a:r>
            <a:r>
              <a:rPr lang="en-US" sz="2400" cap="none" dirty="0" err="1" smtClean="0"/>
              <a:t>kandungan</a:t>
            </a:r>
            <a:r>
              <a:rPr lang="en-US" sz="2400" cap="none" dirty="0" smtClean="0"/>
              <a:t> protein </a:t>
            </a:r>
            <a:r>
              <a:rPr lang="en-US" sz="2400" cap="none" dirty="0" err="1" smtClean="0"/>
              <a:t>tinggi</a:t>
            </a:r>
            <a:r>
              <a:rPr lang="en-US" sz="2400" cap="none" dirty="0" smtClean="0"/>
              <a:t> </a:t>
            </a:r>
            <a:r>
              <a:rPr lang="en-US" sz="2400" cap="none" dirty="0" err="1" smtClean="0"/>
              <a:t>seperti</a:t>
            </a:r>
            <a:r>
              <a:rPr lang="en-US" sz="2400" cap="none" dirty="0" smtClean="0"/>
              <a:t> </a:t>
            </a:r>
            <a:r>
              <a:rPr lang="en-US" sz="2400" cap="none" dirty="0" err="1" smtClean="0"/>
              <a:t>ikan</a:t>
            </a:r>
            <a:r>
              <a:rPr lang="en-US" sz="2400" cap="none" dirty="0" smtClean="0"/>
              <a:t>, </a:t>
            </a:r>
            <a:r>
              <a:rPr lang="en-US" sz="2400" cap="none" dirty="0" err="1" smtClean="0"/>
              <a:t>susu</a:t>
            </a:r>
            <a:r>
              <a:rPr lang="en-US" sz="2400" cap="none" dirty="0" smtClean="0"/>
              <a:t>, </a:t>
            </a:r>
            <a:r>
              <a:rPr lang="en-US" sz="2400" cap="none" dirty="0" err="1" smtClean="0"/>
              <a:t>daging</a:t>
            </a:r>
            <a:r>
              <a:rPr lang="en-US" sz="2400" cap="none" dirty="0" smtClean="0"/>
              <a:t>, </a:t>
            </a:r>
            <a:r>
              <a:rPr lang="en-US" sz="2400" cap="none" dirty="0" err="1" smtClean="0"/>
              <a:t>telur</a:t>
            </a:r>
            <a:r>
              <a:rPr lang="en-US" sz="2400" cap="none" dirty="0" smtClean="0"/>
              <a:t> </a:t>
            </a:r>
            <a:r>
              <a:rPr lang="en-US" sz="2400" cap="none" dirty="0" err="1" smtClean="0"/>
              <a:t>dan</a:t>
            </a:r>
            <a:r>
              <a:rPr lang="en-US" sz="2400" cap="none" dirty="0" smtClean="0"/>
              <a:t> </a:t>
            </a:r>
            <a:r>
              <a:rPr lang="en-US" sz="2400" cap="none" dirty="0" err="1" smtClean="0"/>
              <a:t>sayuran</a:t>
            </a:r>
            <a:r>
              <a:rPr lang="en-US" sz="2400" cap="none" dirty="0" smtClean="0"/>
              <a:t>. </a:t>
            </a:r>
            <a:r>
              <a:rPr lang="en-US" sz="2400" cap="none" dirty="0" err="1" smtClean="0"/>
              <a:t>Bakteri</a:t>
            </a:r>
            <a:r>
              <a:rPr lang="en-US" sz="2400" cap="none" dirty="0" smtClean="0"/>
              <a:t> yang </a:t>
            </a:r>
            <a:r>
              <a:rPr lang="en-US" sz="2400" cap="none" dirty="0" err="1" smtClean="0"/>
              <a:t>menyebabkan</a:t>
            </a:r>
            <a:r>
              <a:rPr lang="en-US" sz="2400" cap="none" dirty="0" smtClean="0"/>
              <a:t> </a:t>
            </a:r>
            <a:r>
              <a:rPr lang="en-US" sz="2400" cap="none" dirty="0" err="1" smtClean="0"/>
              <a:t>gejala</a:t>
            </a:r>
            <a:r>
              <a:rPr lang="en-US" sz="2400" cap="none" dirty="0" smtClean="0"/>
              <a:t> </a:t>
            </a:r>
            <a:r>
              <a:rPr lang="en-US" sz="2400" cap="none" dirty="0" err="1" smtClean="0"/>
              <a:t>sakit</a:t>
            </a:r>
            <a:r>
              <a:rPr lang="en-US" sz="2400" cap="none" dirty="0" smtClean="0"/>
              <a:t> </a:t>
            </a:r>
            <a:r>
              <a:rPr lang="en-US" sz="2400" cap="none" dirty="0" err="1" smtClean="0"/>
              <a:t>atau</a:t>
            </a:r>
            <a:r>
              <a:rPr lang="en-US" sz="2400" cap="none" dirty="0" smtClean="0"/>
              <a:t> </a:t>
            </a:r>
            <a:r>
              <a:rPr lang="en-US" sz="2400" cap="none" dirty="0" err="1" smtClean="0"/>
              <a:t>keracunan</a:t>
            </a:r>
            <a:r>
              <a:rPr lang="en-US" sz="2400" cap="none" dirty="0" smtClean="0"/>
              <a:t> </a:t>
            </a:r>
            <a:r>
              <a:rPr lang="en-US" sz="2400" cap="none" dirty="0" err="1" smtClean="0"/>
              <a:t>disebut</a:t>
            </a:r>
            <a:r>
              <a:rPr lang="en-US" sz="2400" cap="none" dirty="0" smtClean="0"/>
              <a:t> </a:t>
            </a:r>
            <a:r>
              <a:rPr lang="en-US" sz="2400" cap="none" dirty="0" err="1" smtClean="0"/>
              <a:t>bakteri</a:t>
            </a:r>
            <a:r>
              <a:rPr lang="en-US" sz="2400" cap="none" dirty="0" smtClean="0"/>
              <a:t> </a:t>
            </a:r>
            <a:r>
              <a:rPr lang="en-US" sz="2400" cap="none" dirty="0" err="1" smtClean="0"/>
              <a:t>patogenik</a:t>
            </a:r>
            <a:r>
              <a:rPr lang="en-US" sz="2400" cap="none" dirty="0" smtClean="0"/>
              <a:t> </a:t>
            </a:r>
            <a:r>
              <a:rPr lang="en-US" sz="2400" cap="none" dirty="0" err="1" smtClean="0"/>
              <a:t>atau</a:t>
            </a:r>
            <a:r>
              <a:rPr lang="en-US" sz="2400" cap="none" dirty="0" smtClean="0"/>
              <a:t> </a:t>
            </a:r>
            <a:r>
              <a:rPr lang="en-US" sz="2400" cap="none" dirty="0" err="1" smtClean="0"/>
              <a:t>patogen</a:t>
            </a:r>
            <a:r>
              <a:rPr lang="en-US" sz="2400" cap="none" dirty="0" smtClean="0"/>
              <a:t>. </a:t>
            </a:r>
            <a:r>
              <a:rPr lang="en-US" sz="2400" cap="none" dirty="0" err="1" smtClean="0"/>
              <a:t>Gejala</a:t>
            </a:r>
            <a:r>
              <a:rPr lang="en-US" sz="2400" cap="none" dirty="0" smtClean="0"/>
              <a:t> </a:t>
            </a:r>
            <a:r>
              <a:rPr lang="en-US" sz="2400" cap="none" dirty="0" err="1" smtClean="0"/>
              <a:t>penyakit</a:t>
            </a:r>
            <a:r>
              <a:rPr lang="en-US" sz="2400" cap="none" dirty="0" smtClean="0"/>
              <a:t> yang </a:t>
            </a:r>
            <a:r>
              <a:rPr lang="en-US" sz="2400" cap="none" dirty="0" err="1" smtClean="0"/>
              <a:t>disebabkan</a:t>
            </a:r>
            <a:r>
              <a:rPr lang="en-US" sz="2400" cap="none" dirty="0" smtClean="0"/>
              <a:t> </a:t>
            </a:r>
            <a:r>
              <a:rPr lang="en-US" sz="2400" cap="none" dirty="0" err="1" smtClean="0"/>
              <a:t>oleh</a:t>
            </a:r>
            <a:r>
              <a:rPr lang="en-US" sz="2400" cap="none" dirty="0" smtClean="0"/>
              <a:t> </a:t>
            </a:r>
            <a:r>
              <a:rPr lang="en-US" sz="2400" cap="none" dirty="0" err="1" smtClean="0"/>
              <a:t>patogen</a:t>
            </a:r>
            <a:r>
              <a:rPr lang="en-US" sz="2400" cap="none" dirty="0" smtClean="0"/>
              <a:t> </a:t>
            </a:r>
            <a:r>
              <a:rPr lang="en-US" sz="2400" cap="none" dirty="0" err="1" smtClean="0"/>
              <a:t>timbul</a:t>
            </a:r>
            <a:r>
              <a:rPr lang="en-US" sz="2400" cap="none" dirty="0" smtClean="0"/>
              <a:t> </a:t>
            </a:r>
            <a:r>
              <a:rPr lang="en-US" sz="2400" cap="none" dirty="0" err="1" smtClean="0"/>
              <a:t>karena</a:t>
            </a:r>
            <a:r>
              <a:rPr lang="en-US" sz="2400" cap="none" dirty="0" smtClean="0"/>
              <a:t> </a:t>
            </a:r>
            <a:r>
              <a:rPr lang="en-US" sz="2400" cap="none" dirty="0" err="1" smtClean="0"/>
              <a:t>bakteri</a:t>
            </a:r>
            <a:r>
              <a:rPr lang="en-US" sz="2400" cap="none" dirty="0" smtClean="0"/>
              <a:t> </a:t>
            </a:r>
            <a:r>
              <a:rPr lang="en-US" sz="2400" cap="none" dirty="0" err="1" smtClean="0"/>
              <a:t>tersebut</a:t>
            </a:r>
            <a:r>
              <a:rPr lang="en-US" sz="2400" cap="none" dirty="0" smtClean="0"/>
              <a:t> </a:t>
            </a:r>
            <a:r>
              <a:rPr lang="en-US" sz="2400" cap="none" dirty="0" err="1" smtClean="0"/>
              <a:t>masuk</a:t>
            </a:r>
            <a:r>
              <a:rPr lang="en-US" sz="2400" cap="none" dirty="0" smtClean="0"/>
              <a:t> </a:t>
            </a:r>
            <a:r>
              <a:rPr lang="en-US" sz="2400" cap="none" dirty="0" err="1" smtClean="0"/>
              <a:t>ke</a:t>
            </a:r>
            <a:r>
              <a:rPr lang="en-US" sz="2400" cap="none" dirty="0" smtClean="0"/>
              <a:t> </a:t>
            </a:r>
            <a:r>
              <a:rPr lang="en-US" sz="2400" cap="none" dirty="0" err="1" smtClean="0"/>
              <a:t>dalam</a:t>
            </a:r>
            <a:r>
              <a:rPr lang="en-US" sz="2400" cap="none" dirty="0" smtClean="0"/>
              <a:t> </a:t>
            </a:r>
            <a:r>
              <a:rPr lang="en-US" sz="2400" cap="none" dirty="0" err="1" smtClean="0"/>
              <a:t>tubuh</a:t>
            </a:r>
            <a:r>
              <a:rPr lang="en-US" sz="2400" cap="none" dirty="0" smtClean="0"/>
              <a:t> </a:t>
            </a:r>
            <a:r>
              <a:rPr lang="en-US" sz="2400" cap="none" dirty="0" err="1" smtClean="0"/>
              <a:t>melalui</a:t>
            </a:r>
            <a:r>
              <a:rPr lang="en-US" sz="2400" cap="none" dirty="0" smtClean="0"/>
              <a:t> </a:t>
            </a:r>
            <a:r>
              <a:rPr lang="en-US" sz="2400" cap="none" dirty="0" err="1" smtClean="0"/>
              <a:t>pangan</a:t>
            </a:r>
            <a:r>
              <a:rPr lang="en-US" sz="2400" cap="none" dirty="0" smtClean="0"/>
              <a:t> </a:t>
            </a:r>
            <a:r>
              <a:rPr lang="en-US" sz="2400" cap="none" dirty="0" err="1" smtClean="0"/>
              <a:t>dan</a:t>
            </a:r>
            <a:r>
              <a:rPr lang="en-US" sz="2400" cap="none" dirty="0" smtClean="0"/>
              <a:t> </a:t>
            </a:r>
            <a:r>
              <a:rPr lang="en-US" sz="2400" cap="none" dirty="0" err="1" smtClean="0"/>
              <a:t>dapat</a:t>
            </a:r>
            <a:r>
              <a:rPr lang="en-US" sz="2400" cap="none" dirty="0" smtClean="0"/>
              <a:t> </a:t>
            </a:r>
            <a:r>
              <a:rPr lang="en-US" sz="2400" cap="none" dirty="0" err="1" smtClean="0"/>
              <a:t>berkembang</a:t>
            </a:r>
            <a:r>
              <a:rPr lang="en-US" sz="2400" cap="none" dirty="0" smtClean="0"/>
              <a:t> </a:t>
            </a:r>
            <a:r>
              <a:rPr lang="en-US" sz="2400" cap="none" dirty="0" err="1" smtClean="0"/>
              <a:t>biak</a:t>
            </a:r>
            <a:r>
              <a:rPr lang="en-US" sz="2400" cap="none" dirty="0" smtClean="0"/>
              <a:t> di </a:t>
            </a:r>
            <a:r>
              <a:rPr lang="en-US" sz="2400" cap="none" dirty="0" err="1" smtClean="0"/>
              <a:t>dalam</a:t>
            </a:r>
            <a:r>
              <a:rPr lang="en-US" sz="2400" cap="none" dirty="0" smtClean="0"/>
              <a:t> </a:t>
            </a:r>
            <a:r>
              <a:rPr lang="en-US" sz="2400" cap="none" dirty="0" err="1" smtClean="0"/>
              <a:t>saluran</a:t>
            </a:r>
            <a:r>
              <a:rPr lang="en-US" sz="2400" cap="none" dirty="0" smtClean="0"/>
              <a:t> </a:t>
            </a:r>
            <a:r>
              <a:rPr lang="en-US" sz="2400" cap="none" dirty="0" err="1" smtClean="0"/>
              <a:t>pencemaan</a:t>
            </a:r>
            <a:r>
              <a:rPr lang="en-US" sz="2400" cap="none" dirty="0" smtClean="0"/>
              <a:t> </a:t>
            </a:r>
            <a:r>
              <a:rPr lang="en-US" sz="2400" cap="none" dirty="0" err="1" smtClean="0"/>
              <a:t>dan</a:t>
            </a:r>
            <a:r>
              <a:rPr lang="en-US" sz="2400" cap="none" dirty="0" smtClean="0"/>
              <a:t> </a:t>
            </a:r>
            <a:r>
              <a:rPr lang="en-US" sz="2400" cap="none" dirty="0" err="1" smtClean="0"/>
              <a:t>menimbulkan</a:t>
            </a:r>
            <a:r>
              <a:rPr lang="en-US" sz="2400" cap="none" dirty="0" smtClean="0"/>
              <a:t> </a:t>
            </a:r>
            <a:r>
              <a:rPr lang="en-US" sz="2400" cap="none" dirty="0" err="1" smtClean="0"/>
              <a:t>gejala</a:t>
            </a:r>
            <a:r>
              <a:rPr lang="en-US" sz="2400" cap="none" dirty="0" smtClean="0"/>
              <a:t> </a:t>
            </a:r>
            <a:r>
              <a:rPr lang="en-US" sz="2400" cap="none" dirty="0" err="1" smtClean="0"/>
              <a:t>sakit</a:t>
            </a:r>
            <a:r>
              <a:rPr lang="en-US" sz="2400" cap="none" dirty="0" smtClean="0"/>
              <a:t> </a:t>
            </a:r>
            <a:r>
              <a:rPr lang="en-US" sz="2400" cap="none" dirty="0" err="1" smtClean="0"/>
              <a:t>perut</a:t>
            </a:r>
            <a:r>
              <a:rPr lang="en-US" sz="2400" cap="none" dirty="0" smtClean="0"/>
              <a:t>, </a:t>
            </a:r>
            <a:r>
              <a:rPr lang="en-US" sz="2400" cap="none" dirty="0" err="1" smtClean="0"/>
              <a:t>diare</a:t>
            </a:r>
            <a:r>
              <a:rPr lang="en-US" sz="2400" cap="none" dirty="0" smtClean="0"/>
              <a:t>, </a:t>
            </a:r>
            <a:r>
              <a:rPr lang="en-US" sz="2400" cap="none" dirty="0" err="1" smtClean="0"/>
              <a:t>muntah</a:t>
            </a:r>
            <a:r>
              <a:rPr lang="en-US" sz="2400" cap="none" dirty="0" smtClean="0"/>
              <a:t>, </a:t>
            </a:r>
            <a:r>
              <a:rPr lang="en-US" sz="2400" cap="none" dirty="0" err="1" smtClean="0"/>
              <a:t>mual</a:t>
            </a:r>
            <a:r>
              <a:rPr lang="en-US" sz="2400" cap="none" dirty="0" smtClean="0"/>
              <a:t>, </a:t>
            </a:r>
            <a:r>
              <a:rPr lang="en-US" sz="2400" cap="none" dirty="0" err="1" smtClean="0"/>
              <a:t>dan</a:t>
            </a:r>
            <a:r>
              <a:rPr lang="en-US" sz="2400" cap="none" dirty="0" smtClean="0"/>
              <a:t> </a:t>
            </a:r>
            <a:r>
              <a:rPr lang="en-US" sz="2400" cap="none" dirty="0" err="1" smtClean="0"/>
              <a:t>gejala</a:t>
            </a:r>
            <a:r>
              <a:rPr lang="en-US" sz="2400" cap="none" dirty="0" smtClean="0"/>
              <a:t> lain. </a:t>
            </a:r>
            <a:r>
              <a:rPr lang="en-US" sz="2400" cap="none" dirty="0" err="1" smtClean="0"/>
              <a:t>Patogen</a:t>
            </a:r>
            <a:r>
              <a:rPr lang="en-US" sz="2400" cap="none" dirty="0" smtClean="0"/>
              <a:t> </a:t>
            </a:r>
            <a:r>
              <a:rPr lang="en-US" sz="2400" cap="none" dirty="0" err="1" smtClean="0"/>
              <a:t>semacam</a:t>
            </a:r>
            <a:r>
              <a:rPr lang="en-US" sz="2400" cap="none" dirty="0" smtClean="0"/>
              <a:t> </a:t>
            </a:r>
            <a:r>
              <a:rPr lang="en-US" sz="2400" cap="none" dirty="0" err="1" smtClean="0"/>
              <a:t>ini</a:t>
            </a:r>
            <a:r>
              <a:rPr lang="en-US" sz="2400" cap="none" dirty="0" smtClean="0"/>
              <a:t> </a:t>
            </a:r>
            <a:r>
              <a:rPr lang="en-US" sz="2400" cap="none" dirty="0" err="1" smtClean="0"/>
              <a:t>misalnya</a:t>
            </a:r>
            <a:r>
              <a:rPr lang="en-US" sz="2400" cap="none" dirty="0" smtClean="0"/>
              <a:t> yang </a:t>
            </a:r>
            <a:r>
              <a:rPr lang="en-US" sz="2400" cap="none" dirty="0" err="1" smtClean="0"/>
              <a:t>tergolong</a:t>
            </a:r>
            <a:r>
              <a:rPr lang="en-US" sz="2400" cap="none" dirty="0" smtClean="0"/>
              <a:t> </a:t>
            </a:r>
            <a:r>
              <a:rPr lang="en-US" sz="2400" cap="none" dirty="0" err="1" smtClean="0"/>
              <a:t>bakteri</a:t>
            </a:r>
            <a:r>
              <a:rPr lang="en-US" sz="2400" cap="none" dirty="0" smtClean="0"/>
              <a:t> </a:t>
            </a:r>
            <a:r>
              <a:rPr lang="en-US" sz="2400" cap="none" dirty="0" err="1" smtClean="0"/>
              <a:t>koli</a:t>
            </a:r>
            <a:r>
              <a:rPr lang="en-US" sz="2400" cap="none" dirty="0" smtClean="0"/>
              <a:t> (</a:t>
            </a:r>
            <a:r>
              <a:rPr lang="en-US" sz="2400" i="1" cap="none" dirty="0" err="1" smtClean="0"/>
              <a:t>escherichia</a:t>
            </a:r>
            <a:r>
              <a:rPr lang="en-US" sz="2400" i="1" cap="none" dirty="0" smtClean="0"/>
              <a:t> coli</a:t>
            </a:r>
            <a:r>
              <a:rPr lang="en-US" sz="2400" cap="none" dirty="0" smtClean="0"/>
              <a:t> </a:t>
            </a:r>
            <a:r>
              <a:rPr lang="en-US" sz="2400" cap="none" dirty="0" err="1" smtClean="0"/>
              <a:t>patogenik</a:t>
            </a:r>
            <a:r>
              <a:rPr lang="en-US" sz="2400" cap="none" dirty="0" smtClean="0"/>
              <a:t>), </a:t>
            </a:r>
            <a:r>
              <a:rPr lang="en-US" sz="2400" i="1" cap="none" dirty="0" smtClean="0"/>
              <a:t>salmonella</a:t>
            </a:r>
            <a:r>
              <a:rPr lang="en-US" sz="2400" cap="none" dirty="0" smtClean="0"/>
              <a:t> </a:t>
            </a:r>
            <a:r>
              <a:rPr lang="en-US" sz="2400" cap="none" dirty="0" err="1" smtClean="0"/>
              <a:t>dan</a:t>
            </a:r>
            <a:r>
              <a:rPr lang="en-US" sz="2400" cap="none" dirty="0" smtClean="0"/>
              <a:t> </a:t>
            </a:r>
            <a:r>
              <a:rPr lang="en-US" sz="2400" i="1" cap="none" dirty="0" err="1" smtClean="0"/>
              <a:t>shigella</a:t>
            </a:r>
            <a:r>
              <a:rPr lang="en-US" sz="2400" cap="none" dirty="0" smtClean="0"/>
              <a:t>.</a:t>
            </a:r>
            <a:endParaRPr lang="en-US" sz="2400" cap="none" dirty="0"/>
          </a:p>
        </p:txBody>
      </p:sp>
    </p:spTree>
    <p:extLst>
      <p:ext uri="{BB962C8B-B14F-4D97-AF65-F5344CB8AC3E}">
        <p14:creationId xmlns:p14="http://schemas.microsoft.com/office/powerpoint/2010/main" val="7649122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896" y="270457"/>
            <a:ext cx="10364451" cy="2981459"/>
          </a:xfrm>
        </p:spPr>
        <p:txBody>
          <a:bodyPr>
            <a:normAutofit fontScale="90000"/>
          </a:bodyPr>
          <a:lstStyle/>
          <a:p>
            <a:r>
              <a:rPr lang="en-US" sz="2800" b="1" cap="none" dirty="0" err="1" smtClean="0">
                <a:latin typeface="Times New Roman" panose="02020603050405020304" pitchFamily="18" charset="0"/>
                <a:cs typeface="Times New Roman" panose="02020603050405020304" pitchFamily="18" charset="0"/>
              </a:rPr>
              <a:t>Kapang</a:t>
            </a:r>
            <a:r>
              <a:rPr lang="en-US" sz="2800" b="1" cap="none" dirty="0">
                <a:latin typeface="Times New Roman" panose="02020603050405020304" pitchFamily="18" charset="0"/>
                <a:cs typeface="Times New Roman" panose="02020603050405020304" pitchFamily="18" charset="0"/>
              </a:rPr>
              <a:t> </a:t>
            </a:r>
            <a:r>
              <a:rPr lang="en-US" sz="2800" cap="none" dirty="0">
                <a:latin typeface="Times New Roman" panose="02020603050405020304" pitchFamily="18" charset="0"/>
                <a:cs typeface="Times New Roman" panose="02020603050405020304" pitchFamily="18" charset="0"/>
              </a:rPr>
              <a:t/>
            </a:r>
            <a:br>
              <a:rPr lang="en-US" sz="2800" cap="none" dirty="0">
                <a:latin typeface="Times New Roman" panose="02020603050405020304" pitchFamily="18" charset="0"/>
                <a:cs typeface="Times New Roman" panose="02020603050405020304" pitchFamily="18" charset="0"/>
              </a:rPr>
            </a:br>
            <a:r>
              <a:rPr lang="en-US" sz="2800" cap="none" dirty="0" err="1">
                <a:latin typeface="Times New Roman" panose="02020603050405020304" pitchFamily="18" charset="0"/>
                <a:cs typeface="Times New Roman" panose="02020603050405020304" pitchFamily="18" charset="0"/>
              </a:rPr>
              <a:t>kapang</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merupakan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mikroba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dalam</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kelompok</a:t>
            </a:r>
            <a:r>
              <a:rPr lang="en-US" sz="2800" cap="none" dirty="0">
                <a:latin typeface="Times New Roman" panose="02020603050405020304" pitchFamily="18" charset="0"/>
                <a:cs typeface="Times New Roman" panose="02020603050405020304" pitchFamily="18" charset="0"/>
              </a:rPr>
              <a:t> fungi yang </a:t>
            </a:r>
            <a:r>
              <a:rPr lang="en-US" sz="2800" cap="none" dirty="0" err="1">
                <a:latin typeface="Times New Roman" panose="02020603050405020304" pitchFamily="18" charset="0"/>
                <a:cs typeface="Times New Roman" panose="02020603050405020304" pitchFamily="18" charset="0"/>
              </a:rPr>
              <a:t>berbentuk</a:t>
            </a:r>
            <a:r>
              <a:rPr lang="en-US" sz="2800" cap="none" dirty="0">
                <a:latin typeface="Times New Roman" panose="02020603050405020304" pitchFamily="18" charset="0"/>
                <a:cs typeface="Times New Roman" panose="02020603050405020304" pitchFamily="18" charset="0"/>
              </a:rPr>
              <a:t> filament. </a:t>
            </a:r>
            <a:r>
              <a:rPr lang="en-US" sz="2800" cap="none" dirty="0" err="1">
                <a:latin typeface="Times New Roman" panose="02020603050405020304" pitchFamily="18" charset="0"/>
                <a:cs typeface="Times New Roman" panose="02020603050405020304" pitchFamily="18" charset="0"/>
              </a:rPr>
              <a:t>Spora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kapang</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pada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umumnya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mempunyai</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warna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tertentu</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tergantung</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dari</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jenis</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kapangnya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Oleh</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karena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itu</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pertumbuhan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kapang</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pada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pangan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mudah</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dilihat</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dengan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mata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yaitu</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ditandai</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dengan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perubahan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warna</a:t>
            </a:r>
            <a:r>
              <a:rPr lang="en-US" sz="2800" cap="none" dirty="0">
                <a:latin typeface="Times New Roman" panose="02020603050405020304" pitchFamily="18" charset="0"/>
                <a:cs typeface="Times New Roman" panose="02020603050405020304" pitchFamily="18" charset="0"/>
              </a:rPr>
              <a:t> yang </a:t>
            </a:r>
            <a:r>
              <a:rPr lang="en-US" sz="2800" cap="none" dirty="0" err="1">
                <a:latin typeface="Times New Roman" panose="02020603050405020304" pitchFamily="18" charset="0"/>
                <a:cs typeface="Times New Roman" panose="02020603050405020304" pitchFamily="18" charset="0"/>
              </a:rPr>
              <a:t>menunjukkan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adanya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spora</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kapang</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dan</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sering</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disebut</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sebagai</a:t>
            </a:r>
            <a:r>
              <a:rPr lang="en-US" sz="2800" cap="none" dirty="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bulukan</a:t>
            </a:r>
            <a:r>
              <a:rPr lang="en-US" sz="2800" cap="none" dirty="0">
                <a:latin typeface="Times New Roman" panose="02020603050405020304" pitchFamily="18" charset="0"/>
                <a:cs typeface="Times New Roman" panose="02020603050405020304" pitchFamily="18" charset="0"/>
              </a:rPr>
              <a:t>.</a:t>
            </a:r>
            <a:br>
              <a:rPr lang="en-US" sz="2800" cap="none"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755712365"/>
              </p:ext>
            </p:extLst>
          </p:nvPr>
        </p:nvGraphicFramePr>
        <p:xfrm>
          <a:off x="1313645" y="2653047"/>
          <a:ext cx="9813702" cy="3940934"/>
        </p:xfrm>
        <a:graphic>
          <a:graphicData uri="http://schemas.openxmlformats.org/drawingml/2006/table">
            <a:tbl>
              <a:tblPr/>
              <a:tblGrid>
                <a:gridCol w="2023444"/>
                <a:gridCol w="2428133"/>
                <a:gridCol w="2933992"/>
                <a:gridCol w="2428133"/>
              </a:tblGrid>
              <a:tr h="828479">
                <a:tc>
                  <a:txBody>
                    <a:bodyPr/>
                    <a:lstStyle/>
                    <a:p>
                      <a:r>
                        <a:rPr lang="en-US" sz="1600" b="1" dirty="0" err="1">
                          <a:effectLst/>
                        </a:rPr>
                        <a:t>Jenis</a:t>
                      </a:r>
                      <a:r>
                        <a:rPr lang="en-US" sz="1600" b="1" dirty="0">
                          <a:effectLst/>
                        </a:rPr>
                        <a:t> </a:t>
                      </a:r>
                      <a:r>
                        <a:rPr lang="en-US" sz="1600" b="1" dirty="0" err="1">
                          <a:effectLst/>
                        </a:rPr>
                        <a:t>Kapang</a:t>
                      </a:r>
                      <a:endParaRPr lang="en-US" sz="1600" dirty="0">
                        <a:effectLst/>
                      </a:endParaRPr>
                    </a:p>
                  </a:txBody>
                  <a:tcPr marL="0" marR="0" marT="0" marB="0">
                    <a:lnL>
                      <a:noFill/>
                    </a:lnL>
                    <a:lnR>
                      <a:noFill/>
                    </a:lnR>
                    <a:lnT>
                      <a:noFill/>
                    </a:lnT>
                    <a:lnB>
                      <a:noFill/>
                    </a:lnB>
                    <a:solidFill>
                      <a:srgbClr val="9BC3D5"/>
                    </a:solidFill>
                  </a:tcPr>
                </a:tc>
                <a:tc>
                  <a:txBody>
                    <a:bodyPr/>
                    <a:lstStyle/>
                    <a:p>
                      <a:r>
                        <a:rPr lang="en-US" sz="1600" b="1" dirty="0" err="1">
                          <a:effectLst/>
                        </a:rPr>
                        <a:t>Warna</a:t>
                      </a:r>
                      <a:r>
                        <a:rPr lang="en-US" sz="1600" b="1" dirty="0">
                          <a:effectLst/>
                        </a:rPr>
                        <a:t> </a:t>
                      </a:r>
                      <a:r>
                        <a:rPr lang="en-US" sz="1600" b="1" dirty="0" err="1">
                          <a:effectLst/>
                        </a:rPr>
                        <a:t>Spora</a:t>
                      </a:r>
                      <a:endParaRPr lang="en-US" sz="1600" dirty="0">
                        <a:effectLst/>
                      </a:endParaRPr>
                    </a:p>
                  </a:txBody>
                  <a:tcPr marL="0" marR="0" marT="0" marB="0">
                    <a:lnL>
                      <a:noFill/>
                    </a:lnL>
                    <a:lnR>
                      <a:noFill/>
                    </a:lnR>
                    <a:lnT>
                      <a:noFill/>
                    </a:lnT>
                    <a:lnB>
                      <a:noFill/>
                    </a:lnB>
                    <a:solidFill>
                      <a:srgbClr val="9BC3D5"/>
                    </a:solidFill>
                  </a:tcPr>
                </a:tc>
                <a:tc>
                  <a:txBody>
                    <a:bodyPr/>
                    <a:lstStyle/>
                    <a:p>
                      <a:r>
                        <a:rPr lang="en-US" sz="1600" b="1" dirty="0" err="1">
                          <a:effectLst/>
                        </a:rPr>
                        <a:t>Pangan</a:t>
                      </a:r>
                      <a:r>
                        <a:rPr lang="en-US" sz="1600" b="1" dirty="0">
                          <a:effectLst/>
                        </a:rPr>
                        <a:t> yang </a:t>
                      </a:r>
                      <a:r>
                        <a:rPr lang="en-US" sz="1600" b="1" dirty="0" err="1">
                          <a:effectLst/>
                        </a:rPr>
                        <a:t>Dirusak</a:t>
                      </a:r>
                      <a:endParaRPr lang="en-US" sz="1600" dirty="0">
                        <a:effectLst/>
                      </a:endParaRPr>
                    </a:p>
                  </a:txBody>
                  <a:tcPr marL="0" marR="0" marT="0" marB="0">
                    <a:lnL>
                      <a:noFill/>
                    </a:lnL>
                    <a:lnR>
                      <a:noFill/>
                    </a:lnR>
                    <a:lnT>
                      <a:noFill/>
                    </a:lnT>
                    <a:lnB>
                      <a:noFill/>
                    </a:lnB>
                    <a:solidFill>
                      <a:srgbClr val="9BC3D5"/>
                    </a:solidFill>
                  </a:tcPr>
                </a:tc>
                <a:tc>
                  <a:txBody>
                    <a:bodyPr/>
                    <a:lstStyle/>
                    <a:p>
                      <a:r>
                        <a:rPr lang="en-US" sz="1600" b="1">
                          <a:effectLst/>
                        </a:rPr>
                        <a:t>Makanan yang Difermentasi</a:t>
                      </a:r>
                      <a:endParaRPr lang="en-US" sz="1600">
                        <a:effectLst/>
                      </a:endParaRPr>
                    </a:p>
                  </a:txBody>
                  <a:tcPr marL="0" marR="0" marT="0" marB="0">
                    <a:lnL>
                      <a:noFill/>
                    </a:lnL>
                    <a:lnR>
                      <a:noFill/>
                    </a:lnR>
                    <a:lnT>
                      <a:noFill/>
                    </a:lnT>
                    <a:lnB>
                      <a:noFill/>
                    </a:lnB>
                    <a:solidFill>
                      <a:srgbClr val="9BC3D5"/>
                    </a:solidFill>
                  </a:tcPr>
                </a:tc>
              </a:tr>
              <a:tr h="828479">
                <a:tc>
                  <a:txBody>
                    <a:bodyPr/>
                    <a:lstStyle/>
                    <a:p>
                      <a:r>
                        <a:rPr lang="en-US" sz="1600" i="1">
                          <a:effectLst/>
                        </a:rPr>
                        <a:t>Aspergillus</a:t>
                      </a:r>
                      <a:endParaRPr lang="en-US" sz="1600">
                        <a:effectLst/>
                      </a:endParaRPr>
                    </a:p>
                  </a:txBody>
                  <a:tcPr marL="0" marR="0" marT="0" marB="0">
                    <a:lnL>
                      <a:noFill/>
                    </a:lnL>
                    <a:lnR>
                      <a:noFill/>
                    </a:lnR>
                    <a:lnT>
                      <a:noFill/>
                    </a:lnT>
                    <a:lnB>
                      <a:noFill/>
                    </a:lnB>
                    <a:solidFill>
                      <a:srgbClr val="9BC3D5"/>
                    </a:solidFill>
                  </a:tcPr>
                </a:tc>
                <a:tc>
                  <a:txBody>
                    <a:bodyPr/>
                    <a:lstStyle/>
                    <a:p>
                      <a:r>
                        <a:rPr lang="en-US" sz="1600">
                          <a:effectLst/>
                        </a:rPr>
                        <a:t>Hitam, hijau</a:t>
                      </a:r>
                    </a:p>
                  </a:txBody>
                  <a:tcPr marL="0" marR="0" marT="0" marB="0">
                    <a:lnL>
                      <a:noFill/>
                    </a:lnL>
                    <a:lnR>
                      <a:noFill/>
                    </a:lnR>
                    <a:lnT>
                      <a:noFill/>
                    </a:lnT>
                    <a:lnB>
                      <a:noFill/>
                    </a:lnB>
                    <a:solidFill>
                      <a:srgbClr val="9BC3D5"/>
                    </a:solidFill>
                  </a:tcPr>
                </a:tc>
                <a:tc>
                  <a:txBody>
                    <a:bodyPr/>
                    <a:lstStyle/>
                    <a:p>
                      <a:r>
                        <a:rPr lang="en-US" sz="1600" dirty="0">
                          <a:effectLst/>
                        </a:rPr>
                        <a:t>Roti, </a:t>
                      </a:r>
                      <a:r>
                        <a:rPr lang="en-US" sz="1600" dirty="0" err="1">
                          <a:effectLst/>
                        </a:rPr>
                        <a:t>serealia,kacang-kacangan</a:t>
                      </a:r>
                      <a:endParaRPr lang="en-US" sz="1600" dirty="0">
                        <a:effectLst/>
                      </a:endParaRPr>
                    </a:p>
                  </a:txBody>
                  <a:tcPr marL="0" marR="0" marT="0" marB="0">
                    <a:lnL>
                      <a:noFill/>
                    </a:lnL>
                    <a:lnR>
                      <a:noFill/>
                    </a:lnR>
                    <a:lnT>
                      <a:noFill/>
                    </a:lnT>
                    <a:lnB>
                      <a:noFill/>
                    </a:lnB>
                    <a:solidFill>
                      <a:srgbClr val="9BC3D5"/>
                    </a:solidFill>
                  </a:tcPr>
                </a:tc>
                <a:tc>
                  <a:txBody>
                    <a:bodyPr/>
                    <a:lstStyle/>
                    <a:p>
                      <a:r>
                        <a:rPr lang="en-US" sz="1600">
                          <a:effectLst/>
                        </a:rPr>
                        <a:t>Kecap, tauco (A. orryzae)</a:t>
                      </a:r>
                    </a:p>
                  </a:txBody>
                  <a:tcPr marL="0" marR="0" marT="0" marB="0">
                    <a:lnL>
                      <a:noFill/>
                    </a:lnL>
                    <a:lnR>
                      <a:noFill/>
                    </a:lnR>
                    <a:lnT>
                      <a:noFill/>
                    </a:lnT>
                    <a:lnB>
                      <a:noFill/>
                    </a:lnB>
                    <a:solidFill>
                      <a:srgbClr val="9BC3D5"/>
                    </a:solidFill>
                  </a:tcPr>
                </a:tc>
              </a:tr>
              <a:tr h="552319">
                <a:tc>
                  <a:txBody>
                    <a:bodyPr/>
                    <a:lstStyle/>
                    <a:p>
                      <a:r>
                        <a:rPr lang="en-US" sz="1600" i="1">
                          <a:effectLst/>
                        </a:rPr>
                        <a:t>Penicillium</a:t>
                      </a:r>
                      <a:endParaRPr lang="en-US" sz="1600">
                        <a:effectLst/>
                      </a:endParaRPr>
                    </a:p>
                  </a:txBody>
                  <a:tcPr marL="0" marR="0" marT="0" marB="0">
                    <a:lnL>
                      <a:noFill/>
                    </a:lnL>
                    <a:lnR>
                      <a:noFill/>
                    </a:lnR>
                    <a:lnT>
                      <a:noFill/>
                    </a:lnT>
                    <a:lnB>
                      <a:noFill/>
                    </a:lnB>
                    <a:solidFill>
                      <a:srgbClr val="9BC3D5"/>
                    </a:solidFill>
                  </a:tcPr>
                </a:tc>
                <a:tc>
                  <a:txBody>
                    <a:bodyPr/>
                    <a:lstStyle/>
                    <a:p>
                      <a:r>
                        <a:rPr lang="en-US" sz="1600">
                          <a:effectLst/>
                        </a:rPr>
                        <a:t>Biru-hijau</a:t>
                      </a:r>
                    </a:p>
                  </a:txBody>
                  <a:tcPr marL="0" marR="0" marT="0" marB="0">
                    <a:lnL>
                      <a:noFill/>
                    </a:lnL>
                    <a:lnR>
                      <a:noFill/>
                    </a:lnR>
                    <a:lnT>
                      <a:noFill/>
                    </a:lnT>
                    <a:lnB>
                      <a:noFill/>
                    </a:lnB>
                    <a:solidFill>
                      <a:srgbClr val="9BC3D5"/>
                    </a:solidFill>
                  </a:tcPr>
                </a:tc>
                <a:tc>
                  <a:txBody>
                    <a:bodyPr/>
                    <a:lstStyle/>
                    <a:p>
                      <a:r>
                        <a:rPr lang="en-US" sz="1600">
                          <a:effectLst/>
                        </a:rPr>
                        <a:t>Buah-buahan, sitrus, keju</a:t>
                      </a:r>
                    </a:p>
                  </a:txBody>
                  <a:tcPr marL="0" marR="0" marT="0" marB="0">
                    <a:lnL>
                      <a:noFill/>
                    </a:lnL>
                    <a:lnR>
                      <a:noFill/>
                    </a:lnR>
                    <a:lnT>
                      <a:noFill/>
                    </a:lnT>
                    <a:lnB>
                      <a:noFill/>
                    </a:lnB>
                    <a:solidFill>
                      <a:srgbClr val="9BC3D5"/>
                    </a:solidFill>
                  </a:tcPr>
                </a:tc>
                <a:tc>
                  <a:txBody>
                    <a:bodyPr/>
                    <a:lstStyle/>
                    <a:p>
                      <a:r>
                        <a:rPr lang="en-US" sz="1600" dirty="0" err="1">
                          <a:effectLst/>
                        </a:rPr>
                        <a:t>Keju</a:t>
                      </a:r>
                      <a:r>
                        <a:rPr lang="en-US" sz="1600" dirty="0">
                          <a:effectLst/>
                        </a:rPr>
                        <a:t> (P. </a:t>
                      </a:r>
                      <a:r>
                        <a:rPr lang="en-US" sz="1600" dirty="0" err="1">
                          <a:effectLst/>
                        </a:rPr>
                        <a:t>roqueforti</a:t>
                      </a:r>
                      <a:r>
                        <a:rPr lang="en-US" sz="1600" dirty="0">
                          <a:effectLst/>
                        </a:rPr>
                        <a:t>)</a:t>
                      </a:r>
                    </a:p>
                  </a:txBody>
                  <a:tcPr marL="0" marR="0" marT="0" marB="0">
                    <a:lnL>
                      <a:noFill/>
                    </a:lnL>
                    <a:lnR>
                      <a:noFill/>
                    </a:lnR>
                    <a:lnT>
                      <a:noFill/>
                    </a:lnT>
                    <a:lnB>
                      <a:noFill/>
                    </a:lnB>
                    <a:solidFill>
                      <a:srgbClr val="9BC3D5"/>
                    </a:solidFill>
                  </a:tcPr>
                </a:tc>
              </a:tr>
              <a:tr h="1104638">
                <a:tc>
                  <a:txBody>
                    <a:bodyPr/>
                    <a:lstStyle/>
                    <a:p>
                      <a:r>
                        <a:rPr lang="en-US" sz="1600" i="1">
                          <a:effectLst/>
                        </a:rPr>
                        <a:t>Rhizopus</a:t>
                      </a:r>
                      <a:endParaRPr lang="en-US" sz="1600">
                        <a:effectLst/>
                      </a:endParaRPr>
                    </a:p>
                  </a:txBody>
                  <a:tcPr marL="0" marR="0" marT="0" marB="0">
                    <a:lnL>
                      <a:noFill/>
                    </a:lnL>
                    <a:lnR>
                      <a:noFill/>
                    </a:lnR>
                    <a:lnT>
                      <a:noFill/>
                    </a:lnT>
                    <a:lnB>
                      <a:noFill/>
                    </a:lnB>
                    <a:solidFill>
                      <a:srgbClr val="9BC3D5"/>
                    </a:solidFill>
                  </a:tcPr>
                </a:tc>
                <a:tc>
                  <a:txBody>
                    <a:bodyPr/>
                    <a:lstStyle/>
                    <a:p>
                      <a:r>
                        <a:rPr lang="en-US" sz="1600">
                          <a:effectLst/>
                        </a:rPr>
                        <a:t>Hitam di atas hifa berwarna putih</a:t>
                      </a:r>
                    </a:p>
                  </a:txBody>
                  <a:tcPr marL="0" marR="0" marT="0" marB="0">
                    <a:lnL>
                      <a:noFill/>
                    </a:lnL>
                    <a:lnR>
                      <a:noFill/>
                    </a:lnR>
                    <a:lnT>
                      <a:noFill/>
                    </a:lnT>
                    <a:lnB>
                      <a:noFill/>
                    </a:lnB>
                    <a:solidFill>
                      <a:srgbClr val="9BC3D5"/>
                    </a:solidFill>
                  </a:tcPr>
                </a:tc>
                <a:tc>
                  <a:txBody>
                    <a:bodyPr/>
                    <a:lstStyle/>
                    <a:p>
                      <a:r>
                        <a:rPr lang="en-US" sz="1600">
                          <a:effectLst/>
                        </a:rPr>
                        <a:t>Roti, sayuran, buah-buahan</a:t>
                      </a:r>
                    </a:p>
                  </a:txBody>
                  <a:tcPr marL="0" marR="0" marT="0" marB="0">
                    <a:lnL>
                      <a:noFill/>
                    </a:lnL>
                    <a:lnR>
                      <a:noFill/>
                    </a:lnR>
                    <a:lnT>
                      <a:noFill/>
                    </a:lnT>
                    <a:lnB>
                      <a:noFill/>
                    </a:lnB>
                    <a:solidFill>
                      <a:srgbClr val="9BC3D5"/>
                    </a:solidFill>
                  </a:tcPr>
                </a:tc>
                <a:tc>
                  <a:txBody>
                    <a:bodyPr/>
                    <a:lstStyle/>
                    <a:p>
                      <a:r>
                        <a:rPr lang="en-US" sz="1600">
                          <a:effectLst/>
                        </a:rPr>
                        <a:t>Tempe, oncom hitam (R. oryzae, R.oligosporus)</a:t>
                      </a:r>
                    </a:p>
                  </a:txBody>
                  <a:tcPr marL="0" marR="0" marT="0" marB="0">
                    <a:lnL>
                      <a:noFill/>
                    </a:lnL>
                    <a:lnR>
                      <a:noFill/>
                    </a:lnR>
                    <a:lnT>
                      <a:noFill/>
                    </a:lnT>
                    <a:lnB>
                      <a:noFill/>
                    </a:lnB>
                    <a:solidFill>
                      <a:srgbClr val="9BC3D5"/>
                    </a:solidFill>
                  </a:tcPr>
                </a:tc>
              </a:tr>
              <a:tr h="627019">
                <a:tc>
                  <a:txBody>
                    <a:bodyPr/>
                    <a:lstStyle/>
                    <a:p>
                      <a:r>
                        <a:rPr lang="en-US" sz="1600" i="1">
                          <a:effectLst/>
                        </a:rPr>
                        <a:t>Neurospora (Monilia)</a:t>
                      </a:r>
                      <a:endParaRPr lang="en-US" sz="1600">
                        <a:effectLst/>
                      </a:endParaRPr>
                    </a:p>
                  </a:txBody>
                  <a:tcPr marL="0" marR="0" marT="0" marB="0">
                    <a:lnL>
                      <a:noFill/>
                    </a:lnL>
                    <a:lnR>
                      <a:noFill/>
                    </a:lnR>
                    <a:lnT>
                      <a:noFill/>
                    </a:lnT>
                    <a:lnB>
                      <a:noFill/>
                    </a:lnB>
                    <a:solidFill>
                      <a:srgbClr val="9BC3D5"/>
                    </a:solidFill>
                  </a:tcPr>
                </a:tc>
                <a:tc>
                  <a:txBody>
                    <a:bodyPr/>
                    <a:lstStyle/>
                    <a:p>
                      <a:r>
                        <a:rPr lang="en-US" sz="1600">
                          <a:effectLst/>
                        </a:rPr>
                        <a:t>Oranye-merah</a:t>
                      </a:r>
                    </a:p>
                  </a:txBody>
                  <a:tcPr marL="0" marR="0" marT="0" marB="0">
                    <a:lnL>
                      <a:noFill/>
                    </a:lnL>
                    <a:lnR>
                      <a:noFill/>
                    </a:lnR>
                    <a:lnT>
                      <a:noFill/>
                    </a:lnT>
                    <a:lnB>
                      <a:noFill/>
                    </a:lnB>
                    <a:solidFill>
                      <a:srgbClr val="9BC3D5"/>
                    </a:solidFill>
                  </a:tcPr>
                </a:tc>
                <a:tc>
                  <a:txBody>
                    <a:bodyPr/>
                    <a:lstStyle/>
                    <a:p>
                      <a:r>
                        <a:rPr lang="en-US" sz="1600">
                          <a:effectLst/>
                        </a:rPr>
                        <a:t>Nasi</a:t>
                      </a:r>
                    </a:p>
                  </a:txBody>
                  <a:tcPr marL="0" marR="0" marT="0" marB="0">
                    <a:lnL>
                      <a:noFill/>
                    </a:lnL>
                    <a:lnR>
                      <a:noFill/>
                    </a:lnR>
                    <a:lnT>
                      <a:noFill/>
                    </a:lnT>
                    <a:lnB>
                      <a:noFill/>
                    </a:lnB>
                    <a:solidFill>
                      <a:srgbClr val="9BC3D5"/>
                    </a:solidFill>
                  </a:tcPr>
                </a:tc>
                <a:tc>
                  <a:txBody>
                    <a:bodyPr/>
                    <a:lstStyle/>
                    <a:p>
                      <a:r>
                        <a:rPr lang="en-US" sz="1600" dirty="0" err="1">
                          <a:effectLst/>
                        </a:rPr>
                        <a:t>Oncom</a:t>
                      </a:r>
                      <a:r>
                        <a:rPr lang="en-US" sz="1600" dirty="0">
                          <a:effectLst/>
                        </a:rPr>
                        <a:t> </a:t>
                      </a:r>
                      <a:r>
                        <a:rPr lang="en-US" sz="1600" dirty="0" err="1">
                          <a:effectLst/>
                        </a:rPr>
                        <a:t>merah</a:t>
                      </a:r>
                      <a:endParaRPr lang="en-US" sz="1600" dirty="0">
                        <a:effectLst/>
                      </a:endParaRPr>
                    </a:p>
                  </a:txBody>
                  <a:tcPr marL="0" marR="0" marT="0" marB="0">
                    <a:lnL>
                      <a:noFill/>
                    </a:lnL>
                    <a:lnR>
                      <a:noFill/>
                    </a:lnR>
                    <a:lnT>
                      <a:noFill/>
                    </a:lnT>
                    <a:lnB>
                      <a:noFill/>
                    </a:lnB>
                    <a:solidFill>
                      <a:srgbClr val="9BC3D5"/>
                    </a:solidFill>
                  </a:tcPr>
                </a:tc>
              </a:tr>
            </a:tbl>
          </a:graphicData>
        </a:graphic>
      </p:graphicFrame>
    </p:spTree>
    <p:extLst>
      <p:ext uri="{BB962C8B-B14F-4D97-AF65-F5344CB8AC3E}">
        <p14:creationId xmlns:p14="http://schemas.microsoft.com/office/powerpoint/2010/main" val="376610024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144967"/>
            <a:ext cx="10364451" cy="6568068"/>
          </a:xfrm>
        </p:spPr>
        <p:txBody>
          <a:bodyPr>
            <a:normAutofit/>
          </a:bodyPr>
          <a:lstStyle/>
          <a:p>
            <a:pPr marL="342900" indent="-342900" algn="l">
              <a:buFont typeface="Arial" panose="020B0604020202020204" pitchFamily="34" charset="0"/>
              <a:buChar char="•"/>
            </a:pPr>
            <a:r>
              <a:rPr lang="en-US" sz="2400" b="1" cap="none" dirty="0" err="1"/>
              <a:t>Kamir</a:t>
            </a:r>
            <a:r>
              <a:rPr lang="en-US" sz="2400" b="1" cap="none" dirty="0"/>
              <a:t> </a:t>
            </a:r>
            <a:r>
              <a:rPr lang="en-US" sz="2400" cap="none" dirty="0"/>
              <a:t/>
            </a:r>
            <a:br>
              <a:rPr lang="en-US" sz="2400" cap="none" dirty="0"/>
            </a:br>
            <a:r>
              <a:rPr lang="en-US" sz="2400" cap="none" dirty="0" err="1"/>
              <a:t>kamir</a:t>
            </a:r>
            <a:r>
              <a:rPr lang="en-US" sz="2400" cap="none" dirty="0"/>
              <a:t> </a:t>
            </a:r>
            <a:r>
              <a:rPr lang="en-US" sz="2400" cap="none" dirty="0" err="1"/>
              <a:t>merupakan</a:t>
            </a:r>
            <a:r>
              <a:rPr lang="en-US" sz="2400" cap="none" dirty="0"/>
              <a:t> </a:t>
            </a:r>
            <a:r>
              <a:rPr lang="en-US" sz="2400" cap="none" dirty="0" err="1"/>
              <a:t>organisme</a:t>
            </a:r>
            <a:r>
              <a:rPr lang="en-US" sz="2400" cap="none" dirty="0"/>
              <a:t> </a:t>
            </a:r>
            <a:r>
              <a:rPr lang="en-US" sz="2400" cap="none" dirty="0" err="1"/>
              <a:t>bersel</a:t>
            </a:r>
            <a:r>
              <a:rPr lang="en-US" sz="2400" cap="none" dirty="0"/>
              <a:t> </a:t>
            </a:r>
            <a:r>
              <a:rPr lang="en-US" sz="2400" cap="none" dirty="0" err="1"/>
              <a:t>tunggal</a:t>
            </a:r>
            <a:r>
              <a:rPr lang="en-US" sz="2400" cap="none" dirty="0"/>
              <a:t> yang </a:t>
            </a:r>
            <a:r>
              <a:rPr lang="en-US" sz="2400" cap="none" dirty="0" err="1"/>
              <a:t>termasuk</a:t>
            </a:r>
            <a:r>
              <a:rPr lang="en-US" sz="2400" cap="none" dirty="0"/>
              <a:t> </a:t>
            </a:r>
            <a:r>
              <a:rPr lang="en-US" sz="2400" cap="none" dirty="0" err="1"/>
              <a:t>dalam</a:t>
            </a:r>
            <a:r>
              <a:rPr lang="en-US" sz="2400" cap="none" dirty="0"/>
              <a:t> </a:t>
            </a:r>
            <a:r>
              <a:rPr lang="en-US" sz="2400" cap="none" dirty="0" err="1"/>
              <a:t>kelompok</a:t>
            </a:r>
            <a:r>
              <a:rPr lang="en-US" sz="2400" cap="none" dirty="0"/>
              <a:t> fungi. </a:t>
            </a:r>
            <a:r>
              <a:rPr lang="en-US" sz="2400" cap="none" dirty="0" err="1"/>
              <a:t>Jika</a:t>
            </a:r>
            <a:r>
              <a:rPr lang="en-US" sz="2400" cap="none" dirty="0"/>
              <a:t> </a:t>
            </a:r>
            <a:r>
              <a:rPr lang="en-US" sz="2400" cap="none" dirty="0" err="1"/>
              <a:t>tumbuh</a:t>
            </a:r>
            <a:r>
              <a:rPr lang="en-US" sz="2400" cap="none" dirty="0"/>
              <a:t> </a:t>
            </a:r>
            <a:r>
              <a:rPr lang="en-US" sz="2400" cap="none" dirty="0" err="1"/>
              <a:t>pada</a:t>
            </a:r>
            <a:r>
              <a:rPr lang="en-US" sz="2400" cap="none" dirty="0"/>
              <a:t> </a:t>
            </a:r>
            <a:r>
              <a:rPr lang="en-US" sz="2400" cap="none" dirty="0" err="1"/>
              <a:t>pangan</a:t>
            </a:r>
            <a:r>
              <a:rPr lang="en-US" sz="2400" cap="none" dirty="0"/>
              <a:t>, </a:t>
            </a:r>
            <a:r>
              <a:rPr lang="en-US" sz="2400" cap="none" dirty="0" err="1"/>
              <a:t>kamir</a:t>
            </a:r>
            <a:r>
              <a:rPr lang="en-US" sz="2400" cap="none" dirty="0"/>
              <a:t> </a:t>
            </a:r>
            <a:r>
              <a:rPr lang="en-US" sz="2400" cap="none" dirty="0" err="1"/>
              <a:t>dapat</a:t>
            </a:r>
            <a:r>
              <a:rPr lang="en-US" sz="2400" cap="none" dirty="0"/>
              <a:t> </a:t>
            </a:r>
            <a:r>
              <a:rPr lang="en-US" sz="2400" cap="none" dirty="0" err="1"/>
              <a:t>menyebabkan</a:t>
            </a:r>
            <a:r>
              <a:rPr lang="en-US" sz="2400" cap="none" dirty="0"/>
              <a:t> </a:t>
            </a:r>
            <a:r>
              <a:rPr lang="en-US" sz="2400" cap="none" dirty="0" err="1"/>
              <a:t>kerusakan</a:t>
            </a:r>
            <a:r>
              <a:rPr lang="en-US" sz="2400" cap="none" dirty="0"/>
              <a:t>, </a:t>
            </a:r>
            <a:r>
              <a:rPr lang="en-US" sz="2400" cap="none" dirty="0" err="1"/>
              <a:t>tetapi</a:t>
            </a:r>
            <a:r>
              <a:rPr lang="en-US" sz="2400" cap="none" dirty="0"/>
              <a:t> </a:t>
            </a:r>
            <a:r>
              <a:rPr lang="en-US" sz="2400" cap="none" dirty="0" smtClean="0"/>
              <a:t> </a:t>
            </a:r>
            <a:r>
              <a:rPr lang="en-US" sz="2400" cap="none" dirty="0" err="1" smtClean="0"/>
              <a:t>sebaliknya</a:t>
            </a:r>
            <a:r>
              <a:rPr lang="en-US" sz="2400" cap="none" dirty="0" smtClean="0"/>
              <a:t> </a:t>
            </a:r>
            <a:r>
              <a:rPr lang="en-US" sz="2400" cap="none" dirty="0" err="1"/>
              <a:t>beberapa</a:t>
            </a:r>
            <a:r>
              <a:rPr lang="en-US" sz="2400" cap="none" dirty="0"/>
              <a:t> </a:t>
            </a:r>
            <a:r>
              <a:rPr lang="en-US" sz="2400" cap="none" dirty="0" err="1"/>
              <a:t>kamir</a:t>
            </a:r>
            <a:r>
              <a:rPr lang="en-US" sz="2400" cap="none" dirty="0"/>
              <a:t> </a:t>
            </a:r>
            <a:r>
              <a:rPr lang="en-US" sz="2400" cap="none" dirty="0" err="1"/>
              <a:t>juga</a:t>
            </a:r>
            <a:r>
              <a:rPr lang="en-US" sz="2400" cap="none" dirty="0"/>
              <a:t> </a:t>
            </a:r>
            <a:r>
              <a:rPr lang="en-US" sz="2400" cap="none" dirty="0" err="1"/>
              <a:t>digunakan</a:t>
            </a:r>
            <a:r>
              <a:rPr lang="en-US" sz="2400" cap="none" dirty="0"/>
              <a:t> </a:t>
            </a:r>
            <a:r>
              <a:rPr lang="en-US" sz="2400" cap="none" dirty="0" err="1"/>
              <a:t>dalam</a:t>
            </a:r>
            <a:r>
              <a:rPr lang="en-US" sz="2400" cap="none" dirty="0"/>
              <a:t> </a:t>
            </a:r>
            <a:r>
              <a:rPr lang="en-US" sz="2400" cap="none" dirty="0" err="1"/>
              <a:t>pembuatan</a:t>
            </a:r>
            <a:r>
              <a:rPr lang="en-US" sz="2400" cap="none" dirty="0"/>
              <a:t> </a:t>
            </a:r>
            <a:r>
              <a:rPr lang="en-US" sz="2400" cap="none" dirty="0" err="1"/>
              <a:t>makanan</a:t>
            </a:r>
            <a:r>
              <a:rPr lang="en-US" sz="2400" cap="none" dirty="0"/>
              <a:t> </a:t>
            </a:r>
            <a:r>
              <a:rPr lang="en-US" sz="2400" cap="none" dirty="0" err="1"/>
              <a:t>fermentasi</a:t>
            </a:r>
            <a:r>
              <a:rPr lang="en-US" sz="2400" cap="none" dirty="0"/>
              <a:t>. </a:t>
            </a:r>
            <a:r>
              <a:rPr lang="en-US" sz="2400" cap="none" dirty="0" err="1"/>
              <a:t>Kerusakan</a:t>
            </a:r>
            <a:r>
              <a:rPr lang="en-US" sz="2400" cap="none" dirty="0"/>
              <a:t> yang </a:t>
            </a:r>
            <a:r>
              <a:rPr lang="en-US" sz="2400" cap="none" dirty="0" err="1"/>
              <a:t>disebabkan</a:t>
            </a:r>
            <a:r>
              <a:rPr lang="en-US" sz="2400" cap="none" dirty="0"/>
              <a:t> </a:t>
            </a:r>
            <a:r>
              <a:rPr lang="en-US" sz="2400" cap="none" dirty="0" err="1"/>
              <a:t>oleh</a:t>
            </a:r>
            <a:r>
              <a:rPr lang="en-US" sz="2400" cap="none" dirty="0"/>
              <a:t> </a:t>
            </a:r>
            <a:r>
              <a:rPr lang="en-US" sz="2400" cap="none" dirty="0" err="1"/>
              <a:t>pertumbuhan</a:t>
            </a:r>
            <a:r>
              <a:rPr lang="en-US" sz="2400" cap="none" dirty="0"/>
              <a:t> </a:t>
            </a:r>
            <a:r>
              <a:rPr lang="en-US" sz="2400" cap="none" dirty="0" err="1"/>
              <a:t>kamir</a:t>
            </a:r>
            <a:r>
              <a:rPr lang="en-US" sz="2400" cap="none" dirty="0"/>
              <a:t> </a:t>
            </a:r>
            <a:r>
              <a:rPr lang="en-US" sz="2400" cap="none" dirty="0" err="1"/>
              <a:t>ditandai</a:t>
            </a:r>
            <a:r>
              <a:rPr lang="en-US" sz="2400" cap="none" dirty="0"/>
              <a:t> </a:t>
            </a:r>
            <a:r>
              <a:rPr lang="en-US" sz="2400" cap="none" dirty="0" err="1"/>
              <a:t>dengan</a:t>
            </a:r>
            <a:r>
              <a:rPr lang="en-US" sz="2400" cap="none" dirty="0"/>
              <a:t> </a:t>
            </a:r>
            <a:r>
              <a:rPr lang="en-US" sz="2400" cap="none" dirty="0" err="1"/>
              <a:t>terbentuknya</a:t>
            </a:r>
            <a:r>
              <a:rPr lang="en-US" sz="2400" cap="none" dirty="0"/>
              <a:t> </a:t>
            </a:r>
            <a:r>
              <a:rPr lang="en-US" sz="2400" cap="none" dirty="0" err="1"/>
              <a:t>bau</a:t>
            </a:r>
            <a:r>
              <a:rPr lang="en-US" sz="2400" cap="none" dirty="0"/>
              <a:t> </a:t>
            </a:r>
            <a:r>
              <a:rPr lang="en-US" sz="2400" cap="none" dirty="0" err="1"/>
              <a:t>asam</a:t>
            </a:r>
            <a:r>
              <a:rPr lang="en-US" sz="2400" cap="none" dirty="0"/>
              <a:t> </a:t>
            </a:r>
            <a:r>
              <a:rPr lang="en-US" sz="2400" cap="none" dirty="0" err="1"/>
              <a:t>dan</a:t>
            </a:r>
            <a:r>
              <a:rPr lang="en-US" sz="2400" cap="none" dirty="0"/>
              <a:t> </a:t>
            </a:r>
            <a:r>
              <a:rPr lang="en-US" sz="2400" cap="none" dirty="0" err="1"/>
              <a:t>bau</a:t>
            </a:r>
            <a:r>
              <a:rPr lang="en-US" sz="2400" cap="none" dirty="0"/>
              <a:t> </a:t>
            </a:r>
            <a:r>
              <a:rPr lang="en-US" sz="2400" cap="none" dirty="0" err="1"/>
              <a:t>alkohol</a:t>
            </a:r>
            <a:r>
              <a:rPr lang="en-US" sz="2400" cap="none" dirty="0"/>
              <a:t>, </a:t>
            </a:r>
            <a:r>
              <a:rPr lang="en-US" sz="2400" cap="none" dirty="0" err="1"/>
              <a:t>serta</a:t>
            </a:r>
            <a:r>
              <a:rPr lang="en-US" sz="2400" cap="none" dirty="0"/>
              <a:t> </a:t>
            </a:r>
            <a:r>
              <a:rPr lang="en-US" sz="2400" cap="none" dirty="0" err="1"/>
              <a:t>terbentuknya</a:t>
            </a:r>
            <a:r>
              <a:rPr lang="en-US" sz="2400" cap="none" dirty="0"/>
              <a:t> </a:t>
            </a:r>
            <a:r>
              <a:rPr lang="en-US" sz="2400" cap="none" dirty="0" err="1"/>
              <a:t>lapisan</a:t>
            </a:r>
            <a:r>
              <a:rPr lang="en-US" sz="2400" cap="none" dirty="0"/>
              <a:t> </a:t>
            </a:r>
            <a:r>
              <a:rPr lang="en-US" sz="2400" cap="none" dirty="0" err="1"/>
              <a:t>pada</a:t>
            </a:r>
            <a:r>
              <a:rPr lang="en-US" sz="2400" cap="none" dirty="0"/>
              <a:t> </a:t>
            </a:r>
            <a:r>
              <a:rPr lang="en-US" sz="2400" cap="none" dirty="0" err="1"/>
              <a:t>permukaan</a:t>
            </a:r>
            <a:r>
              <a:rPr lang="en-US" sz="2400" cap="none" dirty="0"/>
              <a:t>, </a:t>
            </a:r>
            <a:r>
              <a:rPr lang="en-US" sz="2400" cap="none" dirty="0" err="1"/>
              <a:t>misalnya</a:t>
            </a:r>
            <a:r>
              <a:rPr lang="en-US" sz="2400" cap="none" dirty="0"/>
              <a:t> </a:t>
            </a:r>
            <a:r>
              <a:rPr lang="en-US" sz="2400" cap="none" dirty="0" err="1"/>
              <a:t>kerusakan</a:t>
            </a:r>
            <a:r>
              <a:rPr lang="en-US" sz="2400" cap="none" dirty="0"/>
              <a:t> </a:t>
            </a:r>
            <a:r>
              <a:rPr lang="en-US" sz="2400" cap="none" dirty="0" err="1"/>
              <a:t>pada</a:t>
            </a:r>
            <a:r>
              <a:rPr lang="en-US" sz="2400" cap="none" dirty="0"/>
              <a:t> sari </a:t>
            </a:r>
            <a:r>
              <a:rPr lang="en-US" sz="2400" cap="none" dirty="0" err="1"/>
              <a:t>buah</a:t>
            </a:r>
            <a:r>
              <a:rPr lang="en-US" sz="2400" cap="none" dirty="0"/>
              <a:t>. </a:t>
            </a:r>
            <a:r>
              <a:rPr lang="en-US" sz="2400" cap="none" dirty="0" err="1"/>
              <a:t>Beberapa</a:t>
            </a:r>
            <a:r>
              <a:rPr lang="en-US" sz="2400" cap="none" dirty="0"/>
              <a:t> </a:t>
            </a:r>
            <a:r>
              <a:rPr lang="en-US" sz="2400" cap="none" dirty="0" err="1"/>
              <a:t>contoh</a:t>
            </a:r>
            <a:r>
              <a:rPr lang="en-US" sz="2400" cap="none" dirty="0"/>
              <a:t> </a:t>
            </a:r>
            <a:r>
              <a:rPr lang="en-US" sz="2400" cap="none" dirty="0" err="1"/>
              <a:t>kamir</a:t>
            </a:r>
            <a:r>
              <a:rPr lang="en-US" sz="2400" cap="none" dirty="0"/>
              <a:t> yang </a:t>
            </a:r>
            <a:r>
              <a:rPr lang="en-US" sz="2400" cap="none" dirty="0" err="1"/>
              <a:t>digunakan</a:t>
            </a:r>
            <a:r>
              <a:rPr lang="en-US" sz="2400" cap="none" dirty="0"/>
              <a:t> </a:t>
            </a:r>
            <a:r>
              <a:rPr lang="en-US" sz="2400" cap="none" dirty="0" err="1"/>
              <a:t>dalam</a:t>
            </a:r>
            <a:r>
              <a:rPr lang="en-US" sz="2400" cap="none" dirty="0"/>
              <a:t> proses </a:t>
            </a:r>
            <a:r>
              <a:rPr lang="en-US" sz="2400" cap="none" dirty="0" err="1"/>
              <a:t>fermentasi</a:t>
            </a:r>
            <a:r>
              <a:rPr lang="en-US" sz="2400" cap="none" dirty="0"/>
              <a:t> </a:t>
            </a:r>
            <a:r>
              <a:rPr lang="en-US" sz="2400" cap="none" dirty="0" err="1"/>
              <a:t>misalnya</a:t>
            </a:r>
            <a:r>
              <a:rPr lang="en-US" sz="2400" cap="none" dirty="0"/>
              <a:t> </a:t>
            </a:r>
            <a:r>
              <a:rPr lang="en-US" sz="2400" i="1" cap="none" dirty="0"/>
              <a:t>saccharomyces </a:t>
            </a:r>
            <a:r>
              <a:rPr lang="en-US" sz="2400" i="1" cap="none" dirty="0" err="1"/>
              <a:t>cerevisiae</a:t>
            </a:r>
            <a:r>
              <a:rPr lang="en-US" sz="2400" cap="none" dirty="0"/>
              <a:t> </a:t>
            </a:r>
            <a:r>
              <a:rPr lang="en-US" sz="2400" cap="none" dirty="0" err="1"/>
              <a:t>untuk</a:t>
            </a:r>
            <a:r>
              <a:rPr lang="en-US" sz="2400" cap="none" dirty="0"/>
              <a:t> </a:t>
            </a:r>
            <a:r>
              <a:rPr lang="en-US" sz="2400" cap="none" dirty="0" err="1"/>
              <a:t>membuat</a:t>
            </a:r>
            <a:r>
              <a:rPr lang="en-US" sz="2400" cap="none" dirty="0"/>
              <a:t> roti, </a:t>
            </a:r>
            <a:r>
              <a:rPr lang="en-US" sz="2400" cap="none" dirty="0" err="1"/>
              <a:t>bir</a:t>
            </a:r>
            <a:r>
              <a:rPr lang="en-US" sz="2400" cap="none" dirty="0"/>
              <a:t> </a:t>
            </a:r>
            <a:r>
              <a:rPr lang="en-US" sz="2400" cap="none" dirty="0" err="1"/>
              <a:t>dan</a:t>
            </a:r>
            <a:r>
              <a:rPr lang="en-US" sz="2400" cap="none" dirty="0"/>
              <a:t> </a:t>
            </a:r>
            <a:r>
              <a:rPr lang="en-US" sz="2400" cap="none" dirty="0" err="1"/>
              <a:t>minuman</a:t>
            </a:r>
            <a:r>
              <a:rPr lang="en-US" sz="2400" cap="none" dirty="0"/>
              <a:t> </a:t>
            </a:r>
            <a:r>
              <a:rPr lang="en-US" sz="2400" cap="none" dirty="0" err="1"/>
              <a:t>anggur</a:t>
            </a:r>
            <a:r>
              <a:rPr lang="en-US" sz="2400" cap="none" dirty="0"/>
              <a:t>, </a:t>
            </a:r>
            <a:r>
              <a:rPr lang="en-US" sz="2400" cap="none" dirty="0" err="1"/>
              <a:t>dan</a:t>
            </a:r>
            <a:r>
              <a:rPr lang="en-US" sz="2400" cap="none" dirty="0"/>
              <a:t> (</a:t>
            </a:r>
            <a:r>
              <a:rPr lang="en-US" sz="2400" i="1" cap="none" dirty="0"/>
              <a:t>candida </a:t>
            </a:r>
            <a:r>
              <a:rPr lang="en-US" sz="2400" i="1" cap="none" dirty="0" err="1"/>
              <a:t>utilis</a:t>
            </a:r>
            <a:r>
              <a:rPr lang="en-US" sz="2400" cap="none" dirty="0"/>
              <a:t>) </a:t>
            </a:r>
            <a:r>
              <a:rPr lang="en-US" sz="2400" cap="none" dirty="0" err="1"/>
              <a:t>untuk</a:t>
            </a:r>
            <a:r>
              <a:rPr lang="en-US" sz="2400" cap="none" dirty="0"/>
              <a:t> </a:t>
            </a:r>
            <a:r>
              <a:rPr lang="en-US" sz="2400" cap="none" dirty="0" err="1"/>
              <a:t>membuat</a:t>
            </a:r>
            <a:r>
              <a:rPr lang="en-US" sz="2400" cap="none" dirty="0"/>
              <a:t> protein </a:t>
            </a:r>
            <a:r>
              <a:rPr lang="en-US" sz="2400" cap="none" dirty="0" err="1"/>
              <a:t>mikroba</a:t>
            </a:r>
            <a:r>
              <a:rPr lang="en-US" sz="2400" cap="none" dirty="0"/>
              <a:t> yang </a:t>
            </a:r>
            <a:r>
              <a:rPr lang="en-US" sz="2400" cap="none" dirty="0" err="1"/>
              <a:t>disebut</a:t>
            </a:r>
            <a:r>
              <a:rPr lang="en-US" sz="2400" cap="none" dirty="0"/>
              <a:t> protein </a:t>
            </a:r>
            <a:r>
              <a:rPr lang="en-US" sz="2400" cap="none" dirty="0" err="1"/>
              <a:t>sel</a:t>
            </a:r>
            <a:r>
              <a:rPr lang="en-US" sz="2400" cap="none" dirty="0"/>
              <a:t> </a:t>
            </a:r>
            <a:r>
              <a:rPr lang="en-US" sz="2400" cap="none" dirty="0" err="1" smtClean="0"/>
              <a:t>tunggal</a:t>
            </a:r>
            <a:r>
              <a:rPr lang="en-US" sz="2400" cap="none" dirty="0" smtClean="0"/>
              <a:t>.</a:t>
            </a:r>
            <a:r>
              <a:rPr lang="en-US" sz="2400" b="1" cap="none" dirty="0"/>
              <a:t/>
            </a:r>
            <a:br>
              <a:rPr lang="en-US" sz="2400" b="1" cap="none" dirty="0"/>
            </a:br>
            <a:r>
              <a:rPr lang="en-US" sz="2400" b="1" cap="none" dirty="0" smtClean="0"/>
              <a:t>Virus </a:t>
            </a:r>
            <a:r>
              <a:rPr lang="en-US" sz="2400" cap="none" dirty="0" smtClean="0"/>
              <a:t/>
            </a:r>
            <a:br>
              <a:rPr lang="en-US" sz="2400" cap="none" dirty="0" smtClean="0"/>
            </a:br>
            <a:r>
              <a:rPr lang="en-US" sz="2400" cap="none" dirty="0" smtClean="0"/>
              <a:t>virus </a:t>
            </a:r>
            <a:r>
              <a:rPr lang="en-US" sz="2400" cap="none" dirty="0" err="1" smtClean="0"/>
              <a:t>merupakan</a:t>
            </a:r>
            <a:r>
              <a:rPr lang="en-US" sz="2400" cap="none" dirty="0" smtClean="0"/>
              <a:t> </a:t>
            </a:r>
            <a:r>
              <a:rPr lang="en-US" sz="2400" cap="none" dirty="0" err="1" smtClean="0"/>
              <a:t>organisme</a:t>
            </a:r>
            <a:r>
              <a:rPr lang="en-US" sz="2400" cap="none" dirty="0" smtClean="0"/>
              <a:t> </a:t>
            </a:r>
            <a:r>
              <a:rPr lang="en-US" sz="2400" cap="none" dirty="0" err="1" smtClean="0"/>
              <a:t>dengan</a:t>
            </a:r>
            <a:r>
              <a:rPr lang="en-US" sz="2400" cap="none" dirty="0" smtClean="0"/>
              <a:t> </a:t>
            </a:r>
            <a:r>
              <a:rPr lang="en-US" sz="2400" cap="none" dirty="0" err="1" smtClean="0"/>
              <a:t>ukuran</a:t>
            </a:r>
            <a:r>
              <a:rPr lang="en-US" sz="2400" cap="none" dirty="0" smtClean="0"/>
              <a:t> yang paling </a:t>
            </a:r>
            <a:r>
              <a:rPr lang="en-US" sz="2400" cap="none" dirty="0" err="1" smtClean="0"/>
              <a:t>kecil</a:t>
            </a:r>
            <a:r>
              <a:rPr lang="en-US" sz="2400" cap="none" dirty="0" smtClean="0"/>
              <a:t> </a:t>
            </a:r>
            <a:r>
              <a:rPr lang="en-US" sz="2400" cap="none" dirty="0" err="1" smtClean="0"/>
              <a:t>dibandingkan</a:t>
            </a:r>
            <a:r>
              <a:rPr lang="en-US" sz="2400" cap="none" dirty="0" smtClean="0"/>
              <a:t> </a:t>
            </a:r>
            <a:r>
              <a:rPr lang="en-US" sz="2400" cap="none" dirty="0" err="1" smtClean="0"/>
              <a:t>dengan</a:t>
            </a:r>
            <a:r>
              <a:rPr lang="en-US" sz="2400" cap="none" dirty="0" smtClean="0"/>
              <a:t> </a:t>
            </a:r>
            <a:r>
              <a:rPr lang="en-US" sz="2400" cap="none" dirty="0" err="1" smtClean="0"/>
              <a:t>organisme</a:t>
            </a:r>
            <a:r>
              <a:rPr lang="en-US" sz="2400" cap="none" dirty="0" smtClean="0"/>
              <a:t> </a:t>
            </a:r>
            <a:r>
              <a:rPr lang="en-US" sz="2400" cap="none" dirty="0" err="1" smtClean="0"/>
              <a:t>lainnya</a:t>
            </a:r>
            <a:r>
              <a:rPr lang="en-US" sz="2400" cap="none" dirty="0" smtClean="0"/>
              <a:t>. Virus </a:t>
            </a:r>
            <a:r>
              <a:rPr lang="en-US" sz="2400" cap="none" dirty="0" err="1" smtClean="0"/>
              <a:t>merupakan</a:t>
            </a:r>
            <a:r>
              <a:rPr lang="en-US" sz="2400" cap="none" dirty="0" smtClean="0"/>
              <a:t> </a:t>
            </a:r>
            <a:r>
              <a:rPr lang="en-US" sz="2400" cap="none" dirty="0" err="1" smtClean="0"/>
              <a:t>organisme</a:t>
            </a:r>
            <a:r>
              <a:rPr lang="en-US" sz="2400" cap="none" dirty="0" smtClean="0"/>
              <a:t> yang </a:t>
            </a:r>
            <a:r>
              <a:rPr lang="en-US" sz="2400" cap="none" dirty="0" err="1" smtClean="0"/>
              <a:t>tidak</a:t>
            </a:r>
            <a:r>
              <a:rPr lang="en-US" sz="2400" cap="none" dirty="0" smtClean="0"/>
              <a:t> </a:t>
            </a:r>
            <a:r>
              <a:rPr lang="en-US" sz="2400" cap="none" dirty="0" err="1" smtClean="0"/>
              <a:t>dapat</a:t>
            </a:r>
            <a:r>
              <a:rPr lang="en-US" sz="2400" cap="none" dirty="0" smtClean="0"/>
              <a:t> </a:t>
            </a:r>
            <a:r>
              <a:rPr lang="en-US" sz="2400" cap="none" dirty="0" err="1" smtClean="0"/>
              <a:t>berkembang</a:t>
            </a:r>
            <a:r>
              <a:rPr lang="en-US" sz="2400" cap="none" dirty="0" smtClean="0"/>
              <a:t> </a:t>
            </a:r>
            <a:r>
              <a:rPr lang="en-US" sz="2400" cap="none" dirty="0" err="1" smtClean="0"/>
              <a:t>biak</a:t>
            </a:r>
            <a:r>
              <a:rPr lang="en-US" sz="2400" cap="none" dirty="0" smtClean="0"/>
              <a:t> </a:t>
            </a:r>
            <a:r>
              <a:rPr lang="en-US" sz="2400" cap="none" dirty="0" err="1" smtClean="0"/>
              <a:t>sendiri</a:t>
            </a:r>
            <a:r>
              <a:rPr lang="en-US" sz="2400" cap="none" dirty="0" smtClean="0"/>
              <a:t> </a:t>
            </a:r>
            <a:r>
              <a:rPr lang="en-US" sz="2400" cap="none" dirty="0" err="1" smtClean="0"/>
              <a:t>melainkan</a:t>
            </a:r>
            <a:r>
              <a:rPr lang="en-US" sz="2400" cap="none" dirty="0" smtClean="0"/>
              <a:t> </a:t>
            </a:r>
            <a:r>
              <a:rPr lang="en-US" sz="2400" cap="none" dirty="0" err="1" smtClean="0"/>
              <a:t>harus</a:t>
            </a:r>
            <a:r>
              <a:rPr lang="en-US" sz="2400" cap="none" dirty="0" smtClean="0"/>
              <a:t> </a:t>
            </a:r>
            <a:r>
              <a:rPr lang="en-US" sz="2400" cap="none" dirty="0" err="1" smtClean="0"/>
              <a:t>berada</a:t>
            </a:r>
            <a:r>
              <a:rPr lang="en-US" sz="2400" cap="none" dirty="0" smtClean="0"/>
              <a:t> </a:t>
            </a:r>
            <a:r>
              <a:rPr lang="en-US" sz="2400" cap="none" dirty="0" err="1" smtClean="0"/>
              <a:t>pada</a:t>
            </a:r>
            <a:r>
              <a:rPr lang="en-US" sz="2400" cap="none" dirty="0" smtClean="0"/>
              <a:t> </a:t>
            </a:r>
            <a:r>
              <a:rPr lang="en-US" sz="2400" cap="none" dirty="0" err="1" smtClean="0"/>
              <a:t>sel</a:t>
            </a:r>
            <a:r>
              <a:rPr lang="en-US" sz="2400" cap="none" dirty="0" smtClean="0"/>
              <a:t> </a:t>
            </a:r>
            <a:r>
              <a:rPr lang="en-US" sz="2400" cap="none" dirty="0" err="1" smtClean="0"/>
              <a:t>organisme</a:t>
            </a:r>
            <a:r>
              <a:rPr lang="en-US" sz="2400" cap="none" dirty="0" smtClean="0"/>
              <a:t> </a:t>
            </a:r>
            <a:r>
              <a:rPr lang="en-US" sz="2400" cap="none" dirty="0" err="1" smtClean="0"/>
              <a:t>lainnya</a:t>
            </a:r>
            <a:r>
              <a:rPr lang="en-US" sz="2400" cap="none" dirty="0" smtClean="0"/>
              <a:t>, </a:t>
            </a:r>
            <a:r>
              <a:rPr lang="en-US" sz="2400" cap="none" dirty="0" err="1" smtClean="0"/>
              <a:t>oleh</a:t>
            </a:r>
            <a:r>
              <a:rPr lang="en-US" sz="2400" cap="none" dirty="0" smtClean="0"/>
              <a:t> </a:t>
            </a:r>
            <a:r>
              <a:rPr lang="en-US" sz="2400" cap="none" dirty="0" err="1" smtClean="0"/>
              <a:t>karena</a:t>
            </a:r>
            <a:r>
              <a:rPr lang="en-US" sz="2400" cap="none" dirty="0" smtClean="0"/>
              <a:t> </a:t>
            </a:r>
            <a:r>
              <a:rPr lang="en-US" sz="2400" cap="none" dirty="0" err="1" smtClean="0"/>
              <a:t>itu</a:t>
            </a:r>
            <a:r>
              <a:rPr lang="en-US" sz="2400" cap="none" dirty="0" smtClean="0"/>
              <a:t> </a:t>
            </a:r>
            <a:r>
              <a:rPr lang="en-US" sz="2400" cap="none" dirty="0" err="1" smtClean="0"/>
              <a:t>digolongkan</a:t>
            </a:r>
            <a:r>
              <a:rPr lang="en-US" sz="2400" cap="none" dirty="0" smtClean="0"/>
              <a:t> </a:t>
            </a:r>
            <a:r>
              <a:rPr lang="en-US" sz="2400" cap="none" dirty="0" err="1" smtClean="0"/>
              <a:t>ke</a:t>
            </a:r>
            <a:r>
              <a:rPr lang="en-US" sz="2400" cap="none" dirty="0" smtClean="0"/>
              <a:t> </a:t>
            </a:r>
            <a:r>
              <a:rPr lang="en-US" sz="2400" cap="none" dirty="0" err="1" smtClean="0"/>
              <a:t>dalam</a:t>
            </a:r>
            <a:r>
              <a:rPr lang="en-US" sz="2400" cap="none" dirty="0" smtClean="0"/>
              <a:t> </a:t>
            </a:r>
            <a:r>
              <a:rPr lang="en-US" sz="2400" cap="none" dirty="0" err="1" smtClean="0"/>
              <a:t>parasit</a:t>
            </a:r>
            <a:r>
              <a:rPr lang="en-US" sz="2400" cap="none" dirty="0" smtClean="0"/>
              <a:t>. Virus </a:t>
            </a:r>
            <a:r>
              <a:rPr lang="en-US" sz="2400" cap="none" dirty="0" err="1" smtClean="0"/>
              <a:t>sering</a:t>
            </a:r>
            <a:r>
              <a:rPr lang="en-US" sz="2400" cap="none" dirty="0" smtClean="0"/>
              <a:t> </a:t>
            </a:r>
            <a:r>
              <a:rPr lang="en-US" sz="2400" cap="none" dirty="0" err="1" smtClean="0"/>
              <a:t>mencemari</a:t>
            </a:r>
            <a:r>
              <a:rPr lang="en-US" sz="2400" cap="none" dirty="0" smtClean="0"/>
              <a:t> </a:t>
            </a:r>
            <a:r>
              <a:rPr lang="en-US" sz="2400" cap="none" dirty="0" err="1" smtClean="0"/>
              <a:t>pangan</a:t>
            </a:r>
            <a:r>
              <a:rPr lang="en-US" sz="2400" cap="none" dirty="0" smtClean="0"/>
              <a:t> </a:t>
            </a:r>
            <a:r>
              <a:rPr lang="en-US" sz="2400" cap="none" dirty="0" err="1" smtClean="0"/>
              <a:t>tertentu</a:t>
            </a:r>
            <a:r>
              <a:rPr lang="en-US" sz="2400" cap="none" dirty="0" smtClean="0"/>
              <a:t> </a:t>
            </a:r>
            <a:r>
              <a:rPr lang="en-US" sz="2400" cap="none" dirty="0" err="1" smtClean="0"/>
              <a:t>seperti</a:t>
            </a:r>
            <a:r>
              <a:rPr lang="en-US" sz="2400" cap="none" dirty="0" smtClean="0"/>
              <a:t> </a:t>
            </a:r>
            <a:r>
              <a:rPr lang="en-US" sz="2400" cap="none" dirty="0" err="1" smtClean="0"/>
              <a:t>susu</a:t>
            </a:r>
            <a:r>
              <a:rPr lang="en-US" sz="2400" cap="none" dirty="0" smtClean="0"/>
              <a:t>, </a:t>
            </a:r>
            <a:r>
              <a:rPr lang="en-US" sz="2400" cap="none" dirty="0" err="1" smtClean="0"/>
              <a:t>pangan</a:t>
            </a:r>
            <a:r>
              <a:rPr lang="en-US" sz="2400" cap="none" dirty="0" smtClean="0"/>
              <a:t> </a:t>
            </a:r>
            <a:r>
              <a:rPr lang="en-US" sz="2400" cap="none" dirty="0" err="1" smtClean="0"/>
              <a:t>hasil</a:t>
            </a:r>
            <a:r>
              <a:rPr lang="en-US" sz="2400" cap="none" dirty="0" smtClean="0"/>
              <a:t> </a:t>
            </a:r>
            <a:r>
              <a:rPr lang="en-US" sz="2400" cap="none" dirty="0" err="1" smtClean="0"/>
              <a:t>laut</a:t>
            </a:r>
            <a:r>
              <a:rPr lang="en-US" sz="2400" cap="none" dirty="0" smtClean="0"/>
              <a:t>, </a:t>
            </a:r>
            <a:r>
              <a:rPr lang="en-US" sz="2400" cap="none" dirty="0" err="1" smtClean="0"/>
              <a:t>dan</a:t>
            </a:r>
            <a:r>
              <a:rPr lang="en-US" sz="2400" cap="none" dirty="0" smtClean="0"/>
              <a:t> </a:t>
            </a:r>
            <a:r>
              <a:rPr lang="en-US" sz="2400" cap="none" dirty="0" err="1" smtClean="0"/>
              <a:t>sayur-sayuran</a:t>
            </a:r>
            <a:r>
              <a:rPr lang="en-US" sz="2400" cap="none" dirty="0" smtClean="0"/>
              <a:t> </a:t>
            </a:r>
            <a:r>
              <a:rPr lang="en-US" sz="2400" cap="none" dirty="0" err="1" smtClean="0"/>
              <a:t>serta</a:t>
            </a:r>
            <a:r>
              <a:rPr lang="en-US" sz="2400" cap="none" dirty="0" smtClean="0"/>
              <a:t> air. Salah </a:t>
            </a:r>
            <a:r>
              <a:rPr lang="en-US" sz="2400" cap="none" dirty="0" err="1" smtClean="0"/>
              <a:t>satu</a:t>
            </a:r>
            <a:r>
              <a:rPr lang="en-US" sz="2400" cap="none" dirty="0" smtClean="0"/>
              <a:t> virus yang </a:t>
            </a:r>
            <a:r>
              <a:rPr lang="en-US" sz="2400" cap="none" dirty="0" err="1" smtClean="0"/>
              <a:t>sering</a:t>
            </a:r>
            <a:r>
              <a:rPr lang="en-US" sz="2400" cap="none" dirty="0" smtClean="0"/>
              <a:t> </a:t>
            </a:r>
            <a:r>
              <a:rPr lang="en-US" sz="2400" cap="none" dirty="0" err="1" smtClean="0"/>
              <a:t>mencemari</a:t>
            </a:r>
            <a:r>
              <a:rPr lang="en-US" sz="2400" cap="none" dirty="0" smtClean="0"/>
              <a:t> </a:t>
            </a:r>
            <a:r>
              <a:rPr lang="en-US" sz="2400" cap="none" dirty="0" err="1" smtClean="0"/>
              <a:t>pangan</a:t>
            </a:r>
            <a:r>
              <a:rPr lang="en-US" sz="2400" cap="none" dirty="0" smtClean="0"/>
              <a:t> </a:t>
            </a:r>
            <a:r>
              <a:rPr lang="en-US" sz="2400" cap="none" dirty="0" err="1" smtClean="0"/>
              <a:t>yaitu</a:t>
            </a:r>
            <a:r>
              <a:rPr lang="en-US" sz="2400" cap="none" dirty="0" smtClean="0"/>
              <a:t> virus hepatitis A, </a:t>
            </a:r>
            <a:r>
              <a:rPr lang="en-US" sz="2400" cap="none" dirty="0" err="1" smtClean="0"/>
              <a:t>serta</a:t>
            </a:r>
            <a:r>
              <a:rPr lang="en-US" sz="2400" cap="none" dirty="0" smtClean="0"/>
              <a:t> virus polio yang </a:t>
            </a:r>
            <a:r>
              <a:rPr lang="en-US" sz="2400" cap="none" dirty="0" err="1" smtClean="0"/>
              <a:t>sering</a:t>
            </a:r>
            <a:r>
              <a:rPr lang="en-US" sz="2400" cap="none" dirty="0" smtClean="0"/>
              <a:t> </a:t>
            </a:r>
            <a:r>
              <a:rPr lang="en-US" sz="2400" cap="none" dirty="0" err="1" smtClean="0"/>
              <a:t>mencemari</a:t>
            </a:r>
            <a:r>
              <a:rPr lang="en-US" sz="2400" cap="none" dirty="0" smtClean="0"/>
              <a:t> </a:t>
            </a:r>
            <a:r>
              <a:rPr lang="en-US" sz="2400" cap="none" dirty="0" err="1" smtClean="0"/>
              <a:t>susu</a:t>
            </a:r>
            <a:r>
              <a:rPr lang="en-US" sz="2400" cap="none" dirty="0" smtClean="0"/>
              <a:t> </a:t>
            </a:r>
            <a:r>
              <a:rPr lang="en-US" sz="2400" cap="none" dirty="0" err="1" smtClean="0"/>
              <a:t>sapi</a:t>
            </a:r>
            <a:r>
              <a:rPr lang="en-US" sz="2400" cap="none" dirty="0" smtClean="0"/>
              <a:t> </a:t>
            </a:r>
            <a:r>
              <a:rPr lang="en-US" sz="2400" cap="none" dirty="0" err="1" smtClean="0"/>
              <a:t>mentah</a:t>
            </a:r>
            <a:r>
              <a:rPr lang="en-US" sz="2400" cap="none" dirty="0" smtClean="0"/>
              <a:t>.</a:t>
            </a:r>
            <a:endParaRPr lang="en-US" sz="2400" cap="none" dirty="0"/>
          </a:p>
        </p:txBody>
      </p:sp>
    </p:spTree>
    <p:extLst>
      <p:ext uri="{BB962C8B-B14F-4D97-AF65-F5344CB8AC3E}">
        <p14:creationId xmlns:p14="http://schemas.microsoft.com/office/powerpoint/2010/main" val="544051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Pengertian</a:t>
            </a:r>
            <a:r>
              <a:rPr lang="en-US" dirty="0" smtClean="0"/>
              <a:t> </a:t>
            </a:r>
            <a:r>
              <a:rPr lang="en-US" dirty="0" err="1" smtClean="0"/>
              <a:t>dan</a:t>
            </a:r>
            <a:r>
              <a:rPr lang="en-US" dirty="0" smtClean="0"/>
              <a:t> </a:t>
            </a:r>
            <a:r>
              <a:rPr lang="en-US" dirty="0" err="1" smtClean="0"/>
              <a:t>konsep</a:t>
            </a:r>
            <a:r>
              <a:rPr lang="en-US" dirty="0" smtClean="0"/>
              <a:t> </a:t>
            </a:r>
            <a:r>
              <a:rPr lang="en-US" dirty="0" err="1" smtClean="0"/>
              <a:t>fermentasi</a:t>
            </a:r>
            <a:endParaRPr lang="en-US" dirty="0"/>
          </a:p>
        </p:txBody>
      </p:sp>
      <p:sp>
        <p:nvSpPr>
          <p:cNvPr id="3" name="Content Placeholder 2"/>
          <p:cNvSpPr>
            <a:spLocks noGrp="1"/>
          </p:cNvSpPr>
          <p:nvPr>
            <p:ph sz="quarter" idx="13"/>
          </p:nvPr>
        </p:nvSpPr>
        <p:spPr>
          <a:xfrm>
            <a:off x="913775" y="1839058"/>
            <a:ext cx="10363826" cy="3424107"/>
          </a:xfrm>
        </p:spPr>
        <p:txBody>
          <a:bodyPr>
            <a:noAutofit/>
          </a:bodyPr>
          <a:lstStyle/>
          <a:p>
            <a:pPr marL="0" indent="0">
              <a:buNone/>
            </a:pPr>
            <a:r>
              <a:rPr lang="id-ID" sz="2400" cap="none" dirty="0" smtClean="0"/>
              <a:t>Fermentasi adalah proses produksi energi dalam </a:t>
            </a:r>
            <a:r>
              <a:rPr lang="en-US" sz="2400" cap="none" dirty="0" err="1" smtClean="0"/>
              <a:t>sel</a:t>
            </a:r>
            <a:r>
              <a:rPr lang="en-US" sz="2400" cap="none" dirty="0" smtClean="0"/>
              <a:t> </a:t>
            </a:r>
            <a:r>
              <a:rPr lang="id-ID" sz="2400" cap="none" dirty="0" smtClean="0"/>
              <a:t>dalam keadaan </a:t>
            </a:r>
            <a:r>
              <a:rPr lang="en-US" sz="2400" cap="none" dirty="0" err="1" smtClean="0"/>
              <a:t>anaerobik</a:t>
            </a:r>
            <a:r>
              <a:rPr lang="id-ID" sz="2400" cap="none" dirty="0" smtClean="0"/>
              <a:t> (tanpa</a:t>
            </a:r>
            <a:r>
              <a:rPr lang="en-US" sz="2400" cap="none" dirty="0" err="1" smtClean="0"/>
              <a:t>oksigen</a:t>
            </a:r>
            <a:r>
              <a:rPr lang="id-ID" sz="2400" cap="none" dirty="0" smtClean="0"/>
              <a:t>). Secara umum, fermentasi adalah salah satu bentuk</a:t>
            </a:r>
            <a:r>
              <a:rPr lang="en-US" sz="2400" cap="none" dirty="0" smtClean="0"/>
              <a:t> </a:t>
            </a:r>
            <a:r>
              <a:rPr lang="en-US" sz="2400" cap="none" dirty="0" err="1" smtClean="0"/>
              <a:t>Respirasi</a:t>
            </a:r>
            <a:r>
              <a:rPr lang="en-US" sz="2400" cap="none" dirty="0" smtClean="0"/>
              <a:t> </a:t>
            </a:r>
            <a:r>
              <a:rPr lang="en-US" sz="2400" cap="none" dirty="0" err="1" smtClean="0"/>
              <a:t>Anaerobik</a:t>
            </a:r>
            <a:r>
              <a:rPr lang="id-ID" sz="2400" cap="none" dirty="0" smtClean="0"/>
              <a:t>, akan tetapi, terdapat definisi yang lebih jelas yang mendefinisikan fermentasi sebagai</a:t>
            </a:r>
            <a:r>
              <a:rPr lang="en-US" sz="2400" cap="none" dirty="0" smtClean="0"/>
              <a:t> </a:t>
            </a:r>
            <a:r>
              <a:rPr lang="en-US" sz="2400" cap="none" dirty="0" err="1" smtClean="0"/>
              <a:t>respirasi</a:t>
            </a:r>
            <a:r>
              <a:rPr lang="id-ID" sz="2400" cap="none" dirty="0" smtClean="0"/>
              <a:t> dalam lingkungan anaerobik dengan tanpa akseptor elektron eksternal. Fermentasi merupakan kegiatan mikrobia pada bahan pangan sehingga dihasilkan produk yang dikehendaki. Proses fermentasi menghasilkan senyawa-senyawa yang sangat berguna, mulai dari makanan sampai obat-obatan. Proses fermentasi pada makanan yang sering dilakukan adalah proses pembuatan tape, tempe</a:t>
            </a:r>
            <a:r>
              <a:rPr lang="en-US" sz="2400" cap="none" dirty="0" smtClean="0"/>
              <a:t>, yoghurt</a:t>
            </a:r>
            <a:r>
              <a:rPr lang="id-ID" sz="2400" cap="none" dirty="0" smtClean="0"/>
              <a:t>, dan </a:t>
            </a:r>
            <a:r>
              <a:rPr lang="en-US" sz="2400" cap="none" dirty="0" err="1" smtClean="0"/>
              <a:t>tahu</a:t>
            </a:r>
            <a:r>
              <a:rPr lang="id-ID" sz="2400" cap="none" dirty="0" smtClean="0"/>
              <a:t>. Mikrobia yang umumnya terlibat dalam fermentasi adalah bakteri, khamir dan kapang.</a:t>
            </a:r>
            <a:endParaRPr lang="en-US" sz="2400" cap="none" dirty="0" smtClean="0"/>
          </a:p>
        </p:txBody>
      </p:sp>
    </p:spTree>
    <p:extLst>
      <p:ext uri="{BB962C8B-B14F-4D97-AF65-F5344CB8AC3E}">
        <p14:creationId xmlns:p14="http://schemas.microsoft.com/office/powerpoint/2010/main" val="25319595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26664" y="151926"/>
            <a:ext cx="10363826" cy="6068570"/>
          </a:xfrm>
        </p:spPr>
        <p:txBody>
          <a:bodyPr>
            <a:noAutofit/>
          </a:bodyPr>
          <a:lstStyle/>
          <a:p>
            <a:pPr marL="0" indent="0">
              <a:buNone/>
            </a:pPr>
            <a:r>
              <a:rPr lang="en-US" sz="2400" cap="none" dirty="0" err="1" smtClean="0"/>
              <a:t>Gula</a:t>
            </a:r>
            <a:r>
              <a:rPr lang="en-US" sz="2400" cap="none" dirty="0" smtClean="0"/>
              <a:t> </a:t>
            </a:r>
            <a:r>
              <a:rPr lang="en-US" sz="2400" cap="none" dirty="0" err="1" smtClean="0"/>
              <a:t>adalah</a:t>
            </a:r>
            <a:r>
              <a:rPr lang="en-US" sz="2400" cap="none" dirty="0" smtClean="0"/>
              <a:t> </a:t>
            </a:r>
            <a:r>
              <a:rPr lang="en-US" sz="2400" cap="none" dirty="0" err="1" smtClean="0"/>
              <a:t>bahan</a:t>
            </a:r>
            <a:r>
              <a:rPr lang="en-US" sz="2400" cap="none" dirty="0" smtClean="0"/>
              <a:t> yang </a:t>
            </a:r>
            <a:r>
              <a:rPr lang="en-US" sz="2400" cap="none" dirty="0" err="1" smtClean="0"/>
              <a:t>umum</a:t>
            </a:r>
            <a:r>
              <a:rPr lang="en-US" sz="2400" cap="none" dirty="0" smtClean="0"/>
              <a:t> </a:t>
            </a:r>
            <a:r>
              <a:rPr lang="en-US" sz="2400" cap="none" dirty="0" err="1" smtClean="0"/>
              <a:t>dalam</a:t>
            </a:r>
            <a:r>
              <a:rPr lang="en-US" sz="2400" cap="none" dirty="0" smtClean="0"/>
              <a:t> </a:t>
            </a:r>
            <a:r>
              <a:rPr lang="en-US" sz="2400" cap="none" dirty="0" err="1" smtClean="0"/>
              <a:t>fermentasi</a:t>
            </a:r>
            <a:r>
              <a:rPr lang="en-US" sz="2400" cap="none" dirty="0" smtClean="0"/>
              <a:t>. </a:t>
            </a:r>
            <a:r>
              <a:rPr lang="en-US" sz="2400" cap="none" dirty="0" err="1" smtClean="0"/>
              <a:t>Beberapa</a:t>
            </a:r>
            <a:r>
              <a:rPr lang="en-US" sz="2400" cap="none" dirty="0" smtClean="0"/>
              <a:t> </a:t>
            </a:r>
            <a:r>
              <a:rPr lang="en-US" sz="2400" cap="none" dirty="0" err="1" smtClean="0"/>
              <a:t>contoh</a:t>
            </a:r>
            <a:r>
              <a:rPr lang="en-US" sz="2400" cap="none" dirty="0" smtClean="0"/>
              <a:t> </a:t>
            </a:r>
            <a:r>
              <a:rPr lang="en-US" sz="2400" cap="none" dirty="0" err="1" smtClean="0"/>
              <a:t>hasil</a:t>
            </a:r>
            <a:r>
              <a:rPr lang="en-US" sz="2400" cap="none" dirty="0" smtClean="0"/>
              <a:t> </a:t>
            </a:r>
            <a:r>
              <a:rPr lang="en-US" sz="2400" cap="none" dirty="0" err="1" smtClean="0"/>
              <a:t>fermentasi</a:t>
            </a:r>
            <a:r>
              <a:rPr lang="en-US" sz="2400" cap="none" dirty="0" smtClean="0"/>
              <a:t> </a:t>
            </a:r>
            <a:r>
              <a:rPr lang="en-US" sz="2400" cap="none" dirty="0" err="1" smtClean="0"/>
              <a:t>adalah</a:t>
            </a:r>
            <a:r>
              <a:rPr lang="en-US" sz="2400" cap="none" dirty="0" smtClean="0"/>
              <a:t> </a:t>
            </a:r>
            <a:r>
              <a:rPr lang="en-US" sz="2400" cap="none" dirty="0" err="1" smtClean="0"/>
              <a:t>etanol</a:t>
            </a:r>
            <a:r>
              <a:rPr lang="en-US" sz="2400" cap="none" dirty="0" smtClean="0"/>
              <a:t>, </a:t>
            </a:r>
            <a:r>
              <a:rPr lang="en-US" sz="2400" cap="none" dirty="0" err="1" smtClean="0"/>
              <a:t>asam</a:t>
            </a:r>
            <a:r>
              <a:rPr lang="en-US" sz="2400" cap="none" dirty="0" smtClean="0"/>
              <a:t> </a:t>
            </a:r>
            <a:r>
              <a:rPr lang="en-US" sz="2400" cap="none" dirty="0" err="1" smtClean="0"/>
              <a:t>laktat</a:t>
            </a:r>
            <a:r>
              <a:rPr lang="en-US" sz="2400" cap="none" dirty="0" smtClean="0"/>
              <a:t>, </a:t>
            </a:r>
            <a:r>
              <a:rPr lang="en-US" sz="2400" cap="none" dirty="0" err="1" smtClean="0"/>
              <a:t>dan</a:t>
            </a:r>
            <a:r>
              <a:rPr lang="en-US" sz="2400" cap="none" dirty="0" smtClean="0"/>
              <a:t> </a:t>
            </a:r>
            <a:r>
              <a:rPr lang="en-US" sz="2400" cap="none" dirty="0" err="1" smtClean="0"/>
              <a:t>hidrogen</a:t>
            </a:r>
            <a:r>
              <a:rPr lang="en-US" sz="2400" cap="none" dirty="0" smtClean="0"/>
              <a:t>. Akan </a:t>
            </a:r>
            <a:r>
              <a:rPr lang="en-US" sz="2400" cap="none" dirty="0" err="1" smtClean="0"/>
              <a:t>tetapi</a:t>
            </a:r>
            <a:r>
              <a:rPr lang="en-US" sz="2400" cap="none" dirty="0" smtClean="0"/>
              <a:t> </a:t>
            </a:r>
            <a:r>
              <a:rPr lang="en-US" sz="2400" cap="none" dirty="0" err="1" smtClean="0"/>
              <a:t>beberapa</a:t>
            </a:r>
            <a:r>
              <a:rPr lang="en-US" sz="2400" cap="none" dirty="0" smtClean="0"/>
              <a:t> </a:t>
            </a:r>
            <a:r>
              <a:rPr lang="en-US" sz="2400" cap="none" dirty="0" err="1" smtClean="0"/>
              <a:t>komponen</a:t>
            </a:r>
            <a:r>
              <a:rPr lang="en-US" sz="2400" cap="none" dirty="0" smtClean="0"/>
              <a:t> lain </a:t>
            </a:r>
            <a:r>
              <a:rPr lang="en-US" sz="2400" cap="none" dirty="0" err="1" smtClean="0"/>
              <a:t>dapat</a:t>
            </a:r>
            <a:r>
              <a:rPr lang="en-US" sz="2400" cap="none" dirty="0" smtClean="0"/>
              <a:t> </a:t>
            </a:r>
            <a:r>
              <a:rPr lang="en-US" sz="2400" cap="none" dirty="0" err="1" smtClean="0"/>
              <a:t>juga</a:t>
            </a:r>
            <a:r>
              <a:rPr lang="en-US" sz="2400" cap="none" dirty="0" smtClean="0"/>
              <a:t> </a:t>
            </a:r>
            <a:r>
              <a:rPr lang="en-US" sz="2400" cap="none" dirty="0" err="1" smtClean="0"/>
              <a:t>dihasilkan</a:t>
            </a:r>
            <a:r>
              <a:rPr lang="en-US" sz="2400" cap="none" dirty="0" smtClean="0"/>
              <a:t> </a:t>
            </a:r>
            <a:r>
              <a:rPr lang="en-US" sz="2400" cap="none" dirty="0" err="1" smtClean="0"/>
              <a:t>dari</a:t>
            </a:r>
            <a:r>
              <a:rPr lang="en-US" sz="2400" cap="none" dirty="0" smtClean="0"/>
              <a:t> </a:t>
            </a:r>
            <a:r>
              <a:rPr lang="en-US" sz="2400" cap="none" dirty="0" err="1" smtClean="0"/>
              <a:t>fermentasi</a:t>
            </a:r>
            <a:r>
              <a:rPr lang="en-US" sz="2400" cap="none" dirty="0" smtClean="0"/>
              <a:t> </a:t>
            </a:r>
            <a:r>
              <a:rPr lang="en-US" sz="2400" cap="none" dirty="0" err="1" smtClean="0"/>
              <a:t>seperti</a:t>
            </a:r>
            <a:r>
              <a:rPr lang="en-US" sz="2400" cap="none" dirty="0" smtClean="0"/>
              <a:t> </a:t>
            </a:r>
            <a:r>
              <a:rPr lang="en-US" sz="2400" cap="none" dirty="0" err="1" smtClean="0"/>
              <a:t>asam</a:t>
            </a:r>
            <a:r>
              <a:rPr lang="en-US" sz="2400" cap="none" dirty="0" smtClean="0"/>
              <a:t> </a:t>
            </a:r>
            <a:r>
              <a:rPr lang="en-US" sz="2400" cap="none" dirty="0" err="1" smtClean="0"/>
              <a:t>butirat</a:t>
            </a:r>
            <a:r>
              <a:rPr lang="en-US" sz="2400" cap="none" dirty="0" smtClean="0"/>
              <a:t> </a:t>
            </a:r>
            <a:r>
              <a:rPr lang="en-US" sz="2400" cap="none" dirty="0" err="1" smtClean="0"/>
              <a:t>dan</a:t>
            </a:r>
            <a:r>
              <a:rPr lang="en-US" sz="2400" cap="none" dirty="0" smtClean="0"/>
              <a:t> </a:t>
            </a:r>
            <a:r>
              <a:rPr lang="en-US" sz="2400" cap="none" dirty="0" err="1" smtClean="0"/>
              <a:t>aseton</a:t>
            </a:r>
            <a:r>
              <a:rPr lang="en-US" sz="2400" cap="none" dirty="0" smtClean="0"/>
              <a:t>. </a:t>
            </a:r>
            <a:r>
              <a:rPr lang="en-US" sz="2400" cap="none" dirty="0" err="1" smtClean="0"/>
              <a:t>Ragi</a:t>
            </a:r>
            <a:r>
              <a:rPr lang="en-US" sz="2400" cap="none" dirty="0" smtClean="0"/>
              <a:t> </a:t>
            </a:r>
            <a:r>
              <a:rPr lang="en-US" sz="2400" cap="none" dirty="0" err="1" smtClean="0"/>
              <a:t>dikenal</a:t>
            </a:r>
            <a:r>
              <a:rPr lang="en-US" sz="2400" cap="none" dirty="0" smtClean="0"/>
              <a:t> </a:t>
            </a:r>
            <a:r>
              <a:rPr lang="en-US" sz="2400" cap="none" dirty="0" err="1" smtClean="0"/>
              <a:t>sebagai</a:t>
            </a:r>
            <a:r>
              <a:rPr lang="en-US" sz="2400" cap="none" dirty="0" smtClean="0"/>
              <a:t> </a:t>
            </a:r>
            <a:r>
              <a:rPr lang="en-US" sz="2400" cap="none" dirty="0" err="1" smtClean="0"/>
              <a:t>bahan</a:t>
            </a:r>
            <a:r>
              <a:rPr lang="en-US" sz="2400" cap="none" dirty="0" smtClean="0"/>
              <a:t> yang </a:t>
            </a:r>
            <a:r>
              <a:rPr lang="en-US" sz="2400" cap="none" dirty="0" err="1" smtClean="0"/>
              <a:t>umum</a:t>
            </a:r>
            <a:r>
              <a:rPr lang="en-US" sz="2400" cap="none" dirty="0" smtClean="0"/>
              <a:t> </a:t>
            </a:r>
            <a:r>
              <a:rPr lang="en-US" sz="2400" cap="none" dirty="0" err="1" smtClean="0"/>
              <a:t>digunakan</a:t>
            </a:r>
            <a:r>
              <a:rPr lang="en-US" sz="2400" cap="none" dirty="0" smtClean="0"/>
              <a:t> </a:t>
            </a:r>
            <a:r>
              <a:rPr lang="en-US" sz="2400" cap="none" dirty="0" err="1" smtClean="0"/>
              <a:t>dalam</a:t>
            </a:r>
            <a:r>
              <a:rPr lang="en-US" sz="2400" cap="none" dirty="0" smtClean="0"/>
              <a:t> </a:t>
            </a:r>
            <a:r>
              <a:rPr lang="en-US" sz="2400" cap="none" dirty="0" err="1" smtClean="0"/>
              <a:t>fermentasi</a:t>
            </a:r>
            <a:r>
              <a:rPr lang="en-US" sz="2400" cap="none" dirty="0" smtClean="0"/>
              <a:t> </a:t>
            </a:r>
            <a:r>
              <a:rPr lang="en-US" sz="2400" cap="none" dirty="0" err="1" smtClean="0"/>
              <a:t>untuk</a:t>
            </a:r>
            <a:r>
              <a:rPr lang="en-US" sz="2400" cap="none" dirty="0" smtClean="0"/>
              <a:t> </a:t>
            </a:r>
            <a:r>
              <a:rPr lang="en-US" sz="2400" cap="none" dirty="0" err="1" smtClean="0"/>
              <a:t>menghasilkan</a:t>
            </a:r>
            <a:r>
              <a:rPr lang="en-US" sz="2400" cap="none" dirty="0" smtClean="0"/>
              <a:t> </a:t>
            </a:r>
            <a:r>
              <a:rPr lang="en-US" sz="2400" cap="none" dirty="0" err="1" smtClean="0"/>
              <a:t>etanol</a:t>
            </a:r>
            <a:r>
              <a:rPr lang="en-US" sz="2400" cap="none" dirty="0" smtClean="0"/>
              <a:t> </a:t>
            </a:r>
            <a:r>
              <a:rPr lang="en-US" sz="2400" cap="none" dirty="0" err="1" smtClean="0"/>
              <a:t>dalam</a:t>
            </a:r>
            <a:r>
              <a:rPr lang="en-US" sz="2400" cap="none" dirty="0" smtClean="0"/>
              <a:t> </a:t>
            </a:r>
            <a:r>
              <a:rPr lang="en-US" sz="2400" cap="none" dirty="0" err="1" smtClean="0"/>
              <a:t>bir</a:t>
            </a:r>
            <a:r>
              <a:rPr lang="en-US" sz="2400" cap="none" dirty="0" smtClean="0"/>
              <a:t>, </a:t>
            </a:r>
            <a:r>
              <a:rPr lang="en-US" sz="2400" cap="none" dirty="0" err="1" smtClean="0"/>
              <a:t>anggur</a:t>
            </a:r>
            <a:r>
              <a:rPr lang="en-US" sz="2400" cap="none" dirty="0" smtClean="0"/>
              <a:t> </a:t>
            </a:r>
            <a:r>
              <a:rPr lang="en-US" sz="2400" cap="none" dirty="0" err="1" smtClean="0"/>
              <a:t>dan</a:t>
            </a:r>
            <a:r>
              <a:rPr lang="en-US" sz="2400" cap="none" dirty="0" smtClean="0"/>
              <a:t> </a:t>
            </a:r>
            <a:r>
              <a:rPr lang="en-US" sz="2400" cap="none" dirty="0" err="1" smtClean="0"/>
              <a:t>minuman</a:t>
            </a:r>
            <a:r>
              <a:rPr lang="en-US" sz="2400" cap="none" dirty="0" smtClean="0"/>
              <a:t> </a:t>
            </a:r>
            <a:r>
              <a:rPr lang="en-US" sz="2400" cap="none" dirty="0" err="1" smtClean="0"/>
              <a:t>beralkohol</a:t>
            </a:r>
            <a:r>
              <a:rPr lang="en-US" sz="2400" cap="none" dirty="0" smtClean="0"/>
              <a:t> </a:t>
            </a:r>
            <a:r>
              <a:rPr lang="en-US" sz="2400" cap="none" dirty="0" err="1" smtClean="0"/>
              <a:t>lainnya</a:t>
            </a:r>
            <a:r>
              <a:rPr lang="en-US" sz="2400" cap="none" dirty="0" smtClean="0"/>
              <a:t>. </a:t>
            </a:r>
            <a:r>
              <a:rPr lang="en-US" sz="2400" cap="none" dirty="0" err="1" smtClean="0"/>
              <a:t>Contoh</a:t>
            </a:r>
            <a:r>
              <a:rPr lang="en-US" sz="2400" cap="none" dirty="0" smtClean="0"/>
              <a:t> </a:t>
            </a:r>
            <a:r>
              <a:rPr lang="en-US" sz="2400" cap="none" dirty="0" err="1" smtClean="0"/>
              <a:t>makanan</a:t>
            </a:r>
            <a:r>
              <a:rPr lang="en-US" sz="2400" cap="none" dirty="0" smtClean="0"/>
              <a:t> </a:t>
            </a:r>
            <a:r>
              <a:rPr lang="en-US" sz="2400" cap="none" dirty="0" err="1" smtClean="0"/>
              <a:t>dengan</a:t>
            </a:r>
            <a:r>
              <a:rPr lang="en-US" sz="2400" cap="none" dirty="0" smtClean="0"/>
              <a:t> </a:t>
            </a:r>
            <a:r>
              <a:rPr lang="en-US" sz="2400" cap="none" dirty="0" err="1" smtClean="0"/>
              <a:t>pengawetan</a:t>
            </a:r>
            <a:r>
              <a:rPr lang="en-US" sz="2400" cap="none" dirty="0" smtClean="0"/>
              <a:t> </a:t>
            </a:r>
            <a:r>
              <a:rPr lang="en-US" sz="2400" cap="none" dirty="0" err="1" smtClean="0"/>
              <a:t>fermentasi</a:t>
            </a:r>
            <a:r>
              <a:rPr lang="en-US" sz="2400" cap="none" dirty="0" smtClean="0"/>
              <a:t> </a:t>
            </a:r>
            <a:r>
              <a:rPr lang="en-US" sz="2400" cap="none" dirty="0" err="1" smtClean="0"/>
              <a:t>adalah</a:t>
            </a:r>
            <a:r>
              <a:rPr lang="en-US" sz="2400" cap="none" dirty="0" smtClean="0"/>
              <a:t> yoghurt, </a:t>
            </a:r>
            <a:r>
              <a:rPr lang="en-US" sz="2400" cap="none" dirty="0" err="1" smtClean="0"/>
              <a:t>mengawetkan</a:t>
            </a:r>
            <a:r>
              <a:rPr lang="en-US" sz="2400" cap="none" dirty="0" smtClean="0"/>
              <a:t> </a:t>
            </a:r>
            <a:r>
              <a:rPr lang="en-US" sz="2400" cap="none" dirty="0" err="1" smtClean="0"/>
              <a:t>susu</a:t>
            </a:r>
            <a:r>
              <a:rPr lang="en-US" sz="2400" cap="none" dirty="0" smtClean="0"/>
              <a:t> </a:t>
            </a:r>
            <a:r>
              <a:rPr lang="en-US" sz="2400" cap="none" dirty="0" err="1" smtClean="0"/>
              <a:t>dengan</a:t>
            </a:r>
            <a:r>
              <a:rPr lang="en-US" sz="2400" cap="none" dirty="0" smtClean="0"/>
              <a:t> </a:t>
            </a:r>
            <a:r>
              <a:rPr lang="en-US" sz="2400" cap="none" dirty="0" err="1" smtClean="0"/>
              <a:t>cara</a:t>
            </a:r>
            <a:r>
              <a:rPr lang="en-US" sz="2400" cap="none" dirty="0" smtClean="0"/>
              <a:t> </a:t>
            </a:r>
            <a:r>
              <a:rPr lang="en-US" sz="2400" cap="none" dirty="0" err="1" smtClean="0"/>
              <a:t>fermentasi</a:t>
            </a:r>
            <a:r>
              <a:rPr lang="en-US" sz="2400" cap="none" dirty="0" smtClean="0"/>
              <a:t> </a:t>
            </a:r>
            <a:r>
              <a:rPr lang="en-US" sz="2400" cap="none" dirty="0" err="1" smtClean="0"/>
              <a:t>menggunakan</a:t>
            </a:r>
            <a:r>
              <a:rPr lang="en-US" sz="2400" cap="none" dirty="0" smtClean="0"/>
              <a:t> </a:t>
            </a:r>
            <a:r>
              <a:rPr lang="en-US" sz="2400" cap="none" dirty="0" err="1" smtClean="0"/>
              <a:t>bakteri</a:t>
            </a:r>
            <a:r>
              <a:rPr lang="en-US" sz="2400" cap="none" dirty="0" smtClean="0"/>
              <a:t> </a:t>
            </a:r>
            <a:r>
              <a:rPr lang="en-US" sz="2400" i="1" cap="none" dirty="0" smtClean="0"/>
              <a:t>lactobacillus </a:t>
            </a:r>
            <a:r>
              <a:rPr lang="en-US" sz="2400" i="1" cap="none" dirty="0" err="1" smtClean="0"/>
              <a:t>bulgaricus</a:t>
            </a:r>
            <a:r>
              <a:rPr lang="en-US" sz="2400" i="1" cap="none" dirty="0" smtClean="0"/>
              <a:t> </a:t>
            </a:r>
            <a:r>
              <a:rPr lang="en-US" sz="2400" cap="none" dirty="0" err="1" smtClean="0"/>
              <a:t>dan</a:t>
            </a:r>
            <a:r>
              <a:rPr lang="en-US" sz="2400" cap="none" dirty="0" smtClean="0"/>
              <a:t> </a:t>
            </a:r>
            <a:r>
              <a:rPr lang="en-US" sz="2400" i="1" cap="none" dirty="0" smtClean="0"/>
              <a:t>streptococcus </a:t>
            </a:r>
            <a:r>
              <a:rPr lang="en-US" sz="2400" i="1" cap="none" dirty="0" err="1" smtClean="0"/>
              <a:t>thermophilus</a:t>
            </a:r>
            <a:r>
              <a:rPr lang="en-US" sz="2400" i="1" cap="none" dirty="0" smtClean="0"/>
              <a:t>.</a:t>
            </a:r>
            <a:r>
              <a:rPr lang="en-US" sz="2400" cap="none" dirty="0" smtClean="0"/>
              <a:t> </a:t>
            </a:r>
            <a:r>
              <a:rPr lang="en-US" sz="2400" cap="none" dirty="0" err="1" smtClean="0"/>
              <a:t>Aktivitas</a:t>
            </a:r>
            <a:r>
              <a:rPr lang="en-US" sz="2400" cap="none" dirty="0" smtClean="0"/>
              <a:t> </a:t>
            </a:r>
            <a:r>
              <a:rPr lang="en-US" sz="2400" cap="none" dirty="0" err="1" smtClean="0"/>
              <a:t>fermentasi</a:t>
            </a:r>
            <a:r>
              <a:rPr lang="en-US" sz="2400" cap="none" dirty="0" smtClean="0"/>
              <a:t> </a:t>
            </a:r>
            <a:r>
              <a:rPr lang="en-US" sz="2400" cap="none" dirty="0" err="1" smtClean="0"/>
              <a:t>dari</a:t>
            </a:r>
            <a:r>
              <a:rPr lang="en-US" sz="2400" cap="none" dirty="0" smtClean="0"/>
              <a:t> </a:t>
            </a:r>
            <a:r>
              <a:rPr lang="en-US" sz="2400" cap="none" dirty="0" err="1" smtClean="0"/>
              <a:t>kedua</a:t>
            </a:r>
            <a:r>
              <a:rPr lang="en-US" sz="2400" cap="none" dirty="0" smtClean="0"/>
              <a:t> </a:t>
            </a:r>
            <a:r>
              <a:rPr lang="en-US" sz="2400" cap="none" dirty="0" err="1" smtClean="0"/>
              <a:t>spesies</a:t>
            </a:r>
            <a:r>
              <a:rPr lang="en-US" sz="2400" cap="none" dirty="0" smtClean="0"/>
              <a:t> </a:t>
            </a:r>
            <a:r>
              <a:rPr lang="en-US" sz="2400" cap="none" dirty="0" err="1" smtClean="0"/>
              <a:t>bakteri</a:t>
            </a:r>
            <a:r>
              <a:rPr lang="en-US" sz="2400" cap="none" dirty="0" smtClean="0"/>
              <a:t> </a:t>
            </a:r>
            <a:r>
              <a:rPr lang="en-US" sz="2400" cap="none" dirty="0" err="1" smtClean="0"/>
              <a:t>tersebut</a:t>
            </a:r>
            <a:r>
              <a:rPr lang="en-US" sz="2400" cap="none" dirty="0" smtClean="0"/>
              <a:t> </a:t>
            </a:r>
            <a:r>
              <a:rPr lang="en-US" sz="2400" cap="none" dirty="0" err="1" smtClean="0"/>
              <a:t>dapat</a:t>
            </a:r>
            <a:r>
              <a:rPr lang="en-US" sz="2400" cap="none" dirty="0" smtClean="0"/>
              <a:t> </a:t>
            </a:r>
            <a:r>
              <a:rPr lang="en-US" sz="2400" cap="none" dirty="0" err="1" smtClean="0"/>
              <a:t>menurunkan</a:t>
            </a:r>
            <a:r>
              <a:rPr lang="en-US" sz="2400" cap="none" dirty="0" smtClean="0"/>
              <a:t> </a:t>
            </a:r>
            <a:r>
              <a:rPr lang="en-US" sz="2400" cap="none" dirty="0" err="1" smtClean="0"/>
              <a:t>ph</a:t>
            </a:r>
            <a:r>
              <a:rPr lang="en-US" sz="2400" cap="none" dirty="0" smtClean="0"/>
              <a:t> </a:t>
            </a:r>
            <a:r>
              <a:rPr lang="en-US" sz="2400" cap="none" dirty="0" err="1" smtClean="0"/>
              <a:t>susu</a:t>
            </a:r>
            <a:r>
              <a:rPr lang="en-US" sz="2400" cap="none" dirty="0" smtClean="0"/>
              <a:t> </a:t>
            </a:r>
            <a:r>
              <a:rPr lang="en-US" sz="2400" cap="none" dirty="0" err="1" smtClean="0"/>
              <a:t>sapi</a:t>
            </a:r>
            <a:r>
              <a:rPr lang="en-US" sz="2400" cap="none" dirty="0" smtClean="0"/>
              <a:t>, </a:t>
            </a:r>
            <a:r>
              <a:rPr lang="en-US" sz="2400" cap="none" dirty="0" err="1" smtClean="0"/>
              <a:t>sehingga</a:t>
            </a:r>
            <a:r>
              <a:rPr lang="en-US" sz="2400" cap="none" dirty="0" smtClean="0"/>
              <a:t> </a:t>
            </a:r>
            <a:r>
              <a:rPr lang="en-US" sz="2400" cap="none" dirty="0" err="1" smtClean="0"/>
              <a:t>dapat</a:t>
            </a:r>
            <a:r>
              <a:rPr lang="en-US" sz="2400" cap="none" dirty="0" smtClean="0"/>
              <a:t> </a:t>
            </a:r>
            <a:r>
              <a:rPr lang="en-US" sz="2400" cap="none" dirty="0" err="1" smtClean="0"/>
              <a:t>menghambat</a:t>
            </a:r>
            <a:r>
              <a:rPr lang="en-US" sz="2400" cap="none" dirty="0" smtClean="0"/>
              <a:t> </a:t>
            </a:r>
            <a:r>
              <a:rPr lang="en-US" sz="2400" cap="none" dirty="0" err="1" smtClean="0"/>
              <a:t>aktivitas</a:t>
            </a:r>
            <a:r>
              <a:rPr lang="en-US" sz="2400" cap="none" dirty="0" smtClean="0"/>
              <a:t> </a:t>
            </a:r>
            <a:r>
              <a:rPr lang="en-US" sz="2400" cap="none" dirty="0" err="1" smtClean="0"/>
              <a:t>bakteri</a:t>
            </a:r>
            <a:r>
              <a:rPr lang="en-US" sz="2400" cap="none" dirty="0" smtClean="0"/>
              <a:t> </a:t>
            </a:r>
            <a:r>
              <a:rPr lang="en-US" sz="2400" cap="none" dirty="0" err="1" smtClean="0"/>
              <a:t>proteilitik</a:t>
            </a:r>
            <a:r>
              <a:rPr lang="en-US" sz="2400" cap="none" dirty="0" smtClean="0"/>
              <a:t> yang </a:t>
            </a:r>
            <a:r>
              <a:rPr lang="en-US" sz="2400" cap="none" dirty="0" err="1" smtClean="0"/>
              <a:t>bersifat</a:t>
            </a:r>
            <a:r>
              <a:rPr lang="en-US" sz="2400" cap="none" dirty="0" smtClean="0"/>
              <a:t> </a:t>
            </a:r>
            <a:r>
              <a:rPr lang="en-US" sz="2400" cap="none" dirty="0" err="1" smtClean="0"/>
              <a:t>tidak</a:t>
            </a:r>
            <a:r>
              <a:rPr lang="en-US" sz="2400" cap="none" dirty="0" smtClean="0"/>
              <a:t> </a:t>
            </a:r>
            <a:r>
              <a:rPr lang="en-US" sz="2400" cap="none" dirty="0" err="1" smtClean="0"/>
              <a:t>asam</a:t>
            </a:r>
            <a:r>
              <a:rPr lang="en-US" sz="2400" cap="none" dirty="0" smtClean="0"/>
              <a:t>. </a:t>
            </a:r>
            <a:r>
              <a:rPr lang="en-US" sz="2400" i="1" cap="none" dirty="0" smtClean="0"/>
              <a:t>Lactobacillus </a:t>
            </a:r>
            <a:r>
              <a:rPr lang="en-US" sz="2400" i="1" cap="none" dirty="0" err="1" smtClean="0"/>
              <a:t>bulgaricus</a:t>
            </a:r>
            <a:r>
              <a:rPr lang="en-US" sz="2400" i="1" cap="none" dirty="0" smtClean="0"/>
              <a:t> </a:t>
            </a:r>
            <a:r>
              <a:rPr lang="en-US" sz="2400" cap="none" dirty="0" smtClean="0"/>
              <a:t> </a:t>
            </a:r>
            <a:r>
              <a:rPr lang="en-US" sz="2400" cap="none" dirty="0" err="1" smtClean="0"/>
              <a:t>ini</a:t>
            </a:r>
            <a:r>
              <a:rPr lang="en-US" sz="2400" cap="none" dirty="0" smtClean="0"/>
              <a:t> </a:t>
            </a:r>
            <a:r>
              <a:rPr lang="en-US" sz="2400" cap="none" dirty="0" err="1" smtClean="0"/>
              <a:t>hidup</a:t>
            </a:r>
            <a:r>
              <a:rPr lang="en-US" sz="2400" cap="none" dirty="0" smtClean="0"/>
              <a:t> </a:t>
            </a:r>
            <a:r>
              <a:rPr lang="en-US" sz="2400" cap="none" dirty="0" err="1" smtClean="0"/>
              <a:t>dari</a:t>
            </a:r>
            <a:r>
              <a:rPr lang="en-US" sz="2400" cap="none" dirty="0" smtClean="0"/>
              <a:t> “</a:t>
            </a:r>
            <a:r>
              <a:rPr lang="en-US" sz="2400" cap="none" dirty="0" err="1" smtClean="0"/>
              <a:t>memakan</a:t>
            </a:r>
            <a:r>
              <a:rPr lang="en-US" sz="2400" cap="none" dirty="0" smtClean="0"/>
              <a:t>” </a:t>
            </a:r>
            <a:r>
              <a:rPr lang="en-US" sz="2400" cap="none" dirty="0" err="1" smtClean="0"/>
              <a:t>laktosa</a:t>
            </a:r>
            <a:r>
              <a:rPr lang="en-US" sz="2400" cap="none" dirty="0" smtClean="0"/>
              <a:t> (</a:t>
            </a:r>
            <a:r>
              <a:rPr lang="en-US" sz="2400" cap="none" dirty="0" err="1" smtClean="0"/>
              <a:t>gula</a:t>
            </a:r>
            <a:r>
              <a:rPr lang="en-US" sz="2400" cap="none" dirty="0" smtClean="0"/>
              <a:t> </a:t>
            </a:r>
            <a:r>
              <a:rPr lang="en-US" sz="2400" cap="none" dirty="0" err="1" smtClean="0"/>
              <a:t>susu</a:t>
            </a:r>
            <a:r>
              <a:rPr lang="en-US" sz="2400" cap="none" dirty="0" smtClean="0"/>
              <a:t>) </a:t>
            </a:r>
            <a:r>
              <a:rPr lang="en-US" sz="2400" cap="none" dirty="0" err="1" smtClean="0"/>
              <a:t>dan</a:t>
            </a:r>
            <a:r>
              <a:rPr lang="en-US" sz="2400" cap="none" dirty="0" smtClean="0"/>
              <a:t> </a:t>
            </a:r>
            <a:r>
              <a:rPr lang="en-US" sz="2400" cap="none" dirty="0" err="1" smtClean="0"/>
              <a:t>mengeluarkan</a:t>
            </a:r>
            <a:r>
              <a:rPr lang="en-US" sz="2400" cap="none" dirty="0" smtClean="0"/>
              <a:t> </a:t>
            </a:r>
            <a:r>
              <a:rPr lang="en-US" sz="2400" cap="none" dirty="0" err="1" smtClean="0"/>
              <a:t>asam</a:t>
            </a:r>
            <a:r>
              <a:rPr lang="en-US" sz="2400" cap="none" dirty="0" smtClean="0"/>
              <a:t> </a:t>
            </a:r>
            <a:r>
              <a:rPr lang="en-US" sz="2400" cap="none" dirty="0" err="1" smtClean="0"/>
              <a:t>laktat</a:t>
            </a:r>
            <a:r>
              <a:rPr lang="en-US" sz="2400" cap="none" dirty="0" smtClean="0"/>
              <a:t>. </a:t>
            </a:r>
            <a:r>
              <a:rPr lang="en-US" sz="2400" cap="none" dirty="0" err="1" smtClean="0"/>
              <a:t>Asam</a:t>
            </a:r>
            <a:r>
              <a:rPr lang="en-US" sz="2400" cap="none" dirty="0" smtClean="0"/>
              <a:t> </a:t>
            </a:r>
            <a:r>
              <a:rPr lang="en-US" sz="2400" cap="none" dirty="0" err="1" smtClean="0"/>
              <a:t>ini</a:t>
            </a:r>
            <a:r>
              <a:rPr lang="en-US" sz="2400" cap="none" dirty="0" smtClean="0"/>
              <a:t> </a:t>
            </a:r>
            <a:r>
              <a:rPr lang="en-US" sz="2400" cap="none" dirty="0" err="1" smtClean="0"/>
              <a:t>sekaligus</a:t>
            </a:r>
            <a:r>
              <a:rPr lang="en-US" sz="2400" cap="none" dirty="0" smtClean="0"/>
              <a:t> </a:t>
            </a:r>
            <a:r>
              <a:rPr lang="en-US" sz="2400" cap="none" dirty="0" err="1" smtClean="0"/>
              <a:t>mengawetkan</a:t>
            </a:r>
            <a:r>
              <a:rPr lang="en-US" sz="2400" cap="none" dirty="0" smtClean="0"/>
              <a:t> </a:t>
            </a:r>
            <a:r>
              <a:rPr lang="en-US" sz="2400" cap="none" dirty="0" err="1" smtClean="0"/>
              <a:t>susu</a:t>
            </a:r>
            <a:r>
              <a:rPr lang="en-US" sz="2400" cap="none" dirty="0" smtClean="0"/>
              <a:t> </a:t>
            </a:r>
            <a:r>
              <a:rPr lang="en-US" sz="2400" cap="none" dirty="0" err="1" smtClean="0"/>
              <a:t>dan</a:t>
            </a:r>
            <a:r>
              <a:rPr lang="en-US" sz="2400" cap="none" dirty="0" smtClean="0"/>
              <a:t> </a:t>
            </a:r>
            <a:r>
              <a:rPr lang="en-US" sz="2400" cap="none" dirty="0" err="1" smtClean="0"/>
              <a:t>mendegradasi</a:t>
            </a:r>
            <a:r>
              <a:rPr lang="en-US" sz="2400" cap="none" dirty="0" smtClean="0"/>
              <a:t> </a:t>
            </a:r>
            <a:r>
              <a:rPr lang="en-US" sz="2400" cap="none" dirty="0" err="1" smtClean="0"/>
              <a:t>laktosa</a:t>
            </a:r>
            <a:r>
              <a:rPr lang="en-US" sz="2400" cap="none" dirty="0" smtClean="0"/>
              <a:t> (</a:t>
            </a:r>
            <a:r>
              <a:rPr lang="en-US" sz="2400" cap="none" dirty="0" err="1" smtClean="0"/>
              <a:t>gula</a:t>
            </a:r>
            <a:r>
              <a:rPr lang="en-US" sz="2400" cap="none" dirty="0" smtClean="0"/>
              <a:t> </a:t>
            </a:r>
            <a:r>
              <a:rPr lang="en-US" sz="2400" cap="none" dirty="0" err="1" smtClean="0"/>
              <a:t>susu</a:t>
            </a:r>
            <a:r>
              <a:rPr lang="en-US" sz="2400" cap="none" dirty="0" smtClean="0"/>
              <a:t>). </a:t>
            </a:r>
            <a:r>
              <a:rPr lang="en-US" sz="2400" cap="none" dirty="0" err="1" smtClean="0"/>
              <a:t>Asam</a:t>
            </a:r>
            <a:r>
              <a:rPr lang="en-US" sz="2400" cap="none" dirty="0" smtClean="0"/>
              <a:t> </a:t>
            </a:r>
            <a:r>
              <a:rPr lang="en-US" sz="2400" cap="none" dirty="0" err="1" smtClean="0"/>
              <a:t>laktat</a:t>
            </a:r>
            <a:r>
              <a:rPr lang="en-US" sz="2400" cap="none" dirty="0" smtClean="0"/>
              <a:t> yang </a:t>
            </a:r>
            <a:r>
              <a:rPr lang="en-US" sz="2400" cap="none" dirty="0" err="1" smtClean="0"/>
              <a:t>dihasilkan</a:t>
            </a:r>
            <a:r>
              <a:rPr lang="en-US" sz="2400" cap="none" dirty="0" smtClean="0"/>
              <a:t> </a:t>
            </a:r>
            <a:r>
              <a:rPr lang="en-US" sz="2400" cap="none" dirty="0" err="1" smtClean="0"/>
              <a:t>selama</a:t>
            </a:r>
            <a:r>
              <a:rPr lang="en-US" sz="2400" cap="none" dirty="0" smtClean="0"/>
              <a:t> proses </a:t>
            </a:r>
            <a:r>
              <a:rPr lang="en-US" sz="2400" cap="none" dirty="0" err="1" smtClean="0"/>
              <a:t>fermentasi</a:t>
            </a:r>
            <a:r>
              <a:rPr lang="en-US" sz="2400" cap="none" dirty="0" smtClean="0"/>
              <a:t> </a:t>
            </a:r>
            <a:r>
              <a:rPr lang="en-US" sz="2400" cap="none" dirty="0" err="1" smtClean="0"/>
              <a:t>akan</a:t>
            </a:r>
            <a:r>
              <a:rPr lang="en-US" sz="2400" cap="none" dirty="0" smtClean="0"/>
              <a:t> </a:t>
            </a:r>
            <a:r>
              <a:rPr lang="en-US" sz="2400" cap="none" dirty="0" err="1" smtClean="0"/>
              <a:t>menghambat</a:t>
            </a:r>
            <a:r>
              <a:rPr lang="en-US" sz="2400" cap="none" dirty="0" smtClean="0"/>
              <a:t> </a:t>
            </a:r>
            <a:r>
              <a:rPr lang="en-US" sz="2400" cap="none" dirty="0" err="1" smtClean="0"/>
              <a:t>pertumbuhan</a:t>
            </a:r>
            <a:r>
              <a:rPr lang="en-US" sz="2400" cap="none" dirty="0" smtClean="0"/>
              <a:t> </a:t>
            </a:r>
            <a:r>
              <a:rPr lang="en-US" sz="2400" cap="none" dirty="0" err="1" smtClean="0"/>
              <a:t>kapang</a:t>
            </a:r>
            <a:r>
              <a:rPr lang="en-US" sz="2400" cap="none" dirty="0" smtClean="0"/>
              <a:t> </a:t>
            </a:r>
            <a:r>
              <a:rPr lang="en-US" sz="2400" cap="none" dirty="0" err="1" smtClean="0"/>
              <a:t>dan</a:t>
            </a:r>
            <a:r>
              <a:rPr lang="en-US" sz="2400" cap="none" dirty="0" smtClean="0"/>
              <a:t> </a:t>
            </a:r>
            <a:r>
              <a:rPr lang="en-US" sz="2400" cap="none" dirty="0" err="1" smtClean="0"/>
              <a:t>khamir</a:t>
            </a:r>
            <a:r>
              <a:rPr lang="en-US" sz="2400" cap="none" dirty="0" smtClean="0"/>
              <a:t>.</a:t>
            </a:r>
            <a:endParaRPr lang="en-US" sz="2400" cap="none" dirty="0"/>
          </a:p>
        </p:txBody>
      </p:sp>
      <p:sp>
        <p:nvSpPr>
          <p:cNvPr id="4" name="Title 3"/>
          <p:cNvSpPr>
            <a:spLocks noGrp="1"/>
          </p:cNvSpPr>
          <p:nvPr>
            <p:ph type="title"/>
          </p:nvPr>
        </p:nvSpPr>
        <p:spPr>
          <a:xfrm flipV="1">
            <a:off x="913149" y="-45719"/>
            <a:ext cx="10364451" cy="45719"/>
          </a:xfrm>
        </p:spPr>
        <p:txBody>
          <a:bodyPr>
            <a:normAutofit fontScale="90000"/>
          </a:bodyPr>
          <a:lstStyle/>
          <a:p>
            <a:r>
              <a:rPr lang="en-US" dirty="0" smtClean="0"/>
              <a:t> </a:t>
            </a:r>
            <a:endParaRPr lang="en-US" dirty="0"/>
          </a:p>
        </p:txBody>
      </p:sp>
    </p:spTree>
    <p:extLst>
      <p:ext uri="{BB962C8B-B14F-4D97-AF65-F5344CB8AC3E}">
        <p14:creationId xmlns:p14="http://schemas.microsoft.com/office/powerpoint/2010/main" val="4225280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sz="quarter" idx="13"/>
          </p:nvPr>
        </p:nvSpPr>
        <p:spPr>
          <a:xfrm>
            <a:off x="913774" y="347730"/>
            <a:ext cx="10363826" cy="5443469"/>
          </a:xfrm>
        </p:spPr>
        <p:txBody>
          <a:bodyPr>
            <a:noAutofit/>
          </a:bodyPr>
          <a:lstStyle/>
          <a:p>
            <a:pPr marL="0" indent="0" fontAlgn="base">
              <a:buNone/>
            </a:pPr>
            <a:r>
              <a:rPr lang="en-US" sz="2400" cap="none" dirty="0" err="1" smtClean="0">
                <a:latin typeface="Times New Roman" panose="02020603050405020304" pitchFamily="18" charset="0"/>
                <a:cs typeface="Times New Roman" panose="02020603050405020304" pitchFamily="18" charset="0"/>
              </a:rPr>
              <a:t>Aplikasi</a:t>
            </a:r>
            <a:r>
              <a:rPr lang="en-US" sz="2400" cap="none" dirty="0" smtClean="0">
                <a:latin typeface="Times New Roman" panose="02020603050405020304" pitchFamily="18" charset="0"/>
                <a:cs typeface="Times New Roman" panose="02020603050405020304" pitchFamily="18" charset="0"/>
              </a:rPr>
              <a:t> proses </a:t>
            </a:r>
            <a:r>
              <a:rPr lang="en-US" sz="2400" cap="none" dirty="0" err="1" smtClean="0">
                <a:latin typeface="Times New Roman" panose="02020603050405020304" pitchFamily="18" charset="0"/>
                <a:cs typeface="Times New Roman" panose="02020603050405020304" pitchFamily="18" charset="0"/>
              </a:rPr>
              <a:t>fermentasi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pada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skala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industri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atau</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komersial</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dikelompokkan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menjadi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empat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macam</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yaitu</a:t>
            </a:r>
            <a:r>
              <a:rPr lang="en-US" sz="2400" cap="none" dirty="0" smtClean="0">
                <a:latin typeface="Times New Roman" panose="02020603050405020304" pitchFamily="18" charset="0"/>
                <a:cs typeface="Times New Roman" panose="02020603050405020304" pitchFamily="18" charset="0"/>
              </a:rPr>
              <a:t> :</a:t>
            </a:r>
            <a:br>
              <a:rPr lang="en-US" sz="2400" cap="none" dirty="0" smtClean="0">
                <a:latin typeface="Times New Roman" panose="02020603050405020304" pitchFamily="18" charset="0"/>
                <a:cs typeface="Times New Roman" panose="02020603050405020304" pitchFamily="18" charset="0"/>
              </a:rPr>
            </a:br>
            <a:r>
              <a:rPr lang="en-US" sz="2400" cap="none" dirty="0" smtClean="0">
                <a:latin typeface="Times New Roman" panose="02020603050405020304" pitchFamily="18" charset="0"/>
                <a:cs typeface="Times New Roman" panose="02020603050405020304" pitchFamily="18" charset="0"/>
              </a:rPr>
              <a:t>A. Proses </a:t>
            </a:r>
            <a:r>
              <a:rPr lang="en-US" sz="2400" cap="none" dirty="0" err="1" smtClean="0">
                <a:latin typeface="Times New Roman" panose="02020603050405020304" pitchFamily="18" charset="0"/>
                <a:cs typeface="Times New Roman" panose="02020603050405020304" pitchFamily="18" charset="0"/>
              </a:rPr>
              <a:t>fermentasi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untuk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memproduksi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sel</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mikrobia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Termasuk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dalam</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tipe</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ini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adalah</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produk</a:t>
            </a:r>
            <a:r>
              <a:rPr lang="en-US" sz="2400" cap="none" dirty="0" smtClean="0">
                <a:latin typeface="Times New Roman" panose="02020603050405020304" pitchFamily="18" charset="0"/>
                <a:cs typeface="Times New Roman" panose="02020603050405020304" pitchFamily="18" charset="0"/>
              </a:rPr>
              <a:t> baker’ yeast </a:t>
            </a:r>
            <a:r>
              <a:rPr lang="en-US" sz="2400" cap="none" dirty="0" err="1" smtClean="0">
                <a:latin typeface="Times New Roman" panose="02020603050405020304" pitchFamily="18" charset="0"/>
                <a:cs typeface="Times New Roman" panose="02020603050405020304" pitchFamily="18" charset="0"/>
              </a:rPr>
              <a:t>dan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produksi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sel</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tunggal</a:t>
            </a:r>
            <a:r>
              <a:rPr lang="en-US" sz="2400" cap="none" dirty="0" smtClean="0">
                <a:latin typeface="Times New Roman" panose="02020603050405020304" pitchFamily="18" charset="0"/>
                <a:cs typeface="Times New Roman" panose="02020603050405020304" pitchFamily="18" charset="0"/>
              </a:rPr>
              <a:t>.</a:t>
            </a:r>
            <a:br>
              <a:rPr lang="en-US" sz="2400" cap="none" dirty="0" smtClean="0">
                <a:latin typeface="Times New Roman" panose="02020603050405020304" pitchFamily="18" charset="0"/>
                <a:cs typeface="Times New Roman" panose="02020603050405020304" pitchFamily="18" charset="0"/>
              </a:rPr>
            </a:br>
            <a:r>
              <a:rPr lang="en-US" sz="2400" cap="none" dirty="0" smtClean="0">
                <a:latin typeface="Times New Roman" panose="02020603050405020304" pitchFamily="18" charset="0"/>
                <a:cs typeface="Times New Roman" panose="02020603050405020304" pitchFamily="18" charset="0"/>
              </a:rPr>
              <a:t>B. Proses </a:t>
            </a:r>
            <a:r>
              <a:rPr lang="en-US" sz="2400" cap="none" dirty="0" err="1" smtClean="0">
                <a:latin typeface="Times New Roman" panose="02020603050405020304" pitchFamily="18" charset="0"/>
                <a:cs typeface="Times New Roman" panose="02020603050405020304" pitchFamily="18" charset="0"/>
              </a:rPr>
              <a:t>fermentasi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untuk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memproduksi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enzim</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Termasuk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dalam</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tipe</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ini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adalah</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produksi</a:t>
            </a:r>
            <a:r>
              <a:rPr lang="en-US" sz="2400" cap="none" dirty="0" smtClean="0">
                <a:latin typeface="Times New Roman" panose="02020603050405020304" pitchFamily="18" charset="0"/>
                <a:cs typeface="Times New Roman" panose="02020603050405020304" pitchFamily="18" charset="0"/>
              </a:rPr>
              <a:t> protease, Amylase, </a:t>
            </a:r>
            <a:r>
              <a:rPr lang="en-US" sz="2400" cap="none" dirty="0" err="1" smtClean="0">
                <a:latin typeface="Times New Roman" panose="02020603050405020304" pitchFamily="18" charset="0"/>
                <a:cs typeface="Times New Roman" panose="02020603050405020304" pitchFamily="18" charset="0"/>
              </a:rPr>
              <a:t>pektinase</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dan</a:t>
            </a:r>
            <a:r>
              <a:rPr lang="en-US" sz="2400" cap="none" dirty="0" smtClean="0">
                <a:latin typeface="Times New Roman" panose="02020603050405020304" pitchFamily="18" charset="0"/>
                <a:cs typeface="Times New Roman" panose="02020603050405020304" pitchFamily="18" charset="0"/>
              </a:rPr>
              <a:t> lain-lain.</a:t>
            </a:r>
            <a:br>
              <a:rPr lang="en-US" sz="2400" cap="none" dirty="0" smtClean="0">
                <a:latin typeface="Times New Roman" panose="02020603050405020304" pitchFamily="18" charset="0"/>
                <a:cs typeface="Times New Roman" panose="02020603050405020304" pitchFamily="18" charset="0"/>
              </a:rPr>
            </a:br>
            <a:r>
              <a:rPr lang="en-US" sz="2400" cap="none" dirty="0" smtClean="0">
                <a:latin typeface="Times New Roman" panose="02020603050405020304" pitchFamily="18" charset="0"/>
                <a:cs typeface="Times New Roman" panose="02020603050405020304" pitchFamily="18" charset="0"/>
              </a:rPr>
              <a:t>C. Proses </a:t>
            </a:r>
            <a:r>
              <a:rPr lang="en-US" sz="2400" cap="none" dirty="0" err="1" smtClean="0">
                <a:latin typeface="Times New Roman" panose="02020603050405020304" pitchFamily="18" charset="0"/>
                <a:cs typeface="Times New Roman" panose="02020603050405020304" pitchFamily="18" charset="0"/>
              </a:rPr>
              <a:t>fermentasi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untuk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memproduksi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metabolit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baik</a:t>
            </a:r>
            <a:r>
              <a:rPr lang="en-US" sz="2400" cap="none" dirty="0" smtClean="0">
                <a:latin typeface="Times New Roman" panose="02020603050405020304" pitchFamily="18" charset="0"/>
                <a:cs typeface="Times New Roman" panose="02020603050405020304" pitchFamily="18" charset="0"/>
              </a:rPr>
              <a:t> primer </a:t>
            </a:r>
            <a:r>
              <a:rPr lang="en-US" sz="2400" cap="none" dirty="0" err="1" smtClean="0">
                <a:latin typeface="Times New Roman" panose="02020603050405020304" pitchFamily="18" charset="0"/>
                <a:cs typeface="Times New Roman" panose="02020603050405020304" pitchFamily="18" charset="0"/>
              </a:rPr>
              <a:t>maupun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sekunder</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Termasuk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metabolit</a:t>
            </a:r>
            <a:r>
              <a:rPr lang="en-US" sz="2400" cap="none" dirty="0" smtClean="0">
                <a:latin typeface="Times New Roman" panose="02020603050405020304" pitchFamily="18" charset="0"/>
                <a:cs typeface="Times New Roman" panose="02020603050405020304" pitchFamily="18" charset="0"/>
              </a:rPr>
              <a:t> primer </a:t>
            </a:r>
            <a:r>
              <a:rPr lang="en-US" sz="2400" cap="none" dirty="0" err="1" smtClean="0">
                <a:latin typeface="Times New Roman" panose="02020603050405020304" pitchFamily="18" charset="0"/>
                <a:cs typeface="Times New Roman" panose="02020603050405020304" pitchFamily="18" charset="0"/>
              </a:rPr>
              <a:t>adalah</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alkohol</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asam</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sitrat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aseton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butanol</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asam</a:t>
            </a:r>
            <a:r>
              <a:rPr lang="en-US" sz="2400" cap="none" dirty="0" smtClean="0">
                <a:latin typeface="Times New Roman" panose="02020603050405020304" pitchFamily="18" charset="0"/>
                <a:cs typeface="Times New Roman" panose="02020603050405020304" pitchFamily="18" charset="0"/>
              </a:rPr>
              <a:t> glutamate, </a:t>
            </a:r>
            <a:r>
              <a:rPr lang="en-US" sz="2400" cap="none" dirty="0" err="1" smtClean="0">
                <a:latin typeface="Times New Roman" panose="02020603050405020304" pitchFamily="18" charset="0"/>
                <a:cs typeface="Times New Roman" panose="02020603050405020304" pitchFamily="18" charset="0"/>
              </a:rPr>
              <a:t>lisin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nukleotida</a:t>
            </a:r>
            <a:r>
              <a:rPr lang="en-US" sz="2400" cap="none" dirty="0" smtClean="0">
                <a:latin typeface="Times New Roman" panose="02020603050405020304" pitchFamily="18" charset="0"/>
                <a:cs typeface="Times New Roman" panose="02020603050405020304" pitchFamily="18" charset="0"/>
              </a:rPr>
              <a:t>, vitamin. Yang </a:t>
            </a:r>
            <a:r>
              <a:rPr lang="en-US" sz="2400" cap="none" dirty="0" err="1" smtClean="0">
                <a:latin typeface="Times New Roman" panose="02020603050405020304" pitchFamily="18" charset="0"/>
                <a:cs typeface="Times New Roman" panose="02020603050405020304" pitchFamily="18" charset="0"/>
              </a:rPr>
              <a:t>termasuk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produk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sekunder</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adalah</a:t>
            </a:r>
            <a:r>
              <a:rPr lang="en-US" sz="2400" cap="none" dirty="0" smtClean="0">
                <a:latin typeface="Times New Roman" panose="02020603050405020304" pitchFamily="18" charset="0"/>
                <a:cs typeface="Times New Roman" panose="02020603050405020304" pitchFamily="18" charset="0"/>
              </a:rPr>
              <a:t> steroid, antibiotic </a:t>
            </a:r>
            <a:r>
              <a:rPr lang="en-US" sz="2400" cap="none" dirty="0" err="1" smtClean="0">
                <a:latin typeface="Times New Roman" panose="02020603050405020304" pitchFamily="18" charset="0"/>
                <a:cs typeface="Times New Roman" panose="02020603050405020304" pitchFamily="18" charset="0"/>
              </a:rPr>
              <a:t>dan</a:t>
            </a:r>
            <a:r>
              <a:rPr lang="en-US" sz="2400" cap="none" dirty="0" smtClean="0">
                <a:latin typeface="Times New Roman" panose="02020603050405020304" pitchFamily="18" charset="0"/>
                <a:cs typeface="Times New Roman" panose="02020603050405020304" pitchFamily="18" charset="0"/>
              </a:rPr>
              <a:t> lain </a:t>
            </a:r>
            <a:r>
              <a:rPr lang="en-US" sz="2400" cap="none" dirty="0" err="1" smtClean="0">
                <a:latin typeface="Times New Roman" panose="02020603050405020304" pitchFamily="18" charset="0"/>
                <a:cs typeface="Times New Roman" panose="02020603050405020304" pitchFamily="18" charset="0"/>
              </a:rPr>
              <a:t>sebagainya</a:t>
            </a:r>
            <a:r>
              <a:rPr lang="en-US" sz="2400" cap="none" dirty="0" smtClean="0">
                <a:latin typeface="Times New Roman" panose="02020603050405020304" pitchFamily="18" charset="0"/>
                <a:cs typeface="Times New Roman" panose="02020603050405020304" pitchFamily="18" charset="0"/>
              </a:rPr>
              <a:t>.</a:t>
            </a:r>
            <a:br>
              <a:rPr lang="en-US" sz="2400" cap="none" dirty="0" smtClean="0">
                <a:latin typeface="Times New Roman" panose="02020603050405020304" pitchFamily="18" charset="0"/>
                <a:cs typeface="Times New Roman" panose="02020603050405020304" pitchFamily="18" charset="0"/>
              </a:rPr>
            </a:br>
            <a:r>
              <a:rPr lang="en-US" sz="2400" cap="none" dirty="0" smtClean="0">
                <a:latin typeface="Times New Roman" panose="02020603050405020304" pitchFamily="18" charset="0"/>
                <a:cs typeface="Times New Roman" panose="02020603050405020304" pitchFamily="18" charset="0"/>
              </a:rPr>
              <a:t>D. Proses </a:t>
            </a:r>
            <a:r>
              <a:rPr lang="en-US" sz="2400" cap="none" dirty="0" err="1" smtClean="0">
                <a:latin typeface="Times New Roman" panose="02020603050405020304" pitchFamily="18" charset="0"/>
                <a:cs typeface="Times New Roman" panose="02020603050405020304" pitchFamily="18" charset="0"/>
              </a:rPr>
              <a:t>fermentasi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untuk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memodifikasi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senyawa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kimia</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tertentu</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menjadi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produk</a:t>
            </a:r>
            <a:r>
              <a:rPr lang="en-US" sz="2400" cap="none" dirty="0" smtClean="0">
                <a:latin typeface="Times New Roman" panose="02020603050405020304" pitchFamily="18" charset="0"/>
                <a:cs typeface="Times New Roman" panose="02020603050405020304" pitchFamily="18" charset="0"/>
              </a:rPr>
              <a:t> yang </a:t>
            </a:r>
            <a:r>
              <a:rPr lang="en-US" sz="2400" cap="none" dirty="0" err="1" smtClean="0">
                <a:latin typeface="Times New Roman" panose="02020603050405020304" pitchFamily="18" charset="0"/>
                <a:cs typeface="Times New Roman" panose="02020603050405020304" pitchFamily="18" charset="0"/>
              </a:rPr>
              <a:t>lebih</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mempunyai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nilai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ekonomi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Termasuk</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dalam</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tipe</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ini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adalah</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anhidrotetrasiklin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menjadi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tetrasiklin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naftalen</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menjadi</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asam</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salsilat</a:t>
            </a:r>
            <a:r>
              <a:rPr lang="en-US" sz="2400" cap="none" dirty="0" smtClean="0">
                <a:latin typeface="Times New Roman" panose="02020603050405020304" pitchFamily="18" charset="0"/>
                <a:cs typeface="Times New Roman" panose="02020603050405020304" pitchFamily="18" charset="0"/>
              </a:rPr>
              <a:t> (</a:t>
            </a:r>
            <a:r>
              <a:rPr lang="en-US" sz="2400" cap="none" dirty="0" err="1" smtClean="0">
                <a:latin typeface="Times New Roman" panose="02020603050405020304" pitchFamily="18" charset="0"/>
                <a:cs typeface="Times New Roman" panose="02020603050405020304" pitchFamily="18" charset="0"/>
              </a:rPr>
              <a:t>wibowo</a:t>
            </a:r>
            <a:r>
              <a:rPr lang="en-US" sz="2400" cap="none" dirty="0" smtClean="0">
                <a:latin typeface="Times New Roman" panose="02020603050405020304" pitchFamily="18" charset="0"/>
                <a:cs typeface="Times New Roman" panose="02020603050405020304" pitchFamily="18" charset="0"/>
              </a:rPr>
              <a:t>, 1990).</a:t>
            </a:r>
          </a:p>
          <a:p>
            <a:endParaRPr lang="en-US" sz="24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15175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flipV="1">
            <a:off x="913775" y="-389964"/>
            <a:ext cx="10364451" cy="242046"/>
          </a:xfrm>
        </p:spPr>
        <p:txBody>
          <a:bodyPr>
            <a:normAutofit fontScale="90000"/>
          </a:bodyPr>
          <a:lstStyle/>
          <a:p>
            <a:r>
              <a:rPr lang="en-US" dirty="0" smtClean="0"/>
              <a:t> </a:t>
            </a:r>
            <a:endParaRPr lang="en-US" dirty="0"/>
          </a:p>
        </p:txBody>
      </p:sp>
      <p:sp>
        <p:nvSpPr>
          <p:cNvPr id="3" name="Content Placeholder 2"/>
          <p:cNvSpPr>
            <a:spLocks noGrp="1"/>
          </p:cNvSpPr>
          <p:nvPr>
            <p:ph sz="quarter" idx="13"/>
          </p:nvPr>
        </p:nvSpPr>
        <p:spPr>
          <a:xfrm>
            <a:off x="913774" y="470648"/>
            <a:ext cx="10363826" cy="5320552"/>
          </a:xfrm>
        </p:spPr>
        <p:txBody>
          <a:bodyPr>
            <a:noAutofit/>
          </a:bodyPr>
          <a:lstStyle/>
          <a:p>
            <a:r>
              <a:rPr lang="en-US" sz="2200" cap="none" dirty="0" err="1" smtClean="0">
                <a:latin typeface="Times New Roman" panose="02020603050405020304" pitchFamily="18" charset="0"/>
                <a:cs typeface="Times New Roman" panose="02020603050405020304" pitchFamily="18" charset="0"/>
              </a:rPr>
              <a:t>Tujuan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pangan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awalnya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adalah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untuk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mengawetkan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pangan</a:t>
            </a:r>
            <a:r>
              <a:rPr lang="en-US" sz="2200" cap="none" dirty="0" smtClean="0">
                <a:latin typeface="Times New Roman" panose="02020603050405020304" pitchFamily="18" charset="0"/>
                <a:cs typeface="Times New Roman" panose="02020603050405020304" pitchFamily="18" charset="0"/>
              </a:rPr>
              <a:t> yang </a:t>
            </a:r>
            <a:r>
              <a:rPr lang="en-US" sz="2200" cap="none" dirty="0" err="1" smtClean="0">
                <a:latin typeface="Times New Roman" panose="02020603050405020304" pitchFamily="18" charset="0"/>
                <a:cs typeface="Times New Roman" panose="02020603050405020304" pitchFamily="18" charset="0"/>
              </a:rPr>
              <a:t>bersifat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musiman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mudah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rusak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Sejalan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dengan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perkembangan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alternatif</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pengawetan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pangan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maka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pengembangan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pangan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saat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ini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lebih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karena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tekstur</a:t>
            </a:r>
            <a:r>
              <a:rPr lang="en-US" sz="2200" cap="none" dirty="0" smtClean="0">
                <a:latin typeface="Times New Roman" panose="02020603050405020304" pitchFamily="18" charset="0"/>
                <a:cs typeface="Times New Roman" panose="02020603050405020304" pitchFamily="18" charset="0"/>
              </a:rPr>
              <a:t>, aroma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rasanya</a:t>
            </a:r>
            <a:r>
              <a:rPr lang="en-US" sz="2200" cap="none" dirty="0" smtClean="0">
                <a:latin typeface="Times New Roman" panose="02020603050405020304" pitchFamily="18" charset="0"/>
                <a:cs typeface="Times New Roman" panose="02020603050405020304" pitchFamily="18" charset="0"/>
              </a:rPr>
              <a:t> yang </a:t>
            </a:r>
            <a:r>
              <a:rPr lang="en-US" sz="2200" cap="none" dirty="0" err="1" smtClean="0">
                <a:latin typeface="Times New Roman" panose="02020603050405020304" pitchFamily="18" charset="0"/>
                <a:cs typeface="Times New Roman" panose="02020603050405020304" pitchFamily="18" charset="0"/>
              </a:rPr>
              <a:t>unik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Dampak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positif</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dari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terhadap</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kesehatan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konsumen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juga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menjadi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alasan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pengembngan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sekarang</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ini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Pemecahan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komponen</a:t>
            </a:r>
            <a:r>
              <a:rPr lang="en-US" sz="2200" cap="none" dirty="0" smtClean="0">
                <a:latin typeface="Times New Roman" panose="02020603050405020304" pitchFamily="18" charset="0"/>
                <a:cs typeface="Times New Roman" panose="02020603050405020304" pitchFamily="18" charset="0"/>
              </a:rPr>
              <a:t> yang </a:t>
            </a:r>
            <a:r>
              <a:rPr lang="en-US" sz="2200" cap="none" dirty="0" err="1" smtClean="0">
                <a:latin typeface="Times New Roman" panose="02020603050405020304" pitchFamily="18" charset="0"/>
                <a:cs typeface="Times New Roman" panose="02020603050405020304" pitchFamily="18" charset="0"/>
              </a:rPr>
              <a:t>kompleks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menjadi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komponen-komponen</a:t>
            </a:r>
            <a:r>
              <a:rPr lang="en-US" sz="2200" cap="none" dirty="0" smtClean="0">
                <a:latin typeface="Times New Roman" panose="02020603050405020304" pitchFamily="18" charset="0"/>
                <a:cs typeface="Times New Roman" panose="02020603050405020304" pitchFamily="18" charset="0"/>
              </a:rPr>
              <a:t> yang </a:t>
            </a:r>
            <a:r>
              <a:rPr lang="en-US" sz="2200" cap="none" dirty="0" err="1" smtClean="0">
                <a:latin typeface="Times New Roman" panose="02020603050405020304" pitchFamily="18" charset="0"/>
                <a:cs typeface="Times New Roman" panose="02020603050405020304" pitchFamily="18" charset="0"/>
              </a:rPr>
              <a:t>lebih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sederhana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menyebabkan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lebih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mudah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dicerna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daripada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pangan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asalnya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Pada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beberapa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dilaporkan</a:t>
            </a:r>
            <a:r>
              <a:rPr lang="en-US" sz="2200" cap="none" dirty="0" smtClean="0">
                <a:latin typeface="Times New Roman" panose="02020603050405020304" pitchFamily="18" charset="0"/>
                <a:cs typeface="Times New Roman" panose="02020603050405020304" pitchFamily="18" charset="0"/>
              </a:rPr>
              <a:t> pula </a:t>
            </a:r>
            <a:r>
              <a:rPr lang="en-US" sz="2200" cap="none" dirty="0" err="1" smtClean="0">
                <a:latin typeface="Times New Roman" panose="02020603050405020304" pitchFamily="18" charset="0"/>
                <a:cs typeface="Times New Roman" panose="02020603050405020304" pitchFamily="18" charset="0"/>
              </a:rPr>
              <a:t>adanya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peningkatan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kandungan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beberapa</a:t>
            </a:r>
            <a:r>
              <a:rPr lang="en-US" sz="2200" cap="none" dirty="0" smtClean="0">
                <a:latin typeface="Times New Roman" panose="02020603050405020304" pitchFamily="18" charset="0"/>
                <a:cs typeface="Times New Roman" panose="02020603050405020304" pitchFamily="18" charset="0"/>
              </a:rPr>
              <a:t> vitamin, </a:t>
            </a:r>
            <a:r>
              <a:rPr lang="en-US" sz="2200" cap="none" dirty="0" err="1" smtClean="0">
                <a:latin typeface="Times New Roman" panose="02020603050405020304" pitchFamily="18" charset="0"/>
                <a:cs typeface="Times New Roman" panose="02020603050405020304" pitchFamily="18" charset="0"/>
              </a:rPr>
              <a:t>antioksidan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senyawa</a:t>
            </a:r>
            <a:r>
              <a:rPr lang="en-US" sz="2200" cap="none" dirty="0" smtClean="0">
                <a:latin typeface="Times New Roman" panose="02020603050405020304" pitchFamily="18" charset="0"/>
                <a:cs typeface="Times New Roman" panose="02020603050405020304" pitchFamily="18" charset="0"/>
              </a:rPr>
              <a:t> lain yang </a:t>
            </a:r>
            <a:r>
              <a:rPr lang="en-US" sz="2200" cap="none" dirty="0" err="1" smtClean="0">
                <a:latin typeface="Times New Roman" panose="02020603050405020304" pitchFamily="18" charset="0"/>
                <a:cs typeface="Times New Roman" panose="02020603050405020304" pitchFamily="18" charset="0"/>
              </a:rPr>
              <a:t>bermanfaat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bagi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kesehatan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Selain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itu</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ketika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diproduksi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sebagai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probiotik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maka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keberadaan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mikroba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baik</a:t>
            </a:r>
            <a:r>
              <a:rPr lang="en-US" sz="2200" cap="none" dirty="0" smtClean="0">
                <a:latin typeface="Times New Roman" panose="02020603050405020304" pitchFamily="18" charset="0"/>
                <a:cs typeface="Times New Roman" panose="02020603050405020304" pitchFamily="18" charset="0"/>
              </a:rPr>
              <a:t>” yang </a:t>
            </a:r>
            <a:r>
              <a:rPr lang="en-US" sz="2200" cap="none" dirty="0" err="1" smtClean="0">
                <a:latin typeface="Times New Roman" panose="02020603050405020304" pitchFamily="18" charset="0"/>
                <a:cs typeface="Times New Roman" panose="02020603050405020304" pitchFamily="18" charset="0"/>
              </a:rPr>
              <a:t>dapat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mencapai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usus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dalam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keadaan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hidup</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dapat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membantu</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menjaga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kesehatan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saluran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cerna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tergantung</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dari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jenis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bakterinya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juga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dapat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mencegah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munculnya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penyakit-penyakit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degeneratif</a:t>
            </a:r>
            <a:r>
              <a:rPr lang="en-US" sz="2200" cap="none" dirty="0" smtClean="0">
                <a:latin typeface="Times New Roman" panose="02020603050405020304" pitchFamily="18" charset="0"/>
                <a:cs typeface="Times New Roman" panose="02020603050405020304" pitchFamily="18" charset="0"/>
              </a:rPr>
              <a:t>.</a:t>
            </a:r>
            <a:endParaRPr lang="en-US" sz="22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1025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4" y="0"/>
            <a:ext cx="10364451" cy="739589"/>
          </a:xfrm>
        </p:spPr>
        <p:txBody>
          <a:bodyPr>
            <a:normAutofit fontScale="90000"/>
          </a:bodyPr>
          <a:lstStyle/>
          <a:p>
            <a:r>
              <a:rPr lang="en-US" b="1" dirty="0" err="1"/>
              <a:t>Mengenal</a:t>
            </a:r>
            <a:r>
              <a:rPr lang="en-US" b="1" dirty="0"/>
              <a:t> </a:t>
            </a:r>
            <a:r>
              <a:rPr lang="en-US" b="1" dirty="0" err="1"/>
              <a:t>Produk</a:t>
            </a:r>
            <a:r>
              <a:rPr lang="en-US" b="1" dirty="0"/>
              <a:t> </a:t>
            </a:r>
            <a:r>
              <a:rPr lang="en-US" b="1" dirty="0" err="1"/>
              <a:t>Fermentasi</a:t>
            </a:r>
            <a:r>
              <a:rPr lang="en-US" b="1" dirty="0"/>
              <a:t> Yang </a:t>
            </a:r>
            <a:r>
              <a:rPr lang="en-US" b="1" dirty="0" err="1"/>
              <a:t>Khas</a:t>
            </a:r>
            <a:r>
              <a:rPr lang="en-US" b="1" dirty="0"/>
              <a:t> Indonesia</a:t>
            </a:r>
            <a:endParaRPr lang="en-US" dirty="0"/>
          </a:p>
        </p:txBody>
      </p:sp>
      <p:sp>
        <p:nvSpPr>
          <p:cNvPr id="3" name="Content Placeholder 2"/>
          <p:cNvSpPr>
            <a:spLocks noGrp="1"/>
          </p:cNvSpPr>
          <p:nvPr>
            <p:ph sz="quarter" idx="13"/>
          </p:nvPr>
        </p:nvSpPr>
        <p:spPr>
          <a:xfrm>
            <a:off x="913774" y="927848"/>
            <a:ext cx="10363826" cy="4863352"/>
          </a:xfrm>
        </p:spPr>
        <p:txBody>
          <a:bodyPr>
            <a:noAutofit/>
          </a:bodyPr>
          <a:lstStyle/>
          <a:p>
            <a:r>
              <a:rPr lang="en-US" cap="none" dirty="0" err="1" smtClean="0">
                <a:latin typeface="Times New Roman" panose="02020603050405020304" pitchFamily="18" charset="0"/>
                <a:cs typeface="Times New Roman" panose="02020603050405020304" pitchFamily="18" charset="0"/>
              </a:rPr>
              <a:t>Fermentasi</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secara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enzimatis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menghidrolisis</a:t>
            </a:r>
            <a:r>
              <a:rPr lang="en-US" cap="none" dirty="0" smtClean="0">
                <a:latin typeface="Times New Roman" panose="02020603050405020304" pitchFamily="18" charset="0"/>
                <a:cs typeface="Times New Roman" panose="02020603050405020304" pitchFamily="18" charset="0"/>
              </a:rPr>
              <a:t> protein </a:t>
            </a:r>
            <a:r>
              <a:rPr lang="en-US" cap="none" dirty="0" err="1" smtClean="0">
                <a:latin typeface="Times New Roman" panose="02020603050405020304" pitchFamily="18" charset="0"/>
                <a:cs typeface="Times New Roman" panose="02020603050405020304" pitchFamily="18" charset="0"/>
              </a:rPr>
              <a:t>dari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ikan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udang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produk-produk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laut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lainnya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pada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lingkungan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konsentrasi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garam</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relatif</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tinggi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menghasilkan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produk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tekstur</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seperti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saos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atau</a:t>
            </a:r>
            <a:r>
              <a:rPr lang="en-US" cap="none" dirty="0" smtClean="0">
                <a:latin typeface="Times New Roman" panose="02020603050405020304" pitchFamily="18" charset="0"/>
                <a:cs typeface="Times New Roman" panose="02020603050405020304" pitchFamily="18" charset="0"/>
              </a:rPr>
              <a:t> pasta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flavor </a:t>
            </a:r>
            <a:r>
              <a:rPr lang="en-US" cap="none" dirty="0" err="1" smtClean="0">
                <a:latin typeface="Times New Roman" panose="02020603050405020304" pitchFamily="18" charset="0"/>
                <a:cs typeface="Times New Roman" panose="02020603050405020304" pitchFamily="18" charset="0"/>
              </a:rPr>
              <a:t>seperti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daging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Contoh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produknya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adalah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terasi</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digunakan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sebagai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bahan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penyedap</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makanan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Terasi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dibuat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udang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atau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ikan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berukuran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kecil</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bernilai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ekonomis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rendah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jika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dijual</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dalam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bentuk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segarnya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Bagan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siapi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api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merupakan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daerah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penghasil</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terasi</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terkenal</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tetapi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walau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demikian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produk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ini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juga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banyak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diproduksi</a:t>
            </a:r>
            <a:r>
              <a:rPr lang="en-US" cap="none" dirty="0" smtClean="0">
                <a:latin typeface="Times New Roman" panose="02020603050405020304" pitchFamily="18" charset="0"/>
                <a:cs typeface="Times New Roman" panose="02020603050405020304" pitchFamily="18" charset="0"/>
              </a:rPr>
              <a:t> di </a:t>
            </a:r>
            <a:r>
              <a:rPr lang="en-US" cap="none" dirty="0" err="1" smtClean="0">
                <a:latin typeface="Times New Roman" panose="02020603050405020304" pitchFamily="18" charset="0"/>
                <a:cs typeface="Times New Roman" panose="02020603050405020304" pitchFamily="18" charset="0"/>
              </a:rPr>
              <a:t>daerah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sepanjang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pesisir</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pulau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jawa</a:t>
            </a:r>
            <a:r>
              <a:rPr lang="en-US" cap="none" dirty="0" smtClean="0">
                <a:latin typeface="Times New Roman" panose="02020603050405020304" pitchFamily="18" charset="0"/>
                <a:cs typeface="Times New Roman" panose="02020603050405020304" pitchFamily="18" charset="0"/>
              </a:rPr>
              <a:t>.</a:t>
            </a:r>
          </a:p>
          <a:p>
            <a:r>
              <a:rPr lang="en-US" cap="none" dirty="0" err="1" smtClean="0">
                <a:latin typeface="Times New Roman" panose="02020603050405020304" pitchFamily="18" charset="0"/>
                <a:cs typeface="Times New Roman" panose="02020603050405020304" pitchFamily="18" charset="0"/>
              </a:rPr>
              <a:t>Fermentasi</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menghasilkan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tekstur</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seperti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daging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pada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substrat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sereal</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biji-bijian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ataupun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kacang-kacangan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karena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pembentukan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miselium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kapang</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berfungsi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sebagai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pengikat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antar</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butir-butir</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serealia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biji-bijian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ataupun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kacang-kacangan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Contoh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produknya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tempe</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oncom</a:t>
            </a:r>
            <a:r>
              <a:rPr lang="en-US" cap="none" dirty="0" smtClean="0">
                <a:latin typeface="Times New Roman" panose="02020603050405020304" pitchFamily="18" charset="0"/>
                <a:cs typeface="Times New Roman" panose="02020603050405020304" pitchFamily="18" charset="0"/>
              </a:rPr>
              <a:t>. Tempe </a:t>
            </a:r>
            <a:r>
              <a:rPr lang="en-US" cap="none" dirty="0" err="1" smtClean="0">
                <a:latin typeface="Times New Roman" panose="02020603050405020304" pitchFamily="18" charset="0"/>
                <a:cs typeface="Times New Roman" panose="02020603050405020304" pitchFamily="18" charset="0"/>
              </a:rPr>
              <a:t>dibuat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kedelai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bantuan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kapang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rhizopus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ragi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tempe</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sementara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oncom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dibuat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ampas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tahu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oncom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merah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bungkil</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kacang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tanah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oncom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hitam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menggunakan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kapang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neurospora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sitophila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rhizopus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oligosporus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Perbedaan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warna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pada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oncom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merah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hitam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disebabkan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oleh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perbedaan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pigmen</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dihasilkan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oleh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kapang</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digunakan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dalam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fermentasi</a:t>
            </a:r>
            <a:r>
              <a:rPr lang="en-US" cap="none" dirty="0" smtClean="0">
                <a:latin typeface="Times New Roman" panose="02020603050405020304" pitchFamily="18" charset="0"/>
                <a:cs typeface="Times New Roman" panose="02020603050405020304" pitchFamily="18" charset="0"/>
              </a:rPr>
              <a:t>.</a:t>
            </a:r>
            <a:endParaRPr lang="en-US"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31994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21071"/>
          </a:xfrm>
        </p:spPr>
        <p:txBody>
          <a:bodyPr>
            <a:normAutofit fontScale="90000"/>
          </a:bodyPr>
          <a:lstStyle/>
          <a:p>
            <a:r>
              <a:rPr lang="en-US" dirty="0" smtClean="0"/>
              <a:t> </a:t>
            </a:r>
            <a:endParaRPr lang="en-US" dirty="0"/>
          </a:p>
        </p:txBody>
      </p:sp>
      <p:sp>
        <p:nvSpPr>
          <p:cNvPr id="3" name="Content Placeholder 2"/>
          <p:cNvSpPr>
            <a:spLocks noGrp="1"/>
          </p:cNvSpPr>
          <p:nvPr>
            <p:ph sz="quarter" idx="13"/>
          </p:nvPr>
        </p:nvSpPr>
        <p:spPr>
          <a:xfrm>
            <a:off x="913774" y="618518"/>
            <a:ext cx="10363826" cy="5172682"/>
          </a:xfrm>
        </p:spPr>
        <p:txBody>
          <a:bodyPr>
            <a:noAutofit/>
          </a:bodyPr>
          <a:lstStyle/>
          <a:p>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yang </a:t>
            </a:r>
            <a:r>
              <a:rPr lang="en-US" sz="2200" cap="none" dirty="0" err="1" smtClean="0">
                <a:latin typeface="Times New Roman" panose="02020603050405020304" pitchFamily="18" charset="0"/>
                <a:cs typeface="Times New Roman" panose="02020603050405020304" pitchFamily="18" charset="0"/>
              </a:rPr>
              <a:t>menghasilkan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alkohol</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etanol</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sebagai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utama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Contoh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produknya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adalah</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ketan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brem</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ketan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memiliki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citarasa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manis</a:t>
            </a:r>
            <a:r>
              <a:rPr lang="en-US" sz="2200" cap="none" dirty="0" smtClean="0">
                <a:latin typeface="Times New Roman" panose="02020603050405020304" pitchFamily="18" charset="0"/>
                <a:cs typeface="Times New Roman" panose="02020603050405020304" pitchFamily="18" charset="0"/>
              </a:rPr>
              <a:t>/</a:t>
            </a:r>
            <a:r>
              <a:rPr lang="en-US" sz="2200" cap="none" dirty="0" err="1" smtClean="0">
                <a:latin typeface="Times New Roman" panose="02020603050405020304" pitchFamily="18" charset="0"/>
                <a:cs typeface="Times New Roman" panose="02020603050405020304" pitchFamily="18" charset="0"/>
              </a:rPr>
              <a:t>asam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Kapang</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amylomyces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rouxii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kamir</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endomycopsis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burtonii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menghidrolisis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nasi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menjadi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maltosa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glukosa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lalu</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fermentasi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lebih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lanjutnya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memecah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gula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menjadi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etanol</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asam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organik</a:t>
            </a:r>
            <a:r>
              <a:rPr lang="en-US" sz="2200" cap="none" dirty="0" smtClean="0">
                <a:latin typeface="Times New Roman" panose="02020603050405020304" pitchFamily="18" charset="0"/>
                <a:cs typeface="Times New Roman" panose="02020603050405020304" pitchFamily="18" charset="0"/>
              </a:rPr>
              <a:t>. Jus </a:t>
            </a:r>
            <a:r>
              <a:rPr lang="en-US" sz="2200" cap="none" dirty="0" err="1" smtClean="0">
                <a:latin typeface="Times New Roman" panose="02020603050405020304" pitchFamily="18" charset="0"/>
                <a:cs typeface="Times New Roman" panose="02020603050405020304" pitchFamily="18" charset="0"/>
              </a:rPr>
              <a:t>dari</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ketan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bisa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digunakan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untuk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memproduksi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brem</a:t>
            </a:r>
            <a:r>
              <a:rPr lang="en-US" sz="2200" cap="none" dirty="0" smtClean="0">
                <a:latin typeface="Times New Roman" panose="02020603050405020304" pitchFamily="18" charset="0"/>
                <a:cs typeface="Times New Roman" panose="02020603050405020304" pitchFamily="18" charset="0"/>
              </a:rPr>
              <a:t>. Ada </a:t>
            </a:r>
            <a:r>
              <a:rPr lang="en-US" sz="2200" cap="none" dirty="0" err="1" smtClean="0">
                <a:latin typeface="Times New Roman" panose="02020603050405020304" pitchFamily="18" charset="0"/>
                <a:cs typeface="Times New Roman" panose="02020603050405020304" pitchFamily="18" charset="0"/>
              </a:rPr>
              <a:t>tiga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tipe</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brem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brem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madiun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berwarna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putih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kekuningan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dengan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citararasa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asam-manis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berbentuk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balok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berukuran</a:t>
            </a:r>
            <a:r>
              <a:rPr lang="en-US" sz="2200" cap="none" dirty="0" smtClean="0">
                <a:latin typeface="Times New Roman" panose="02020603050405020304" pitchFamily="18" charset="0"/>
                <a:cs typeface="Times New Roman" panose="02020603050405020304" pitchFamily="18" charset="0"/>
              </a:rPr>
              <a:t> 0.5 x 5 to 7 cm; </a:t>
            </a:r>
            <a:r>
              <a:rPr lang="en-US" sz="2200" cap="none" dirty="0" err="1" smtClean="0">
                <a:latin typeface="Times New Roman" panose="02020603050405020304" pitchFamily="18" charset="0"/>
                <a:cs typeface="Times New Roman" panose="02020603050405020304" pitchFamily="18" charset="0"/>
              </a:rPr>
              <a:t>brem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wonogiri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berwarna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putih</a:t>
            </a:r>
            <a:r>
              <a:rPr lang="en-US" sz="2200" cap="none" dirty="0" smtClean="0">
                <a:latin typeface="Times New Roman" panose="02020603050405020304" pitchFamily="18" charset="0"/>
                <a:cs typeface="Times New Roman" panose="02020603050405020304" pitchFamily="18" charset="0"/>
              </a:rPr>
              <a:t>, rasa </a:t>
            </a:r>
            <a:r>
              <a:rPr lang="en-US" sz="2200" cap="none" dirty="0" err="1" smtClean="0">
                <a:latin typeface="Times New Roman" panose="02020603050405020304" pitchFamily="18" charset="0"/>
                <a:cs typeface="Times New Roman" panose="02020603050405020304" pitchFamily="18" charset="0"/>
              </a:rPr>
              <a:t>manis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sangat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mudah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larut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dibuat</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dalam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bentuk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balok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bundar</a:t>
            </a:r>
            <a:r>
              <a:rPr lang="en-US" sz="2200" cap="none" dirty="0" smtClean="0">
                <a:latin typeface="Times New Roman" panose="02020603050405020304" pitchFamily="18" charset="0"/>
                <a:cs typeface="Times New Roman" panose="02020603050405020304" pitchFamily="18" charset="0"/>
              </a:rPr>
              <a:t> tipis </a:t>
            </a:r>
            <a:r>
              <a:rPr lang="en-US" sz="2200" cap="none" dirty="0" err="1" smtClean="0">
                <a:latin typeface="Times New Roman" panose="02020603050405020304" pitchFamily="18" charset="0"/>
                <a:cs typeface="Times New Roman" panose="02020603050405020304" pitchFamily="18" charset="0"/>
              </a:rPr>
              <a:t>berdiameter</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sekitar</a:t>
            </a:r>
            <a:r>
              <a:rPr lang="en-US" sz="2200" cap="none" dirty="0" smtClean="0">
                <a:latin typeface="Times New Roman" panose="02020603050405020304" pitchFamily="18" charset="0"/>
                <a:cs typeface="Times New Roman" panose="02020603050405020304" pitchFamily="18" charset="0"/>
              </a:rPr>
              <a:t> 5 cm;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brem</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bali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merupakan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minuman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keras</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terkenal</a:t>
            </a:r>
            <a:r>
              <a:rPr lang="en-US" sz="2200" cap="none" dirty="0" smtClean="0">
                <a:latin typeface="Times New Roman" panose="02020603050405020304" pitchFamily="18" charset="0"/>
                <a:cs typeface="Times New Roman" panose="02020603050405020304" pitchFamily="18" charset="0"/>
              </a:rPr>
              <a:t> di </a:t>
            </a:r>
            <a:r>
              <a:rPr lang="en-US" sz="2200" cap="none" dirty="0" err="1" smtClean="0">
                <a:latin typeface="Times New Roman" panose="02020603050405020304" pitchFamily="18" charset="0"/>
                <a:cs typeface="Times New Roman" panose="02020603050405020304" pitchFamily="18" charset="0"/>
              </a:rPr>
              <a:t>daerah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bali.Selain</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ketan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juga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dikenal</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singkong</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singkong</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populer</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diberbagai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daerah</a:t>
            </a:r>
            <a:r>
              <a:rPr lang="en-US" sz="2200" cap="none" dirty="0" smtClean="0">
                <a:latin typeface="Times New Roman" panose="02020603050405020304" pitchFamily="18" charset="0"/>
                <a:cs typeface="Times New Roman" panose="02020603050405020304" pitchFamily="18" charset="0"/>
              </a:rPr>
              <a:t> di </a:t>
            </a:r>
            <a:r>
              <a:rPr lang="en-US" sz="2200" cap="none" dirty="0" err="1" smtClean="0">
                <a:latin typeface="Times New Roman" panose="02020603050405020304" pitchFamily="18" charset="0"/>
                <a:cs typeface="Times New Roman" panose="02020603050405020304" pitchFamily="18" charset="0"/>
              </a:rPr>
              <a:t>indonesia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teksturnya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lunak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berair</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Pengecualian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dijumpai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pada</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singkong</a:t>
            </a:r>
            <a:r>
              <a:rPr lang="en-US" sz="2200" cap="none" dirty="0" smtClean="0">
                <a:latin typeface="Times New Roman" panose="02020603050405020304" pitchFamily="18" charset="0"/>
                <a:cs typeface="Times New Roman" panose="02020603050405020304" pitchFamily="18" charset="0"/>
              </a:rPr>
              <a:t> di </a:t>
            </a:r>
            <a:r>
              <a:rPr lang="en-US" sz="2200" cap="none" dirty="0" err="1" smtClean="0">
                <a:latin typeface="Times New Roman" panose="02020603050405020304" pitchFamily="18" charset="0"/>
                <a:cs typeface="Times New Roman" panose="02020603050405020304" pitchFamily="18" charset="0"/>
              </a:rPr>
              <a:t>daerah</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jawa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barat</a:t>
            </a:r>
            <a:r>
              <a:rPr lang="en-US" sz="2200" cap="none" dirty="0" smtClean="0">
                <a:latin typeface="Times New Roman" panose="02020603050405020304" pitchFamily="18" charset="0"/>
                <a:cs typeface="Times New Roman" panose="02020603050405020304" pitchFamily="18" charset="0"/>
              </a:rPr>
              <a:t>: tape </a:t>
            </a:r>
            <a:r>
              <a:rPr lang="en-US" sz="2200" cap="none" dirty="0" err="1" smtClean="0">
                <a:latin typeface="Times New Roman" panose="02020603050405020304" pitchFamily="18" charset="0"/>
                <a:cs typeface="Times New Roman" panose="02020603050405020304" pitchFamily="18" charset="0"/>
              </a:rPr>
              <a:t>singkongnya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walaupun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lunak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tapi</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tidak</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berair</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dikenal</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dengan</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nama</a:t>
            </a:r>
            <a:r>
              <a:rPr lang="en-US" sz="2200" cap="none" dirty="0" smtClean="0">
                <a:latin typeface="Times New Roman" panose="02020603050405020304" pitchFamily="18" charset="0"/>
                <a:cs typeface="Times New Roman" panose="02020603050405020304" pitchFamily="18" charset="0"/>
              </a:rPr>
              <a:t> </a:t>
            </a:r>
            <a:r>
              <a:rPr lang="en-US" sz="2200" cap="none" dirty="0" err="1" smtClean="0">
                <a:latin typeface="Times New Roman" panose="02020603050405020304" pitchFamily="18" charset="0"/>
                <a:cs typeface="Times New Roman" panose="02020603050405020304" pitchFamily="18" charset="0"/>
              </a:rPr>
              <a:t>peuyem</a:t>
            </a:r>
            <a:r>
              <a:rPr lang="en-US" sz="2200" cap="none" dirty="0" smtClean="0">
                <a:latin typeface="Times New Roman" panose="02020603050405020304" pitchFamily="18" charset="0"/>
                <a:cs typeface="Times New Roman" panose="02020603050405020304" pitchFamily="18" charset="0"/>
              </a:rPr>
              <a:t>.</a:t>
            </a:r>
          </a:p>
          <a:p>
            <a:endParaRPr lang="en-US" sz="22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587025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150" y="230004"/>
            <a:ext cx="10364451" cy="1148036"/>
          </a:xfrm>
        </p:spPr>
        <p:txBody>
          <a:bodyPr/>
          <a:lstStyle/>
          <a:p>
            <a:r>
              <a:rPr lang="en-US" dirty="0" err="1" smtClean="0"/>
              <a:t>Peranan</a:t>
            </a:r>
            <a:r>
              <a:rPr lang="en-US" dirty="0" smtClean="0"/>
              <a:t> </a:t>
            </a:r>
            <a:r>
              <a:rPr lang="en-US" dirty="0" err="1" smtClean="0"/>
              <a:t>mikroba</a:t>
            </a:r>
            <a:r>
              <a:rPr lang="en-US" dirty="0" smtClean="0"/>
              <a:t> </a:t>
            </a:r>
            <a:r>
              <a:rPr lang="en-US" dirty="0" err="1" smtClean="0"/>
              <a:t>dalam</a:t>
            </a:r>
            <a:r>
              <a:rPr lang="en-US" dirty="0" smtClean="0"/>
              <a:t> </a:t>
            </a:r>
            <a:r>
              <a:rPr lang="en-US" dirty="0" err="1" smtClean="0"/>
              <a:t>fermentasi</a:t>
            </a:r>
            <a:endParaRPr lang="en-US" dirty="0"/>
          </a:p>
        </p:txBody>
      </p:sp>
      <p:sp>
        <p:nvSpPr>
          <p:cNvPr id="3" name="Content Placeholder 2"/>
          <p:cNvSpPr>
            <a:spLocks noGrp="1"/>
          </p:cNvSpPr>
          <p:nvPr>
            <p:ph sz="quarter" idx="13"/>
          </p:nvPr>
        </p:nvSpPr>
        <p:spPr>
          <a:xfrm>
            <a:off x="913150" y="1030514"/>
            <a:ext cx="10363826" cy="3627345"/>
          </a:xfrm>
        </p:spPr>
        <p:txBody>
          <a:bodyPr>
            <a:noAutofit/>
          </a:bodyPr>
          <a:lstStyle/>
          <a:p>
            <a:pPr marL="0" indent="0">
              <a:buNone/>
            </a:pPr>
            <a:endParaRPr lang="en-US" sz="2400" cap="none" dirty="0" smtClean="0">
              <a:latin typeface="Times New Roman" panose="02020603050405020304" pitchFamily="18" charset="0"/>
              <a:cs typeface="Times New Roman" panose="02020603050405020304" pitchFamily="18" charset="0"/>
            </a:endParaRPr>
          </a:p>
          <a:p>
            <a:pPr marL="0" indent="0">
              <a:buNone/>
            </a:pPr>
            <a:r>
              <a:rPr lang="id-ID" sz="2400" cap="none" dirty="0" smtClean="0">
                <a:latin typeface="Times New Roman" panose="02020603050405020304" pitchFamily="18" charset="0"/>
                <a:cs typeface="Times New Roman" panose="02020603050405020304" pitchFamily="18" charset="0"/>
              </a:rPr>
              <a:t>Mikroorganisme yang memfermentasi bahan pangan dapat menghasilkan perubahan yang menguntungkan (produk-produk fermentasi yang diinginkan) dan perubahan yang merugikan (kerusakan bahan pangan). Dari mikroorganisme yang memfermentasi bahan pangan, yang paling penting adalah bakteri pembentuk asam laktat, asam asetat, dan beberapa jenis khamir penghasil alkohol. Jenis-jenis mikroorganisme yang berperan dalam teknologi fermentasi adalah :</a:t>
            </a:r>
            <a:endParaRPr lang="en-US" sz="2400" cap="none" dirty="0" smtClean="0">
              <a:latin typeface="Times New Roman" panose="02020603050405020304" pitchFamily="18" charset="0"/>
              <a:cs typeface="Times New Roman" panose="02020603050405020304" pitchFamily="18" charset="0"/>
            </a:endParaRPr>
          </a:p>
          <a:p>
            <a:pPr marL="457200" indent="-457200">
              <a:buFont typeface="+mj-lt"/>
              <a:buAutoNum type="arabicPeriod"/>
            </a:pPr>
            <a:r>
              <a:rPr lang="id-ID" sz="2400" cap="none" dirty="0" smtClean="0">
                <a:latin typeface="Times New Roman" panose="02020603050405020304" pitchFamily="18" charset="0"/>
                <a:cs typeface="Times New Roman" panose="02020603050405020304" pitchFamily="18" charset="0"/>
              </a:rPr>
              <a:t>Bakteri asam laktat</a:t>
            </a:r>
            <a:endParaRPr lang="en-US" sz="2400" cap="none" dirty="0" smtClean="0">
              <a:latin typeface="Times New Roman" panose="02020603050405020304" pitchFamily="18" charset="0"/>
              <a:cs typeface="Times New Roman" panose="02020603050405020304" pitchFamily="18" charset="0"/>
            </a:endParaRPr>
          </a:p>
          <a:p>
            <a:pPr marL="457200" indent="-457200">
              <a:buFont typeface="+mj-lt"/>
              <a:buAutoNum type="arabicPeriod"/>
            </a:pPr>
            <a:r>
              <a:rPr lang="id-ID" sz="2400" cap="none" dirty="0" smtClean="0">
                <a:latin typeface="Times New Roman" panose="02020603050405020304" pitchFamily="18" charset="0"/>
                <a:cs typeface="Times New Roman" panose="02020603050405020304" pitchFamily="18" charset="0"/>
              </a:rPr>
              <a:t>Bakteri asam asetat</a:t>
            </a:r>
            <a:endParaRPr lang="en-US" sz="2400" cap="none" dirty="0" smtClean="0">
              <a:latin typeface="Times New Roman" panose="02020603050405020304" pitchFamily="18" charset="0"/>
              <a:cs typeface="Times New Roman" panose="02020603050405020304" pitchFamily="18" charset="0"/>
            </a:endParaRPr>
          </a:p>
          <a:p>
            <a:pPr marL="457200" indent="-457200">
              <a:buFont typeface="+mj-lt"/>
              <a:buAutoNum type="arabicPeriod"/>
            </a:pPr>
            <a:r>
              <a:rPr lang="id-ID" sz="2400" cap="none" dirty="0" smtClean="0">
                <a:latin typeface="Times New Roman" panose="02020603050405020304" pitchFamily="18" charset="0"/>
                <a:cs typeface="Times New Roman" panose="02020603050405020304" pitchFamily="18" charset="0"/>
              </a:rPr>
              <a:t>Bakteri asam propionat</a:t>
            </a:r>
          </a:p>
          <a:p>
            <a:pPr marL="0" indent="0">
              <a:buNone/>
            </a:pPr>
            <a:endParaRPr lang="en-US" sz="24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237141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flipV="1">
            <a:off x="913149" y="-115910"/>
            <a:ext cx="10364451" cy="102559"/>
          </a:xfrm>
        </p:spPr>
        <p:txBody>
          <a:bodyPr>
            <a:normAutofit fontScale="90000"/>
          </a:bodyPr>
          <a:lstStyle/>
          <a:p>
            <a:r>
              <a:rPr lang="en-US" dirty="0" smtClean="0"/>
              <a:t> </a:t>
            </a:r>
            <a:endParaRPr lang="en-US" dirty="0"/>
          </a:p>
        </p:txBody>
      </p:sp>
      <p:sp>
        <p:nvSpPr>
          <p:cNvPr id="3" name="Content Placeholder 2"/>
          <p:cNvSpPr>
            <a:spLocks noGrp="1"/>
          </p:cNvSpPr>
          <p:nvPr>
            <p:ph sz="quarter" idx="13"/>
          </p:nvPr>
        </p:nvSpPr>
        <p:spPr>
          <a:xfrm>
            <a:off x="913149" y="257578"/>
            <a:ext cx="10363826" cy="5250286"/>
          </a:xfrm>
        </p:spPr>
        <p:txBody>
          <a:bodyPr>
            <a:noAutofit/>
          </a:bodyPr>
          <a:lstStyle/>
          <a:p>
            <a:pPr marL="457200" indent="-457200">
              <a:lnSpc>
                <a:spcPct val="100000"/>
              </a:lnSpc>
              <a:buFont typeface="+mj-lt"/>
              <a:buAutoNum type="arabicPeriod"/>
            </a:pPr>
            <a:r>
              <a:rPr lang="id-ID" cap="none" dirty="0" smtClean="0">
                <a:latin typeface="Times New Roman" panose="02020603050405020304" pitchFamily="18" charset="0"/>
                <a:cs typeface="Times New Roman" panose="02020603050405020304" pitchFamily="18" charset="0"/>
              </a:rPr>
              <a:t>Bakteri asam laktat</a:t>
            </a:r>
          </a:p>
          <a:p>
            <a:pPr marL="0" indent="0">
              <a:lnSpc>
                <a:spcPct val="100000"/>
              </a:lnSpc>
              <a:buNone/>
            </a:pPr>
            <a:r>
              <a:rPr lang="id-ID" cap="none" dirty="0" smtClean="0">
                <a:latin typeface="Times New Roman" panose="02020603050405020304" pitchFamily="18" charset="0"/>
                <a:cs typeface="Times New Roman" panose="02020603050405020304" pitchFamily="18" charset="0"/>
              </a:rPr>
              <a:t>Beberapa jenis yang penting dalam kelompok ini:</a:t>
            </a:r>
          </a:p>
          <a:p>
            <a:pPr marL="0" indent="0">
              <a:lnSpc>
                <a:spcPct val="100000"/>
              </a:lnSpc>
              <a:buNone/>
            </a:pPr>
            <a:r>
              <a:rPr lang="id-ID" cap="none" dirty="0" smtClean="0">
                <a:latin typeface="Times New Roman" panose="02020603050405020304" pitchFamily="18" charset="0"/>
                <a:cs typeface="Times New Roman" panose="02020603050405020304" pitchFamily="18" charset="0"/>
              </a:rPr>
              <a:t>1. </a:t>
            </a:r>
            <a:r>
              <a:rPr lang="id-ID" i="1" cap="none" dirty="0" smtClean="0">
                <a:latin typeface="Times New Roman" panose="02020603050405020304" pitchFamily="18" charset="0"/>
                <a:cs typeface="Times New Roman" panose="02020603050405020304" pitchFamily="18" charset="0"/>
              </a:rPr>
              <a:t>Streptococcus thermophilus, streptococcus lactis </a:t>
            </a:r>
            <a:r>
              <a:rPr lang="id-ID" cap="none" dirty="0" smtClean="0">
                <a:latin typeface="Times New Roman" panose="02020603050405020304" pitchFamily="18" charset="0"/>
                <a:cs typeface="Times New Roman" panose="02020603050405020304" pitchFamily="18" charset="0"/>
              </a:rPr>
              <a:t>dan </a:t>
            </a:r>
            <a:r>
              <a:rPr lang="id-ID" i="1" cap="none" dirty="0" smtClean="0">
                <a:latin typeface="Times New Roman" panose="02020603050405020304" pitchFamily="18" charset="0"/>
                <a:cs typeface="Times New Roman" panose="02020603050405020304" pitchFamily="18" charset="0"/>
              </a:rPr>
              <a:t>streptococcus cremoris</a:t>
            </a:r>
            <a:r>
              <a:rPr lang="id-ID" cap="none" dirty="0" smtClean="0">
                <a:latin typeface="Times New Roman" panose="02020603050405020304" pitchFamily="18" charset="0"/>
                <a:cs typeface="Times New Roman" panose="02020603050405020304" pitchFamily="18" charset="0"/>
              </a:rPr>
              <a:t>. Semuanya ini adalah bakteri gram positif, berbentuk bulat (</a:t>
            </a:r>
            <a:r>
              <a:rPr lang="id-ID" i="1" cap="none" dirty="0" smtClean="0">
                <a:latin typeface="Times New Roman" panose="02020603050405020304" pitchFamily="18" charset="0"/>
                <a:cs typeface="Times New Roman" panose="02020603050405020304" pitchFamily="18" charset="0"/>
              </a:rPr>
              <a:t>coccus</a:t>
            </a:r>
            <a:r>
              <a:rPr lang="id-ID" cap="none" dirty="0" smtClean="0">
                <a:latin typeface="Times New Roman" panose="02020603050405020304" pitchFamily="18" charset="0"/>
                <a:cs typeface="Times New Roman" panose="02020603050405020304" pitchFamily="18" charset="0"/>
              </a:rPr>
              <a:t>) yang terdapat sebagai rantai dan semuanya mempunyai nilai ekonomis penting dalam industri susu.</a:t>
            </a:r>
          </a:p>
          <a:p>
            <a:pPr marL="0" indent="0">
              <a:lnSpc>
                <a:spcPct val="100000"/>
              </a:lnSpc>
              <a:buNone/>
            </a:pPr>
            <a:r>
              <a:rPr lang="id-ID" cap="none" dirty="0" smtClean="0">
                <a:latin typeface="Times New Roman" panose="02020603050405020304" pitchFamily="18" charset="0"/>
                <a:cs typeface="Times New Roman" panose="02020603050405020304" pitchFamily="18" charset="0"/>
              </a:rPr>
              <a:t>2. </a:t>
            </a:r>
            <a:r>
              <a:rPr lang="id-ID" i="1" cap="none" dirty="0" smtClean="0">
                <a:latin typeface="Times New Roman" panose="02020603050405020304" pitchFamily="18" charset="0"/>
                <a:cs typeface="Times New Roman" panose="02020603050405020304" pitchFamily="18" charset="0"/>
              </a:rPr>
              <a:t>Pediococcus cerevisae</a:t>
            </a:r>
            <a:r>
              <a:rPr lang="id-ID" cap="none" dirty="0" smtClean="0">
                <a:latin typeface="Times New Roman" panose="02020603050405020304" pitchFamily="18" charset="0"/>
                <a:cs typeface="Times New Roman" panose="02020603050405020304" pitchFamily="18" charset="0"/>
              </a:rPr>
              <a:t>. Bakteri ini adalah gram positif berbentuk bulat, khususnya terdapat berpasangan atau berempat (</a:t>
            </a:r>
            <a:r>
              <a:rPr lang="id-ID" i="1" cap="none" dirty="0" smtClean="0">
                <a:latin typeface="Times New Roman" panose="02020603050405020304" pitchFamily="18" charset="0"/>
                <a:cs typeface="Times New Roman" panose="02020603050405020304" pitchFamily="18" charset="0"/>
              </a:rPr>
              <a:t>tetrads</a:t>
            </a:r>
            <a:r>
              <a:rPr lang="id-ID" cap="none" dirty="0" smtClean="0">
                <a:latin typeface="Times New Roman" panose="02020603050405020304" pitchFamily="18" charset="0"/>
                <a:cs typeface="Times New Roman" panose="02020603050405020304" pitchFamily="18" charset="0"/>
              </a:rPr>
              <a:t>). Walaupun jenis ini tercatat sebagai perusak bir dan anggur, bakteri ini berperan penting dalam fermentasi daging dan sayuran.</a:t>
            </a:r>
          </a:p>
          <a:p>
            <a:pPr marL="0" indent="0">
              <a:lnSpc>
                <a:spcPct val="100000"/>
              </a:lnSpc>
              <a:buNone/>
            </a:pPr>
            <a:r>
              <a:rPr lang="id-ID" cap="none" dirty="0" smtClean="0">
                <a:latin typeface="Times New Roman" panose="02020603050405020304" pitchFamily="18" charset="0"/>
                <a:cs typeface="Times New Roman" panose="02020603050405020304" pitchFamily="18" charset="0"/>
              </a:rPr>
              <a:t>3. </a:t>
            </a:r>
            <a:r>
              <a:rPr lang="id-ID" i="1" cap="none" dirty="0" smtClean="0">
                <a:latin typeface="Times New Roman" panose="02020603050405020304" pitchFamily="18" charset="0"/>
                <a:cs typeface="Times New Roman" panose="02020603050405020304" pitchFamily="18" charset="0"/>
              </a:rPr>
              <a:t>Leuconostoc mesenteroides</a:t>
            </a:r>
            <a:r>
              <a:rPr lang="id-ID" cap="none" dirty="0" smtClean="0">
                <a:latin typeface="Times New Roman" panose="02020603050405020304" pitchFamily="18" charset="0"/>
                <a:cs typeface="Times New Roman" panose="02020603050405020304" pitchFamily="18" charset="0"/>
              </a:rPr>
              <a:t>, </a:t>
            </a:r>
            <a:r>
              <a:rPr lang="id-ID" i="1" cap="none" dirty="0" smtClean="0">
                <a:latin typeface="Times New Roman" panose="02020603050405020304" pitchFamily="18" charset="0"/>
                <a:cs typeface="Times New Roman" panose="02020603050405020304" pitchFamily="18" charset="0"/>
              </a:rPr>
              <a:t>leuconostoc dextranicum</a:t>
            </a:r>
            <a:r>
              <a:rPr lang="id-ID" cap="none" dirty="0" smtClean="0">
                <a:latin typeface="Times New Roman" panose="02020603050405020304" pitchFamily="18" charset="0"/>
                <a:cs typeface="Times New Roman" panose="02020603050405020304" pitchFamily="18" charset="0"/>
              </a:rPr>
              <a:t>. Bakteri ini adalah gram positif berbentuk bulat yang terdapat secara berpasangan atau rantai pendek. Bakteri-bakteri ini berperanan dalam perusakan larutan gula dengan produksi pertumbuhan dekstran berlendir. Walaupun demikian, bakteri-bakteri ini merupakan jenis yang penting dalam permulaan fermentasi sayuran dan juga ditemukan dalam sari buah, anggur, dan bahan pangan lainnya.</a:t>
            </a:r>
          </a:p>
          <a:p>
            <a:pPr marL="0" indent="0">
              <a:lnSpc>
                <a:spcPct val="100000"/>
              </a:lnSpc>
              <a:buNone/>
            </a:pPr>
            <a:r>
              <a:rPr lang="id-ID" cap="none" dirty="0" smtClean="0">
                <a:latin typeface="Times New Roman" panose="02020603050405020304" pitchFamily="18" charset="0"/>
                <a:cs typeface="Times New Roman" panose="02020603050405020304" pitchFamily="18" charset="0"/>
              </a:rPr>
              <a:t>4. </a:t>
            </a:r>
            <a:r>
              <a:rPr lang="id-ID" i="1" cap="none" dirty="0" smtClean="0">
                <a:latin typeface="Times New Roman" panose="02020603050405020304" pitchFamily="18" charset="0"/>
                <a:cs typeface="Times New Roman" panose="02020603050405020304" pitchFamily="18" charset="0"/>
              </a:rPr>
              <a:t>Lactobacillus lactis, lactobacillus acidophilus, lactobacillus bulgaricus, lactobacillus plantarum, lactobacillus delbrueckii</a:t>
            </a:r>
            <a:r>
              <a:rPr lang="id-ID" cap="none" dirty="0" smtClean="0">
                <a:latin typeface="Times New Roman" panose="02020603050405020304" pitchFamily="18" charset="0"/>
                <a:cs typeface="Times New Roman" panose="02020603050405020304" pitchFamily="18" charset="0"/>
              </a:rPr>
              <a:t>. Organisme-organisme ini adalah bakteri berbentuk batang, gram positif dan sering berbentuk pasangan dan rantai dari sel-selnya. Jenis ini umumnya lebih tahan terhadap keadaan asam dari pada jenis-jenis </a:t>
            </a:r>
            <a:r>
              <a:rPr lang="id-ID" i="1" cap="none" dirty="0" smtClean="0">
                <a:latin typeface="Times New Roman" panose="02020603050405020304" pitchFamily="18" charset="0"/>
                <a:cs typeface="Times New Roman" panose="02020603050405020304" pitchFamily="18" charset="0"/>
              </a:rPr>
              <a:t>pediococcus </a:t>
            </a:r>
            <a:r>
              <a:rPr lang="id-ID" cap="none" dirty="0" smtClean="0">
                <a:latin typeface="Times New Roman" panose="02020603050405020304" pitchFamily="18" charset="0"/>
                <a:cs typeface="Times New Roman" panose="02020603050405020304" pitchFamily="18" charset="0"/>
              </a:rPr>
              <a:t>atau </a:t>
            </a:r>
            <a:r>
              <a:rPr lang="id-ID" i="1" cap="none" dirty="0" smtClean="0">
                <a:latin typeface="Times New Roman" panose="02020603050405020304" pitchFamily="18" charset="0"/>
                <a:cs typeface="Times New Roman" panose="02020603050405020304" pitchFamily="18" charset="0"/>
              </a:rPr>
              <a:t>streptococcus </a:t>
            </a:r>
            <a:r>
              <a:rPr lang="id-ID" cap="none" dirty="0" smtClean="0">
                <a:latin typeface="Times New Roman" panose="02020603050405020304" pitchFamily="18" charset="0"/>
                <a:cs typeface="Times New Roman" panose="02020603050405020304" pitchFamily="18" charset="0"/>
              </a:rPr>
              <a:t>dan oleh karenanya menjadi lebih banyak terdapat pada tahapan terakhir dari fermentasi tipe asam laktat. Bakteri-bakteri ini penting sekali dalam fermentasi susu dan sayuran.</a:t>
            </a:r>
          </a:p>
          <a:p>
            <a:pPr marL="0" indent="0">
              <a:lnSpc>
                <a:spcPct val="100000"/>
              </a:lnSpc>
              <a:buNone/>
            </a:pPr>
            <a:endParaRPr lang="en-US"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25952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b="-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149" y="-476187"/>
            <a:ext cx="10364451" cy="128458"/>
          </a:xfrm>
        </p:spPr>
        <p:txBody>
          <a:bodyPr>
            <a:normAutofit fontScale="90000"/>
          </a:bodyPr>
          <a:lstStyle/>
          <a:p>
            <a:r>
              <a:rPr lang="en-US" dirty="0" smtClean="0"/>
              <a:t> </a:t>
            </a:r>
            <a:endParaRPr lang="en-US" dirty="0"/>
          </a:p>
        </p:txBody>
      </p:sp>
      <p:sp>
        <p:nvSpPr>
          <p:cNvPr id="3" name="Content Placeholder 2"/>
          <p:cNvSpPr>
            <a:spLocks noGrp="1"/>
          </p:cNvSpPr>
          <p:nvPr>
            <p:ph sz="quarter" idx="13"/>
          </p:nvPr>
        </p:nvSpPr>
        <p:spPr>
          <a:xfrm>
            <a:off x="913149" y="783771"/>
            <a:ext cx="10363826" cy="3479136"/>
          </a:xfrm>
        </p:spPr>
        <p:txBody>
          <a:bodyPr>
            <a:noAutofit/>
          </a:bodyPr>
          <a:lstStyle/>
          <a:p>
            <a:pPr marL="0" indent="0">
              <a:lnSpc>
                <a:spcPct val="100000"/>
              </a:lnSpc>
              <a:buNone/>
            </a:pPr>
            <a:r>
              <a:rPr lang="en-US" b="1" dirty="0" smtClean="0"/>
              <a:t>2. </a:t>
            </a:r>
            <a:r>
              <a:rPr lang="id-ID" b="1" dirty="0" smtClean="0"/>
              <a:t>Bakteri </a:t>
            </a:r>
            <a:r>
              <a:rPr lang="id-ID" b="1" dirty="0"/>
              <a:t>Asam asetat</a:t>
            </a:r>
            <a:endParaRPr lang="id-ID" dirty="0"/>
          </a:p>
          <a:p>
            <a:pPr marL="0" indent="0">
              <a:lnSpc>
                <a:spcPct val="100000"/>
              </a:lnSpc>
              <a:buNone/>
            </a:pPr>
            <a:r>
              <a:rPr lang="id-ID" dirty="0"/>
              <a:t>Bakteri ini berbentuk batang, gram negatif dan ditemukan dalam golongan </a:t>
            </a:r>
            <a:r>
              <a:rPr lang="id-ID" i="1" dirty="0"/>
              <a:t>Acetobacter</a:t>
            </a:r>
            <a:r>
              <a:rPr lang="id-ID" dirty="0"/>
              <a:t>sebagai contoh </a:t>
            </a:r>
            <a:r>
              <a:rPr lang="id-ID" i="1" dirty="0"/>
              <a:t>Acetobacter aceti</a:t>
            </a:r>
            <a:r>
              <a:rPr lang="id-ID" dirty="0"/>
              <a:t>. Metabolismenya lebih bersifat aerobik (tidak seperti spesies tersebut di atas), tetapi peranannya yang utama dalam fermentasi bahan pangan adalah kemampuannya dalam mengoksidasi alkohol dan karbohidrat lainnya menjadi asam asetat dan dipergunakan dalam pabrik </a:t>
            </a:r>
            <a:r>
              <a:rPr lang="id-ID" dirty="0" smtClean="0"/>
              <a:t>cuka.</a:t>
            </a:r>
            <a:endParaRPr lang="en-US" dirty="0" smtClean="0"/>
          </a:p>
          <a:p>
            <a:pPr marL="0" indent="0">
              <a:lnSpc>
                <a:spcPct val="100000"/>
              </a:lnSpc>
              <a:buNone/>
            </a:pPr>
            <a:r>
              <a:rPr lang="en-US" b="1" dirty="0" smtClean="0"/>
              <a:t>3. </a:t>
            </a:r>
            <a:r>
              <a:rPr lang="id-ID" b="1" dirty="0" smtClean="0"/>
              <a:t>Bakteri </a:t>
            </a:r>
            <a:r>
              <a:rPr lang="id-ID" b="1" dirty="0"/>
              <a:t>Asam Propionat</a:t>
            </a:r>
            <a:endParaRPr lang="id-ID" dirty="0"/>
          </a:p>
          <a:p>
            <a:pPr marL="0" indent="0">
              <a:lnSpc>
                <a:spcPct val="100000"/>
              </a:lnSpc>
              <a:buNone/>
            </a:pPr>
            <a:r>
              <a:rPr lang="id-ID" dirty="0"/>
              <a:t>Jenis-jenis yang termasuk kelompok ini ditemukan dalam golongan </a:t>
            </a:r>
            <a:r>
              <a:rPr lang="id-ID" i="1" dirty="0"/>
              <a:t>Propionibacterium</a:t>
            </a:r>
            <a:r>
              <a:rPr lang="id-ID" dirty="0"/>
              <a:t>, berbentuk batang dan merupakan gram positif. Bakteri ini penting dalam fermentasi bahan pangan karena kamampuannya memfermentasi karbohidrat dan juga asam laktat dan menghasilkan asam-asam propionat, asetat, dan karbondioksida. Jenis-jenis ini penting dalam fermentasi keju Swiss.</a:t>
            </a:r>
          </a:p>
          <a:p>
            <a:pPr marL="0" indent="0">
              <a:lnSpc>
                <a:spcPct val="100000"/>
              </a:lnSpc>
              <a:buNone/>
            </a:pPr>
            <a:endParaRPr lang="en-US" dirty="0"/>
          </a:p>
        </p:txBody>
      </p:sp>
    </p:spTree>
    <p:extLst>
      <p:ext uri="{BB962C8B-B14F-4D97-AF65-F5344CB8AC3E}">
        <p14:creationId xmlns:p14="http://schemas.microsoft.com/office/powerpoint/2010/main" val="81471771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90153"/>
            <a:ext cx="10364451" cy="514965"/>
          </a:xfrm>
        </p:spPr>
        <p:txBody>
          <a:bodyPr>
            <a:normAutofit fontScale="90000"/>
          </a:bodyPr>
          <a:lstStyle/>
          <a:p>
            <a:r>
              <a:rPr lang="en-US" dirty="0" smtClean="0"/>
              <a:t/>
            </a:r>
            <a:br>
              <a:rPr lang="en-US" dirty="0" smtClean="0"/>
            </a:br>
            <a:r>
              <a:rPr lang="en-US" dirty="0" err="1" smtClean="0"/>
              <a:t>Pengawetan</a:t>
            </a:r>
            <a:r>
              <a:rPr lang="en-US" dirty="0" smtClean="0"/>
              <a:t> </a:t>
            </a:r>
            <a:r>
              <a:rPr lang="en-US" dirty="0" err="1"/>
              <a:t>Makanan</a:t>
            </a:r>
            <a:r>
              <a:rPr lang="en-US" dirty="0"/>
              <a:t/>
            </a:r>
            <a:br>
              <a:rPr lang="en-US" dirty="0"/>
            </a:br>
            <a:endParaRPr lang="en-US" dirty="0"/>
          </a:p>
        </p:txBody>
      </p:sp>
      <p:sp>
        <p:nvSpPr>
          <p:cNvPr id="3" name="Content Placeholder 2"/>
          <p:cNvSpPr>
            <a:spLocks noGrp="1"/>
          </p:cNvSpPr>
          <p:nvPr>
            <p:ph sz="quarter" idx="13"/>
          </p:nvPr>
        </p:nvSpPr>
        <p:spPr>
          <a:xfrm>
            <a:off x="913774" y="470648"/>
            <a:ext cx="10363826" cy="5320552"/>
          </a:xfrm>
        </p:spPr>
        <p:txBody>
          <a:bodyPr>
            <a:noAutofit/>
          </a:bodyPr>
          <a:lstStyle/>
          <a:p>
            <a:pPr marL="0" indent="0">
              <a:lnSpc>
                <a:spcPct val="100000"/>
              </a:lnSpc>
              <a:buNone/>
            </a:pPr>
            <a:r>
              <a:rPr lang="en-US" sz="1800" cap="none" dirty="0" err="1" smtClean="0">
                <a:latin typeface="Times New Roman" panose="02020603050405020304" pitchFamily="18" charset="0"/>
                <a:cs typeface="Times New Roman" panose="02020603050405020304" pitchFamily="18" charset="0"/>
              </a:rPr>
              <a:t>Pengawetan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cara</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digunakan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untuk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membuat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memiliki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simpan</a:t>
            </a:r>
            <a:r>
              <a:rPr lang="en-US" sz="1800" cap="none" dirty="0" smtClean="0">
                <a:latin typeface="Times New Roman" panose="02020603050405020304" pitchFamily="18" charset="0"/>
                <a:cs typeface="Times New Roman" panose="02020603050405020304" pitchFamily="18" charset="0"/>
              </a:rPr>
              <a:t> yang lama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mempertahankan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sifat-sifat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fisik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kimia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Dalam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melakukan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pengawetan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perlu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memperhatikan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beberapa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hal</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yaitu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jenis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diawetkan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keadaan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cara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pengawetan</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dipilih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tarik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produk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pengawetan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a:t>
            </a:r>
          </a:p>
          <a:p>
            <a:pPr marL="0" indent="0">
              <a:lnSpc>
                <a:spcPct val="100000"/>
              </a:lnSpc>
              <a:buNone/>
            </a:pPr>
            <a:r>
              <a:rPr lang="en-US" sz="1800" cap="none" dirty="0" err="1" smtClean="0">
                <a:latin typeface="Times New Roman" panose="02020603050405020304" pitchFamily="18" charset="0"/>
                <a:cs typeface="Times New Roman" panose="02020603050405020304" pitchFamily="18" charset="0"/>
              </a:rPr>
              <a:t>Pengawetan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bertujuan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untuk</a:t>
            </a:r>
            <a:r>
              <a:rPr lang="en-US" sz="1800" cap="none" dirty="0" smtClean="0">
                <a:latin typeface="Times New Roman" panose="02020603050405020304" pitchFamily="18" charset="0"/>
                <a:cs typeface="Times New Roman" panose="02020603050405020304" pitchFamily="18" charset="0"/>
              </a:rPr>
              <a:t>:</a:t>
            </a:r>
          </a:p>
          <a:p>
            <a:pPr marL="457200" indent="-457200">
              <a:lnSpc>
                <a:spcPct val="100000"/>
              </a:lnSpc>
              <a:buFont typeface="+mj-lt"/>
              <a:buAutoNum type="arabicPeriod"/>
            </a:pPr>
            <a:r>
              <a:rPr lang="en-US" sz="1700" cap="none" dirty="0" err="1" smtClean="0">
                <a:latin typeface="Times New Roman" panose="02020603050405020304" pitchFamily="18" charset="0"/>
                <a:cs typeface="Times New Roman" panose="02020603050405020304" pitchFamily="18" charset="0"/>
              </a:rPr>
              <a:t>Memperpanjang</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umur</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simpan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bahan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makanan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lamanya</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suatu</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produk</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dapat</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disimpan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tanpa</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mengalami</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kerusakan</a:t>
            </a:r>
            <a:r>
              <a:rPr lang="en-US" sz="1700" cap="none" dirty="0" smtClean="0">
                <a:latin typeface="Times New Roman" panose="02020603050405020304" pitchFamily="18" charset="0"/>
                <a:cs typeface="Times New Roman" panose="02020603050405020304" pitchFamily="18" charset="0"/>
              </a:rPr>
              <a:t>);</a:t>
            </a:r>
          </a:p>
          <a:p>
            <a:pPr marL="457200" indent="-457200">
              <a:lnSpc>
                <a:spcPct val="100000"/>
              </a:lnSpc>
              <a:buFont typeface="+mj-lt"/>
              <a:buAutoNum type="arabicPeriod"/>
            </a:pPr>
            <a:r>
              <a:rPr lang="en-US" sz="1700" cap="none" dirty="0" err="1" smtClean="0">
                <a:latin typeface="Times New Roman" panose="02020603050405020304" pitchFamily="18" charset="0"/>
                <a:cs typeface="Times New Roman" panose="02020603050405020304" pitchFamily="18" charset="0"/>
              </a:rPr>
              <a:t>Mempertahankan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sifat</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fisik</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dan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kimia</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bahan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makanan</a:t>
            </a:r>
            <a:r>
              <a:rPr lang="en-US" sz="1700" cap="none" dirty="0" smtClean="0">
                <a:latin typeface="Times New Roman" panose="02020603050405020304" pitchFamily="18" charset="0"/>
                <a:cs typeface="Times New Roman" panose="02020603050405020304" pitchFamily="18" charset="0"/>
              </a:rPr>
              <a:t>;</a:t>
            </a:r>
          </a:p>
          <a:p>
            <a:pPr marL="457200" indent="-457200">
              <a:lnSpc>
                <a:spcPct val="100000"/>
              </a:lnSpc>
              <a:buFont typeface="+mj-lt"/>
              <a:buAutoNum type="arabicPeriod"/>
            </a:pPr>
            <a:r>
              <a:rPr lang="en-US" sz="1700" cap="none" dirty="0" err="1" smtClean="0">
                <a:latin typeface="Times New Roman" panose="02020603050405020304" pitchFamily="18" charset="0"/>
                <a:cs typeface="Times New Roman" panose="02020603050405020304" pitchFamily="18" charset="0"/>
              </a:rPr>
              <a:t>Mencegah</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atau</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memperlambat</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laju</a:t>
            </a:r>
            <a:r>
              <a:rPr lang="en-US" sz="1700" cap="none" dirty="0" smtClean="0">
                <a:latin typeface="Times New Roman" panose="02020603050405020304" pitchFamily="18" charset="0"/>
                <a:cs typeface="Times New Roman" panose="02020603050405020304" pitchFamily="18" charset="0"/>
              </a:rPr>
              <a:t> proses </a:t>
            </a:r>
            <a:r>
              <a:rPr lang="en-US" sz="1700" cap="none" dirty="0" err="1" smtClean="0">
                <a:latin typeface="Times New Roman" panose="02020603050405020304" pitchFamily="18" charset="0"/>
                <a:cs typeface="Times New Roman" panose="02020603050405020304" pitchFamily="18" charset="0"/>
              </a:rPr>
              <a:t>dekomposisi</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autolisis</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bahan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makanan</a:t>
            </a:r>
            <a:r>
              <a:rPr lang="en-US" sz="1700" cap="none" dirty="0" smtClean="0">
                <a:latin typeface="Times New Roman" panose="02020603050405020304" pitchFamily="18" charset="0"/>
                <a:cs typeface="Times New Roman" panose="02020603050405020304" pitchFamily="18" charset="0"/>
              </a:rPr>
              <a:t>;</a:t>
            </a:r>
          </a:p>
          <a:p>
            <a:pPr marL="457200" indent="-457200">
              <a:lnSpc>
                <a:spcPct val="100000"/>
              </a:lnSpc>
              <a:buFont typeface="+mj-lt"/>
              <a:buAutoNum type="arabicPeriod"/>
            </a:pPr>
            <a:r>
              <a:rPr lang="en-US" sz="1700" cap="none" dirty="0" err="1" smtClean="0">
                <a:latin typeface="Times New Roman" panose="02020603050405020304" pitchFamily="18" charset="0"/>
                <a:cs typeface="Times New Roman" panose="02020603050405020304" pitchFamily="18" charset="0"/>
              </a:rPr>
              <a:t>Mencegah</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pertumbuhan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mikroba</a:t>
            </a:r>
            <a:r>
              <a:rPr lang="en-US" sz="1700" cap="none" dirty="0" smtClean="0">
                <a:latin typeface="Times New Roman" panose="02020603050405020304" pitchFamily="18" charset="0"/>
                <a:cs typeface="Times New Roman" panose="02020603050405020304" pitchFamily="18" charset="0"/>
              </a:rPr>
              <a:t> yang </a:t>
            </a:r>
            <a:r>
              <a:rPr lang="en-US" sz="1700" cap="none" dirty="0" err="1" smtClean="0">
                <a:latin typeface="Times New Roman" panose="02020603050405020304" pitchFamily="18" charset="0"/>
                <a:cs typeface="Times New Roman" panose="02020603050405020304" pitchFamily="18" charset="0"/>
              </a:rPr>
              <a:t>menggunakan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pangan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sebagai</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substrat</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untuk</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memproduksi</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toksin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didalam</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pangan</a:t>
            </a:r>
            <a:r>
              <a:rPr lang="en-US" sz="1700" cap="none" dirty="0" smtClean="0">
                <a:latin typeface="Times New Roman" panose="02020603050405020304" pitchFamily="18" charset="0"/>
                <a:cs typeface="Times New Roman" panose="02020603050405020304" pitchFamily="18" charset="0"/>
              </a:rPr>
              <a:t>;</a:t>
            </a:r>
          </a:p>
          <a:p>
            <a:pPr marL="457200" indent="-457200">
              <a:lnSpc>
                <a:spcPct val="100000"/>
              </a:lnSpc>
              <a:buFont typeface="+mj-lt"/>
              <a:buAutoNum type="arabicPeriod"/>
            </a:pPr>
            <a:r>
              <a:rPr lang="en-US" sz="1700" cap="none" dirty="0" err="1" smtClean="0">
                <a:latin typeface="Times New Roman" panose="02020603050405020304" pitchFamily="18" charset="0"/>
                <a:cs typeface="Times New Roman" panose="02020603050405020304" pitchFamily="18" charset="0"/>
              </a:rPr>
              <a:t>Mencegah</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kerusakan</a:t>
            </a:r>
            <a:r>
              <a:rPr lang="en-US" sz="1700" cap="none" dirty="0" smtClean="0">
                <a:latin typeface="Times New Roman" panose="02020603050405020304" pitchFamily="18" charset="0"/>
                <a:cs typeface="Times New Roman" panose="02020603050405020304" pitchFamily="18" charset="0"/>
              </a:rPr>
              <a:t> yang </a:t>
            </a:r>
            <a:r>
              <a:rPr lang="en-US" sz="1700" cap="none" dirty="0" err="1" smtClean="0">
                <a:latin typeface="Times New Roman" panose="02020603050405020304" pitchFamily="18" charset="0"/>
                <a:cs typeface="Times New Roman" panose="02020603050405020304" pitchFamily="18" charset="0"/>
              </a:rPr>
              <a:t>disebabkan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oleh</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faktor</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lingkungan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termasuk</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serangan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hama</a:t>
            </a:r>
            <a:r>
              <a:rPr lang="en-US" sz="1700" cap="none" dirty="0" smtClean="0">
                <a:latin typeface="Times New Roman" panose="02020603050405020304" pitchFamily="18" charset="0"/>
                <a:cs typeface="Times New Roman" panose="02020603050405020304" pitchFamily="18" charset="0"/>
              </a:rPr>
              <a:t>;</a:t>
            </a:r>
          </a:p>
          <a:p>
            <a:pPr marL="457200" indent="-457200">
              <a:lnSpc>
                <a:spcPct val="100000"/>
              </a:lnSpc>
              <a:buFont typeface="+mj-lt"/>
              <a:buAutoNum type="arabicPeriod"/>
            </a:pPr>
            <a:r>
              <a:rPr lang="en-US" sz="1700" cap="none" dirty="0" err="1" smtClean="0">
                <a:latin typeface="Times New Roman" panose="02020603050405020304" pitchFamily="18" charset="0"/>
                <a:cs typeface="Times New Roman" panose="02020603050405020304" pitchFamily="18" charset="0"/>
              </a:rPr>
              <a:t>Mencegah</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atau</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memperlambat</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kerusakan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mikrobial</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dilakukan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dengan</a:t>
            </a:r>
            <a:r>
              <a:rPr lang="en-US" sz="1700" cap="none" dirty="0" smtClean="0">
                <a:latin typeface="Times New Roman" panose="02020603050405020304" pitchFamily="18" charset="0"/>
                <a:cs typeface="Times New Roman" panose="02020603050405020304" pitchFamily="18" charset="0"/>
              </a:rPr>
              <a:t> </a:t>
            </a:r>
            <a:r>
              <a:rPr lang="en-US" sz="1700" cap="none" dirty="0" err="1" smtClean="0">
                <a:latin typeface="Times New Roman" panose="02020603050405020304" pitchFamily="18" charset="0"/>
                <a:cs typeface="Times New Roman" panose="02020603050405020304" pitchFamily="18" charset="0"/>
              </a:rPr>
              <a:t>cara</a:t>
            </a:r>
            <a:r>
              <a:rPr lang="en-US" sz="17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Mencegah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masuknya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mikroorganisme</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bekerja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aseptis</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Mengeluarkan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mikroorganisme</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misalnya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proses </a:t>
            </a:r>
            <a:r>
              <a:rPr lang="en-US" sz="1800" cap="none" dirty="0" err="1" smtClean="0">
                <a:latin typeface="Times New Roman" panose="02020603050405020304" pitchFamily="18" charset="0"/>
                <a:cs typeface="Times New Roman" panose="02020603050405020304" pitchFamily="18" charset="0"/>
              </a:rPr>
              <a:t>filtrasi</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Menghambat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pertumbuhan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aktivitas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mikroorganisme</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misalnya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penggunaan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suhu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rendah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pengeringan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penggunaan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kondisi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anaerobik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atau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penggunaan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pengawet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kimia</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Membunuh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mikroorganisme</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misalnya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sterilisasi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radiasi</a:t>
            </a:r>
            <a:r>
              <a:rPr lang="en-US" sz="1800" cap="none" dirty="0" smtClean="0">
                <a:latin typeface="Times New Roman" panose="02020603050405020304" pitchFamily="18" charset="0"/>
                <a:cs typeface="Times New Roman" panose="02020603050405020304" pitchFamily="18" charset="0"/>
              </a:rPr>
              <a:t>;</a:t>
            </a:r>
          </a:p>
          <a:p>
            <a:pPr>
              <a:lnSpc>
                <a:spcPct val="100000"/>
              </a:lnSpc>
            </a:pPr>
            <a:endParaRPr lang="en-US" sz="1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14386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1" end="1"/>
                                            </p:txEl>
                                          </p:spTgt>
                                        </p:tgtEl>
                                        <p:attrNameLst>
                                          <p:attrName>ppt_x</p:attrName>
                                          <p:attrName>ppt_y</p:attrName>
                                        </p:attrNameLst>
                                      </p:cBhvr>
                                    </p:animMotion>
                                    <p:animRot by="1500000">
                                      <p:cBhvr>
                                        <p:cTn id="15" dur="125" fill="hold">
                                          <p:stCondLst>
                                            <p:cond delay="0"/>
                                          </p:stCondLst>
                                        </p:cTn>
                                        <p:tgtEl>
                                          <p:spTgt spid="3">
                                            <p:txEl>
                                              <p:pRg st="1" end="1"/>
                                            </p:txEl>
                                          </p:spTgt>
                                        </p:tgtEl>
                                        <p:attrNameLst>
                                          <p:attrName>r</p:attrName>
                                        </p:attrNameLst>
                                      </p:cBhvr>
                                    </p:animRot>
                                    <p:animRot by="-1500000">
                                      <p:cBhvr>
                                        <p:cTn id="16" dur="125" fill="hold">
                                          <p:stCondLst>
                                            <p:cond delay="125"/>
                                          </p:stCondLst>
                                        </p:cTn>
                                        <p:tgtEl>
                                          <p:spTgt spid="3">
                                            <p:txEl>
                                              <p:pRg st="1" end="1"/>
                                            </p:txEl>
                                          </p:spTgt>
                                        </p:tgtEl>
                                        <p:attrNameLst>
                                          <p:attrName>r</p:attrName>
                                        </p:attrNameLst>
                                      </p:cBhvr>
                                    </p:animRot>
                                    <p:animRot by="-1500000">
                                      <p:cBhvr>
                                        <p:cTn id="17" dur="125" fill="hold">
                                          <p:stCondLst>
                                            <p:cond delay="250"/>
                                          </p:stCondLst>
                                        </p:cTn>
                                        <p:tgtEl>
                                          <p:spTgt spid="3">
                                            <p:txEl>
                                              <p:pRg st="1" end="1"/>
                                            </p:txEl>
                                          </p:spTgt>
                                        </p:tgtEl>
                                        <p:attrNameLst>
                                          <p:attrName>r</p:attrName>
                                        </p:attrNameLst>
                                      </p:cBhvr>
                                    </p:animRot>
                                    <p:animRot by="1500000">
                                      <p:cBhvr>
                                        <p:cTn id="18" dur="125" fill="hold">
                                          <p:stCondLst>
                                            <p:cond delay="375"/>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4" presetClass="emph" presetSubtype="0" fill="hold" grpId="0" nodeType="clickEffect">
                                  <p:stCondLst>
                                    <p:cond delay="0"/>
                                  </p:stCondLst>
                                  <p:iterate type="lt">
                                    <p:tmPct val="10000"/>
                                  </p:iterate>
                                  <p:childTnLst>
                                    <p:animMotion origin="layout" path="M 0.0 0.0 L 0.0 -0.07213" pathEditMode="relative" ptsTypes="">
                                      <p:cBhvr>
                                        <p:cTn id="22" dur="250" accel="50000" decel="50000" autoRev="1" fill="hold">
                                          <p:stCondLst>
                                            <p:cond delay="0"/>
                                          </p:stCondLst>
                                        </p:cTn>
                                        <p:tgtEl>
                                          <p:spTgt spid="3">
                                            <p:txEl>
                                              <p:pRg st="2" end="2"/>
                                            </p:txEl>
                                          </p:spTgt>
                                        </p:tgtEl>
                                        <p:attrNameLst>
                                          <p:attrName>ppt_x</p:attrName>
                                          <p:attrName>ppt_y</p:attrName>
                                        </p:attrNameLst>
                                      </p:cBhvr>
                                    </p:animMotion>
                                    <p:animRot by="1500000">
                                      <p:cBhvr>
                                        <p:cTn id="23" dur="125" fill="hold">
                                          <p:stCondLst>
                                            <p:cond delay="0"/>
                                          </p:stCondLst>
                                        </p:cTn>
                                        <p:tgtEl>
                                          <p:spTgt spid="3">
                                            <p:txEl>
                                              <p:pRg st="2" end="2"/>
                                            </p:txEl>
                                          </p:spTgt>
                                        </p:tgtEl>
                                        <p:attrNameLst>
                                          <p:attrName>r</p:attrName>
                                        </p:attrNameLst>
                                      </p:cBhvr>
                                    </p:animRot>
                                    <p:animRot by="-1500000">
                                      <p:cBhvr>
                                        <p:cTn id="24" dur="125" fill="hold">
                                          <p:stCondLst>
                                            <p:cond delay="125"/>
                                          </p:stCondLst>
                                        </p:cTn>
                                        <p:tgtEl>
                                          <p:spTgt spid="3">
                                            <p:txEl>
                                              <p:pRg st="2" end="2"/>
                                            </p:txEl>
                                          </p:spTgt>
                                        </p:tgtEl>
                                        <p:attrNameLst>
                                          <p:attrName>r</p:attrName>
                                        </p:attrNameLst>
                                      </p:cBhvr>
                                    </p:animRot>
                                    <p:animRot by="-1500000">
                                      <p:cBhvr>
                                        <p:cTn id="25" dur="125" fill="hold">
                                          <p:stCondLst>
                                            <p:cond delay="250"/>
                                          </p:stCondLst>
                                        </p:cTn>
                                        <p:tgtEl>
                                          <p:spTgt spid="3">
                                            <p:txEl>
                                              <p:pRg st="2" end="2"/>
                                            </p:txEl>
                                          </p:spTgt>
                                        </p:tgtEl>
                                        <p:attrNameLst>
                                          <p:attrName>r</p:attrName>
                                        </p:attrNameLst>
                                      </p:cBhvr>
                                    </p:animRot>
                                    <p:animRot by="1500000">
                                      <p:cBhvr>
                                        <p:cTn id="26" dur="125" fill="hold">
                                          <p:stCondLst>
                                            <p:cond delay="375"/>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34" presetClass="emph" presetSubtype="0" fill="hold" grpId="0" nodeType="clickEffect">
                                  <p:stCondLst>
                                    <p:cond delay="0"/>
                                  </p:stCondLst>
                                  <p:iterate type="lt">
                                    <p:tmPct val="10000"/>
                                  </p:iterate>
                                  <p:childTnLst>
                                    <p:animMotion origin="layout" path="M 0.0 0.0 L 0.0 -0.07213" pathEditMode="relative" ptsTypes="">
                                      <p:cBhvr>
                                        <p:cTn id="30" dur="250" accel="50000" decel="50000" autoRev="1" fill="hold">
                                          <p:stCondLst>
                                            <p:cond delay="0"/>
                                          </p:stCondLst>
                                        </p:cTn>
                                        <p:tgtEl>
                                          <p:spTgt spid="3">
                                            <p:txEl>
                                              <p:pRg st="3" end="3"/>
                                            </p:txEl>
                                          </p:spTgt>
                                        </p:tgtEl>
                                        <p:attrNameLst>
                                          <p:attrName>ppt_x</p:attrName>
                                          <p:attrName>ppt_y</p:attrName>
                                        </p:attrNameLst>
                                      </p:cBhvr>
                                    </p:animMotion>
                                    <p:animRot by="1500000">
                                      <p:cBhvr>
                                        <p:cTn id="31" dur="125" fill="hold">
                                          <p:stCondLst>
                                            <p:cond delay="0"/>
                                          </p:stCondLst>
                                        </p:cTn>
                                        <p:tgtEl>
                                          <p:spTgt spid="3">
                                            <p:txEl>
                                              <p:pRg st="3" end="3"/>
                                            </p:txEl>
                                          </p:spTgt>
                                        </p:tgtEl>
                                        <p:attrNameLst>
                                          <p:attrName>r</p:attrName>
                                        </p:attrNameLst>
                                      </p:cBhvr>
                                    </p:animRot>
                                    <p:animRot by="-1500000">
                                      <p:cBhvr>
                                        <p:cTn id="32" dur="125" fill="hold">
                                          <p:stCondLst>
                                            <p:cond delay="125"/>
                                          </p:stCondLst>
                                        </p:cTn>
                                        <p:tgtEl>
                                          <p:spTgt spid="3">
                                            <p:txEl>
                                              <p:pRg st="3" end="3"/>
                                            </p:txEl>
                                          </p:spTgt>
                                        </p:tgtEl>
                                        <p:attrNameLst>
                                          <p:attrName>r</p:attrName>
                                        </p:attrNameLst>
                                      </p:cBhvr>
                                    </p:animRot>
                                    <p:animRot by="-1500000">
                                      <p:cBhvr>
                                        <p:cTn id="33" dur="125" fill="hold">
                                          <p:stCondLst>
                                            <p:cond delay="250"/>
                                          </p:stCondLst>
                                        </p:cTn>
                                        <p:tgtEl>
                                          <p:spTgt spid="3">
                                            <p:txEl>
                                              <p:pRg st="3" end="3"/>
                                            </p:txEl>
                                          </p:spTgt>
                                        </p:tgtEl>
                                        <p:attrNameLst>
                                          <p:attrName>r</p:attrName>
                                        </p:attrNameLst>
                                      </p:cBhvr>
                                    </p:animRot>
                                    <p:animRot by="1500000">
                                      <p:cBhvr>
                                        <p:cTn id="34" dur="125" fill="hold">
                                          <p:stCondLst>
                                            <p:cond delay="375"/>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34" presetClass="emph" presetSubtype="0" fill="hold" grpId="0" nodeType="clickEffect">
                                  <p:stCondLst>
                                    <p:cond delay="0"/>
                                  </p:stCondLst>
                                  <p:iterate type="lt">
                                    <p:tmPct val="10000"/>
                                  </p:iterate>
                                  <p:childTnLst>
                                    <p:animMotion origin="layout" path="M 0.0 0.0 L 0.0 -0.07213" pathEditMode="relative" ptsTypes="">
                                      <p:cBhvr>
                                        <p:cTn id="38" dur="250" accel="50000" decel="50000" autoRev="1" fill="hold">
                                          <p:stCondLst>
                                            <p:cond delay="0"/>
                                          </p:stCondLst>
                                        </p:cTn>
                                        <p:tgtEl>
                                          <p:spTgt spid="3">
                                            <p:txEl>
                                              <p:pRg st="4" end="4"/>
                                            </p:txEl>
                                          </p:spTgt>
                                        </p:tgtEl>
                                        <p:attrNameLst>
                                          <p:attrName>ppt_x</p:attrName>
                                          <p:attrName>ppt_y</p:attrName>
                                        </p:attrNameLst>
                                      </p:cBhvr>
                                    </p:animMotion>
                                    <p:animRot by="1500000">
                                      <p:cBhvr>
                                        <p:cTn id="39" dur="125" fill="hold">
                                          <p:stCondLst>
                                            <p:cond delay="0"/>
                                          </p:stCondLst>
                                        </p:cTn>
                                        <p:tgtEl>
                                          <p:spTgt spid="3">
                                            <p:txEl>
                                              <p:pRg st="4" end="4"/>
                                            </p:txEl>
                                          </p:spTgt>
                                        </p:tgtEl>
                                        <p:attrNameLst>
                                          <p:attrName>r</p:attrName>
                                        </p:attrNameLst>
                                      </p:cBhvr>
                                    </p:animRot>
                                    <p:animRot by="-1500000">
                                      <p:cBhvr>
                                        <p:cTn id="40" dur="125" fill="hold">
                                          <p:stCondLst>
                                            <p:cond delay="125"/>
                                          </p:stCondLst>
                                        </p:cTn>
                                        <p:tgtEl>
                                          <p:spTgt spid="3">
                                            <p:txEl>
                                              <p:pRg st="4" end="4"/>
                                            </p:txEl>
                                          </p:spTgt>
                                        </p:tgtEl>
                                        <p:attrNameLst>
                                          <p:attrName>r</p:attrName>
                                        </p:attrNameLst>
                                      </p:cBhvr>
                                    </p:animRot>
                                    <p:animRot by="-1500000">
                                      <p:cBhvr>
                                        <p:cTn id="41" dur="125" fill="hold">
                                          <p:stCondLst>
                                            <p:cond delay="250"/>
                                          </p:stCondLst>
                                        </p:cTn>
                                        <p:tgtEl>
                                          <p:spTgt spid="3">
                                            <p:txEl>
                                              <p:pRg st="4" end="4"/>
                                            </p:txEl>
                                          </p:spTgt>
                                        </p:tgtEl>
                                        <p:attrNameLst>
                                          <p:attrName>r</p:attrName>
                                        </p:attrNameLst>
                                      </p:cBhvr>
                                    </p:animRot>
                                    <p:animRot by="1500000">
                                      <p:cBhvr>
                                        <p:cTn id="42" dur="125" fill="hold">
                                          <p:stCondLst>
                                            <p:cond delay="375"/>
                                          </p:stCondLst>
                                        </p:cTn>
                                        <p:tgtEl>
                                          <p:spTgt spid="3">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34" presetClass="emph" presetSubtype="0" fill="hold" grpId="0" nodeType="clickEffect">
                                  <p:stCondLst>
                                    <p:cond delay="0"/>
                                  </p:stCondLst>
                                  <p:iterate type="lt">
                                    <p:tmPct val="10000"/>
                                  </p:iterate>
                                  <p:childTnLst>
                                    <p:animMotion origin="layout" path="M 0.0 0.0 L 0.0 -0.07213" pathEditMode="relative" ptsTypes="">
                                      <p:cBhvr>
                                        <p:cTn id="46" dur="250" accel="50000" decel="50000" autoRev="1" fill="hold">
                                          <p:stCondLst>
                                            <p:cond delay="0"/>
                                          </p:stCondLst>
                                        </p:cTn>
                                        <p:tgtEl>
                                          <p:spTgt spid="3">
                                            <p:txEl>
                                              <p:pRg st="5" end="5"/>
                                            </p:txEl>
                                          </p:spTgt>
                                        </p:tgtEl>
                                        <p:attrNameLst>
                                          <p:attrName>ppt_x</p:attrName>
                                          <p:attrName>ppt_y</p:attrName>
                                        </p:attrNameLst>
                                      </p:cBhvr>
                                    </p:animMotion>
                                    <p:animRot by="1500000">
                                      <p:cBhvr>
                                        <p:cTn id="47" dur="125" fill="hold">
                                          <p:stCondLst>
                                            <p:cond delay="0"/>
                                          </p:stCondLst>
                                        </p:cTn>
                                        <p:tgtEl>
                                          <p:spTgt spid="3">
                                            <p:txEl>
                                              <p:pRg st="5" end="5"/>
                                            </p:txEl>
                                          </p:spTgt>
                                        </p:tgtEl>
                                        <p:attrNameLst>
                                          <p:attrName>r</p:attrName>
                                        </p:attrNameLst>
                                      </p:cBhvr>
                                    </p:animRot>
                                    <p:animRot by="-1500000">
                                      <p:cBhvr>
                                        <p:cTn id="48" dur="125" fill="hold">
                                          <p:stCondLst>
                                            <p:cond delay="125"/>
                                          </p:stCondLst>
                                        </p:cTn>
                                        <p:tgtEl>
                                          <p:spTgt spid="3">
                                            <p:txEl>
                                              <p:pRg st="5" end="5"/>
                                            </p:txEl>
                                          </p:spTgt>
                                        </p:tgtEl>
                                        <p:attrNameLst>
                                          <p:attrName>r</p:attrName>
                                        </p:attrNameLst>
                                      </p:cBhvr>
                                    </p:animRot>
                                    <p:animRot by="-1500000">
                                      <p:cBhvr>
                                        <p:cTn id="49" dur="125" fill="hold">
                                          <p:stCondLst>
                                            <p:cond delay="250"/>
                                          </p:stCondLst>
                                        </p:cTn>
                                        <p:tgtEl>
                                          <p:spTgt spid="3">
                                            <p:txEl>
                                              <p:pRg st="5" end="5"/>
                                            </p:txEl>
                                          </p:spTgt>
                                        </p:tgtEl>
                                        <p:attrNameLst>
                                          <p:attrName>r</p:attrName>
                                        </p:attrNameLst>
                                      </p:cBhvr>
                                    </p:animRot>
                                    <p:animRot by="1500000">
                                      <p:cBhvr>
                                        <p:cTn id="50" dur="125" fill="hold">
                                          <p:stCondLst>
                                            <p:cond delay="375"/>
                                          </p:stCondLst>
                                        </p:cTn>
                                        <p:tgtEl>
                                          <p:spTgt spid="3">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34" presetClass="emph" presetSubtype="0" fill="hold" grpId="0" nodeType="clickEffect">
                                  <p:stCondLst>
                                    <p:cond delay="0"/>
                                  </p:stCondLst>
                                  <p:iterate type="lt">
                                    <p:tmPct val="10000"/>
                                  </p:iterate>
                                  <p:childTnLst>
                                    <p:animMotion origin="layout" path="M 0.0 0.0 L 0.0 -0.07213" pathEditMode="relative" ptsTypes="">
                                      <p:cBhvr>
                                        <p:cTn id="54" dur="250" accel="50000" decel="50000" autoRev="1" fill="hold">
                                          <p:stCondLst>
                                            <p:cond delay="0"/>
                                          </p:stCondLst>
                                        </p:cTn>
                                        <p:tgtEl>
                                          <p:spTgt spid="3">
                                            <p:txEl>
                                              <p:pRg st="6" end="6"/>
                                            </p:txEl>
                                          </p:spTgt>
                                        </p:tgtEl>
                                        <p:attrNameLst>
                                          <p:attrName>ppt_x</p:attrName>
                                          <p:attrName>ppt_y</p:attrName>
                                        </p:attrNameLst>
                                      </p:cBhvr>
                                    </p:animMotion>
                                    <p:animRot by="1500000">
                                      <p:cBhvr>
                                        <p:cTn id="55" dur="125" fill="hold">
                                          <p:stCondLst>
                                            <p:cond delay="0"/>
                                          </p:stCondLst>
                                        </p:cTn>
                                        <p:tgtEl>
                                          <p:spTgt spid="3">
                                            <p:txEl>
                                              <p:pRg st="6" end="6"/>
                                            </p:txEl>
                                          </p:spTgt>
                                        </p:tgtEl>
                                        <p:attrNameLst>
                                          <p:attrName>r</p:attrName>
                                        </p:attrNameLst>
                                      </p:cBhvr>
                                    </p:animRot>
                                    <p:animRot by="-1500000">
                                      <p:cBhvr>
                                        <p:cTn id="56" dur="125" fill="hold">
                                          <p:stCondLst>
                                            <p:cond delay="125"/>
                                          </p:stCondLst>
                                        </p:cTn>
                                        <p:tgtEl>
                                          <p:spTgt spid="3">
                                            <p:txEl>
                                              <p:pRg st="6" end="6"/>
                                            </p:txEl>
                                          </p:spTgt>
                                        </p:tgtEl>
                                        <p:attrNameLst>
                                          <p:attrName>r</p:attrName>
                                        </p:attrNameLst>
                                      </p:cBhvr>
                                    </p:animRot>
                                    <p:animRot by="-1500000">
                                      <p:cBhvr>
                                        <p:cTn id="57" dur="125" fill="hold">
                                          <p:stCondLst>
                                            <p:cond delay="250"/>
                                          </p:stCondLst>
                                        </p:cTn>
                                        <p:tgtEl>
                                          <p:spTgt spid="3">
                                            <p:txEl>
                                              <p:pRg st="6" end="6"/>
                                            </p:txEl>
                                          </p:spTgt>
                                        </p:tgtEl>
                                        <p:attrNameLst>
                                          <p:attrName>r</p:attrName>
                                        </p:attrNameLst>
                                      </p:cBhvr>
                                    </p:animRot>
                                    <p:animRot by="1500000">
                                      <p:cBhvr>
                                        <p:cTn id="58" dur="125" fill="hold">
                                          <p:stCondLst>
                                            <p:cond delay="375"/>
                                          </p:stCondLst>
                                        </p:cTn>
                                        <p:tgtEl>
                                          <p:spTgt spid="3">
                                            <p:txEl>
                                              <p:pRg st="6" end="6"/>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34" presetClass="emph" presetSubtype="0" fill="hold" grpId="0" nodeType="clickEffect">
                                  <p:stCondLst>
                                    <p:cond delay="0"/>
                                  </p:stCondLst>
                                  <p:iterate type="lt">
                                    <p:tmPct val="10000"/>
                                  </p:iterate>
                                  <p:childTnLst>
                                    <p:animMotion origin="layout" path="M 0.0 0.0 L 0.0 -0.07213" pathEditMode="relative" ptsTypes="">
                                      <p:cBhvr>
                                        <p:cTn id="62" dur="250" accel="50000" decel="50000" autoRev="1" fill="hold">
                                          <p:stCondLst>
                                            <p:cond delay="0"/>
                                          </p:stCondLst>
                                        </p:cTn>
                                        <p:tgtEl>
                                          <p:spTgt spid="3">
                                            <p:txEl>
                                              <p:pRg st="7" end="7"/>
                                            </p:txEl>
                                          </p:spTgt>
                                        </p:tgtEl>
                                        <p:attrNameLst>
                                          <p:attrName>ppt_x</p:attrName>
                                          <p:attrName>ppt_y</p:attrName>
                                        </p:attrNameLst>
                                      </p:cBhvr>
                                    </p:animMotion>
                                    <p:animRot by="1500000">
                                      <p:cBhvr>
                                        <p:cTn id="63" dur="125" fill="hold">
                                          <p:stCondLst>
                                            <p:cond delay="0"/>
                                          </p:stCondLst>
                                        </p:cTn>
                                        <p:tgtEl>
                                          <p:spTgt spid="3">
                                            <p:txEl>
                                              <p:pRg st="7" end="7"/>
                                            </p:txEl>
                                          </p:spTgt>
                                        </p:tgtEl>
                                        <p:attrNameLst>
                                          <p:attrName>r</p:attrName>
                                        </p:attrNameLst>
                                      </p:cBhvr>
                                    </p:animRot>
                                    <p:animRot by="-1500000">
                                      <p:cBhvr>
                                        <p:cTn id="64" dur="125" fill="hold">
                                          <p:stCondLst>
                                            <p:cond delay="125"/>
                                          </p:stCondLst>
                                        </p:cTn>
                                        <p:tgtEl>
                                          <p:spTgt spid="3">
                                            <p:txEl>
                                              <p:pRg st="7" end="7"/>
                                            </p:txEl>
                                          </p:spTgt>
                                        </p:tgtEl>
                                        <p:attrNameLst>
                                          <p:attrName>r</p:attrName>
                                        </p:attrNameLst>
                                      </p:cBhvr>
                                    </p:animRot>
                                    <p:animRot by="-1500000">
                                      <p:cBhvr>
                                        <p:cTn id="65" dur="125" fill="hold">
                                          <p:stCondLst>
                                            <p:cond delay="250"/>
                                          </p:stCondLst>
                                        </p:cTn>
                                        <p:tgtEl>
                                          <p:spTgt spid="3">
                                            <p:txEl>
                                              <p:pRg st="7" end="7"/>
                                            </p:txEl>
                                          </p:spTgt>
                                        </p:tgtEl>
                                        <p:attrNameLst>
                                          <p:attrName>r</p:attrName>
                                        </p:attrNameLst>
                                      </p:cBhvr>
                                    </p:animRot>
                                    <p:animRot by="1500000">
                                      <p:cBhvr>
                                        <p:cTn id="66" dur="125" fill="hold">
                                          <p:stCondLst>
                                            <p:cond delay="375"/>
                                          </p:stCondLst>
                                        </p:cTn>
                                        <p:tgtEl>
                                          <p:spTgt spid="3">
                                            <p:txEl>
                                              <p:pRg st="7" end="7"/>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34" presetClass="emph" presetSubtype="0" fill="hold" grpId="0" nodeType="clickEffect">
                                  <p:stCondLst>
                                    <p:cond delay="0"/>
                                  </p:stCondLst>
                                  <p:iterate type="lt">
                                    <p:tmPct val="10000"/>
                                  </p:iterate>
                                  <p:childTnLst>
                                    <p:animMotion origin="layout" path="M 0.0 0.0 L 0.0 -0.07213" pathEditMode="relative" ptsTypes="">
                                      <p:cBhvr>
                                        <p:cTn id="70" dur="250" accel="50000" decel="50000" autoRev="1" fill="hold">
                                          <p:stCondLst>
                                            <p:cond delay="0"/>
                                          </p:stCondLst>
                                        </p:cTn>
                                        <p:tgtEl>
                                          <p:spTgt spid="3">
                                            <p:txEl>
                                              <p:pRg st="8" end="8"/>
                                            </p:txEl>
                                          </p:spTgt>
                                        </p:tgtEl>
                                        <p:attrNameLst>
                                          <p:attrName>ppt_x</p:attrName>
                                          <p:attrName>ppt_y</p:attrName>
                                        </p:attrNameLst>
                                      </p:cBhvr>
                                    </p:animMotion>
                                    <p:animRot by="1500000">
                                      <p:cBhvr>
                                        <p:cTn id="71" dur="125" fill="hold">
                                          <p:stCondLst>
                                            <p:cond delay="0"/>
                                          </p:stCondLst>
                                        </p:cTn>
                                        <p:tgtEl>
                                          <p:spTgt spid="3">
                                            <p:txEl>
                                              <p:pRg st="8" end="8"/>
                                            </p:txEl>
                                          </p:spTgt>
                                        </p:tgtEl>
                                        <p:attrNameLst>
                                          <p:attrName>r</p:attrName>
                                        </p:attrNameLst>
                                      </p:cBhvr>
                                    </p:animRot>
                                    <p:animRot by="-1500000">
                                      <p:cBhvr>
                                        <p:cTn id="72" dur="125" fill="hold">
                                          <p:stCondLst>
                                            <p:cond delay="125"/>
                                          </p:stCondLst>
                                        </p:cTn>
                                        <p:tgtEl>
                                          <p:spTgt spid="3">
                                            <p:txEl>
                                              <p:pRg st="8" end="8"/>
                                            </p:txEl>
                                          </p:spTgt>
                                        </p:tgtEl>
                                        <p:attrNameLst>
                                          <p:attrName>r</p:attrName>
                                        </p:attrNameLst>
                                      </p:cBhvr>
                                    </p:animRot>
                                    <p:animRot by="-1500000">
                                      <p:cBhvr>
                                        <p:cTn id="73" dur="125" fill="hold">
                                          <p:stCondLst>
                                            <p:cond delay="250"/>
                                          </p:stCondLst>
                                        </p:cTn>
                                        <p:tgtEl>
                                          <p:spTgt spid="3">
                                            <p:txEl>
                                              <p:pRg st="8" end="8"/>
                                            </p:txEl>
                                          </p:spTgt>
                                        </p:tgtEl>
                                        <p:attrNameLst>
                                          <p:attrName>r</p:attrName>
                                        </p:attrNameLst>
                                      </p:cBhvr>
                                    </p:animRot>
                                    <p:animRot by="1500000">
                                      <p:cBhvr>
                                        <p:cTn id="74" dur="125" fill="hold">
                                          <p:stCondLst>
                                            <p:cond delay="375"/>
                                          </p:stCondLst>
                                        </p:cTn>
                                        <p:tgtEl>
                                          <p:spTgt spid="3">
                                            <p:txEl>
                                              <p:pRg st="8" end="8"/>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34" presetClass="emph" presetSubtype="0" fill="hold" grpId="0" nodeType="clickEffect">
                                  <p:stCondLst>
                                    <p:cond delay="0"/>
                                  </p:stCondLst>
                                  <p:iterate type="lt">
                                    <p:tmPct val="10000"/>
                                  </p:iterate>
                                  <p:childTnLst>
                                    <p:animMotion origin="layout" path="M 0.0 0.0 L 0.0 -0.07213" pathEditMode="relative" ptsTypes="">
                                      <p:cBhvr>
                                        <p:cTn id="78" dur="250" accel="50000" decel="50000" autoRev="1" fill="hold">
                                          <p:stCondLst>
                                            <p:cond delay="0"/>
                                          </p:stCondLst>
                                        </p:cTn>
                                        <p:tgtEl>
                                          <p:spTgt spid="3">
                                            <p:txEl>
                                              <p:pRg st="9" end="9"/>
                                            </p:txEl>
                                          </p:spTgt>
                                        </p:tgtEl>
                                        <p:attrNameLst>
                                          <p:attrName>ppt_x</p:attrName>
                                          <p:attrName>ppt_y</p:attrName>
                                        </p:attrNameLst>
                                      </p:cBhvr>
                                    </p:animMotion>
                                    <p:animRot by="1500000">
                                      <p:cBhvr>
                                        <p:cTn id="79" dur="125" fill="hold">
                                          <p:stCondLst>
                                            <p:cond delay="0"/>
                                          </p:stCondLst>
                                        </p:cTn>
                                        <p:tgtEl>
                                          <p:spTgt spid="3">
                                            <p:txEl>
                                              <p:pRg st="9" end="9"/>
                                            </p:txEl>
                                          </p:spTgt>
                                        </p:tgtEl>
                                        <p:attrNameLst>
                                          <p:attrName>r</p:attrName>
                                        </p:attrNameLst>
                                      </p:cBhvr>
                                    </p:animRot>
                                    <p:animRot by="-1500000">
                                      <p:cBhvr>
                                        <p:cTn id="80" dur="125" fill="hold">
                                          <p:stCondLst>
                                            <p:cond delay="125"/>
                                          </p:stCondLst>
                                        </p:cTn>
                                        <p:tgtEl>
                                          <p:spTgt spid="3">
                                            <p:txEl>
                                              <p:pRg st="9" end="9"/>
                                            </p:txEl>
                                          </p:spTgt>
                                        </p:tgtEl>
                                        <p:attrNameLst>
                                          <p:attrName>r</p:attrName>
                                        </p:attrNameLst>
                                      </p:cBhvr>
                                    </p:animRot>
                                    <p:animRot by="-1500000">
                                      <p:cBhvr>
                                        <p:cTn id="81" dur="125" fill="hold">
                                          <p:stCondLst>
                                            <p:cond delay="250"/>
                                          </p:stCondLst>
                                        </p:cTn>
                                        <p:tgtEl>
                                          <p:spTgt spid="3">
                                            <p:txEl>
                                              <p:pRg st="9" end="9"/>
                                            </p:txEl>
                                          </p:spTgt>
                                        </p:tgtEl>
                                        <p:attrNameLst>
                                          <p:attrName>r</p:attrName>
                                        </p:attrNameLst>
                                      </p:cBhvr>
                                    </p:animRot>
                                    <p:animRot by="1500000">
                                      <p:cBhvr>
                                        <p:cTn id="82" dur="125" fill="hold">
                                          <p:stCondLst>
                                            <p:cond delay="375"/>
                                          </p:stCondLst>
                                        </p:cTn>
                                        <p:tgtEl>
                                          <p:spTgt spid="3">
                                            <p:txEl>
                                              <p:pRg st="9" end="9"/>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34" presetClass="emph" presetSubtype="0" fill="hold" grpId="0" nodeType="clickEffect">
                                  <p:stCondLst>
                                    <p:cond delay="0"/>
                                  </p:stCondLst>
                                  <p:iterate type="lt">
                                    <p:tmPct val="10000"/>
                                  </p:iterate>
                                  <p:childTnLst>
                                    <p:animMotion origin="layout" path="M 0.0 0.0 L 0.0 -0.07213" pathEditMode="relative" ptsTypes="">
                                      <p:cBhvr>
                                        <p:cTn id="86" dur="250" accel="50000" decel="50000" autoRev="1" fill="hold">
                                          <p:stCondLst>
                                            <p:cond delay="0"/>
                                          </p:stCondLst>
                                        </p:cTn>
                                        <p:tgtEl>
                                          <p:spTgt spid="3">
                                            <p:txEl>
                                              <p:pRg st="10" end="10"/>
                                            </p:txEl>
                                          </p:spTgt>
                                        </p:tgtEl>
                                        <p:attrNameLst>
                                          <p:attrName>ppt_x</p:attrName>
                                          <p:attrName>ppt_y</p:attrName>
                                        </p:attrNameLst>
                                      </p:cBhvr>
                                    </p:animMotion>
                                    <p:animRot by="1500000">
                                      <p:cBhvr>
                                        <p:cTn id="87" dur="125" fill="hold">
                                          <p:stCondLst>
                                            <p:cond delay="0"/>
                                          </p:stCondLst>
                                        </p:cTn>
                                        <p:tgtEl>
                                          <p:spTgt spid="3">
                                            <p:txEl>
                                              <p:pRg st="10" end="10"/>
                                            </p:txEl>
                                          </p:spTgt>
                                        </p:tgtEl>
                                        <p:attrNameLst>
                                          <p:attrName>r</p:attrName>
                                        </p:attrNameLst>
                                      </p:cBhvr>
                                    </p:animRot>
                                    <p:animRot by="-1500000">
                                      <p:cBhvr>
                                        <p:cTn id="88" dur="125" fill="hold">
                                          <p:stCondLst>
                                            <p:cond delay="125"/>
                                          </p:stCondLst>
                                        </p:cTn>
                                        <p:tgtEl>
                                          <p:spTgt spid="3">
                                            <p:txEl>
                                              <p:pRg st="10" end="10"/>
                                            </p:txEl>
                                          </p:spTgt>
                                        </p:tgtEl>
                                        <p:attrNameLst>
                                          <p:attrName>r</p:attrName>
                                        </p:attrNameLst>
                                      </p:cBhvr>
                                    </p:animRot>
                                    <p:animRot by="-1500000">
                                      <p:cBhvr>
                                        <p:cTn id="89" dur="125" fill="hold">
                                          <p:stCondLst>
                                            <p:cond delay="250"/>
                                          </p:stCondLst>
                                        </p:cTn>
                                        <p:tgtEl>
                                          <p:spTgt spid="3">
                                            <p:txEl>
                                              <p:pRg st="10" end="10"/>
                                            </p:txEl>
                                          </p:spTgt>
                                        </p:tgtEl>
                                        <p:attrNameLst>
                                          <p:attrName>r</p:attrName>
                                        </p:attrNameLst>
                                      </p:cBhvr>
                                    </p:animRot>
                                    <p:animRot by="1500000">
                                      <p:cBhvr>
                                        <p:cTn id="90" dur="125" fill="hold">
                                          <p:stCondLst>
                                            <p:cond delay="375"/>
                                          </p:stCondLst>
                                        </p:cTn>
                                        <p:tgtEl>
                                          <p:spTgt spid="3">
                                            <p:txEl>
                                              <p:pRg st="10" end="10"/>
                                            </p:txEl>
                                          </p:spTgt>
                                        </p:tgtEl>
                                        <p:attrNameLst>
                                          <p:attrName>r</p:attrName>
                                        </p:attrNameLst>
                                      </p:cBhvr>
                                    </p:animRot>
                                  </p:childTnLst>
                                </p:cTn>
                              </p:par>
                            </p:childTnLst>
                          </p:cTn>
                        </p:par>
                      </p:childTnLst>
                    </p:cTn>
                  </p:par>
                  <p:par>
                    <p:cTn id="91" fill="hold">
                      <p:stCondLst>
                        <p:cond delay="indefinite"/>
                      </p:stCondLst>
                      <p:childTnLst>
                        <p:par>
                          <p:cTn id="92" fill="hold">
                            <p:stCondLst>
                              <p:cond delay="0"/>
                            </p:stCondLst>
                            <p:childTnLst>
                              <p:par>
                                <p:cTn id="93" presetID="34" presetClass="emph" presetSubtype="0" fill="hold" grpId="0" nodeType="clickEffect">
                                  <p:stCondLst>
                                    <p:cond delay="0"/>
                                  </p:stCondLst>
                                  <p:iterate type="lt">
                                    <p:tmPct val="10000"/>
                                  </p:iterate>
                                  <p:childTnLst>
                                    <p:animMotion origin="layout" path="M 0.0 0.0 L 0.0 -0.07213" pathEditMode="relative" ptsTypes="">
                                      <p:cBhvr>
                                        <p:cTn id="94" dur="250" accel="50000" decel="50000" autoRev="1" fill="hold">
                                          <p:stCondLst>
                                            <p:cond delay="0"/>
                                          </p:stCondLst>
                                        </p:cTn>
                                        <p:tgtEl>
                                          <p:spTgt spid="3">
                                            <p:txEl>
                                              <p:pRg st="11" end="11"/>
                                            </p:txEl>
                                          </p:spTgt>
                                        </p:tgtEl>
                                        <p:attrNameLst>
                                          <p:attrName>ppt_x</p:attrName>
                                          <p:attrName>ppt_y</p:attrName>
                                        </p:attrNameLst>
                                      </p:cBhvr>
                                    </p:animMotion>
                                    <p:animRot by="1500000">
                                      <p:cBhvr>
                                        <p:cTn id="95" dur="125" fill="hold">
                                          <p:stCondLst>
                                            <p:cond delay="0"/>
                                          </p:stCondLst>
                                        </p:cTn>
                                        <p:tgtEl>
                                          <p:spTgt spid="3">
                                            <p:txEl>
                                              <p:pRg st="11" end="11"/>
                                            </p:txEl>
                                          </p:spTgt>
                                        </p:tgtEl>
                                        <p:attrNameLst>
                                          <p:attrName>r</p:attrName>
                                        </p:attrNameLst>
                                      </p:cBhvr>
                                    </p:animRot>
                                    <p:animRot by="-1500000">
                                      <p:cBhvr>
                                        <p:cTn id="96" dur="125" fill="hold">
                                          <p:stCondLst>
                                            <p:cond delay="125"/>
                                          </p:stCondLst>
                                        </p:cTn>
                                        <p:tgtEl>
                                          <p:spTgt spid="3">
                                            <p:txEl>
                                              <p:pRg st="11" end="11"/>
                                            </p:txEl>
                                          </p:spTgt>
                                        </p:tgtEl>
                                        <p:attrNameLst>
                                          <p:attrName>r</p:attrName>
                                        </p:attrNameLst>
                                      </p:cBhvr>
                                    </p:animRot>
                                    <p:animRot by="-1500000">
                                      <p:cBhvr>
                                        <p:cTn id="97" dur="125" fill="hold">
                                          <p:stCondLst>
                                            <p:cond delay="250"/>
                                          </p:stCondLst>
                                        </p:cTn>
                                        <p:tgtEl>
                                          <p:spTgt spid="3">
                                            <p:txEl>
                                              <p:pRg st="11" end="11"/>
                                            </p:txEl>
                                          </p:spTgt>
                                        </p:tgtEl>
                                        <p:attrNameLst>
                                          <p:attrName>r</p:attrName>
                                        </p:attrNameLst>
                                      </p:cBhvr>
                                    </p:animRot>
                                    <p:animRot by="1500000">
                                      <p:cBhvr>
                                        <p:cTn id="98" dur="125" fill="hold">
                                          <p:stCondLst>
                                            <p:cond delay="375"/>
                                          </p:stCondLst>
                                        </p:cTn>
                                        <p:tgtEl>
                                          <p:spTgt spid="3">
                                            <p:txEl>
                                              <p:pRg st="11" end="1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167425"/>
            <a:ext cx="10364451" cy="605307"/>
          </a:xfrm>
        </p:spPr>
        <p:txBody>
          <a:bodyPr>
            <a:normAutofit/>
          </a:bodyPr>
          <a:lstStyle/>
          <a:p>
            <a:r>
              <a:rPr lang="en-US" b="1" dirty="0"/>
              <a:t>Cara-Cara </a:t>
            </a:r>
            <a:r>
              <a:rPr lang="en-US" b="1" dirty="0" err="1"/>
              <a:t>Pengawetan</a:t>
            </a:r>
            <a:r>
              <a:rPr lang="en-US" b="1" dirty="0"/>
              <a:t> </a:t>
            </a:r>
            <a:r>
              <a:rPr lang="en-US" b="1" dirty="0" err="1"/>
              <a:t>makanan</a:t>
            </a:r>
            <a:endParaRPr lang="en-US" dirty="0"/>
          </a:p>
        </p:txBody>
      </p:sp>
      <p:sp>
        <p:nvSpPr>
          <p:cNvPr id="3" name="Content Placeholder 2"/>
          <p:cNvSpPr>
            <a:spLocks noGrp="1"/>
          </p:cNvSpPr>
          <p:nvPr>
            <p:ph sz="quarter" idx="13"/>
          </p:nvPr>
        </p:nvSpPr>
        <p:spPr>
          <a:xfrm>
            <a:off x="913774" y="772732"/>
            <a:ext cx="10363826" cy="5018468"/>
          </a:xfrm>
        </p:spPr>
        <p:txBody>
          <a:bodyPr>
            <a:noAutofit/>
          </a:bodyPr>
          <a:lstStyle/>
          <a:p>
            <a:pPr marL="0" indent="0">
              <a:buNone/>
            </a:pPr>
            <a:r>
              <a:rPr lang="en-US" sz="1800" cap="none" dirty="0" smtClean="0">
                <a:latin typeface="Times New Roman" panose="02020603050405020304" pitchFamily="18" charset="0"/>
                <a:cs typeface="Times New Roman" panose="02020603050405020304" pitchFamily="18" charset="0"/>
              </a:rPr>
              <a:t> A. </a:t>
            </a:r>
            <a:r>
              <a:rPr lang="en-US" sz="1800" cap="none" dirty="0" err="1" smtClean="0">
                <a:latin typeface="Times New Roman" panose="02020603050405020304" pitchFamily="18" charset="0"/>
                <a:cs typeface="Times New Roman" panose="02020603050405020304" pitchFamily="18" charset="0"/>
              </a:rPr>
              <a:t>Pengawetan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secara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biologi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meliputi</a:t>
            </a:r>
            <a:r>
              <a:rPr lang="en-US" sz="1800" cap="none" dirty="0" smtClean="0">
                <a:latin typeface="Times New Roman" panose="02020603050405020304" pitchFamily="18" charset="0"/>
                <a:cs typeface="Times New Roman" panose="02020603050405020304" pitchFamily="18" charset="0"/>
              </a:rPr>
              <a:t>:</a:t>
            </a:r>
          </a:p>
          <a:p>
            <a:r>
              <a:rPr lang="en-US" sz="1800" cap="none" dirty="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fermentasi</a:t>
            </a:r>
            <a:endParaRPr lang="en-US" sz="1800" cap="none" dirty="0" smtClean="0">
              <a:latin typeface="Times New Roman" panose="02020603050405020304" pitchFamily="18" charset="0"/>
              <a:cs typeface="Times New Roman" panose="02020603050405020304" pitchFamily="18" charset="0"/>
            </a:endParaRPr>
          </a:p>
          <a:p>
            <a:pPr marL="0" indent="0">
              <a:buNone/>
            </a:pPr>
            <a:r>
              <a:rPr lang="en-US" sz="1800" cap="none" dirty="0" smtClean="0">
                <a:latin typeface="Times New Roman" panose="02020603050405020304" pitchFamily="18" charset="0"/>
                <a:cs typeface="Times New Roman" panose="02020603050405020304" pitchFamily="18" charset="0"/>
              </a:rPr>
              <a:t> B. </a:t>
            </a:r>
            <a:r>
              <a:rPr lang="en-US" sz="1800" cap="none" dirty="0" err="1" smtClean="0">
                <a:latin typeface="Times New Roman" panose="02020603050405020304" pitchFamily="18" charset="0"/>
                <a:cs typeface="Times New Roman" panose="02020603050405020304" pitchFamily="18" charset="0"/>
              </a:rPr>
              <a:t>Pengawetan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secara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kimia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meliputi</a:t>
            </a:r>
            <a:r>
              <a:rPr lang="en-US" sz="1800" cap="none" dirty="0" smtClean="0">
                <a:latin typeface="Times New Roman" panose="02020603050405020304" pitchFamily="18" charset="0"/>
                <a:cs typeface="Times New Roman" panose="02020603050405020304" pitchFamily="18" charset="0"/>
              </a:rPr>
              <a:t>:</a:t>
            </a:r>
          </a:p>
          <a:p>
            <a:r>
              <a:rPr lang="en-US" sz="1800" cap="none" dirty="0" err="1" smtClean="0">
                <a:latin typeface="Times New Roman" panose="02020603050405020304" pitchFamily="18" charset="0"/>
                <a:cs typeface="Times New Roman" panose="02020603050405020304" pitchFamily="18" charset="0"/>
              </a:rPr>
              <a:t>Penambahan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kimia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misalnya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asam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sitrat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garam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gula</a:t>
            </a:r>
            <a:endParaRPr lang="en-US" sz="1800" cap="none" dirty="0" smtClean="0">
              <a:latin typeface="Times New Roman" panose="02020603050405020304" pitchFamily="18" charset="0"/>
              <a:cs typeface="Times New Roman" panose="02020603050405020304" pitchFamily="18" charset="0"/>
            </a:endParaRPr>
          </a:p>
          <a:p>
            <a:r>
              <a:rPr lang="en-US" sz="1800" cap="none" dirty="0" err="1" smtClean="0">
                <a:latin typeface="Times New Roman" panose="02020603050405020304" pitchFamily="18" charset="0"/>
                <a:cs typeface="Times New Roman" panose="02020603050405020304" pitchFamily="18" charset="0"/>
              </a:rPr>
              <a:t>Pengasaman</a:t>
            </a:r>
            <a:endParaRPr lang="en-US" sz="1800" cap="none" dirty="0" smtClean="0">
              <a:latin typeface="Times New Roman" panose="02020603050405020304" pitchFamily="18" charset="0"/>
              <a:cs typeface="Times New Roman" panose="02020603050405020304" pitchFamily="18" charset="0"/>
            </a:endParaRPr>
          </a:p>
          <a:p>
            <a:r>
              <a:rPr lang="en-US" sz="1800" cap="none" dirty="0" err="1" smtClean="0">
                <a:latin typeface="Times New Roman" panose="02020603050405020304" pitchFamily="18" charset="0"/>
                <a:cs typeface="Times New Roman" panose="02020603050405020304" pitchFamily="18" charset="0"/>
              </a:rPr>
              <a:t>Pengasinan</a:t>
            </a:r>
            <a:endParaRPr lang="en-US" sz="1800" cap="none" dirty="0" smtClean="0">
              <a:latin typeface="Times New Roman" panose="02020603050405020304" pitchFamily="18" charset="0"/>
              <a:cs typeface="Times New Roman" panose="02020603050405020304" pitchFamily="18" charset="0"/>
            </a:endParaRPr>
          </a:p>
          <a:p>
            <a:r>
              <a:rPr lang="en-US" sz="1800" cap="none" dirty="0" err="1" smtClean="0">
                <a:latin typeface="Times New Roman" panose="02020603050405020304" pitchFamily="18" charset="0"/>
                <a:cs typeface="Times New Roman" panose="02020603050405020304" pitchFamily="18" charset="0"/>
              </a:rPr>
              <a:t>Pemanisan</a:t>
            </a:r>
            <a:endParaRPr lang="en-US" sz="1800" cap="none" dirty="0" smtClean="0">
              <a:latin typeface="Times New Roman" panose="02020603050405020304" pitchFamily="18" charset="0"/>
              <a:cs typeface="Times New Roman" panose="02020603050405020304" pitchFamily="18" charset="0"/>
            </a:endParaRPr>
          </a:p>
          <a:p>
            <a:pPr marL="0" indent="0">
              <a:buNone/>
            </a:pPr>
            <a:r>
              <a:rPr lang="sv-SE" sz="1800" cap="none" dirty="0" smtClean="0">
                <a:latin typeface="Times New Roman" panose="02020603050405020304" pitchFamily="18" charset="0"/>
                <a:cs typeface="Times New Roman" panose="02020603050405020304" pitchFamily="18" charset="0"/>
              </a:rPr>
              <a:t>C. Pengawetan makanan secara fisika, meliputi</a:t>
            </a:r>
          </a:p>
          <a:p>
            <a:r>
              <a:rPr lang="en-US" sz="1800" cap="none" dirty="0" err="1" smtClean="0">
                <a:latin typeface="Times New Roman" panose="02020603050405020304" pitchFamily="18" charset="0"/>
                <a:cs typeface="Times New Roman" panose="02020603050405020304" pitchFamily="18" charset="0"/>
              </a:rPr>
              <a:t>Teknik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pengeringan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membuat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menjadi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kering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kadar</a:t>
            </a:r>
            <a:r>
              <a:rPr lang="en-US" sz="1800" cap="none" dirty="0" smtClean="0">
                <a:latin typeface="Times New Roman" panose="02020603050405020304" pitchFamily="18" charset="0"/>
                <a:cs typeface="Times New Roman" panose="02020603050405020304" pitchFamily="18" charset="0"/>
              </a:rPr>
              <a:t> air </a:t>
            </a:r>
            <a:r>
              <a:rPr lang="en-US" sz="1800" cap="none" dirty="0" err="1" smtClean="0">
                <a:latin typeface="Times New Roman" panose="02020603050405020304" pitchFamily="18" charset="0"/>
                <a:cs typeface="Times New Roman" panose="02020603050405020304" pitchFamily="18" charset="0"/>
              </a:rPr>
              <a:t>serendah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mungkin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cara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dijemur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dioven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dipanaskan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sebagainya</a:t>
            </a:r>
            <a:r>
              <a:rPr lang="en-US" sz="1800" cap="none" dirty="0" smtClean="0">
                <a:latin typeface="Times New Roman" panose="02020603050405020304" pitchFamily="18" charset="0"/>
                <a:cs typeface="Times New Roman" panose="02020603050405020304" pitchFamily="18" charset="0"/>
              </a:rPr>
              <a:t>.</a:t>
            </a:r>
            <a:endParaRPr lang="sv-SE" sz="1800" cap="none" dirty="0" smtClean="0">
              <a:latin typeface="Times New Roman" panose="02020603050405020304" pitchFamily="18" charset="0"/>
              <a:cs typeface="Times New Roman" panose="02020603050405020304" pitchFamily="18" charset="0"/>
            </a:endParaRPr>
          </a:p>
          <a:p>
            <a:r>
              <a:rPr lang="en-US" sz="1800" cap="none" dirty="0" err="1" smtClean="0">
                <a:latin typeface="Times New Roman" panose="02020603050405020304" pitchFamily="18" charset="0"/>
                <a:cs typeface="Times New Roman" panose="02020603050405020304" pitchFamily="18" charset="0"/>
              </a:rPr>
              <a:t>Pemanasan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suhu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rendah</a:t>
            </a:r>
            <a:r>
              <a:rPr lang="en-US" sz="1800" cap="none" dirty="0" smtClean="0">
                <a:latin typeface="Times New Roman" panose="02020603050405020304" pitchFamily="18" charset="0"/>
                <a:cs typeface="Times New Roman" panose="02020603050405020304" pitchFamily="18" charset="0"/>
              </a:rPr>
              <a:t>.</a:t>
            </a:r>
          </a:p>
          <a:p>
            <a:r>
              <a:rPr lang="en-US" sz="1800" cap="none" dirty="0" err="1" smtClean="0">
                <a:latin typeface="Times New Roman" panose="02020603050405020304" pitchFamily="18" charset="0"/>
                <a:cs typeface="Times New Roman" panose="02020603050405020304" pitchFamily="18" charset="0"/>
              </a:rPr>
              <a:t>Blansir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proses </a:t>
            </a:r>
            <a:r>
              <a:rPr lang="en-US" sz="1800" cap="none" dirty="0" err="1" smtClean="0">
                <a:latin typeface="Times New Roman" panose="02020603050405020304" pitchFamily="18" charset="0"/>
                <a:cs typeface="Times New Roman" panose="02020603050405020304" pitchFamily="18" charset="0"/>
              </a:rPr>
              <a:t>pemanasan</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dilakukan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pada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suhu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kurang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100</a:t>
            </a:r>
            <a:r>
              <a:rPr lang="en-US" sz="1800" cap="none" baseline="30000" dirty="0" smtClean="0">
                <a:latin typeface="Times New Roman" panose="02020603050405020304" pitchFamily="18" charset="0"/>
                <a:cs typeface="Times New Roman" panose="02020603050405020304" pitchFamily="18" charset="0"/>
              </a:rPr>
              <a:t>0</a:t>
            </a:r>
            <a:r>
              <a:rPr lang="en-US" sz="1800" cap="none" dirty="0" smtClean="0">
                <a:latin typeface="Times New Roman" panose="02020603050405020304" pitchFamily="18" charset="0"/>
                <a:cs typeface="Times New Roman" panose="02020603050405020304" pitchFamily="18" charset="0"/>
              </a:rPr>
              <a:t>C </a:t>
            </a:r>
            <a:r>
              <a:rPr lang="en-US" sz="1800" cap="none" dirty="0" err="1" smtClean="0">
                <a:latin typeface="Times New Roman" panose="02020603050405020304" pitchFamily="18" charset="0"/>
                <a:cs typeface="Times New Roman" panose="02020603050405020304" pitchFamily="18" charset="0"/>
              </a:rPr>
              <a:t>selama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beberapa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menit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menggunakan</a:t>
            </a:r>
            <a:r>
              <a:rPr lang="en-US" sz="1800" cap="none" dirty="0" smtClean="0">
                <a:latin typeface="Times New Roman" panose="02020603050405020304" pitchFamily="18" charset="0"/>
                <a:cs typeface="Times New Roman" panose="02020603050405020304" pitchFamily="18" charset="0"/>
              </a:rPr>
              <a:t> air </a:t>
            </a:r>
            <a:r>
              <a:rPr lang="en-US" sz="1800" cap="none" dirty="0" err="1" smtClean="0">
                <a:latin typeface="Times New Roman" panose="02020603050405020304" pitchFamily="18" charset="0"/>
                <a:cs typeface="Times New Roman" panose="02020603050405020304" pitchFamily="18" charset="0"/>
              </a:rPr>
              <a:t>panas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atau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uap</a:t>
            </a:r>
            <a:r>
              <a:rPr lang="en-US" sz="1800" cap="none" dirty="0" smtClean="0">
                <a:latin typeface="Times New Roman" panose="02020603050405020304" pitchFamily="18" charset="0"/>
                <a:cs typeface="Times New Roman" panose="02020603050405020304" pitchFamily="18" charset="0"/>
              </a:rPr>
              <a:t> air </a:t>
            </a:r>
            <a:r>
              <a:rPr lang="en-US" sz="1800" cap="none" dirty="0" err="1" smtClean="0">
                <a:latin typeface="Times New Roman" panose="02020603050405020304" pitchFamily="18" charset="0"/>
                <a:cs typeface="Times New Roman" panose="02020603050405020304" pitchFamily="18" charset="0"/>
              </a:rPr>
              <a:t>panas</a:t>
            </a:r>
            <a:r>
              <a:rPr lang="en-US" sz="1800" cap="none" dirty="0" smtClean="0">
                <a:latin typeface="Times New Roman" panose="02020603050405020304" pitchFamily="18" charset="0"/>
                <a:cs typeface="Times New Roman" panose="02020603050405020304" pitchFamily="18" charset="0"/>
              </a:rPr>
              <a:t>.</a:t>
            </a:r>
            <a:endParaRPr lang="en-US" sz="1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754072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3">
                                            <p:txEl>
                                              <p:pRg st="0" end="0"/>
                                            </p:txEl>
                                          </p:spTgt>
                                        </p:tgtEl>
                                        <p:attrNameLst>
                                          <p:attrName>style.color</p:attrName>
                                        </p:attrNameLst>
                                      </p:cBhvr>
                                      <p:to>
                                        <a:schemeClr val="bg1"/>
                                      </p:to>
                                    </p:animClr>
                                    <p:animClr clrSpc="rgb" dir="cw">
                                      <p:cBhvr>
                                        <p:cTn id="7" dur="250" autoRev="1" fill="remove"/>
                                        <p:tgtEl>
                                          <p:spTgt spid="3">
                                            <p:txEl>
                                              <p:pRg st="0" end="0"/>
                                            </p:txEl>
                                          </p:spTgt>
                                        </p:tgtEl>
                                        <p:attrNameLst>
                                          <p:attrName>fillcolor</p:attrName>
                                        </p:attrNameLst>
                                      </p:cBhvr>
                                      <p:to>
                                        <a:schemeClr val="bg1"/>
                                      </p:to>
                                    </p:animClr>
                                    <p:set>
                                      <p:cBhvr>
                                        <p:cTn id="8" dur="250" autoRev="1" fill="remove"/>
                                        <p:tgtEl>
                                          <p:spTgt spid="3">
                                            <p:txEl>
                                              <p:pRg st="0" end="0"/>
                                            </p:txEl>
                                          </p:spTgt>
                                        </p:tgtEl>
                                        <p:attrNameLst>
                                          <p:attrName>fill.type</p:attrName>
                                        </p:attrNameLst>
                                      </p:cBhvr>
                                      <p:to>
                                        <p:strVal val="solid"/>
                                      </p:to>
                                    </p:set>
                                    <p:set>
                                      <p:cBhvr>
                                        <p:cTn id="9" dur="250" autoRev="1" fill="remove"/>
                                        <p:tgtEl>
                                          <p:spTgt spid="3">
                                            <p:txEl>
                                              <p:pRg st="0" end="0"/>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3">
                                            <p:txEl>
                                              <p:pRg st="1" end="1"/>
                                            </p:txEl>
                                          </p:spTgt>
                                        </p:tgtEl>
                                        <p:attrNameLst>
                                          <p:attrName>style.color</p:attrName>
                                        </p:attrNameLst>
                                      </p:cBhvr>
                                      <p:to>
                                        <a:schemeClr val="bg1"/>
                                      </p:to>
                                    </p:animClr>
                                    <p:animClr clrSpc="rgb" dir="cw">
                                      <p:cBhvr>
                                        <p:cTn id="14" dur="250" autoRev="1" fill="remove"/>
                                        <p:tgtEl>
                                          <p:spTgt spid="3">
                                            <p:txEl>
                                              <p:pRg st="1" end="1"/>
                                            </p:txEl>
                                          </p:spTgt>
                                        </p:tgtEl>
                                        <p:attrNameLst>
                                          <p:attrName>fillcolor</p:attrName>
                                        </p:attrNameLst>
                                      </p:cBhvr>
                                      <p:to>
                                        <a:schemeClr val="bg1"/>
                                      </p:to>
                                    </p:animClr>
                                    <p:set>
                                      <p:cBhvr>
                                        <p:cTn id="15" dur="250" autoRev="1" fill="remove"/>
                                        <p:tgtEl>
                                          <p:spTgt spid="3">
                                            <p:txEl>
                                              <p:pRg st="1" end="1"/>
                                            </p:txEl>
                                          </p:spTgt>
                                        </p:tgtEl>
                                        <p:attrNameLst>
                                          <p:attrName>fill.type</p:attrName>
                                        </p:attrNameLst>
                                      </p:cBhvr>
                                      <p:to>
                                        <p:strVal val="solid"/>
                                      </p:to>
                                    </p:set>
                                    <p:set>
                                      <p:cBhvr>
                                        <p:cTn id="16" dur="250" autoRev="1" fill="remove"/>
                                        <p:tgtEl>
                                          <p:spTgt spid="3">
                                            <p:txEl>
                                              <p:pRg st="1" end="1"/>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3">
                                            <p:txEl>
                                              <p:pRg st="2" end="2"/>
                                            </p:txEl>
                                          </p:spTgt>
                                        </p:tgtEl>
                                        <p:attrNameLst>
                                          <p:attrName>style.color</p:attrName>
                                        </p:attrNameLst>
                                      </p:cBhvr>
                                      <p:to>
                                        <a:schemeClr val="bg1"/>
                                      </p:to>
                                    </p:animClr>
                                    <p:animClr clrSpc="rgb" dir="cw">
                                      <p:cBhvr>
                                        <p:cTn id="21" dur="250" autoRev="1" fill="remove"/>
                                        <p:tgtEl>
                                          <p:spTgt spid="3">
                                            <p:txEl>
                                              <p:pRg st="2" end="2"/>
                                            </p:txEl>
                                          </p:spTgt>
                                        </p:tgtEl>
                                        <p:attrNameLst>
                                          <p:attrName>fillcolor</p:attrName>
                                        </p:attrNameLst>
                                      </p:cBhvr>
                                      <p:to>
                                        <a:schemeClr val="bg1"/>
                                      </p:to>
                                    </p:animClr>
                                    <p:set>
                                      <p:cBhvr>
                                        <p:cTn id="22" dur="250" autoRev="1" fill="remove"/>
                                        <p:tgtEl>
                                          <p:spTgt spid="3">
                                            <p:txEl>
                                              <p:pRg st="2" end="2"/>
                                            </p:txEl>
                                          </p:spTgt>
                                        </p:tgtEl>
                                        <p:attrNameLst>
                                          <p:attrName>fill.type</p:attrName>
                                        </p:attrNameLst>
                                      </p:cBhvr>
                                      <p:to>
                                        <p:strVal val="solid"/>
                                      </p:to>
                                    </p:set>
                                    <p:set>
                                      <p:cBhvr>
                                        <p:cTn id="23" dur="250" autoRev="1" fill="remove"/>
                                        <p:tgtEl>
                                          <p:spTgt spid="3">
                                            <p:txEl>
                                              <p:pRg st="2" end="2"/>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27" presetClass="emph" presetSubtype="0" fill="remove" grpId="0" nodeType="clickEffect">
                                  <p:stCondLst>
                                    <p:cond delay="0"/>
                                  </p:stCondLst>
                                  <p:childTnLst>
                                    <p:animClr clrSpc="rgb" dir="cw">
                                      <p:cBhvr override="childStyle">
                                        <p:cTn id="27" dur="250" autoRev="1" fill="remove"/>
                                        <p:tgtEl>
                                          <p:spTgt spid="3">
                                            <p:txEl>
                                              <p:pRg st="3" end="3"/>
                                            </p:txEl>
                                          </p:spTgt>
                                        </p:tgtEl>
                                        <p:attrNameLst>
                                          <p:attrName>style.color</p:attrName>
                                        </p:attrNameLst>
                                      </p:cBhvr>
                                      <p:to>
                                        <a:schemeClr val="bg1"/>
                                      </p:to>
                                    </p:animClr>
                                    <p:animClr clrSpc="rgb" dir="cw">
                                      <p:cBhvr>
                                        <p:cTn id="28" dur="250" autoRev="1" fill="remove"/>
                                        <p:tgtEl>
                                          <p:spTgt spid="3">
                                            <p:txEl>
                                              <p:pRg st="3" end="3"/>
                                            </p:txEl>
                                          </p:spTgt>
                                        </p:tgtEl>
                                        <p:attrNameLst>
                                          <p:attrName>fillcolor</p:attrName>
                                        </p:attrNameLst>
                                      </p:cBhvr>
                                      <p:to>
                                        <a:schemeClr val="bg1"/>
                                      </p:to>
                                    </p:animClr>
                                    <p:set>
                                      <p:cBhvr>
                                        <p:cTn id="29" dur="250" autoRev="1" fill="remove"/>
                                        <p:tgtEl>
                                          <p:spTgt spid="3">
                                            <p:txEl>
                                              <p:pRg st="3" end="3"/>
                                            </p:txEl>
                                          </p:spTgt>
                                        </p:tgtEl>
                                        <p:attrNameLst>
                                          <p:attrName>fill.type</p:attrName>
                                        </p:attrNameLst>
                                      </p:cBhvr>
                                      <p:to>
                                        <p:strVal val="solid"/>
                                      </p:to>
                                    </p:set>
                                    <p:set>
                                      <p:cBhvr>
                                        <p:cTn id="30" dur="250" autoRev="1" fill="remove"/>
                                        <p:tgtEl>
                                          <p:spTgt spid="3">
                                            <p:txEl>
                                              <p:pRg st="3" end="3"/>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7" presetClass="emph" presetSubtype="0" fill="remove" grpId="0" nodeType="clickEffect">
                                  <p:stCondLst>
                                    <p:cond delay="0"/>
                                  </p:stCondLst>
                                  <p:childTnLst>
                                    <p:animClr clrSpc="rgb" dir="cw">
                                      <p:cBhvr override="childStyle">
                                        <p:cTn id="34" dur="250" autoRev="1" fill="remove"/>
                                        <p:tgtEl>
                                          <p:spTgt spid="3">
                                            <p:txEl>
                                              <p:pRg st="4" end="4"/>
                                            </p:txEl>
                                          </p:spTgt>
                                        </p:tgtEl>
                                        <p:attrNameLst>
                                          <p:attrName>style.color</p:attrName>
                                        </p:attrNameLst>
                                      </p:cBhvr>
                                      <p:to>
                                        <a:schemeClr val="bg1"/>
                                      </p:to>
                                    </p:animClr>
                                    <p:animClr clrSpc="rgb" dir="cw">
                                      <p:cBhvr>
                                        <p:cTn id="35" dur="250" autoRev="1" fill="remove"/>
                                        <p:tgtEl>
                                          <p:spTgt spid="3">
                                            <p:txEl>
                                              <p:pRg st="4" end="4"/>
                                            </p:txEl>
                                          </p:spTgt>
                                        </p:tgtEl>
                                        <p:attrNameLst>
                                          <p:attrName>fillcolor</p:attrName>
                                        </p:attrNameLst>
                                      </p:cBhvr>
                                      <p:to>
                                        <a:schemeClr val="bg1"/>
                                      </p:to>
                                    </p:animClr>
                                    <p:set>
                                      <p:cBhvr>
                                        <p:cTn id="36" dur="250" autoRev="1" fill="remove"/>
                                        <p:tgtEl>
                                          <p:spTgt spid="3">
                                            <p:txEl>
                                              <p:pRg st="4" end="4"/>
                                            </p:txEl>
                                          </p:spTgt>
                                        </p:tgtEl>
                                        <p:attrNameLst>
                                          <p:attrName>fill.type</p:attrName>
                                        </p:attrNameLst>
                                      </p:cBhvr>
                                      <p:to>
                                        <p:strVal val="solid"/>
                                      </p:to>
                                    </p:set>
                                    <p:set>
                                      <p:cBhvr>
                                        <p:cTn id="37" dur="250" autoRev="1" fill="remove"/>
                                        <p:tgtEl>
                                          <p:spTgt spid="3">
                                            <p:txEl>
                                              <p:pRg st="4" end="4"/>
                                            </p:txEl>
                                          </p:spTgt>
                                        </p:tgtEl>
                                        <p:attrNameLst>
                                          <p:attrName>fill.on</p:attrName>
                                        </p:attrNameLst>
                                      </p:cBhvr>
                                      <p:to>
                                        <p:strVal val="true"/>
                                      </p:to>
                                    </p:set>
                                  </p:childTnLst>
                                </p:cTn>
                              </p:par>
                            </p:childTnLst>
                          </p:cTn>
                        </p:par>
                      </p:childTnLst>
                    </p:cTn>
                  </p:par>
                  <p:par>
                    <p:cTn id="38" fill="hold">
                      <p:stCondLst>
                        <p:cond delay="indefinite"/>
                      </p:stCondLst>
                      <p:childTnLst>
                        <p:par>
                          <p:cTn id="39" fill="hold">
                            <p:stCondLst>
                              <p:cond delay="0"/>
                            </p:stCondLst>
                            <p:childTnLst>
                              <p:par>
                                <p:cTn id="40" presetID="27" presetClass="emph" presetSubtype="0" fill="remove" grpId="0" nodeType="clickEffect">
                                  <p:stCondLst>
                                    <p:cond delay="0"/>
                                  </p:stCondLst>
                                  <p:childTnLst>
                                    <p:animClr clrSpc="rgb" dir="cw">
                                      <p:cBhvr override="childStyle">
                                        <p:cTn id="41" dur="250" autoRev="1" fill="remove"/>
                                        <p:tgtEl>
                                          <p:spTgt spid="3">
                                            <p:txEl>
                                              <p:pRg st="5" end="5"/>
                                            </p:txEl>
                                          </p:spTgt>
                                        </p:tgtEl>
                                        <p:attrNameLst>
                                          <p:attrName>style.color</p:attrName>
                                        </p:attrNameLst>
                                      </p:cBhvr>
                                      <p:to>
                                        <a:schemeClr val="bg1"/>
                                      </p:to>
                                    </p:animClr>
                                    <p:animClr clrSpc="rgb" dir="cw">
                                      <p:cBhvr>
                                        <p:cTn id="42" dur="250" autoRev="1" fill="remove"/>
                                        <p:tgtEl>
                                          <p:spTgt spid="3">
                                            <p:txEl>
                                              <p:pRg st="5" end="5"/>
                                            </p:txEl>
                                          </p:spTgt>
                                        </p:tgtEl>
                                        <p:attrNameLst>
                                          <p:attrName>fillcolor</p:attrName>
                                        </p:attrNameLst>
                                      </p:cBhvr>
                                      <p:to>
                                        <a:schemeClr val="bg1"/>
                                      </p:to>
                                    </p:animClr>
                                    <p:set>
                                      <p:cBhvr>
                                        <p:cTn id="43" dur="250" autoRev="1" fill="remove"/>
                                        <p:tgtEl>
                                          <p:spTgt spid="3">
                                            <p:txEl>
                                              <p:pRg st="5" end="5"/>
                                            </p:txEl>
                                          </p:spTgt>
                                        </p:tgtEl>
                                        <p:attrNameLst>
                                          <p:attrName>fill.type</p:attrName>
                                        </p:attrNameLst>
                                      </p:cBhvr>
                                      <p:to>
                                        <p:strVal val="solid"/>
                                      </p:to>
                                    </p:set>
                                    <p:set>
                                      <p:cBhvr>
                                        <p:cTn id="44" dur="250" autoRev="1" fill="remove"/>
                                        <p:tgtEl>
                                          <p:spTgt spid="3">
                                            <p:txEl>
                                              <p:pRg st="5" end="5"/>
                                            </p:txEl>
                                          </p:spTgt>
                                        </p:tgtEl>
                                        <p:attrNameLst>
                                          <p:attrName>fill.on</p:attrName>
                                        </p:attrNameLst>
                                      </p:cBhvr>
                                      <p:to>
                                        <p:strVal val="true"/>
                                      </p:to>
                                    </p:set>
                                  </p:childTnLst>
                                </p:cTn>
                              </p:par>
                            </p:childTnLst>
                          </p:cTn>
                        </p:par>
                      </p:childTnLst>
                    </p:cTn>
                  </p:par>
                  <p:par>
                    <p:cTn id="45" fill="hold">
                      <p:stCondLst>
                        <p:cond delay="indefinite"/>
                      </p:stCondLst>
                      <p:childTnLst>
                        <p:par>
                          <p:cTn id="46" fill="hold">
                            <p:stCondLst>
                              <p:cond delay="0"/>
                            </p:stCondLst>
                            <p:childTnLst>
                              <p:par>
                                <p:cTn id="47" presetID="27" presetClass="emph" presetSubtype="0" fill="remove" grpId="0" nodeType="clickEffect">
                                  <p:stCondLst>
                                    <p:cond delay="0"/>
                                  </p:stCondLst>
                                  <p:childTnLst>
                                    <p:animClr clrSpc="rgb" dir="cw">
                                      <p:cBhvr override="childStyle">
                                        <p:cTn id="48" dur="250" autoRev="1" fill="remove"/>
                                        <p:tgtEl>
                                          <p:spTgt spid="3">
                                            <p:txEl>
                                              <p:pRg st="6" end="6"/>
                                            </p:txEl>
                                          </p:spTgt>
                                        </p:tgtEl>
                                        <p:attrNameLst>
                                          <p:attrName>style.color</p:attrName>
                                        </p:attrNameLst>
                                      </p:cBhvr>
                                      <p:to>
                                        <a:schemeClr val="bg1"/>
                                      </p:to>
                                    </p:animClr>
                                    <p:animClr clrSpc="rgb" dir="cw">
                                      <p:cBhvr>
                                        <p:cTn id="49" dur="250" autoRev="1" fill="remove"/>
                                        <p:tgtEl>
                                          <p:spTgt spid="3">
                                            <p:txEl>
                                              <p:pRg st="6" end="6"/>
                                            </p:txEl>
                                          </p:spTgt>
                                        </p:tgtEl>
                                        <p:attrNameLst>
                                          <p:attrName>fillcolor</p:attrName>
                                        </p:attrNameLst>
                                      </p:cBhvr>
                                      <p:to>
                                        <a:schemeClr val="bg1"/>
                                      </p:to>
                                    </p:animClr>
                                    <p:set>
                                      <p:cBhvr>
                                        <p:cTn id="50" dur="250" autoRev="1" fill="remove"/>
                                        <p:tgtEl>
                                          <p:spTgt spid="3">
                                            <p:txEl>
                                              <p:pRg st="6" end="6"/>
                                            </p:txEl>
                                          </p:spTgt>
                                        </p:tgtEl>
                                        <p:attrNameLst>
                                          <p:attrName>fill.type</p:attrName>
                                        </p:attrNameLst>
                                      </p:cBhvr>
                                      <p:to>
                                        <p:strVal val="solid"/>
                                      </p:to>
                                    </p:set>
                                    <p:set>
                                      <p:cBhvr>
                                        <p:cTn id="51" dur="250" autoRev="1" fill="remove"/>
                                        <p:tgtEl>
                                          <p:spTgt spid="3">
                                            <p:txEl>
                                              <p:pRg st="6" end="6"/>
                                            </p:txEl>
                                          </p:spTgt>
                                        </p:tgtEl>
                                        <p:attrNameLst>
                                          <p:attrName>fill.on</p:attrName>
                                        </p:attrNameLst>
                                      </p:cBhvr>
                                      <p:to>
                                        <p:strVal val="true"/>
                                      </p:to>
                                    </p:set>
                                  </p:childTnLst>
                                </p:cTn>
                              </p:par>
                            </p:childTnLst>
                          </p:cTn>
                        </p:par>
                      </p:childTnLst>
                    </p:cTn>
                  </p:par>
                  <p:par>
                    <p:cTn id="52" fill="hold">
                      <p:stCondLst>
                        <p:cond delay="indefinite"/>
                      </p:stCondLst>
                      <p:childTnLst>
                        <p:par>
                          <p:cTn id="53" fill="hold">
                            <p:stCondLst>
                              <p:cond delay="0"/>
                            </p:stCondLst>
                            <p:childTnLst>
                              <p:par>
                                <p:cTn id="54" presetID="27" presetClass="emph" presetSubtype="0" fill="remove" grpId="0" nodeType="clickEffect">
                                  <p:stCondLst>
                                    <p:cond delay="0"/>
                                  </p:stCondLst>
                                  <p:childTnLst>
                                    <p:animClr clrSpc="rgb" dir="cw">
                                      <p:cBhvr override="childStyle">
                                        <p:cTn id="55" dur="250" autoRev="1" fill="remove"/>
                                        <p:tgtEl>
                                          <p:spTgt spid="3">
                                            <p:txEl>
                                              <p:pRg st="7" end="7"/>
                                            </p:txEl>
                                          </p:spTgt>
                                        </p:tgtEl>
                                        <p:attrNameLst>
                                          <p:attrName>style.color</p:attrName>
                                        </p:attrNameLst>
                                      </p:cBhvr>
                                      <p:to>
                                        <a:schemeClr val="bg1"/>
                                      </p:to>
                                    </p:animClr>
                                    <p:animClr clrSpc="rgb" dir="cw">
                                      <p:cBhvr>
                                        <p:cTn id="56" dur="250" autoRev="1" fill="remove"/>
                                        <p:tgtEl>
                                          <p:spTgt spid="3">
                                            <p:txEl>
                                              <p:pRg st="7" end="7"/>
                                            </p:txEl>
                                          </p:spTgt>
                                        </p:tgtEl>
                                        <p:attrNameLst>
                                          <p:attrName>fillcolor</p:attrName>
                                        </p:attrNameLst>
                                      </p:cBhvr>
                                      <p:to>
                                        <a:schemeClr val="bg1"/>
                                      </p:to>
                                    </p:animClr>
                                    <p:set>
                                      <p:cBhvr>
                                        <p:cTn id="57" dur="250" autoRev="1" fill="remove"/>
                                        <p:tgtEl>
                                          <p:spTgt spid="3">
                                            <p:txEl>
                                              <p:pRg st="7" end="7"/>
                                            </p:txEl>
                                          </p:spTgt>
                                        </p:tgtEl>
                                        <p:attrNameLst>
                                          <p:attrName>fill.type</p:attrName>
                                        </p:attrNameLst>
                                      </p:cBhvr>
                                      <p:to>
                                        <p:strVal val="solid"/>
                                      </p:to>
                                    </p:set>
                                    <p:set>
                                      <p:cBhvr>
                                        <p:cTn id="58" dur="250" autoRev="1" fill="remove"/>
                                        <p:tgtEl>
                                          <p:spTgt spid="3">
                                            <p:txEl>
                                              <p:pRg st="7" end="7"/>
                                            </p:txEl>
                                          </p:spTgt>
                                        </p:tgtEl>
                                        <p:attrNameLst>
                                          <p:attrName>fill.on</p:attrName>
                                        </p:attrNameLst>
                                      </p:cBhvr>
                                      <p:to>
                                        <p:strVal val="true"/>
                                      </p:to>
                                    </p:set>
                                  </p:childTnLst>
                                </p:cTn>
                              </p:par>
                            </p:childTnLst>
                          </p:cTn>
                        </p:par>
                      </p:childTnLst>
                    </p:cTn>
                  </p:par>
                  <p:par>
                    <p:cTn id="59" fill="hold">
                      <p:stCondLst>
                        <p:cond delay="indefinite"/>
                      </p:stCondLst>
                      <p:childTnLst>
                        <p:par>
                          <p:cTn id="60" fill="hold">
                            <p:stCondLst>
                              <p:cond delay="0"/>
                            </p:stCondLst>
                            <p:childTnLst>
                              <p:par>
                                <p:cTn id="61" presetID="27" presetClass="emph" presetSubtype="0" fill="remove" grpId="0" nodeType="clickEffect">
                                  <p:stCondLst>
                                    <p:cond delay="0"/>
                                  </p:stCondLst>
                                  <p:childTnLst>
                                    <p:animClr clrSpc="rgb" dir="cw">
                                      <p:cBhvr override="childStyle">
                                        <p:cTn id="62" dur="250" autoRev="1" fill="remove"/>
                                        <p:tgtEl>
                                          <p:spTgt spid="3">
                                            <p:txEl>
                                              <p:pRg st="8" end="8"/>
                                            </p:txEl>
                                          </p:spTgt>
                                        </p:tgtEl>
                                        <p:attrNameLst>
                                          <p:attrName>style.color</p:attrName>
                                        </p:attrNameLst>
                                      </p:cBhvr>
                                      <p:to>
                                        <a:schemeClr val="bg1"/>
                                      </p:to>
                                    </p:animClr>
                                    <p:animClr clrSpc="rgb" dir="cw">
                                      <p:cBhvr>
                                        <p:cTn id="63" dur="250" autoRev="1" fill="remove"/>
                                        <p:tgtEl>
                                          <p:spTgt spid="3">
                                            <p:txEl>
                                              <p:pRg st="8" end="8"/>
                                            </p:txEl>
                                          </p:spTgt>
                                        </p:tgtEl>
                                        <p:attrNameLst>
                                          <p:attrName>fillcolor</p:attrName>
                                        </p:attrNameLst>
                                      </p:cBhvr>
                                      <p:to>
                                        <a:schemeClr val="bg1"/>
                                      </p:to>
                                    </p:animClr>
                                    <p:set>
                                      <p:cBhvr>
                                        <p:cTn id="64" dur="250" autoRev="1" fill="remove"/>
                                        <p:tgtEl>
                                          <p:spTgt spid="3">
                                            <p:txEl>
                                              <p:pRg st="8" end="8"/>
                                            </p:txEl>
                                          </p:spTgt>
                                        </p:tgtEl>
                                        <p:attrNameLst>
                                          <p:attrName>fill.type</p:attrName>
                                        </p:attrNameLst>
                                      </p:cBhvr>
                                      <p:to>
                                        <p:strVal val="solid"/>
                                      </p:to>
                                    </p:set>
                                    <p:set>
                                      <p:cBhvr>
                                        <p:cTn id="65" dur="250" autoRev="1" fill="remove"/>
                                        <p:tgtEl>
                                          <p:spTgt spid="3">
                                            <p:txEl>
                                              <p:pRg st="8" end="8"/>
                                            </p:txEl>
                                          </p:spTgt>
                                        </p:tgtEl>
                                        <p:attrNameLst>
                                          <p:attrName>fill.on</p:attrName>
                                        </p:attrNameLst>
                                      </p:cBhvr>
                                      <p:to>
                                        <p:strVal val="true"/>
                                      </p:to>
                                    </p:set>
                                  </p:childTnLst>
                                </p:cTn>
                              </p:par>
                            </p:childTnLst>
                          </p:cTn>
                        </p:par>
                      </p:childTnLst>
                    </p:cTn>
                  </p:par>
                  <p:par>
                    <p:cTn id="66" fill="hold">
                      <p:stCondLst>
                        <p:cond delay="indefinite"/>
                      </p:stCondLst>
                      <p:childTnLst>
                        <p:par>
                          <p:cTn id="67" fill="hold">
                            <p:stCondLst>
                              <p:cond delay="0"/>
                            </p:stCondLst>
                            <p:childTnLst>
                              <p:par>
                                <p:cTn id="68" presetID="27" presetClass="emph" presetSubtype="0" fill="remove" grpId="0" nodeType="clickEffect">
                                  <p:stCondLst>
                                    <p:cond delay="0"/>
                                  </p:stCondLst>
                                  <p:childTnLst>
                                    <p:animClr clrSpc="rgb" dir="cw">
                                      <p:cBhvr override="childStyle">
                                        <p:cTn id="69" dur="250" autoRev="1" fill="remove"/>
                                        <p:tgtEl>
                                          <p:spTgt spid="3">
                                            <p:txEl>
                                              <p:pRg st="9" end="9"/>
                                            </p:txEl>
                                          </p:spTgt>
                                        </p:tgtEl>
                                        <p:attrNameLst>
                                          <p:attrName>style.color</p:attrName>
                                        </p:attrNameLst>
                                      </p:cBhvr>
                                      <p:to>
                                        <a:schemeClr val="bg1"/>
                                      </p:to>
                                    </p:animClr>
                                    <p:animClr clrSpc="rgb" dir="cw">
                                      <p:cBhvr>
                                        <p:cTn id="70" dur="250" autoRev="1" fill="remove"/>
                                        <p:tgtEl>
                                          <p:spTgt spid="3">
                                            <p:txEl>
                                              <p:pRg st="9" end="9"/>
                                            </p:txEl>
                                          </p:spTgt>
                                        </p:tgtEl>
                                        <p:attrNameLst>
                                          <p:attrName>fillcolor</p:attrName>
                                        </p:attrNameLst>
                                      </p:cBhvr>
                                      <p:to>
                                        <a:schemeClr val="bg1"/>
                                      </p:to>
                                    </p:animClr>
                                    <p:set>
                                      <p:cBhvr>
                                        <p:cTn id="71" dur="250" autoRev="1" fill="remove"/>
                                        <p:tgtEl>
                                          <p:spTgt spid="3">
                                            <p:txEl>
                                              <p:pRg st="9" end="9"/>
                                            </p:txEl>
                                          </p:spTgt>
                                        </p:tgtEl>
                                        <p:attrNameLst>
                                          <p:attrName>fill.type</p:attrName>
                                        </p:attrNameLst>
                                      </p:cBhvr>
                                      <p:to>
                                        <p:strVal val="solid"/>
                                      </p:to>
                                    </p:set>
                                    <p:set>
                                      <p:cBhvr>
                                        <p:cTn id="72" dur="250" autoRev="1" fill="remove"/>
                                        <p:tgtEl>
                                          <p:spTgt spid="3">
                                            <p:txEl>
                                              <p:pRg st="9" end="9"/>
                                            </p:txEl>
                                          </p:spTgt>
                                        </p:tgtEl>
                                        <p:attrNameLst>
                                          <p:attrName>fill.on</p:attrName>
                                        </p:attrNameLst>
                                      </p:cBhvr>
                                      <p:to>
                                        <p:strVal val="true"/>
                                      </p:to>
                                    </p:set>
                                  </p:childTnLst>
                                </p:cTn>
                              </p:par>
                            </p:childTnLst>
                          </p:cTn>
                        </p:par>
                      </p:childTnLst>
                    </p:cTn>
                  </p:par>
                  <p:par>
                    <p:cTn id="73" fill="hold">
                      <p:stCondLst>
                        <p:cond delay="indefinite"/>
                      </p:stCondLst>
                      <p:childTnLst>
                        <p:par>
                          <p:cTn id="74" fill="hold">
                            <p:stCondLst>
                              <p:cond delay="0"/>
                            </p:stCondLst>
                            <p:childTnLst>
                              <p:par>
                                <p:cTn id="75" presetID="27" presetClass="emph" presetSubtype="0" fill="remove" grpId="0" nodeType="clickEffect">
                                  <p:stCondLst>
                                    <p:cond delay="0"/>
                                  </p:stCondLst>
                                  <p:childTnLst>
                                    <p:animClr clrSpc="rgb" dir="cw">
                                      <p:cBhvr override="childStyle">
                                        <p:cTn id="76" dur="250" autoRev="1" fill="remove"/>
                                        <p:tgtEl>
                                          <p:spTgt spid="3">
                                            <p:txEl>
                                              <p:pRg st="10" end="10"/>
                                            </p:txEl>
                                          </p:spTgt>
                                        </p:tgtEl>
                                        <p:attrNameLst>
                                          <p:attrName>style.color</p:attrName>
                                        </p:attrNameLst>
                                      </p:cBhvr>
                                      <p:to>
                                        <a:schemeClr val="bg1"/>
                                      </p:to>
                                    </p:animClr>
                                    <p:animClr clrSpc="rgb" dir="cw">
                                      <p:cBhvr>
                                        <p:cTn id="77" dur="250" autoRev="1" fill="remove"/>
                                        <p:tgtEl>
                                          <p:spTgt spid="3">
                                            <p:txEl>
                                              <p:pRg st="10" end="10"/>
                                            </p:txEl>
                                          </p:spTgt>
                                        </p:tgtEl>
                                        <p:attrNameLst>
                                          <p:attrName>fillcolor</p:attrName>
                                        </p:attrNameLst>
                                      </p:cBhvr>
                                      <p:to>
                                        <a:schemeClr val="bg1"/>
                                      </p:to>
                                    </p:animClr>
                                    <p:set>
                                      <p:cBhvr>
                                        <p:cTn id="78" dur="250" autoRev="1" fill="remove"/>
                                        <p:tgtEl>
                                          <p:spTgt spid="3">
                                            <p:txEl>
                                              <p:pRg st="10" end="10"/>
                                            </p:txEl>
                                          </p:spTgt>
                                        </p:tgtEl>
                                        <p:attrNameLst>
                                          <p:attrName>fill.type</p:attrName>
                                        </p:attrNameLst>
                                      </p:cBhvr>
                                      <p:to>
                                        <p:strVal val="solid"/>
                                      </p:to>
                                    </p:set>
                                    <p:set>
                                      <p:cBhvr>
                                        <p:cTn id="79" dur="250" autoRev="1" fill="remove"/>
                                        <p:tgtEl>
                                          <p:spTgt spid="3">
                                            <p:txEl>
                                              <p:pRg st="10" end="1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149" y="-1521524"/>
            <a:ext cx="10364451" cy="1911489"/>
          </a:xfrm>
        </p:spPr>
        <p:txBody>
          <a:bodyPr/>
          <a:lstStyle/>
          <a:p>
            <a:r>
              <a:rPr lang="en-US" dirty="0" smtClean="0"/>
              <a:t> </a:t>
            </a:r>
            <a:endParaRPr lang="en-US" dirty="0"/>
          </a:p>
        </p:txBody>
      </p:sp>
      <p:sp>
        <p:nvSpPr>
          <p:cNvPr id="3" name="Content Placeholder 2"/>
          <p:cNvSpPr>
            <a:spLocks noGrp="1"/>
          </p:cNvSpPr>
          <p:nvPr>
            <p:ph sz="quarter" idx="13"/>
          </p:nvPr>
        </p:nvSpPr>
        <p:spPr>
          <a:xfrm>
            <a:off x="913774" y="712694"/>
            <a:ext cx="10363826" cy="5078506"/>
          </a:xfrm>
        </p:spPr>
        <p:txBody>
          <a:bodyPr>
            <a:noAutofit/>
          </a:bodyPr>
          <a:lstStyle/>
          <a:p>
            <a:pPr marL="285750" lvl="1" indent="-285750"/>
            <a:r>
              <a:rPr lang="en-US" sz="2000" cap="none" dirty="0" err="1" smtClean="0">
                <a:latin typeface="Times New Roman" panose="02020603050405020304" pitchFamily="18" charset="0"/>
                <a:cs typeface="Times New Roman" panose="02020603050405020304" pitchFamily="18" charset="0"/>
              </a:rPr>
              <a:t>Pasteurisasi</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adalah</a:t>
            </a:r>
            <a:r>
              <a:rPr lang="en-US" sz="2000" cap="none" dirty="0" smtClean="0">
                <a:latin typeface="Times New Roman" panose="02020603050405020304" pitchFamily="18" charset="0"/>
                <a:cs typeface="Times New Roman" panose="02020603050405020304" pitchFamily="18" charset="0"/>
              </a:rPr>
              <a:t> proses </a:t>
            </a:r>
            <a:r>
              <a:rPr lang="en-US" sz="2000" cap="none" dirty="0" err="1" smtClean="0">
                <a:latin typeface="Times New Roman" panose="02020603050405020304" pitchFamily="18" charset="0"/>
                <a:cs typeface="Times New Roman" panose="02020603050405020304" pitchFamily="18" charset="0"/>
              </a:rPr>
              <a:t>pemanasan</a:t>
            </a:r>
            <a:r>
              <a:rPr lang="en-US" sz="2000" cap="none" dirty="0" smtClean="0">
                <a:latin typeface="Times New Roman" panose="02020603050405020304" pitchFamily="18" charset="0"/>
                <a:cs typeface="Times New Roman" panose="02020603050405020304" pitchFamily="18" charset="0"/>
              </a:rPr>
              <a:t> yang </a:t>
            </a:r>
            <a:r>
              <a:rPr lang="en-US" sz="2000" cap="none" dirty="0" err="1" smtClean="0">
                <a:latin typeface="Times New Roman" panose="02020603050405020304" pitchFamily="18" charset="0"/>
                <a:cs typeface="Times New Roman" panose="02020603050405020304" pitchFamily="18" charset="0"/>
              </a:rPr>
              <a:t>dilakukan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dengan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tujuan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untuk</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membunuh</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mikroba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patogen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atau</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penyebab</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penyakit</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seperti</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bakteri</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penyebab</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penyakit</a:t>
            </a:r>
            <a:r>
              <a:rPr lang="en-US" sz="2000" cap="none" dirty="0" smtClean="0">
                <a:latin typeface="Times New Roman" panose="02020603050405020304" pitchFamily="18" charset="0"/>
                <a:cs typeface="Times New Roman" panose="02020603050405020304" pitchFamily="18" charset="0"/>
              </a:rPr>
              <a:t> TBC, </a:t>
            </a:r>
            <a:r>
              <a:rPr lang="en-US" sz="2000" cap="none" dirty="0" err="1" smtClean="0">
                <a:latin typeface="Times New Roman" panose="02020603050405020304" pitchFamily="18" charset="0"/>
                <a:cs typeface="Times New Roman" panose="02020603050405020304" pitchFamily="18" charset="0"/>
              </a:rPr>
              <a:t>disentri</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diare</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penyakit</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perut</a:t>
            </a:r>
            <a:r>
              <a:rPr lang="en-US" sz="2000" cap="none" dirty="0" smtClean="0">
                <a:latin typeface="Times New Roman" panose="02020603050405020304" pitchFamily="18" charset="0"/>
                <a:cs typeface="Times New Roman" panose="02020603050405020304" pitchFamily="18" charset="0"/>
              </a:rPr>
              <a:t> lain.</a:t>
            </a:r>
          </a:p>
          <a:p>
            <a:pPr marL="285750" lvl="1" indent="-285750"/>
            <a:r>
              <a:rPr lang="en-US" sz="2000" cap="none" dirty="0" err="1" smtClean="0">
                <a:latin typeface="Times New Roman" panose="02020603050405020304" pitchFamily="18" charset="0"/>
                <a:cs typeface="Times New Roman" panose="02020603050405020304" pitchFamily="18" charset="0"/>
              </a:rPr>
              <a:t>Pemanasan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dengan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sterilisasi</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komersial</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umumnya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dilakukan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pada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bahan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pangan</a:t>
            </a:r>
            <a:r>
              <a:rPr lang="en-US" sz="2000" cap="none" dirty="0" smtClean="0">
                <a:latin typeface="Times New Roman" panose="02020603050405020304" pitchFamily="18" charset="0"/>
                <a:cs typeface="Times New Roman" panose="02020603050405020304" pitchFamily="18" charset="0"/>
              </a:rPr>
              <a:t> yang </a:t>
            </a:r>
            <a:r>
              <a:rPr lang="en-US" sz="2000" cap="none" dirty="0" err="1" smtClean="0">
                <a:latin typeface="Times New Roman" panose="02020603050405020304" pitchFamily="18" charset="0"/>
                <a:cs typeface="Times New Roman" panose="02020603050405020304" pitchFamily="18" charset="0"/>
              </a:rPr>
              <a:t>sifatnya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tidak</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asam</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atau</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lebih</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dikenal</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dengan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bahan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pangan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berasam</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rendah</a:t>
            </a:r>
            <a:r>
              <a:rPr lang="en-US" sz="2000" cap="none" dirty="0" smtClean="0">
                <a:latin typeface="Times New Roman" panose="02020603050405020304" pitchFamily="18" charset="0"/>
                <a:cs typeface="Times New Roman" panose="02020603050405020304" pitchFamily="18" charset="0"/>
              </a:rPr>
              <a:t>.</a:t>
            </a:r>
          </a:p>
          <a:p>
            <a:pPr marL="285750" lvl="1" indent="-285750"/>
            <a:r>
              <a:rPr lang="en-US" sz="2000" cap="none" dirty="0" err="1" smtClean="0">
                <a:latin typeface="Times New Roman" panose="02020603050405020304" pitchFamily="18" charset="0"/>
                <a:cs typeface="Times New Roman" panose="02020603050405020304" pitchFamily="18" charset="0"/>
              </a:rPr>
              <a:t>Penghilangan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udara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akan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mengeluarkan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semua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oksigen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sehingga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mencegah</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berlangsungnya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reaksi</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kimiawi</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dan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enzimatis</a:t>
            </a:r>
            <a:r>
              <a:rPr lang="en-US" sz="2000" cap="none" dirty="0" smtClean="0">
                <a:latin typeface="Times New Roman" panose="02020603050405020304" pitchFamily="18" charset="0"/>
                <a:cs typeface="Times New Roman" panose="02020603050405020304" pitchFamily="18" charset="0"/>
              </a:rPr>
              <a:t> yang </a:t>
            </a:r>
            <a:r>
              <a:rPr lang="en-US" sz="2000" cap="none" dirty="0" err="1" smtClean="0">
                <a:latin typeface="Times New Roman" panose="02020603050405020304" pitchFamily="18" charset="0"/>
                <a:cs typeface="Times New Roman" panose="02020603050405020304" pitchFamily="18" charset="0"/>
              </a:rPr>
              <a:t>dipicu</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oleh</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oksigen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juga</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menghambat</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pertumbuhan</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mikroorganisme</a:t>
            </a:r>
            <a:r>
              <a:rPr lang="en-US" sz="2000" cap="none" dirty="0" smtClean="0">
                <a:latin typeface="Times New Roman" panose="02020603050405020304" pitchFamily="18" charset="0"/>
                <a:cs typeface="Times New Roman" panose="02020603050405020304" pitchFamily="18" charset="0"/>
              </a:rPr>
              <a:t> </a:t>
            </a:r>
            <a:r>
              <a:rPr lang="en-US" sz="2000" cap="none" dirty="0" err="1" smtClean="0">
                <a:latin typeface="Times New Roman" panose="02020603050405020304" pitchFamily="18" charset="0"/>
                <a:cs typeface="Times New Roman" panose="02020603050405020304" pitchFamily="18" charset="0"/>
              </a:rPr>
              <a:t>aerobik</a:t>
            </a:r>
            <a:r>
              <a:rPr lang="en-US" sz="2000" cap="none" dirty="0" smtClean="0">
                <a:latin typeface="Times New Roman" panose="02020603050405020304" pitchFamily="18" charset="0"/>
                <a:cs typeface="Times New Roman" panose="02020603050405020304" pitchFamily="18" charset="0"/>
              </a:rPr>
              <a:t>.</a:t>
            </a:r>
          </a:p>
          <a:p>
            <a:r>
              <a:rPr lang="en-US" cap="none" dirty="0" err="1" smtClean="0">
                <a:latin typeface="Times New Roman" panose="02020603050405020304" pitchFamily="18" charset="0"/>
                <a:cs typeface="Times New Roman" panose="02020603050405020304" pitchFamily="18" charset="0"/>
              </a:rPr>
              <a:t>Pendinginan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adalah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memasukkan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makanan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pada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tempat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atau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ruangan</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bersuhu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sangat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rendah</a:t>
            </a:r>
            <a:r>
              <a:rPr lang="en-US" cap="none" dirty="0" smtClean="0">
                <a:latin typeface="Times New Roman" panose="02020603050405020304" pitchFamily="18" charset="0"/>
                <a:cs typeface="Times New Roman" panose="02020603050405020304" pitchFamily="18" charset="0"/>
              </a:rPr>
              <a:t>.</a:t>
            </a:r>
          </a:p>
          <a:p>
            <a:r>
              <a:rPr lang="en-US" cap="none" dirty="0" err="1" smtClean="0">
                <a:latin typeface="Times New Roman" panose="02020603050405020304" pitchFamily="18" charset="0"/>
                <a:cs typeface="Times New Roman" panose="02020603050405020304" pitchFamily="18" charset="0"/>
              </a:rPr>
              <a:t>Pengalengan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merupakan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penerapan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pengawetan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mempergunakan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suhu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tinggi</a:t>
            </a:r>
            <a:r>
              <a:rPr lang="en-US" cap="none" dirty="0" smtClean="0">
                <a:latin typeface="Times New Roman" panose="02020603050405020304" pitchFamily="18" charset="0"/>
                <a:cs typeface="Times New Roman" panose="02020603050405020304" pitchFamily="18" charset="0"/>
              </a:rPr>
              <a:t>. </a:t>
            </a:r>
          </a:p>
          <a:p>
            <a:r>
              <a:rPr lang="en-US" cap="none" dirty="0" err="1" smtClean="0">
                <a:latin typeface="Times New Roman" panose="02020603050405020304" pitchFamily="18" charset="0"/>
                <a:cs typeface="Times New Roman" panose="02020603050405020304" pitchFamily="18" charset="0"/>
              </a:rPr>
              <a:t>Iradiasi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adalah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suatu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teknik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pengawetan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menggunakan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radiasi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ionisasi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secara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terkontrol</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untuk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membunuh</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serangga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kapang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bakteri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parasit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atau</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untuk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mempertahankan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kesegaran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bahan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pangan</a:t>
            </a:r>
            <a:r>
              <a:rPr lang="en-US" cap="none" dirty="0" smtClean="0">
                <a:latin typeface="Times New Roman" panose="02020603050405020304" pitchFamily="18" charset="0"/>
                <a:cs typeface="Times New Roman" panose="02020603050405020304" pitchFamily="18" charset="0"/>
              </a:rPr>
              <a:t>.</a:t>
            </a:r>
            <a:endParaRPr lang="en-US"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40936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circle(in)">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circle(in)">
                                      <p:cBhvr>
                                        <p:cTn id="23" dur="2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circle(in)">
                                      <p:cBhvr>
                                        <p:cTn id="2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397483"/>
          </a:xfrm>
        </p:spPr>
        <p:txBody>
          <a:bodyPr>
            <a:normAutofit fontScale="90000"/>
          </a:bodyPr>
          <a:lstStyle/>
          <a:p>
            <a:r>
              <a:rPr lang="en-US" dirty="0" err="1"/>
              <a:t>Teknologi</a:t>
            </a:r>
            <a:r>
              <a:rPr lang="en-US" dirty="0"/>
              <a:t> </a:t>
            </a:r>
            <a:r>
              <a:rPr lang="en-US" dirty="0" err="1"/>
              <a:t>pengemasan</a:t>
            </a:r>
            <a:r>
              <a:rPr lang="en-US" dirty="0"/>
              <a:t> </a:t>
            </a:r>
            <a:r>
              <a:rPr lang="en-US" dirty="0" err="1"/>
              <a:t>makanan</a:t>
            </a:r>
            <a:r>
              <a:rPr lang="en-US" dirty="0"/>
              <a:t> </a:t>
            </a:r>
            <a:r>
              <a:rPr lang="en-US" dirty="0" err="1"/>
              <a:t>dan</a:t>
            </a:r>
            <a:r>
              <a:rPr lang="en-US" dirty="0"/>
              <a:t> </a:t>
            </a:r>
            <a:r>
              <a:rPr lang="en-US" dirty="0" err="1"/>
              <a:t>cara</a:t>
            </a:r>
            <a:r>
              <a:rPr lang="en-US" dirty="0"/>
              <a:t> </a:t>
            </a:r>
            <a:r>
              <a:rPr lang="en-US" dirty="0" err="1"/>
              <a:t>pengemasan</a:t>
            </a:r>
            <a:endParaRPr lang="en-US" dirty="0"/>
          </a:p>
        </p:txBody>
      </p:sp>
      <p:sp>
        <p:nvSpPr>
          <p:cNvPr id="3" name="Content Placeholder 2"/>
          <p:cNvSpPr>
            <a:spLocks noGrp="1"/>
          </p:cNvSpPr>
          <p:nvPr>
            <p:ph sz="quarter" idx="13"/>
          </p:nvPr>
        </p:nvSpPr>
        <p:spPr>
          <a:xfrm>
            <a:off x="913774" y="1248228"/>
            <a:ext cx="10363826" cy="4542971"/>
          </a:xfrm>
        </p:spPr>
        <p:txBody>
          <a:bodyPr>
            <a:noAutofit/>
          </a:bodyPr>
          <a:lstStyle/>
          <a:p>
            <a:pPr>
              <a:lnSpc>
                <a:spcPct val="100000"/>
              </a:lnSpc>
            </a:pPr>
            <a:r>
              <a:rPr lang="en-US" sz="1800" cap="none" dirty="0" err="1" smtClean="0">
                <a:latin typeface="Times New Roman" panose="02020603050405020304" pitchFamily="18" charset="0"/>
                <a:cs typeface="Times New Roman" panose="02020603050405020304" pitchFamily="18" charset="0"/>
              </a:rPr>
              <a:t>Pengemasan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penyimpanan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di </a:t>
            </a:r>
            <a:r>
              <a:rPr lang="en-US" sz="1800" cap="none" dirty="0" err="1" smtClean="0">
                <a:latin typeface="Times New Roman" panose="02020603050405020304" pitchFamily="18" charset="0"/>
                <a:cs typeface="Times New Roman" panose="02020603050405020304" pitchFamily="18" charset="0"/>
              </a:rPr>
              <a:t>dalam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supaya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terjaga</a:t>
            </a:r>
            <a:r>
              <a:rPr lang="en-US" sz="1800" cap="none" dirty="0" smtClean="0">
                <a:latin typeface="Times New Roman" panose="02020603050405020304" pitchFamily="18" charset="0"/>
                <a:cs typeface="Times New Roman" panose="02020603050405020304" pitchFamily="18" charset="0"/>
              </a:rPr>
              <a:t>. </a:t>
            </a:r>
          </a:p>
          <a:p>
            <a:pPr marL="0" indent="0">
              <a:lnSpc>
                <a:spcPct val="100000"/>
              </a:lnSpc>
              <a:buNone/>
            </a:pPr>
            <a:r>
              <a:rPr lang="en-US" sz="1800" cap="none" dirty="0" err="1" smtClean="0">
                <a:latin typeface="Times New Roman" panose="02020603050405020304" pitchFamily="18" charset="0"/>
                <a:cs typeface="Times New Roman" panose="02020603050405020304" pitchFamily="18" charset="0"/>
              </a:rPr>
              <a:t>Tujuan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yaitu</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Perlindungan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fisik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getaran</a:t>
            </a:r>
            <a:r>
              <a:rPr lang="en-US" sz="1800" cap="none" dirty="0" smtClean="0">
                <a:latin typeface="Times New Roman" panose="02020603050405020304" pitchFamily="18" charset="0"/>
                <a:cs typeface="Times New Roman" panose="02020603050405020304" pitchFamily="18" charset="0"/>
              </a:rPr>
              <a:t>, </a:t>
            </a:r>
            <a:r>
              <a:rPr lang="en-US" sz="1800" i="1" cap="none" dirty="0" smtClean="0">
                <a:latin typeface="Times New Roman" panose="02020603050405020304" pitchFamily="18" charset="0"/>
                <a:cs typeface="Times New Roman" panose="02020603050405020304" pitchFamily="18" charset="0"/>
              </a:rPr>
              <a:t>shock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dsb</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Perlindungan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kondisi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iklim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mikro</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luar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kelembapan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temperatur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cahaya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dsb</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Kemudahan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transportasi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terutama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untuk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bersifat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curah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cairan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butiran</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Menentukan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porsi</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sesuai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untuk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penjualan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a:t>
            </a:r>
            <a:r>
              <a:rPr lang="en-US" sz="1800" cap="none" dirty="0" err="1" smtClean="0">
                <a:latin typeface="Times New Roman" panose="02020603050405020304" pitchFamily="18" charset="0"/>
                <a:cs typeface="Times New Roman" panose="02020603050405020304" pitchFamily="18" charset="0"/>
              </a:rPr>
              <a:t>atau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konsumsi</a:t>
            </a:r>
            <a:r>
              <a:rPr lang="en-US" sz="1800" cap="none" dirty="0" smtClean="0">
                <a:latin typeface="Times New Roman" panose="02020603050405020304" pitchFamily="18" charset="0"/>
                <a:cs typeface="Times New Roman" panose="02020603050405020304" pitchFamily="18" charset="0"/>
              </a:rPr>
              <a:t>.</a:t>
            </a:r>
          </a:p>
          <a:p>
            <a:pPr>
              <a:lnSpc>
                <a:spcPct val="100000"/>
              </a:lnSpc>
            </a:pPr>
            <a:r>
              <a:rPr lang="en-US" sz="1800" cap="none" dirty="0" err="1" smtClean="0">
                <a:latin typeface="Times New Roman" panose="02020603050405020304" pitchFamily="18" charset="0"/>
                <a:cs typeface="Times New Roman" panose="02020603050405020304" pitchFamily="18" charset="0"/>
              </a:rPr>
              <a:t>Pemberian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informasi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karena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dapat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diberikan</a:t>
            </a:r>
            <a:r>
              <a:rPr lang="en-US" sz="1800" cap="none" dirty="0" smtClean="0">
                <a:latin typeface="Times New Roman" panose="02020603050405020304" pitchFamily="18" charset="0"/>
                <a:cs typeface="Times New Roman" panose="02020603050405020304" pitchFamily="18" charset="0"/>
              </a:rPr>
              <a:t> label yang </a:t>
            </a:r>
            <a:r>
              <a:rPr lang="en-US" sz="1800" cap="none" dirty="0" err="1" smtClean="0">
                <a:latin typeface="Times New Roman" panose="02020603050405020304" pitchFamily="18" charset="0"/>
                <a:cs typeface="Times New Roman" panose="02020603050405020304" pitchFamily="18" charset="0"/>
              </a:rPr>
              <a:t>mencantumkan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berbagai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informasi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termasuk</a:t>
            </a:r>
            <a:r>
              <a:rPr lang="en-US" sz="1800" cap="none" dirty="0" smtClean="0">
                <a:latin typeface="Times New Roman" panose="02020603050405020304" pitchFamily="18" charset="0"/>
                <a:cs typeface="Times New Roman" panose="02020603050405020304" pitchFamily="18" charset="0"/>
              </a:rPr>
              <a:t> barcode.</a:t>
            </a:r>
          </a:p>
          <a:p>
            <a:pPr>
              <a:lnSpc>
                <a:spcPct val="100000"/>
              </a:lnSpc>
            </a:pPr>
            <a:r>
              <a:rPr lang="en-US" sz="1800" cap="none" dirty="0" err="1" smtClean="0">
                <a:latin typeface="Times New Roman" panose="02020603050405020304" pitchFamily="18" charset="0"/>
                <a:cs typeface="Times New Roman" panose="02020603050405020304" pitchFamily="18" charset="0"/>
              </a:rPr>
              <a:t>Estetika</a:t>
            </a:r>
            <a:endParaRPr lang="en-US" sz="1800" cap="none" dirty="0" smtClean="0">
              <a:latin typeface="Times New Roman" panose="02020603050405020304" pitchFamily="18" charset="0"/>
              <a:cs typeface="Times New Roman" panose="02020603050405020304" pitchFamily="18" charset="0"/>
            </a:endParaRPr>
          </a:p>
          <a:p>
            <a:pPr marL="0" indent="0">
              <a:lnSpc>
                <a:spcPct val="100000"/>
              </a:lnSpc>
              <a:buNone/>
            </a:pPr>
            <a:r>
              <a:rPr lang="en-US" sz="1800" cap="none" dirty="0" err="1" smtClean="0">
                <a:latin typeface="Times New Roman" panose="02020603050405020304" pitchFamily="18" charset="0"/>
                <a:cs typeface="Times New Roman" panose="02020603050405020304" pitchFamily="18" charset="0"/>
              </a:rPr>
              <a:t>Kemasan</a:t>
            </a:r>
            <a:r>
              <a:rPr lang="en-US" sz="1800" cap="none" dirty="0" smtClean="0">
                <a:latin typeface="Times New Roman" panose="02020603050405020304" pitchFamily="18" charset="0"/>
                <a:cs typeface="Times New Roman" panose="02020603050405020304" pitchFamily="18" charset="0"/>
              </a:rPr>
              <a:t> minimal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mengurangi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jumlah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tingkatan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kemasan</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membawa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produk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sehingga</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biasanya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dikemas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hingga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sampai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tersier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diturunkan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menjadi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hanya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sekunder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Motivasi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dalam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melakukan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hal</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ini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menurunnya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biaya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produksi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sampah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tingkat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tinggi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biasanya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dilakukan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oleh</a:t>
            </a:r>
            <a:r>
              <a:rPr lang="en-US" sz="1800" cap="none" dirty="0" smtClean="0">
                <a:latin typeface="Times New Roman" panose="02020603050405020304" pitchFamily="18" charset="0"/>
                <a:cs typeface="Times New Roman" panose="02020603050405020304" pitchFamily="18" charset="0"/>
              </a:rPr>
              <a:t> retailer </a:t>
            </a:r>
            <a:r>
              <a:rPr lang="en-US" sz="1800" cap="none" dirty="0" err="1" smtClean="0">
                <a:latin typeface="Times New Roman" panose="02020603050405020304" pitchFamily="18" charset="0"/>
                <a:cs typeface="Times New Roman" panose="02020603050405020304" pitchFamily="18" charset="0"/>
              </a:rPr>
              <a:t>besar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seperti</a:t>
            </a:r>
            <a:r>
              <a:rPr lang="en-US" sz="1800" cap="none" dirty="0" smtClean="0">
                <a:latin typeface="Times New Roman" panose="02020603050405020304" pitchFamily="18" charset="0"/>
                <a:cs typeface="Times New Roman" panose="02020603050405020304" pitchFamily="18" charset="0"/>
              </a:rPr>
              <a:t> supermarket,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mereka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cenderung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menghasilkan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sampah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kemasan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lebih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banyak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dibandingkan</a:t>
            </a:r>
            <a:r>
              <a:rPr lang="en-US" sz="1800" cap="none" dirty="0" smtClean="0">
                <a:latin typeface="Times New Roman" panose="02020603050405020304" pitchFamily="18" charset="0"/>
                <a:cs typeface="Times New Roman" panose="02020603050405020304" pitchFamily="18" charset="0"/>
              </a:rPr>
              <a:t> retailer </a:t>
            </a:r>
            <a:r>
              <a:rPr lang="en-US" sz="1800" cap="none" dirty="0" err="1" smtClean="0">
                <a:latin typeface="Times New Roman" panose="02020603050405020304" pitchFamily="18" charset="0"/>
                <a:cs typeface="Times New Roman" panose="02020603050405020304" pitchFamily="18" charset="0"/>
              </a:rPr>
              <a:t>kecil</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misal</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pasar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petani</a:t>
            </a:r>
            <a:r>
              <a:rPr lang="en-US" sz="1800" cap="none" dirty="0" smtClean="0">
                <a:latin typeface="Times New Roman" panose="02020603050405020304" pitchFamily="18" charset="0"/>
                <a:cs typeface="Times New Roman" panose="02020603050405020304" pitchFamily="18" charset="0"/>
              </a:rPr>
              <a:t>).</a:t>
            </a:r>
            <a:endParaRPr lang="en-US" sz="1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363108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63272" y="107576"/>
            <a:ext cx="8364070" cy="685800"/>
          </a:xfrm>
        </p:spPr>
        <p:txBody>
          <a:bodyPr>
            <a:normAutofit/>
          </a:bodyPr>
          <a:lstStyle/>
          <a:p>
            <a:r>
              <a:rPr lang="en-US" dirty="0" smtClean="0"/>
              <a:t> </a:t>
            </a:r>
            <a:endParaRPr lang="en-US" dirty="0"/>
          </a:p>
        </p:txBody>
      </p:sp>
      <p:sp>
        <p:nvSpPr>
          <p:cNvPr id="3" name="Content Placeholder 2"/>
          <p:cNvSpPr>
            <a:spLocks noGrp="1"/>
          </p:cNvSpPr>
          <p:nvPr>
            <p:ph sz="quarter" idx="13"/>
          </p:nvPr>
        </p:nvSpPr>
        <p:spPr>
          <a:xfrm>
            <a:off x="913774" y="900954"/>
            <a:ext cx="10363826" cy="5499846"/>
          </a:xfrm>
        </p:spPr>
        <p:txBody>
          <a:bodyPr>
            <a:noAutofit/>
          </a:bodyPr>
          <a:lstStyle/>
          <a:p>
            <a:pPr marL="0" indent="0">
              <a:lnSpc>
                <a:spcPct val="100000"/>
              </a:lnSpc>
              <a:buNone/>
            </a:pPr>
            <a:r>
              <a:rPr lang="en-US" sz="1800" cap="none" dirty="0" err="1" smtClean="0"/>
              <a:t>Kemasan</a:t>
            </a:r>
            <a:r>
              <a:rPr lang="en-US" sz="1800" cap="none" dirty="0" smtClean="0"/>
              <a:t> </a:t>
            </a:r>
            <a:r>
              <a:rPr lang="en-US" sz="1800" cap="none" dirty="0" err="1" smtClean="0"/>
              <a:t>dapat</a:t>
            </a:r>
            <a:r>
              <a:rPr lang="en-US" sz="1800" cap="none" dirty="0" smtClean="0"/>
              <a:t> </a:t>
            </a:r>
            <a:r>
              <a:rPr lang="en-US" sz="1800" cap="none" dirty="0" err="1" smtClean="0"/>
              <a:t>digolongkan</a:t>
            </a:r>
            <a:r>
              <a:rPr lang="en-US" sz="1800" cap="none" dirty="0" smtClean="0"/>
              <a:t> </a:t>
            </a:r>
            <a:r>
              <a:rPr lang="en-US" sz="1800" cap="none" dirty="0" err="1" smtClean="0"/>
              <a:t>berdasarkan</a:t>
            </a:r>
            <a:r>
              <a:rPr lang="en-US" sz="1800" cap="none" dirty="0" smtClean="0"/>
              <a:t> </a:t>
            </a:r>
            <a:r>
              <a:rPr lang="en-US" sz="1800" cap="none" dirty="0" err="1" smtClean="0"/>
              <a:t>beberapa</a:t>
            </a:r>
            <a:r>
              <a:rPr lang="en-US" sz="1800" cap="none" dirty="0" smtClean="0"/>
              <a:t> </a:t>
            </a:r>
            <a:r>
              <a:rPr lang="en-US" sz="1800" cap="none" dirty="0" err="1" smtClean="0"/>
              <a:t>hal</a:t>
            </a:r>
            <a:r>
              <a:rPr lang="en-US" sz="1800" cap="none" dirty="0" smtClean="0"/>
              <a:t> </a:t>
            </a:r>
            <a:r>
              <a:rPr lang="en-US" sz="1800" cap="none" dirty="0" err="1" smtClean="0"/>
              <a:t>antara</a:t>
            </a:r>
            <a:r>
              <a:rPr lang="en-US" sz="1800" cap="none" dirty="0" smtClean="0"/>
              <a:t> lain:</a:t>
            </a:r>
          </a:p>
          <a:p>
            <a:pPr marL="0" indent="0">
              <a:lnSpc>
                <a:spcPct val="100000"/>
              </a:lnSpc>
              <a:buNone/>
            </a:pPr>
            <a:r>
              <a:rPr lang="en-US" sz="1800" cap="none" dirty="0" smtClean="0"/>
              <a:t>1. </a:t>
            </a:r>
            <a:r>
              <a:rPr lang="en-US" sz="1800" cap="none" dirty="0" err="1" smtClean="0"/>
              <a:t>Frekuensi</a:t>
            </a:r>
            <a:r>
              <a:rPr lang="en-US" sz="1800" cap="none" dirty="0" smtClean="0"/>
              <a:t> </a:t>
            </a:r>
            <a:r>
              <a:rPr lang="en-US" sz="1800" cap="none" dirty="0" err="1" smtClean="0"/>
              <a:t>pemakaian</a:t>
            </a:r>
            <a:endParaRPr lang="en-US" sz="1800" cap="none" dirty="0" smtClean="0"/>
          </a:p>
          <a:p>
            <a:pPr>
              <a:lnSpc>
                <a:spcPct val="100000"/>
              </a:lnSpc>
            </a:pPr>
            <a:r>
              <a:rPr lang="en-US" sz="1800" cap="none" dirty="0" smtClean="0"/>
              <a:t> </a:t>
            </a:r>
            <a:r>
              <a:rPr lang="en-US" sz="1800" cap="none" dirty="0" err="1" smtClean="0"/>
              <a:t>Kemasan</a:t>
            </a:r>
            <a:r>
              <a:rPr lang="en-US" sz="1800" cap="none" dirty="0" smtClean="0"/>
              <a:t> </a:t>
            </a:r>
            <a:r>
              <a:rPr lang="en-US" sz="1800" cap="none" dirty="0" err="1" smtClean="0"/>
              <a:t>sekali</a:t>
            </a:r>
            <a:r>
              <a:rPr lang="en-US" sz="1800" cap="none" dirty="0" smtClean="0"/>
              <a:t> </a:t>
            </a:r>
            <a:r>
              <a:rPr lang="en-US" sz="1800" cap="none" dirty="0" err="1" smtClean="0"/>
              <a:t>pakai</a:t>
            </a:r>
            <a:r>
              <a:rPr lang="en-US" sz="1800" cap="none" dirty="0" smtClean="0"/>
              <a:t> (disposable), </a:t>
            </a:r>
            <a:r>
              <a:rPr lang="en-US" sz="1800" cap="none" dirty="0" err="1" smtClean="0"/>
              <a:t>yaitu</a:t>
            </a:r>
            <a:r>
              <a:rPr lang="en-US" sz="1800" cap="none" dirty="0" smtClean="0"/>
              <a:t> </a:t>
            </a:r>
            <a:r>
              <a:rPr lang="en-US" sz="1800" cap="none" dirty="0" err="1" smtClean="0"/>
              <a:t>kemasan</a:t>
            </a:r>
            <a:r>
              <a:rPr lang="en-US" sz="1800" cap="none" dirty="0" smtClean="0"/>
              <a:t> yang </a:t>
            </a:r>
            <a:r>
              <a:rPr lang="en-US" sz="1800" cap="none" dirty="0" err="1" smtClean="0"/>
              <a:t>langsung</a:t>
            </a:r>
            <a:r>
              <a:rPr lang="en-US" sz="1800" cap="none" dirty="0" smtClean="0"/>
              <a:t> </a:t>
            </a:r>
            <a:r>
              <a:rPr lang="en-US" sz="1800" cap="none" dirty="0" err="1" smtClean="0"/>
              <a:t>dibuang</a:t>
            </a:r>
            <a:r>
              <a:rPr lang="en-US" sz="1800" cap="none" dirty="0" smtClean="0"/>
              <a:t> </a:t>
            </a:r>
            <a:r>
              <a:rPr lang="en-US" sz="1800" cap="none" dirty="0" err="1" smtClean="0"/>
              <a:t>setelah</a:t>
            </a:r>
            <a:r>
              <a:rPr lang="en-US" sz="1800" cap="none" dirty="0" smtClean="0"/>
              <a:t> </a:t>
            </a:r>
            <a:r>
              <a:rPr lang="en-US" sz="1800" cap="none" dirty="0" err="1" smtClean="0"/>
              <a:t>satu</a:t>
            </a:r>
            <a:r>
              <a:rPr lang="en-US" sz="1800" cap="none" dirty="0" smtClean="0"/>
              <a:t> kali</a:t>
            </a:r>
          </a:p>
          <a:p>
            <a:pPr marL="0" indent="0">
              <a:lnSpc>
                <a:spcPct val="100000"/>
              </a:lnSpc>
              <a:buNone/>
            </a:pPr>
            <a:r>
              <a:rPr lang="en-US" sz="1800" cap="none" dirty="0" err="1" smtClean="0"/>
              <a:t>Pakai</a:t>
            </a:r>
            <a:r>
              <a:rPr lang="en-US" sz="1800" cap="none" dirty="0" smtClean="0"/>
              <a:t>. </a:t>
            </a:r>
            <a:r>
              <a:rPr lang="en-US" sz="1800" cap="none" dirty="0" err="1" smtClean="0"/>
              <a:t>Contohnya</a:t>
            </a:r>
            <a:r>
              <a:rPr lang="en-US" sz="1800" cap="none" dirty="0" smtClean="0"/>
              <a:t> </a:t>
            </a:r>
            <a:r>
              <a:rPr lang="en-US" sz="1800" cap="none" dirty="0" err="1" smtClean="0"/>
              <a:t>bungkus</a:t>
            </a:r>
            <a:r>
              <a:rPr lang="en-US" sz="1800" cap="none" dirty="0" smtClean="0"/>
              <a:t> </a:t>
            </a:r>
            <a:r>
              <a:rPr lang="en-US" sz="1800" cap="none" dirty="0" err="1" smtClean="0"/>
              <a:t>plastik</a:t>
            </a:r>
            <a:r>
              <a:rPr lang="en-US" sz="1800" cap="none" dirty="0" smtClean="0"/>
              <a:t> </a:t>
            </a:r>
            <a:r>
              <a:rPr lang="en-US" sz="1800" cap="none" dirty="0" err="1" smtClean="0"/>
              <a:t>es</a:t>
            </a:r>
            <a:r>
              <a:rPr lang="en-US" sz="1800" cap="none" dirty="0" smtClean="0"/>
              <a:t>, </a:t>
            </a:r>
            <a:r>
              <a:rPr lang="en-US" sz="1800" cap="none" dirty="0" err="1" smtClean="0"/>
              <a:t>bungkus</a:t>
            </a:r>
            <a:r>
              <a:rPr lang="en-US" sz="1800" cap="none" dirty="0" smtClean="0"/>
              <a:t> </a:t>
            </a:r>
            <a:r>
              <a:rPr lang="en-US" sz="1800" cap="none" dirty="0" err="1" smtClean="0"/>
              <a:t>permen</a:t>
            </a:r>
            <a:r>
              <a:rPr lang="en-US" sz="1800" cap="none" dirty="0" smtClean="0"/>
              <a:t>, </a:t>
            </a:r>
            <a:r>
              <a:rPr lang="en-US" sz="1800" cap="none" dirty="0" err="1" smtClean="0"/>
              <a:t>bungkus</a:t>
            </a:r>
            <a:r>
              <a:rPr lang="en-US" sz="1800" cap="none" dirty="0" smtClean="0"/>
              <a:t> </a:t>
            </a:r>
            <a:r>
              <a:rPr lang="en-US" sz="1800" cap="none" dirty="0" err="1" smtClean="0"/>
              <a:t>daun</a:t>
            </a:r>
            <a:r>
              <a:rPr lang="en-US" sz="1800" cap="none" dirty="0" smtClean="0"/>
              <a:t>, </a:t>
            </a:r>
            <a:r>
              <a:rPr lang="en-US" sz="1800" cap="none" dirty="0" err="1" smtClean="0"/>
              <a:t>karton</a:t>
            </a:r>
            <a:r>
              <a:rPr lang="en-US" sz="1800" cap="none" dirty="0" smtClean="0"/>
              <a:t> </a:t>
            </a:r>
            <a:r>
              <a:rPr lang="en-US" sz="1800" cap="none" dirty="0" err="1" smtClean="0"/>
              <a:t>dus</a:t>
            </a:r>
            <a:r>
              <a:rPr lang="en-US" sz="1800" cap="none" dirty="0" smtClean="0"/>
              <a:t>, </a:t>
            </a:r>
            <a:r>
              <a:rPr lang="en-US" sz="1800" cap="none" dirty="0" err="1" smtClean="0"/>
              <a:t>makanan</a:t>
            </a:r>
            <a:endParaRPr lang="en-US" sz="1800" cap="none" dirty="0" smtClean="0"/>
          </a:p>
          <a:p>
            <a:pPr marL="0" indent="0">
              <a:lnSpc>
                <a:spcPct val="100000"/>
              </a:lnSpc>
              <a:buNone/>
            </a:pPr>
            <a:r>
              <a:rPr lang="en-US" sz="1800" cap="none" dirty="0" err="1" smtClean="0"/>
              <a:t>Kaleng</a:t>
            </a:r>
            <a:r>
              <a:rPr lang="en-US" sz="1800" cap="none" dirty="0" smtClean="0"/>
              <a:t>.</a:t>
            </a:r>
          </a:p>
          <a:p>
            <a:pPr>
              <a:lnSpc>
                <a:spcPct val="100000"/>
              </a:lnSpc>
            </a:pPr>
            <a:r>
              <a:rPr lang="en-US" sz="1800" cap="none" dirty="0" err="1" smtClean="0"/>
              <a:t>Kemasan</a:t>
            </a:r>
            <a:r>
              <a:rPr lang="en-US" sz="1800" cap="none" dirty="0" smtClean="0"/>
              <a:t> yang </a:t>
            </a:r>
            <a:r>
              <a:rPr lang="en-US" sz="1800" cap="none" dirty="0" err="1" smtClean="0"/>
              <a:t>dapat</a:t>
            </a:r>
            <a:r>
              <a:rPr lang="en-US" sz="1800" cap="none" dirty="0" smtClean="0"/>
              <a:t> </a:t>
            </a:r>
            <a:r>
              <a:rPr lang="en-US" sz="1800" cap="none" dirty="0" err="1" smtClean="0"/>
              <a:t>dipakai</a:t>
            </a:r>
            <a:r>
              <a:rPr lang="en-US" sz="1800" cap="none" dirty="0" smtClean="0"/>
              <a:t> </a:t>
            </a:r>
            <a:r>
              <a:rPr lang="en-US" sz="1800" cap="none" dirty="0" err="1" smtClean="0"/>
              <a:t>berulang</a:t>
            </a:r>
            <a:r>
              <a:rPr lang="en-US" sz="1800" cap="none" dirty="0" smtClean="0"/>
              <a:t> kali (multi trip), </a:t>
            </a:r>
            <a:r>
              <a:rPr lang="en-US" sz="1800" cap="none" dirty="0" err="1" smtClean="0"/>
              <a:t>seperti</a:t>
            </a:r>
            <a:r>
              <a:rPr lang="en-US" sz="1800" cap="none" dirty="0" smtClean="0"/>
              <a:t> </a:t>
            </a:r>
            <a:r>
              <a:rPr lang="en-US" sz="1800" cap="none" dirty="0" err="1" smtClean="0"/>
              <a:t>beberapa</a:t>
            </a:r>
            <a:r>
              <a:rPr lang="en-US" sz="1800" cap="none" dirty="0" smtClean="0"/>
              <a:t> </a:t>
            </a:r>
            <a:r>
              <a:rPr lang="en-US" sz="1800" cap="none" dirty="0" err="1" smtClean="0"/>
              <a:t>jenis</a:t>
            </a:r>
            <a:r>
              <a:rPr lang="en-US" sz="1800" cap="none" dirty="0" smtClean="0"/>
              <a:t> </a:t>
            </a:r>
            <a:r>
              <a:rPr lang="en-US" sz="1800" cap="none" dirty="0" err="1" smtClean="0"/>
              <a:t>botol</a:t>
            </a:r>
            <a:r>
              <a:rPr lang="en-US" sz="1800" cap="none" dirty="0" smtClean="0"/>
              <a:t> </a:t>
            </a:r>
            <a:r>
              <a:rPr lang="en-US" sz="1800" cap="none" dirty="0" err="1" smtClean="0"/>
              <a:t>minuman</a:t>
            </a:r>
            <a:endParaRPr lang="en-US" sz="1800" cap="none" dirty="0" smtClean="0"/>
          </a:p>
          <a:p>
            <a:pPr marL="0" indent="0">
              <a:lnSpc>
                <a:spcPct val="100000"/>
              </a:lnSpc>
              <a:buNone/>
            </a:pPr>
            <a:r>
              <a:rPr lang="en-US" sz="1800" cap="none" dirty="0" smtClean="0"/>
              <a:t>(</a:t>
            </a:r>
            <a:r>
              <a:rPr lang="en-US" sz="1800" cap="none" dirty="0" err="1" smtClean="0"/>
              <a:t>Limun</a:t>
            </a:r>
            <a:r>
              <a:rPr lang="en-US" sz="1800" cap="none" dirty="0" smtClean="0"/>
              <a:t>, </a:t>
            </a:r>
            <a:r>
              <a:rPr lang="en-US" sz="1800" cap="none" dirty="0" err="1" smtClean="0"/>
              <a:t>bir</a:t>
            </a:r>
            <a:r>
              <a:rPr lang="en-US" sz="1800" cap="none" dirty="0" smtClean="0"/>
              <a:t>) </a:t>
            </a:r>
            <a:r>
              <a:rPr lang="en-US" sz="1800" cap="none" dirty="0" err="1" smtClean="0"/>
              <a:t>dan</a:t>
            </a:r>
            <a:r>
              <a:rPr lang="en-US" sz="1800" cap="none" dirty="0" smtClean="0"/>
              <a:t> </a:t>
            </a:r>
            <a:r>
              <a:rPr lang="en-US" sz="1800" cap="none" dirty="0" err="1" smtClean="0"/>
              <a:t>botol</a:t>
            </a:r>
            <a:r>
              <a:rPr lang="en-US" sz="1800" cap="none" dirty="0" smtClean="0"/>
              <a:t> </a:t>
            </a:r>
            <a:r>
              <a:rPr lang="en-US" sz="1800" cap="none" dirty="0" err="1" smtClean="0"/>
              <a:t>kecap</a:t>
            </a:r>
            <a:r>
              <a:rPr lang="en-US" sz="1800" cap="none" dirty="0" smtClean="0"/>
              <a:t>. </a:t>
            </a:r>
            <a:r>
              <a:rPr lang="en-US" sz="1800" cap="none" dirty="0" err="1" smtClean="0"/>
              <a:t>Wadah-wadah</a:t>
            </a:r>
            <a:r>
              <a:rPr lang="en-US" sz="1800" cap="none" dirty="0" smtClean="0"/>
              <a:t> </a:t>
            </a:r>
            <a:r>
              <a:rPr lang="en-US" sz="1800" cap="none" dirty="0" err="1" smtClean="0"/>
              <a:t>tersebut</a:t>
            </a:r>
            <a:r>
              <a:rPr lang="en-US" sz="1800" cap="none" dirty="0" smtClean="0"/>
              <a:t> </a:t>
            </a:r>
            <a:r>
              <a:rPr lang="en-US" sz="1800" cap="none" dirty="0" err="1" smtClean="0"/>
              <a:t>umumnya</a:t>
            </a:r>
            <a:r>
              <a:rPr lang="en-US" sz="1800" cap="none" dirty="0" smtClean="0"/>
              <a:t> </a:t>
            </a:r>
            <a:r>
              <a:rPr lang="en-US" sz="1800" cap="none" dirty="0" err="1" smtClean="0"/>
              <a:t>tidak</a:t>
            </a:r>
            <a:r>
              <a:rPr lang="en-US" sz="1800" cap="none" dirty="0" smtClean="0"/>
              <a:t> </a:t>
            </a:r>
            <a:r>
              <a:rPr lang="en-US" sz="1800" cap="none" dirty="0" err="1" smtClean="0"/>
              <a:t>dibuang</a:t>
            </a:r>
            <a:r>
              <a:rPr lang="en-US" sz="1800" cap="none" dirty="0" smtClean="0"/>
              <a:t> </a:t>
            </a:r>
            <a:r>
              <a:rPr lang="en-US" sz="1800" cap="none" dirty="0" err="1" smtClean="0"/>
              <a:t>oleh</a:t>
            </a:r>
            <a:r>
              <a:rPr lang="en-US" sz="1800" cap="none" dirty="0" smtClean="0"/>
              <a:t> </a:t>
            </a:r>
            <a:r>
              <a:rPr lang="en-US" sz="1800" cap="none" dirty="0" err="1" smtClean="0"/>
              <a:t>konsumen</a:t>
            </a:r>
            <a:r>
              <a:rPr lang="en-US" sz="1800" cap="none" dirty="0" smtClean="0"/>
              <a:t>,</a:t>
            </a:r>
          </a:p>
          <a:p>
            <a:pPr marL="0" indent="0">
              <a:lnSpc>
                <a:spcPct val="100000"/>
              </a:lnSpc>
              <a:buNone/>
            </a:pPr>
            <a:r>
              <a:rPr lang="en-US" sz="1800" cap="none" dirty="0" smtClean="0"/>
              <a:t>Akan </a:t>
            </a:r>
            <a:r>
              <a:rPr lang="en-US" sz="1800" cap="none" dirty="0" err="1" smtClean="0"/>
              <a:t>tetapi</a:t>
            </a:r>
            <a:r>
              <a:rPr lang="en-US" sz="1800" cap="none" dirty="0" smtClean="0"/>
              <a:t> </a:t>
            </a:r>
            <a:r>
              <a:rPr lang="en-US" sz="1800" cap="none" dirty="0" err="1" smtClean="0"/>
              <a:t>dikembalikan</a:t>
            </a:r>
            <a:r>
              <a:rPr lang="en-US" sz="1800" cap="none" dirty="0" smtClean="0"/>
              <a:t> </a:t>
            </a:r>
            <a:r>
              <a:rPr lang="en-US" sz="1800" cap="none" dirty="0" err="1" smtClean="0"/>
              <a:t>lagi</a:t>
            </a:r>
            <a:r>
              <a:rPr lang="en-US" sz="1800" cap="none" dirty="0" smtClean="0"/>
              <a:t> </a:t>
            </a:r>
            <a:r>
              <a:rPr lang="en-US" sz="1800" cap="none" dirty="0" err="1" smtClean="0"/>
              <a:t>pada</a:t>
            </a:r>
            <a:r>
              <a:rPr lang="en-US" sz="1800" cap="none" dirty="0" smtClean="0"/>
              <a:t> </a:t>
            </a:r>
            <a:r>
              <a:rPr lang="en-US" sz="1800" cap="none" dirty="0" err="1" smtClean="0"/>
              <a:t>agen</a:t>
            </a:r>
            <a:r>
              <a:rPr lang="en-US" sz="1800" cap="none" dirty="0" smtClean="0"/>
              <a:t> </a:t>
            </a:r>
            <a:r>
              <a:rPr lang="en-US" sz="1800" cap="none" dirty="0" err="1" smtClean="0"/>
              <a:t>penjual</a:t>
            </a:r>
            <a:r>
              <a:rPr lang="en-US" sz="1800" cap="none" dirty="0" smtClean="0"/>
              <a:t> </a:t>
            </a:r>
            <a:r>
              <a:rPr lang="en-US" sz="1800" cap="none" dirty="0" err="1" smtClean="0"/>
              <a:t>untuk</a:t>
            </a:r>
            <a:r>
              <a:rPr lang="en-US" sz="1800" cap="none" dirty="0" smtClean="0"/>
              <a:t> </a:t>
            </a:r>
            <a:r>
              <a:rPr lang="en-US" sz="1800" cap="none" dirty="0" err="1" smtClean="0"/>
              <a:t>kemudian</a:t>
            </a:r>
            <a:r>
              <a:rPr lang="en-US" sz="1800" cap="none" dirty="0" smtClean="0"/>
              <a:t> </a:t>
            </a:r>
            <a:r>
              <a:rPr lang="en-US" sz="1800" cap="none" dirty="0" err="1" smtClean="0"/>
              <a:t>dimanfaatkan</a:t>
            </a:r>
            <a:r>
              <a:rPr lang="en-US" sz="1800" cap="none" dirty="0" smtClean="0"/>
              <a:t> </a:t>
            </a:r>
            <a:r>
              <a:rPr lang="en-US" sz="1800" cap="none" dirty="0" err="1" smtClean="0"/>
              <a:t>ulang</a:t>
            </a:r>
            <a:r>
              <a:rPr lang="en-US" sz="1800" cap="none" dirty="0" smtClean="0"/>
              <a:t> </a:t>
            </a:r>
            <a:r>
              <a:rPr lang="en-US" sz="1800" cap="none" dirty="0" err="1" smtClean="0"/>
              <a:t>oleh</a:t>
            </a:r>
            <a:endParaRPr lang="en-US" sz="1800" cap="none" dirty="0" smtClean="0"/>
          </a:p>
          <a:p>
            <a:pPr marL="0" indent="0">
              <a:lnSpc>
                <a:spcPct val="100000"/>
              </a:lnSpc>
              <a:buNone/>
            </a:pPr>
            <a:r>
              <a:rPr lang="en-US" sz="1800" cap="none" dirty="0" err="1" smtClean="0"/>
              <a:t>Pabrik</a:t>
            </a:r>
            <a:r>
              <a:rPr lang="en-US" sz="1800" cap="none" dirty="0" smtClean="0"/>
              <a:t>.</a:t>
            </a:r>
          </a:p>
          <a:p>
            <a:pPr>
              <a:lnSpc>
                <a:spcPct val="100000"/>
              </a:lnSpc>
            </a:pPr>
            <a:r>
              <a:rPr lang="en-US" sz="1800" cap="none" dirty="0" smtClean="0"/>
              <a:t>   </a:t>
            </a:r>
            <a:r>
              <a:rPr lang="en-US" sz="1800" cap="none" dirty="0" err="1" smtClean="0"/>
              <a:t>Kemasan</a:t>
            </a:r>
            <a:r>
              <a:rPr lang="en-US" sz="1800" cap="none" dirty="0" smtClean="0"/>
              <a:t> yang </a:t>
            </a:r>
            <a:r>
              <a:rPr lang="en-US" sz="1800" cap="none" dirty="0" err="1" smtClean="0"/>
              <a:t>tidak</a:t>
            </a:r>
            <a:r>
              <a:rPr lang="en-US" sz="1800" cap="none" dirty="0" smtClean="0"/>
              <a:t> </a:t>
            </a:r>
            <a:r>
              <a:rPr lang="en-US" sz="1800" cap="none" dirty="0" err="1" smtClean="0"/>
              <a:t>dibuang</a:t>
            </a:r>
            <a:r>
              <a:rPr lang="en-US" sz="1800" cap="none" dirty="0" smtClean="0"/>
              <a:t> (semi disposable). </a:t>
            </a:r>
            <a:r>
              <a:rPr lang="en-US" sz="1800" cap="none" dirty="0" err="1" smtClean="0"/>
              <a:t>Wadah-wadah</a:t>
            </a:r>
            <a:r>
              <a:rPr lang="en-US" sz="1800" cap="none" dirty="0" smtClean="0"/>
              <a:t> </a:t>
            </a:r>
            <a:r>
              <a:rPr lang="en-US" sz="1800" cap="none" dirty="0" err="1" smtClean="0"/>
              <a:t>ini</a:t>
            </a:r>
            <a:r>
              <a:rPr lang="en-US" sz="1800" cap="none" dirty="0" smtClean="0"/>
              <a:t> </a:t>
            </a:r>
            <a:r>
              <a:rPr lang="en-US" sz="1800" cap="none" dirty="0" err="1" smtClean="0"/>
              <a:t>biasanya</a:t>
            </a:r>
            <a:r>
              <a:rPr lang="en-US" sz="1800" cap="none" dirty="0" smtClean="0"/>
              <a:t> </a:t>
            </a:r>
            <a:r>
              <a:rPr lang="en-US" sz="1800" cap="none" dirty="0" err="1" smtClean="0"/>
              <a:t>digunakan</a:t>
            </a:r>
            <a:r>
              <a:rPr lang="en-US" sz="1800" cap="none" dirty="0" smtClean="0"/>
              <a:t> </a:t>
            </a:r>
            <a:r>
              <a:rPr lang="en-US" sz="1800" cap="none" dirty="0" err="1" smtClean="0"/>
              <a:t>untuk</a:t>
            </a:r>
            <a:endParaRPr lang="en-US" sz="1800" cap="none" dirty="0" smtClean="0"/>
          </a:p>
          <a:p>
            <a:pPr marL="0" indent="0">
              <a:lnSpc>
                <a:spcPct val="100000"/>
              </a:lnSpc>
              <a:buNone/>
            </a:pPr>
            <a:r>
              <a:rPr lang="en-US" sz="1800" cap="none" dirty="0" err="1" smtClean="0"/>
              <a:t>Kepentingan</a:t>
            </a:r>
            <a:r>
              <a:rPr lang="en-US" sz="1800" cap="none" dirty="0" smtClean="0"/>
              <a:t> lain di </a:t>
            </a:r>
            <a:r>
              <a:rPr lang="en-US" sz="1800" cap="none" dirty="0" err="1" smtClean="0"/>
              <a:t>rumah</a:t>
            </a:r>
            <a:r>
              <a:rPr lang="en-US" sz="1800" cap="none" dirty="0" smtClean="0"/>
              <a:t> </a:t>
            </a:r>
            <a:r>
              <a:rPr lang="en-US" sz="1800" cap="none" dirty="0" err="1" smtClean="0"/>
              <a:t>konsumen</a:t>
            </a:r>
            <a:r>
              <a:rPr lang="en-US" sz="1800" cap="none" dirty="0" smtClean="0"/>
              <a:t> </a:t>
            </a:r>
            <a:r>
              <a:rPr lang="en-US" sz="1800" cap="none" dirty="0" err="1" smtClean="0"/>
              <a:t>setelah</a:t>
            </a:r>
            <a:r>
              <a:rPr lang="en-US" sz="1800" cap="none" dirty="0" smtClean="0"/>
              <a:t> </a:t>
            </a:r>
            <a:r>
              <a:rPr lang="en-US" sz="1800" cap="none" dirty="0" err="1" smtClean="0"/>
              <a:t>dipakai</a:t>
            </a:r>
            <a:r>
              <a:rPr lang="en-US" sz="1800" cap="none" dirty="0" smtClean="0"/>
              <a:t>, </a:t>
            </a:r>
            <a:r>
              <a:rPr lang="en-US" sz="1800" cap="none" dirty="0" err="1" smtClean="0"/>
              <a:t>misalnya</a:t>
            </a:r>
            <a:r>
              <a:rPr lang="en-US" sz="1800" cap="none" dirty="0" smtClean="0"/>
              <a:t> </a:t>
            </a:r>
            <a:r>
              <a:rPr lang="en-US" sz="1800" cap="none" dirty="0" err="1" smtClean="0"/>
              <a:t>kaleng</a:t>
            </a:r>
            <a:r>
              <a:rPr lang="en-US" sz="1800" cap="none" dirty="0" smtClean="0"/>
              <a:t> </a:t>
            </a:r>
            <a:r>
              <a:rPr lang="en-US" sz="1800" cap="none" dirty="0" err="1" smtClean="0"/>
              <a:t>biskuit</a:t>
            </a:r>
            <a:r>
              <a:rPr lang="en-US" sz="1800" cap="none" dirty="0" smtClean="0"/>
              <a:t>, </a:t>
            </a:r>
            <a:r>
              <a:rPr lang="en-US" sz="1800" cap="none" dirty="0" err="1" smtClean="0"/>
              <a:t>kaleng</a:t>
            </a:r>
            <a:r>
              <a:rPr lang="en-US" sz="1800" cap="none" dirty="0" smtClean="0"/>
              <a:t> </a:t>
            </a:r>
            <a:r>
              <a:rPr lang="en-US" sz="1800" cap="none" dirty="0" err="1" smtClean="0"/>
              <a:t>susu</a:t>
            </a:r>
            <a:r>
              <a:rPr lang="en-US" sz="1800" cap="none" dirty="0" smtClean="0"/>
              <a:t>, </a:t>
            </a:r>
            <a:r>
              <a:rPr lang="en-US" sz="1800" cap="none" dirty="0" err="1" smtClean="0"/>
              <a:t>dan</a:t>
            </a:r>
            <a:endParaRPr lang="en-US" sz="1800" cap="none" dirty="0" smtClean="0"/>
          </a:p>
          <a:p>
            <a:pPr marL="0" indent="0">
              <a:lnSpc>
                <a:spcPct val="100000"/>
              </a:lnSpc>
              <a:buNone/>
            </a:pPr>
            <a:r>
              <a:rPr lang="en-US" sz="1800" cap="none" dirty="0" err="1" smtClean="0"/>
              <a:t>Berbagai</a:t>
            </a:r>
            <a:r>
              <a:rPr lang="en-US" sz="1800" cap="none" dirty="0" smtClean="0"/>
              <a:t> </a:t>
            </a:r>
            <a:r>
              <a:rPr lang="en-US" sz="1800" cap="none" dirty="0" err="1" smtClean="0"/>
              <a:t>jenis</a:t>
            </a:r>
            <a:r>
              <a:rPr lang="en-US" sz="1800" cap="none" dirty="0" smtClean="0"/>
              <a:t> </a:t>
            </a:r>
            <a:r>
              <a:rPr lang="en-US" sz="1800" cap="none" dirty="0" err="1" smtClean="0"/>
              <a:t>botol</a:t>
            </a:r>
            <a:r>
              <a:rPr lang="en-US" sz="1800" cap="none" dirty="0" smtClean="0"/>
              <a:t>. </a:t>
            </a:r>
            <a:r>
              <a:rPr lang="en-US" sz="1800" cap="none" dirty="0" err="1" smtClean="0"/>
              <a:t>Wadah-wadah</a:t>
            </a:r>
            <a:r>
              <a:rPr lang="en-US" sz="1800" cap="none" dirty="0" smtClean="0"/>
              <a:t> </a:t>
            </a:r>
            <a:r>
              <a:rPr lang="en-US" sz="1800" cap="none" dirty="0" err="1" smtClean="0"/>
              <a:t>tersebut</a:t>
            </a:r>
            <a:r>
              <a:rPr lang="en-US" sz="1800" cap="none" dirty="0" smtClean="0"/>
              <a:t> </a:t>
            </a:r>
            <a:r>
              <a:rPr lang="en-US" sz="1800" cap="none" dirty="0" err="1" smtClean="0"/>
              <a:t>digunakan</a:t>
            </a:r>
            <a:r>
              <a:rPr lang="en-US" sz="1800" cap="none" dirty="0" smtClean="0"/>
              <a:t> </a:t>
            </a:r>
            <a:r>
              <a:rPr lang="en-US" sz="1800" cap="none" dirty="0" err="1" smtClean="0"/>
              <a:t>untuk</a:t>
            </a:r>
            <a:r>
              <a:rPr lang="en-US" sz="1800" cap="none" dirty="0" smtClean="0"/>
              <a:t> </a:t>
            </a:r>
            <a:r>
              <a:rPr lang="en-US" sz="1800" cap="none" dirty="0" err="1" smtClean="0"/>
              <a:t>penyimpanan</a:t>
            </a:r>
            <a:r>
              <a:rPr lang="en-US" sz="1800" cap="none" dirty="0" smtClean="0"/>
              <a:t> </a:t>
            </a:r>
            <a:r>
              <a:rPr lang="en-US" sz="1800" cap="none" dirty="0" err="1" smtClean="0"/>
              <a:t>bumbu</a:t>
            </a:r>
            <a:r>
              <a:rPr lang="en-US" sz="1800" cap="none" dirty="0" smtClean="0"/>
              <a:t>, kopi, </a:t>
            </a:r>
            <a:r>
              <a:rPr lang="en-US" sz="1800" cap="none" dirty="0" err="1" smtClean="0"/>
              <a:t>gula</a:t>
            </a:r>
            <a:r>
              <a:rPr lang="en-US" sz="1800" cap="none" dirty="0" smtClean="0"/>
              <a:t>,</a:t>
            </a:r>
          </a:p>
          <a:p>
            <a:pPr marL="0" indent="0">
              <a:lnSpc>
                <a:spcPct val="100000"/>
              </a:lnSpc>
              <a:buNone/>
            </a:pPr>
            <a:r>
              <a:rPr lang="en-US" sz="1800" cap="none" dirty="0" smtClean="0"/>
              <a:t>Dan </a:t>
            </a:r>
            <a:r>
              <a:rPr lang="en-US" sz="1800" cap="none" dirty="0" err="1" smtClean="0"/>
              <a:t>sebagainya</a:t>
            </a:r>
            <a:r>
              <a:rPr lang="en-US" sz="1800" cap="none" dirty="0" smtClean="0"/>
              <a:t>.</a:t>
            </a:r>
            <a:endParaRPr lang="en-US" sz="1800" cap="none" dirty="0"/>
          </a:p>
        </p:txBody>
      </p:sp>
    </p:spTree>
    <p:extLst>
      <p:ext uri="{BB962C8B-B14F-4D97-AF65-F5344CB8AC3E}">
        <p14:creationId xmlns:p14="http://schemas.microsoft.com/office/powerpoint/2010/main" val="31712258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2000"/>
                                        <p:tgtEl>
                                          <p:spTgt spid="3">
                                            <p:txEl>
                                              <p:pRg st="6" end="6"/>
                                            </p:txEl>
                                          </p:spTgt>
                                        </p:tgtEl>
                                      </p:cBhvr>
                                    </p:animEffect>
                                    <p:anim calcmode="lin" valueType="num">
                                      <p:cBhvr>
                                        <p:cTn id="50"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2000"/>
                                        <p:tgtEl>
                                          <p:spTgt spid="3">
                                            <p:txEl>
                                              <p:pRg st="7" end="7"/>
                                            </p:txEl>
                                          </p:spTgt>
                                        </p:tgtEl>
                                      </p:cBhvr>
                                    </p:animEffect>
                                    <p:anim calcmode="lin" valueType="num">
                                      <p:cBhvr>
                                        <p:cTn id="57"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8"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45"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2000"/>
                                        <p:tgtEl>
                                          <p:spTgt spid="3">
                                            <p:txEl>
                                              <p:pRg st="8" end="8"/>
                                            </p:txEl>
                                          </p:spTgt>
                                        </p:tgtEl>
                                      </p:cBhvr>
                                    </p:animEffect>
                                    <p:anim calcmode="lin" valueType="num">
                                      <p:cBhvr>
                                        <p:cTn id="64"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65"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66" fill="hold">
                      <p:stCondLst>
                        <p:cond delay="indefinite"/>
                      </p:stCondLst>
                      <p:childTnLst>
                        <p:par>
                          <p:cTn id="67" fill="hold">
                            <p:stCondLst>
                              <p:cond delay="0"/>
                            </p:stCondLst>
                            <p:childTnLst>
                              <p:par>
                                <p:cTn id="68" presetID="45"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2000"/>
                                        <p:tgtEl>
                                          <p:spTgt spid="3">
                                            <p:txEl>
                                              <p:pRg st="9" end="9"/>
                                            </p:txEl>
                                          </p:spTgt>
                                        </p:tgtEl>
                                      </p:cBhvr>
                                    </p:animEffect>
                                    <p:anim calcmode="lin" valueType="num">
                                      <p:cBhvr>
                                        <p:cTn id="71"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72" dur="2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45" presetClass="entr" presetSubtype="0"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Effect transition="in" filter="fade">
                                      <p:cBhvr>
                                        <p:cTn id="77" dur="2000"/>
                                        <p:tgtEl>
                                          <p:spTgt spid="3">
                                            <p:txEl>
                                              <p:pRg st="10" end="10"/>
                                            </p:txEl>
                                          </p:spTgt>
                                        </p:tgtEl>
                                      </p:cBhvr>
                                    </p:animEffect>
                                    <p:anim calcmode="lin" valueType="num">
                                      <p:cBhvr>
                                        <p:cTn id="78" dur="2000" fill="hold"/>
                                        <p:tgtEl>
                                          <p:spTgt spid="3">
                                            <p:txEl>
                                              <p:pRg st="10" end="10"/>
                                            </p:txEl>
                                          </p:spTgt>
                                        </p:tgtEl>
                                        <p:attrNameLst>
                                          <p:attrName>ppt_w</p:attrName>
                                        </p:attrNameLst>
                                      </p:cBhvr>
                                      <p:tavLst>
                                        <p:tav tm="0" fmla="#ppt_w*sin(2.5*pi*$)">
                                          <p:val>
                                            <p:fltVal val="0"/>
                                          </p:val>
                                        </p:tav>
                                        <p:tav tm="100000">
                                          <p:val>
                                            <p:fltVal val="1"/>
                                          </p:val>
                                        </p:tav>
                                      </p:tavLst>
                                    </p:anim>
                                    <p:anim calcmode="lin" valueType="num">
                                      <p:cBhvr>
                                        <p:cTn id="79" dur="2000" fill="hold"/>
                                        <p:tgtEl>
                                          <p:spTgt spid="3">
                                            <p:txEl>
                                              <p:pRg st="10" end="10"/>
                                            </p:txEl>
                                          </p:spTgt>
                                        </p:tgtEl>
                                        <p:attrNameLst>
                                          <p:attrName>ppt_h</p:attrName>
                                        </p:attrNameLst>
                                      </p:cBhvr>
                                      <p:tavLst>
                                        <p:tav tm="0">
                                          <p:val>
                                            <p:strVal val="#ppt_h"/>
                                          </p:val>
                                        </p:tav>
                                        <p:tav tm="100000">
                                          <p:val>
                                            <p:strVal val="#ppt_h"/>
                                          </p:val>
                                        </p:tav>
                                      </p:tavLst>
                                    </p:anim>
                                  </p:childTnLst>
                                </p:cTn>
                              </p:par>
                            </p:childTnLst>
                          </p:cTn>
                        </p:par>
                      </p:childTnLst>
                    </p:cTn>
                  </p:par>
                  <p:par>
                    <p:cTn id="80" fill="hold">
                      <p:stCondLst>
                        <p:cond delay="indefinite"/>
                      </p:stCondLst>
                      <p:childTnLst>
                        <p:par>
                          <p:cTn id="81" fill="hold">
                            <p:stCondLst>
                              <p:cond delay="0"/>
                            </p:stCondLst>
                            <p:childTnLst>
                              <p:par>
                                <p:cTn id="82" presetID="45" presetClass="entr" presetSubtype="0" fill="hold" grpId="0"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Effect transition="in" filter="fade">
                                      <p:cBhvr>
                                        <p:cTn id="84" dur="2000"/>
                                        <p:tgtEl>
                                          <p:spTgt spid="3">
                                            <p:txEl>
                                              <p:pRg st="11" end="11"/>
                                            </p:txEl>
                                          </p:spTgt>
                                        </p:tgtEl>
                                      </p:cBhvr>
                                    </p:animEffect>
                                    <p:anim calcmode="lin" valueType="num">
                                      <p:cBhvr>
                                        <p:cTn id="85" dur="2000" fill="hold"/>
                                        <p:tgtEl>
                                          <p:spTgt spid="3">
                                            <p:txEl>
                                              <p:pRg st="11" end="11"/>
                                            </p:txEl>
                                          </p:spTgt>
                                        </p:tgtEl>
                                        <p:attrNameLst>
                                          <p:attrName>ppt_w</p:attrName>
                                        </p:attrNameLst>
                                      </p:cBhvr>
                                      <p:tavLst>
                                        <p:tav tm="0" fmla="#ppt_w*sin(2.5*pi*$)">
                                          <p:val>
                                            <p:fltVal val="0"/>
                                          </p:val>
                                        </p:tav>
                                        <p:tav tm="100000">
                                          <p:val>
                                            <p:fltVal val="1"/>
                                          </p:val>
                                        </p:tav>
                                      </p:tavLst>
                                    </p:anim>
                                    <p:anim calcmode="lin" valueType="num">
                                      <p:cBhvr>
                                        <p:cTn id="86" dur="2000" fill="hold"/>
                                        <p:tgtEl>
                                          <p:spTgt spid="3">
                                            <p:txEl>
                                              <p:pRg st="11" end="11"/>
                                            </p:txEl>
                                          </p:spTgt>
                                        </p:tgtEl>
                                        <p:attrNameLst>
                                          <p:attrName>ppt_h</p:attrName>
                                        </p:attrNameLst>
                                      </p:cBhvr>
                                      <p:tavLst>
                                        <p:tav tm="0">
                                          <p:val>
                                            <p:strVal val="#ppt_h"/>
                                          </p:val>
                                        </p:tav>
                                        <p:tav tm="100000">
                                          <p:val>
                                            <p:strVal val="#ppt_h"/>
                                          </p:val>
                                        </p:tav>
                                      </p:tavLst>
                                    </p:anim>
                                  </p:childTnLst>
                                </p:cTn>
                              </p:par>
                            </p:childTnLst>
                          </p:cTn>
                        </p:par>
                      </p:childTnLst>
                    </p:cTn>
                  </p:par>
                  <p:par>
                    <p:cTn id="87" fill="hold">
                      <p:stCondLst>
                        <p:cond delay="indefinite"/>
                      </p:stCondLst>
                      <p:childTnLst>
                        <p:par>
                          <p:cTn id="88" fill="hold">
                            <p:stCondLst>
                              <p:cond delay="0"/>
                            </p:stCondLst>
                            <p:childTnLst>
                              <p:par>
                                <p:cTn id="89" presetID="45" presetClass="entr" presetSubtype="0" fill="hold" grpId="0" nodeType="clickEffect">
                                  <p:stCondLst>
                                    <p:cond delay="0"/>
                                  </p:stCondLst>
                                  <p:childTnLst>
                                    <p:set>
                                      <p:cBhvr>
                                        <p:cTn id="90" dur="1" fill="hold">
                                          <p:stCondLst>
                                            <p:cond delay="0"/>
                                          </p:stCondLst>
                                        </p:cTn>
                                        <p:tgtEl>
                                          <p:spTgt spid="3">
                                            <p:txEl>
                                              <p:pRg st="12" end="12"/>
                                            </p:txEl>
                                          </p:spTgt>
                                        </p:tgtEl>
                                        <p:attrNameLst>
                                          <p:attrName>style.visibility</p:attrName>
                                        </p:attrNameLst>
                                      </p:cBhvr>
                                      <p:to>
                                        <p:strVal val="visible"/>
                                      </p:to>
                                    </p:set>
                                    <p:animEffect transition="in" filter="fade">
                                      <p:cBhvr>
                                        <p:cTn id="91" dur="2000"/>
                                        <p:tgtEl>
                                          <p:spTgt spid="3">
                                            <p:txEl>
                                              <p:pRg st="12" end="12"/>
                                            </p:txEl>
                                          </p:spTgt>
                                        </p:tgtEl>
                                      </p:cBhvr>
                                    </p:animEffect>
                                    <p:anim calcmode="lin" valueType="num">
                                      <p:cBhvr>
                                        <p:cTn id="92" dur="2000" fill="hold"/>
                                        <p:tgtEl>
                                          <p:spTgt spid="3">
                                            <p:txEl>
                                              <p:pRg st="12" end="12"/>
                                            </p:txEl>
                                          </p:spTgt>
                                        </p:tgtEl>
                                        <p:attrNameLst>
                                          <p:attrName>ppt_w</p:attrName>
                                        </p:attrNameLst>
                                      </p:cBhvr>
                                      <p:tavLst>
                                        <p:tav tm="0" fmla="#ppt_w*sin(2.5*pi*$)">
                                          <p:val>
                                            <p:fltVal val="0"/>
                                          </p:val>
                                        </p:tav>
                                        <p:tav tm="100000">
                                          <p:val>
                                            <p:fltVal val="1"/>
                                          </p:val>
                                        </p:tav>
                                      </p:tavLst>
                                    </p:anim>
                                    <p:anim calcmode="lin" valueType="num">
                                      <p:cBhvr>
                                        <p:cTn id="93" dur="2000" fill="hold"/>
                                        <p:tgtEl>
                                          <p:spTgt spid="3">
                                            <p:txEl>
                                              <p:pRg st="12" end="1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149" y="-116114"/>
            <a:ext cx="10364451" cy="1335314"/>
          </a:xfrm>
          <a:noFill/>
        </p:spPr>
        <p:txBody>
          <a:bodyPr/>
          <a:lstStyle/>
          <a:p>
            <a:r>
              <a:rPr lang="en-US" dirty="0" err="1"/>
              <a:t>Macam-macam</a:t>
            </a:r>
            <a:r>
              <a:rPr lang="en-US" dirty="0"/>
              <a:t> </a:t>
            </a:r>
            <a:r>
              <a:rPr lang="en-US" dirty="0" err="1"/>
              <a:t>Bahan</a:t>
            </a:r>
            <a:r>
              <a:rPr lang="en-US" dirty="0"/>
              <a:t> </a:t>
            </a:r>
            <a:r>
              <a:rPr lang="en-US" dirty="0" err="1"/>
              <a:t>kemasan</a:t>
            </a:r>
            <a:r>
              <a:rPr lang="en-US" dirty="0"/>
              <a:t>:</a:t>
            </a:r>
          </a:p>
        </p:txBody>
      </p:sp>
      <p:sp>
        <p:nvSpPr>
          <p:cNvPr id="3" name="Content Placeholder 2"/>
          <p:cNvSpPr>
            <a:spLocks noGrp="1"/>
          </p:cNvSpPr>
          <p:nvPr>
            <p:ph sz="quarter" idx="13"/>
          </p:nvPr>
        </p:nvSpPr>
        <p:spPr>
          <a:xfrm>
            <a:off x="913774" y="1219200"/>
            <a:ext cx="10363826" cy="4572000"/>
          </a:xfrm>
        </p:spPr>
        <p:txBody>
          <a:bodyPr>
            <a:noAutofit/>
          </a:bodyPr>
          <a:lstStyle/>
          <a:p>
            <a:r>
              <a:rPr lang="en-US" sz="1800" cap="none" dirty="0" err="1" smtClean="0">
                <a:latin typeface="Times New Roman" panose="02020603050405020304" pitchFamily="18" charset="0"/>
                <a:cs typeface="Times New Roman" panose="02020603050405020304" pitchFamily="18" charset="0"/>
              </a:rPr>
              <a:t>Kain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blacu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digunakan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untuk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mengemas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pangan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tepung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seperti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tepung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terigu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atau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tepung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tapioka.Kelebihannya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tidak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mudah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sobek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kuat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kainnya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flesibel</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mudah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dicetak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murah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harganya.Kelemahannya</a:t>
            </a:r>
            <a:r>
              <a:rPr lang="en-US" sz="1800" cap="none" dirty="0" smtClean="0">
                <a:latin typeface="Times New Roman" panose="02020603050405020304" pitchFamily="18" charset="0"/>
                <a:cs typeface="Times New Roman" panose="02020603050405020304" pitchFamily="18" charset="0"/>
              </a:rPr>
              <a:t> : </a:t>
            </a:r>
            <a:r>
              <a:rPr lang="en-US" sz="1800" cap="none" dirty="0" err="1" smtClean="0">
                <a:latin typeface="Times New Roman" panose="02020603050405020304" pitchFamily="18" charset="0"/>
                <a:cs typeface="Times New Roman" panose="02020603050405020304" pitchFamily="18" charset="0"/>
              </a:rPr>
              <a:t>memiliki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permiabilitas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udara</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jelek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tidak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kedap</a:t>
            </a:r>
            <a:r>
              <a:rPr lang="en-US" sz="1800" cap="none" dirty="0" smtClean="0">
                <a:latin typeface="Times New Roman" panose="02020603050405020304" pitchFamily="18" charset="0"/>
                <a:cs typeface="Times New Roman" panose="02020603050405020304" pitchFamily="18" charset="0"/>
              </a:rPr>
              <a:t> air.</a:t>
            </a:r>
          </a:p>
          <a:p>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“greaseproof” : </a:t>
            </a:r>
            <a:r>
              <a:rPr lang="en-US" sz="1800" cap="none" dirty="0" err="1" smtClean="0">
                <a:latin typeface="Times New Roman" panose="02020603050405020304" pitchFamily="18" charset="0"/>
                <a:cs typeface="Times New Roman" panose="02020603050405020304" pitchFamily="18" charset="0"/>
              </a:rPr>
              <a:t>dapat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digunakan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sebagai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pengemas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utama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mentega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margarin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daging,kopi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gula-gula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Mirip</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karton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namun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memiliki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kekedapan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terhadap</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perembesan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lemak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“glassine” : </a:t>
            </a:r>
            <a:r>
              <a:rPr lang="en-US" sz="1800" cap="none" dirty="0" err="1" smtClean="0">
                <a:latin typeface="Times New Roman" panose="02020603050405020304" pitchFamily="18" charset="0"/>
                <a:cs typeface="Times New Roman" panose="02020603050405020304" pitchFamily="18" charset="0"/>
              </a:rPr>
              <a:t>dibuat</a:t>
            </a:r>
            <a:r>
              <a:rPr lang="en-US" sz="1800" cap="none" dirty="0" smtClean="0">
                <a:latin typeface="Times New Roman" panose="02020603050405020304" pitchFamily="18" charset="0"/>
                <a:cs typeface="Times New Roman" panose="02020603050405020304" pitchFamily="18" charset="0"/>
              </a:rPr>
              <a:t> 80%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greaseproof </a:t>
            </a:r>
            <a:r>
              <a:rPr lang="en-US" sz="1800" cap="none" dirty="0" err="1" smtClean="0">
                <a:latin typeface="Times New Roman" panose="02020603050405020304" pitchFamily="18" charset="0"/>
                <a:cs typeface="Times New Roman" panose="02020603050405020304" pitchFamily="18" charset="0"/>
              </a:rPr>
              <a:t>namun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memiliki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ketahanan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terhadap</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udara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lemak</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kuat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permukaanya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halus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serta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mengkilat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Sering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digunakan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untuk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mengemas</a:t>
            </a:r>
            <a:r>
              <a:rPr lang="en-US" sz="1800" cap="none" dirty="0" smtClean="0">
                <a:latin typeface="Times New Roman" panose="02020603050405020304" pitchFamily="18" charset="0"/>
                <a:cs typeface="Times New Roman" panose="02020603050405020304" pitchFamily="18" charset="0"/>
              </a:rPr>
              <a:t> roti yang </a:t>
            </a:r>
            <a:r>
              <a:rPr lang="en-US" sz="1800" cap="none" dirty="0" err="1" smtClean="0">
                <a:latin typeface="Times New Roman" panose="02020603050405020304" pitchFamily="18" charset="0"/>
                <a:cs typeface="Times New Roman" panose="02020603050405020304" pitchFamily="18" charset="0"/>
              </a:rPr>
              <a:t>berkadar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lemak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tinggi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kraft</a:t>
            </a:r>
            <a:r>
              <a:rPr lang="en-US" sz="1800" cap="none" dirty="0" smtClean="0">
                <a:latin typeface="Times New Roman" panose="02020603050405020304" pitchFamily="18" charset="0"/>
                <a:cs typeface="Times New Roman" panose="02020603050405020304" pitchFamily="18" charset="0"/>
              </a:rPr>
              <a:t>” : </a:t>
            </a:r>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dibuat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bubur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sulfat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kayu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kraft</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berasal</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swediadan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jerman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Memiliki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sifat</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lebih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kuat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glassine, </a:t>
            </a:r>
            <a:r>
              <a:rPr lang="en-US" sz="1800" cap="none" dirty="0" err="1" smtClean="0">
                <a:latin typeface="Times New Roman" panose="02020603050405020304" pitchFamily="18" charset="0"/>
                <a:cs typeface="Times New Roman" panose="02020603050405020304" pitchFamily="18" charset="0"/>
              </a:rPr>
              <a:t>sehingga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pangan</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dibungkus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kertas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ini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tetap</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kering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lebih-lebih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bila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permukaannya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dilem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resin.Kertas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ini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biasanya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digunakan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untuk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mengemas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keju</a:t>
            </a:r>
            <a:r>
              <a:rPr lang="en-US" sz="1800" cap="none" dirty="0" smtClean="0">
                <a:latin typeface="Times New Roman" panose="02020603050405020304" pitchFamily="18" charset="0"/>
                <a:cs typeface="Times New Roman" panose="02020603050405020304" pitchFamily="18" charset="0"/>
              </a:rPr>
              <a:t> di </a:t>
            </a:r>
            <a:r>
              <a:rPr lang="en-US" sz="1800" cap="none" dirty="0" err="1" smtClean="0">
                <a:latin typeface="Times New Roman" panose="02020603050405020304" pitchFamily="18" charset="0"/>
                <a:cs typeface="Times New Roman" panose="02020603050405020304" pitchFamily="18" charset="0"/>
              </a:rPr>
              <a:t>negara-negara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eropa</a:t>
            </a:r>
            <a:r>
              <a:rPr lang="en-US" sz="1800" cap="none" dirty="0" smtClean="0">
                <a:latin typeface="Times New Roman" panose="02020603050405020304" pitchFamily="18" charset="0"/>
                <a:cs typeface="Times New Roman" panose="02020603050405020304" pitchFamily="18" charset="0"/>
              </a:rPr>
              <a:t>.</a:t>
            </a:r>
            <a:endParaRPr lang="en-US" sz="1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64943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Contoh</a:t>
            </a:r>
            <a:r>
              <a:rPr lang="en-US" dirty="0"/>
              <a:t> </a:t>
            </a:r>
            <a:r>
              <a:rPr lang="en-US" dirty="0" err="1"/>
              <a:t>kasus</a:t>
            </a:r>
            <a:r>
              <a:rPr lang="en-US" dirty="0"/>
              <a:t> </a:t>
            </a:r>
            <a:r>
              <a:rPr lang="en-US" dirty="0" err="1"/>
              <a:t>kaitan</a:t>
            </a:r>
            <a:r>
              <a:rPr lang="en-US" dirty="0"/>
              <a:t> </a:t>
            </a:r>
            <a:r>
              <a:rPr lang="en-US" dirty="0" err="1"/>
              <a:t>biologi</a:t>
            </a:r>
            <a:r>
              <a:rPr lang="en-US" dirty="0"/>
              <a:t> </a:t>
            </a:r>
            <a:r>
              <a:rPr lang="en-US" dirty="0" err="1"/>
              <a:t>dengan</a:t>
            </a:r>
            <a:r>
              <a:rPr lang="en-US" dirty="0"/>
              <a:t> </a:t>
            </a:r>
            <a:r>
              <a:rPr lang="en-US" dirty="0" err="1"/>
              <a:t>makanan</a:t>
            </a:r>
            <a:r>
              <a:rPr lang="en-US" dirty="0"/>
              <a:t>:</a:t>
            </a:r>
            <a:br>
              <a:rPr lang="en-US" dirty="0"/>
            </a:br>
            <a:endParaRPr lang="en-US" dirty="0"/>
          </a:p>
        </p:txBody>
      </p:sp>
      <p:sp>
        <p:nvSpPr>
          <p:cNvPr id="3" name="Content Placeholder 2"/>
          <p:cNvSpPr>
            <a:spLocks noGrp="1"/>
          </p:cNvSpPr>
          <p:nvPr>
            <p:ph sz="quarter" idx="13"/>
          </p:nvPr>
        </p:nvSpPr>
        <p:spPr>
          <a:xfrm>
            <a:off x="913774" y="1712686"/>
            <a:ext cx="10363826" cy="4078513"/>
          </a:xfrm>
          <a:gradFill>
            <a:gsLst>
              <a:gs pos="0">
                <a:schemeClr val="bg1">
                  <a:tint val="90000"/>
                  <a:lumMod val="110000"/>
                </a:schemeClr>
              </a:gs>
              <a:gs pos="100000">
                <a:schemeClr val="bg1">
                  <a:shade val="64000"/>
                  <a:lumMod val="88000"/>
                </a:schemeClr>
              </a:gs>
            </a:gsLst>
            <a:lin ang="5400000" scaled="0"/>
          </a:gradFill>
        </p:spPr>
        <p:txBody>
          <a:bodyPr>
            <a:noAutofit/>
          </a:bodyPr>
          <a:lstStyle/>
          <a:p>
            <a:pPr marL="0" indent="0">
              <a:buNone/>
            </a:pP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Produk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makanan</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sekarang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beredar</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tambahan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zat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berbahaya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misal</a:t>
            </a:r>
            <a:r>
              <a:rPr lang="en-US" cap="none" dirty="0" smtClean="0">
                <a:latin typeface="Times New Roman" panose="02020603050405020304" pitchFamily="18" charset="0"/>
                <a:cs typeface="Times New Roman" panose="02020603050405020304" pitchFamily="18" charset="0"/>
              </a:rPr>
              <a:t> formalin) </a:t>
            </a:r>
            <a:r>
              <a:rPr lang="en-US" cap="none" dirty="0" err="1" smtClean="0">
                <a:latin typeface="Times New Roman" panose="02020603050405020304" pitchFamily="18" charset="0"/>
                <a:cs typeface="Times New Roman" panose="02020603050405020304" pitchFamily="18" charset="0"/>
              </a:rPr>
              <a:t>jika</a:t>
            </a:r>
            <a:endParaRPr lang="en-US" cap="none" dirty="0" smtClean="0">
              <a:latin typeface="Times New Roman" panose="02020603050405020304" pitchFamily="18" charset="0"/>
              <a:cs typeface="Times New Roman" panose="02020603050405020304" pitchFamily="18" charset="0"/>
            </a:endParaRPr>
          </a:p>
          <a:p>
            <a:pPr marL="0" indent="0">
              <a:buNone/>
            </a:pPr>
            <a:r>
              <a:rPr lang="en-US" cap="none" dirty="0" err="1" smtClean="0">
                <a:latin typeface="Times New Roman" panose="02020603050405020304" pitchFamily="18" charset="0"/>
                <a:cs typeface="Times New Roman" panose="02020603050405020304" pitchFamily="18" charset="0"/>
              </a:rPr>
              <a:t>Dikonsumsi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dalam</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jangka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panjang</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dapat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mengakibatkan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kanker</a:t>
            </a:r>
            <a:r>
              <a:rPr lang="en-US" cap="none" dirty="0" smtClean="0">
                <a:latin typeface="Times New Roman" panose="02020603050405020304" pitchFamily="18" charset="0"/>
                <a:cs typeface="Times New Roman" panose="02020603050405020304" pitchFamily="18" charset="0"/>
              </a:rPr>
              <a:t>.</a:t>
            </a:r>
          </a:p>
          <a:p>
            <a:pPr marL="0" indent="0">
              <a:buNone/>
            </a:pP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Peneliti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mengembangkan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jenis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tanaman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padi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kandungan</a:t>
            </a:r>
            <a:r>
              <a:rPr lang="en-US" cap="none" dirty="0" smtClean="0">
                <a:latin typeface="Times New Roman" panose="02020603050405020304" pitchFamily="18" charset="0"/>
                <a:cs typeface="Times New Roman" panose="02020603050405020304" pitchFamily="18" charset="0"/>
              </a:rPr>
              <a:t> beta </a:t>
            </a:r>
            <a:r>
              <a:rPr lang="en-US" cap="none" dirty="0" err="1" smtClean="0">
                <a:latin typeface="Times New Roman" panose="02020603050405020304" pitchFamily="18" charset="0"/>
                <a:cs typeface="Times New Roman" panose="02020603050405020304" pitchFamily="18" charset="0"/>
              </a:rPr>
              <a:t>karoten</a:t>
            </a:r>
            <a:r>
              <a:rPr lang="en-US" cap="none" dirty="0" smtClean="0">
                <a:latin typeface="Times New Roman" panose="02020603050405020304" pitchFamily="18" charset="0"/>
                <a:cs typeface="Times New Roman" panose="02020603050405020304" pitchFamily="18" charset="0"/>
              </a:rPr>
              <a:t>.</a:t>
            </a:r>
          </a:p>
          <a:p>
            <a:pPr marL="0" indent="0">
              <a:buNone/>
            </a:pP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Pada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kasus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penyakit</a:t>
            </a:r>
            <a:r>
              <a:rPr lang="en-US" cap="none" dirty="0" smtClean="0">
                <a:latin typeface="Times New Roman" panose="02020603050405020304" pitchFamily="18" charset="0"/>
                <a:cs typeface="Times New Roman" panose="02020603050405020304" pitchFamily="18" charset="0"/>
              </a:rPr>
              <a:t> diabetes </a:t>
            </a:r>
            <a:r>
              <a:rPr lang="en-US" cap="none" dirty="0" err="1" smtClean="0">
                <a:latin typeface="Times New Roman" panose="02020603050405020304" pitchFamily="18" charset="0"/>
                <a:cs typeface="Times New Roman" panose="02020603050405020304" pitchFamily="18" charset="0"/>
              </a:rPr>
              <a:t>melitus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pasien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tidak</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diperkenankan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mengkonsumsi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makanan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endParaRPr lang="en-US" cap="none" dirty="0" smtClean="0">
              <a:latin typeface="Times New Roman" panose="02020603050405020304" pitchFamily="18" charset="0"/>
              <a:cs typeface="Times New Roman" panose="02020603050405020304" pitchFamily="18" charset="0"/>
            </a:endParaRPr>
          </a:p>
          <a:p>
            <a:pPr marL="0" indent="0">
              <a:buNone/>
            </a:pPr>
            <a:r>
              <a:rPr lang="en-US" cap="none" dirty="0" smtClean="0">
                <a:latin typeface="Times New Roman" panose="02020603050405020304" pitchFamily="18" charset="0"/>
                <a:cs typeface="Times New Roman" panose="02020603050405020304" pitchFamily="18" charset="0"/>
              </a:rPr>
              <a:t>Kadar </a:t>
            </a:r>
            <a:r>
              <a:rPr lang="en-US" cap="none" dirty="0" err="1" smtClean="0">
                <a:latin typeface="Times New Roman" panose="02020603050405020304" pitchFamily="18" charset="0"/>
                <a:cs typeface="Times New Roman" panose="02020603050405020304" pitchFamily="18" charset="0"/>
              </a:rPr>
              <a:t>glukosa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tinggi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sehingga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pengaturan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asupan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gizinya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harus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dilakukan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secara</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ketat</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Selain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itu</a:t>
            </a:r>
            <a:r>
              <a:rPr lang="en-US" cap="none" dirty="0" smtClean="0">
                <a:latin typeface="Times New Roman" panose="02020603050405020304" pitchFamily="18" charset="0"/>
                <a:cs typeface="Times New Roman" panose="02020603050405020304" pitchFamily="18" charset="0"/>
              </a:rPr>
              <a:t>,</a:t>
            </a:r>
          </a:p>
          <a:p>
            <a:pPr marL="0" indent="0">
              <a:buNone/>
            </a:pPr>
            <a:r>
              <a:rPr lang="en-US" cap="none" dirty="0" err="1" smtClean="0">
                <a:latin typeface="Times New Roman" panose="02020603050405020304" pitchFamily="18" charset="0"/>
                <a:cs typeface="Times New Roman" panose="02020603050405020304" pitchFamily="18" charset="0"/>
              </a:rPr>
              <a:t>Dibutuhkan</a:t>
            </a:r>
            <a:r>
              <a:rPr lang="en-US" cap="none" dirty="0" smtClean="0">
                <a:latin typeface="Times New Roman" panose="02020603050405020304" pitchFamily="18" charset="0"/>
                <a:cs typeface="Times New Roman" panose="02020603050405020304" pitchFamily="18" charset="0"/>
              </a:rPr>
              <a:t> insulin </a:t>
            </a:r>
            <a:r>
              <a:rPr lang="en-US" cap="none" dirty="0" err="1" smtClean="0">
                <a:latin typeface="Times New Roman" panose="02020603050405020304" pitchFamily="18" charset="0"/>
                <a:cs typeface="Times New Roman" panose="02020603050405020304" pitchFamily="18" charset="0"/>
              </a:rPr>
              <a:t>buatan</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harus</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dikonsumsi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setiap</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hari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dimana</a:t>
            </a:r>
            <a:r>
              <a:rPr lang="en-US" cap="none" dirty="0" smtClean="0">
                <a:latin typeface="Times New Roman" panose="02020603050405020304" pitchFamily="18" charset="0"/>
                <a:cs typeface="Times New Roman" panose="02020603050405020304" pitchFamily="18" charset="0"/>
              </a:rPr>
              <a:t> proses </a:t>
            </a:r>
            <a:r>
              <a:rPr lang="en-US" cap="none" dirty="0" err="1" smtClean="0">
                <a:latin typeface="Times New Roman" panose="02020603050405020304" pitchFamily="18" charset="0"/>
                <a:cs typeface="Times New Roman" panose="02020603050405020304" pitchFamily="18" charset="0"/>
              </a:rPr>
              <a:t>pembuatan</a:t>
            </a:r>
            <a:r>
              <a:rPr lang="en-US" cap="none" dirty="0" smtClean="0">
                <a:latin typeface="Times New Roman" panose="02020603050405020304" pitchFamily="18" charset="0"/>
                <a:cs typeface="Times New Roman" panose="02020603050405020304" pitchFamily="18" charset="0"/>
              </a:rPr>
              <a:t> insulin </a:t>
            </a:r>
            <a:r>
              <a:rPr lang="en-US" cap="none" dirty="0" err="1" smtClean="0">
                <a:latin typeface="Times New Roman" panose="02020603050405020304" pitchFamily="18" charset="0"/>
                <a:cs typeface="Times New Roman" panose="02020603050405020304" pitchFamily="18" charset="0"/>
              </a:rPr>
              <a:t>tersebut</a:t>
            </a:r>
            <a:endParaRPr lang="en-US" cap="none" dirty="0" smtClean="0">
              <a:latin typeface="Times New Roman" panose="02020603050405020304" pitchFamily="18" charset="0"/>
              <a:cs typeface="Times New Roman" panose="02020603050405020304" pitchFamily="18" charset="0"/>
            </a:endParaRPr>
          </a:p>
          <a:p>
            <a:pPr marL="0" indent="0">
              <a:buNone/>
            </a:pPr>
            <a:r>
              <a:rPr lang="en-US" cap="none" dirty="0" err="1" smtClean="0">
                <a:latin typeface="Times New Roman" panose="02020603050405020304" pitchFamily="18" charset="0"/>
                <a:cs typeface="Times New Roman" panose="02020603050405020304" pitchFamily="18" charset="0"/>
              </a:rPr>
              <a:t>Diproduksi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dengan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memanfaatkan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bioteknologi</a:t>
            </a:r>
            <a:r>
              <a:rPr lang="en-US" cap="none" dirty="0" smtClean="0">
                <a:latin typeface="Times New Roman" panose="02020603050405020304" pitchFamily="18" charset="0"/>
                <a:cs typeface="Times New Roman" panose="02020603050405020304" pitchFamily="18" charset="0"/>
              </a:rPr>
              <a:t> yang </a:t>
            </a:r>
            <a:r>
              <a:rPr lang="en-US" cap="none" dirty="0" err="1" smtClean="0">
                <a:latin typeface="Times New Roman" panose="02020603050405020304" pitchFamily="18" charset="0"/>
                <a:cs typeface="Times New Roman" panose="02020603050405020304" pitchFamily="18" charset="0"/>
              </a:rPr>
              <a:t>menggunakan</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bakteri</a:t>
            </a:r>
            <a:r>
              <a:rPr lang="en-US" cap="none" dirty="0" smtClean="0">
                <a:latin typeface="Times New Roman" panose="02020603050405020304" pitchFamily="18" charset="0"/>
                <a:cs typeface="Times New Roman" panose="02020603050405020304" pitchFamily="18" charset="0"/>
              </a:rPr>
              <a:t> </a:t>
            </a:r>
            <a:r>
              <a:rPr lang="en-US" cap="none" dirty="0" err="1" smtClean="0">
                <a:latin typeface="Times New Roman" panose="02020603050405020304" pitchFamily="18" charset="0"/>
                <a:cs typeface="Times New Roman" panose="02020603050405020304" pitchFamily="18" charset="0"/>
              </a:rPr>
              <a:t>escherichia</a:t>
            </a:r>
            <a:r>
              <a:rPr lang="en-US" cap="none" dirty="0" smtClean="0">
                <a:latin typeface="Times New Roman" panose="02020603050405020304" pitchFamily="18" charset="0"/>
                <a:cs typeface="Times New Roman" panose="02020603050405020304" pitchFamily="18" charset="0"/>
              </a:rPr>
              <a:t> coli.</a:t>
            </a:r>
            <a:endParaRPr lang="en-US"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105326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75" y="578224"/>
            <a:ext cx="10364451" cy="766482"/>
          </a:xfrm>
        </p:spPr>
        <p:txBody>
          <a:bodyPr>
            <a:normAutofit/>
          </a:bodyPr>
          <a:lstStyle/>
          <a:p>
            <a:r>
              <a:rPr lang="en-US" dirty="0" err="1" smtClean="0"/>
              <a:t>Manfaat</a:t>
            </a:r>
            <a:r>
              <a:rPr lang="en-US" dirty="0" smtClean="0"/>
              <a:t> </a:t>
            </a:r>
            <a:r>
              <a:rPr lang="en-US" dirty="0" err="1" smtClean="0"/>
              <a:t>biologi</a:t>
            </a:r>
            <a:r>
              <a:rPr lang="en-US" dirty="0" smtClean="0"/>
              <a:t> di </a:t>
            </a:r>
            <a:r>
              <a:rPr lang="en-US" dirty="0" err="1" smtClean="0"/>
              <a:t>bidang</a:t>
            </a:r>
            <a:r>
              <a:rPr lang="en-US" dirty="0" smtClean="0"/>
              <a:t> </a:t>
            </a:r>
            <a:r>
              <a:rPr lang="en-US" dirty="0" err="1" smtClean="0"/>
              <a:t>pangan</a:t>
            </a:r>
            <a:endParaRPr lang="en-US" dirty="0"/>
          </a:p>
        </p:txBody>
      </p:sp>
      <p:sp>
        <p:nvSpPr>
          <p:cNvPr id="3" name="Content Placeholder 2"/>
          <p:cNvSpPr>
            <a:spLocks noGrp="1"/>
          </p:cNvSpPr>
          <p:nvPr>
            <p:ph sz="quarter" idx="13"/>
          </p:nvPr>
        </p:nvSpPr>
        <p:spPr>
          <a:xfrm>
            <a:off x="913774" y="1721224"/>
            <a:ext cx="10363826" cy="4069976"/>
          </a:xfrm>
        </p:spPr>
        <p:txBody>
          <a:bodyPr>
            <a:noAutofit/>
          </a:bodyPr>
          <a:lstStyle/>
          <a:p>
            <a:r>
              <a:rPr lang="en-US" sz="1800" cap="none" dirty="0" err="1" smtClean="0">
                <a:latin typeface="Times New Roman" panose="02020603050405020304" pitchFamily="18" charset="0"/>
                <a:cs typeface="Times New Roman" panose="02020603050405020304" pitchFamily="18" charset="0"/>
              </a:rPr>
              <a:t>Pembuatan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tempe</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favorite </a:t>
            </a:r>
            <a:r>
              <a:rPr lang="en-US" sz="1800" cap="none" dirty="0" err="1" smtClean="0">
                <a:latin typeface="Times New Roman" panose="02020603050405020304" pitchFamily="18" charset="0"/>
                <a:cs typeface="Times New Roman" panose="02020603050405020304" pitchFamily="18" charset="0"/>
              </a:rPr>
              <a:t>masyarakat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indonesia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karena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rasanya</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lezat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dasar</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digunakan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dalam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pembuatannya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kedelai</a:t>
            </a:r>
            <a:r>
              <a:rPr lang="en-US" sz="1800" cap="none" dirty="0" smtClean="0">
                <a:latin typeface="Times New Roman" panose="02020603050405020304" pitchFamily="18" charset="0"/>
                <a:cs typeface="Times New Roman" panose="02020603050405020304" pitchFamily="18" charset="0"/>
              </a:rPr>
              <a:t>. Proses </a:t>
            </a:r>
            <a:r>
              <a:rPr lang="en-US" sz="1800" cap="none" dirty="0" err="1" smtClean="0">
                <a:latin typeface="Times New Roman" panose="02020603050405020304" pitchFamily="18" charset="0"/>
                <a:cs typeface="Times New Roman" panose="02020603050405020304" pitchFamily="18" charset="0"/>
              </a:rPr>
              <a:t>pembuatannya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dibantu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oleh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aktivitas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jamur</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menguntungkan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Jamur</a:t>
            </a:r>
            <a:r>
              <a:rPr lang="en-US" sz="1800" cap="none" dirty="0" smtClean="0">
                <a:latin typeface="Times New Roman" panose="02020603050405020304" pitchFamily="18" charset="0"/>
                <a:cs typeface="Times New Roman" panose="02020603050405020304" pitchFamily="18" charset="0"/>
              </a:rPr>
              <a:t> yang paling </a:t>
            </a:r>
            <a:r>
              <a:rPr lang="en-US" sz="1800" cap="none" dirty="0" err="1" smtClean="0">
                <a:latin typeface="Times New Roman" panose="02020603050405020304" pitchFamily="18" charset="0"/>
                <a:cs typeface="Times New Roman" panose="02020603050405020304" pitchFamily="18" charset="0"/>
              </a:rPr>
              <a:t>berperan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jamur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rhizopus</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oryzae</a:t>
            </a:r>
            <a:r>
              <a:rPr lang="en-US" sz="1800" cap="none" dirty="0" smtClean="0">
                <a:latin typeface="Times New Roman" panose="02020603050405020304" pitchFamily="18" charset="0"/>
                <a:cs typeface="Times New Roman" panose="02020603050405020304" pitchFamily="18" charset="0"/>
              </a:rPr>
              <a:t>.</a:t>
            </a:r>
          </a:p>
          <a:p>
            <a:r>
              <a:rPr lang="en-US" sz="1800" cap="none" dirty="0" err="1" smtClean="0">
                <a:latin typeface="Times New Roman" panose="02020603050405020304" pitchFamily="18" charset="0"/>
                <a:cs typeface="Times New Roman" panose="02020603050405020304" pitchFamily="18" charset="0"/>
              </a:rPr>
              <a:t>Pembuatan</a:t>
            </a:r>
            <a:r>
              <a:rPr lang="en-US" sz="1800" cap="none" dirty="0" smtClean="0">
                <a:latin typeface="Times New Roman" panose="02020603050405020304" pitchFamily="18" charset="0"/>
                <a:cs typeface="Times New Roman" panose="02020603050405020304" pitchFamily="18" charset="0"/>
              </a:rPr>
              <a:t> tape </a:t>
            </a:r>
            <a:r>
              <a:rPr lang="en-US" sz="1800" cap="none" dirty="0" err="1" smtClean="0">
                <a:latin typeface="Times New Roman" panose="02020603050405020304" pitchFamily="18" charset="0"/>
                <a:cs typeface="Times New Roman" panose="02020603050405020304" pitchFamily="18" charset="0"/>
              </a:rPr>
              <a:t>Manfaat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biologi</a:t>
            </a:r>
            <a:r>
              <a:rPr lang="en-US" sz="1800" cap="none" dirty="0" smtClean="0">
                <a:latin typeface="Times New Roman" panose="02020603050405020304" pitchFamily="18" charset="0"/>
                <a:cs typeface="Times New Roman" panose="02020603050405020304" pitchFamily="18" charset="0"/>
              </a:rPr>
              <a:t> di </a:t>
            </a:r>
            <a:r>
              <a:rPr lang="en-US" sz="1800" cap="none" dirty="0" err="1" smtClean="0">
                <a:latin typeface="Times New Roman" panose="02020603050405020304" pitchFamily="18" charset="0"/>
                <a:cs typeface="Times New Roman" panose="02020603050405020304" pitchFamily="18" charset="0"/>
              </a:rPr>
              <a:t>bidang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makanan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selanjutnya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adalah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dalam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membantu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membuat</a:t>
            </a:r>
            <a:r>
              <a:rPr lang="en-US" sz="1800" cap="none" dirty="0" smtClean="0">
                <a:latin typeface="Times New Roman" panose="02020603050405020304" pitchFamily="18" charset="0"/>
                <a:cs typeface="Times New Roman" panose="02020603050405020304" pitchFamily="18" charset="0"/>
              </a:rPr>
              <a:t> tape. </a:t>
            </a:r>
            <a:r>
              <a:rPr lang="en-US" sz="1800" cap="none" dirty="0" err="1" smtClean="0">
                <a:latin typeface="Times New Roman" panose="02020603050405020304" pitchFamily="18" charset="0"/>
                <a:cs typeface="Times New Roman" panose="02020603050405020304" pitchFamily="18" charset="0"/>
              </a:rPr>
              <a:t>Untuk</a:t>
            </a:r>
            <a:r>
              <a:rPr lang="en-US" sz="1800" cap="none" dirty="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Mendapatkan</a:t>
            </a:r>
            <a:r>
              <a:rPr lang="en-US" sz="1800" cap="none" dirty="0" smtClean="0">
                <a:latin typeface="Times New Roman" panose="02020603050405020304" pitchFamily="18" charset="0"/>
                <a:cs typeface="Times New Roman" panose="02020603050405020304" pitchFamily="18" charset="0"/>
              </a:rPr>
              <a:t> tape yang </a:t>
            </a:r>
            <a:r>
              <a:rPr lang="en-US" sz="1800" cap="none" dirty="0" err="1" smtClean="0">
                <a:latin typeface="Times New Roman" panose="02020603050405020304" pitchFamily="18" charset="0"/>
                <a:cs typeface="Times New Roman" panose="02020603050405020304" pitchFamily="18" charset="0"/>
              </a:rPr>
              <a:t>baik</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diperlukan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baik</a:t>
            </a:r>
            <a:r>
              <a:rPr lang="en-US" sz="1800" cap="none" dirty="0" smtClean="0">
                <a:latin typeface="Times New Roman" panose="02020603050405020304" pitchFamily="18" charset="0"/>
                <a:cs typeface="Times New Roman" panose="02020603050405020304" pitchFamily="18" charset="0"/>
              </a:rPr>
              <a:t> pula. </a:t>
            </a:r>
            <a:r>
              <a:rPr lang="en-US" sz="1800" cap="none" dirty="0" err="1" smtClean="0">
                <a:latin typeface="Times New Roman" panose="02020603050405020304" pitchFamily="18" charset="0"/>
                <a:cs typeface="Times New Roman" panose="02020603050405020304" pitchFamily="18" charset="0"/>
              </a:rPr>
              <a:t>Bahan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pembuatan</a:t>
            </a:r>
            <a:r>
              <a:rPr lang="en-US" sz="1800" cap="none" dirty="0" smtClean="0">
                <a:latin typeface="Times New Roman" panose="02020603050405020304" pitchFamily="18" charset="0"/>
                <a:cs typeface="Times New Roman" panose="02020603050405020304" pitchFamily="18" charset="0"/>
              </a:rPr>
              <a:t> tape </a:t>
            </a:r>
            <a:r>
              <a:rPr lang="en-US" sz="1800" cap="none" dirty="0" err="1" smtClean="0">
                <a:latin typeface="Times New Roman" panose="02020603050405020304" pitchFamily="18" charset="0"/>
                <a:cs typeface="Times New Roman" panose="02020603050405020304" pitchFamily="18" charset="0"/>
              </a:rPr>
              <a:t>ialah</a:t>
            </a:r>
            <a:r>
              <a:rPr lang="en-US" sz="1800" cap="none" dirty="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Singkong</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difermentasikan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terlebih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dahulu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menggunakan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ragi</a:t>
            </a:r>
            <a:r>
              <a:rPr lang="en-US" sz="1800" cap="none" dirty="0" smtClean="0">
                <a:latin typeface="Times New Roman" panose="02020603050405020304" pitchFamily="18" charset="0"/>
                <a:cs typeface="Times New Roman" panose="02020603050405020304" pitchFamily="18" charset="0"/>
              </a:rPr>
              <a:t> (saccharomyces </a:t>
            </a:r>
            <a:r>
              <a:rPr lang="en-US" sz="1800" cap="none" dirty="0" err="1" smtClean="0">
                <a:latin typeface="Times New Roman" panose="02020603050405020304" pitchFamily="18" charset="0"/>
                <a:cs typeface="Times New Roman" panose="02020603050405020304" pitchFamily="18" charset="0"/>
              </a:rPr>
              <a:t>cerevisiae</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cara</a:t>
            </a:r>
            <a:r>
              <a:rPr lang="en-US" sz="1800" cap="none" dirty="0">
                <a:latin typeface="Times New Roman" panose="02020603050405020304" pitchFamily="18" charset="0"/>
                <a:cs typeface="Times New Roman" panose="02020603050405020304" pitchFamily="18" charset="0"/>
              </a:rPr>
              <a:t> </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membalurkannya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langsung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singkong</a:t>
            </a:r>
            <a:r>
              <a:rPr lang="en-US" sz="1800" cap="none" dirty="0" smtClean="0">
                <a:latin typeface="Times New Roman" panose="02020603050405020304" pitchFamily="18" charset="0"/>
                <a:cs typeface="Times New Roman" panose="02020603050405020304" pitchFamily="18" charset="0"/>
              </a:rPr>
              <a:t> agar </a:t>
            </a:r>
            <a:r>
              <a:rPr lang="en-US" sz="1800" cap="none" dirty="0" err="1" smtClean="0">
                <a:latin typeface="Times New Roman" panose="02020603050405020304" pitchFamily="18" charset="0"/>
                <a:cs typeface="Times New Roman" panose="02020603050405020304" pitchFamily="18" charset="0"/>
              </a:rPr>
              <a:t>terjadi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reaksi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dalam</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jangka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waktu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Tertentu</a:t>
            </a:r>
            <a:r>
              <a:rPr lang="en-US" sz="1800" cap="none" dirty="0" smtClean="0">
                <a:latin typeface="Times New Roman" panose="02020603050405020304" pitchFamily="18" charset="0"/>
                <a:cs typeface="Times New Roman" panose="02020603050405020304" pitchFamily="18" charset="0"/>
              </a:rPr>
              <a:t>.</a:t>
            </a:r>
          </a:p>
          <a:p>
            <a:r>
              <a:rPr lang="en-US" sz="1800" cap="none" dirty="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pembuatan</a:t>
            </a:r>
            <a:r>
              <a:rPr lang="en-US" sz="1800" cap="none" dirty="0" smtClean="0">
                <a:latin typeface="Times New Roman" panose="02020603050405020304" pitchFamily="18" charset="0"/>
                <a:cs typeface="Times New Roman" panose="02020603050405020304" pitchFamily="18" charset="0"/>
              </a:rPr>
              <a:t> yogurt </a:t>
            </a:r>
            <a:r>
              <a:rPr lang="en-US" sz="1800" cap="none" dirty="0" err="1" smtClean="0">
                <a:latin typeface="Times New Roman" panose="02020603050405020304" pitchFamily="18" charset="0"/>
                <a:cs typeface="Times New Roman" panose="02020603050405020304" pitchFamily="18" charset="0"/>
              </a:rPr>
              <a:t>dalam</a:t>
            </a:r>
            <a:r>
              <a:rPr lang="en-US" sz="1800" cap="none" dirty="0" smtClean="0">
                <a:latin typeface="Times New Roman" panose="02020603050405020304" pitchFamily="18" charset="0"/>
                <a:cs typeface="Times New Roman" panose="02020603050405020304" pitchFamily="18" charset="0"/>
              </a:rPr>
              <a:t> proses </a:t>
            </a:r>
            <a:r>
              <a:rPr lang="en-US" sz="1800" cap="none" dirty="0" err="1" smtClean="0">
                <a:latin typeface="Times New Roman" panose="02020603050405020304" pitchFamily="18" charset="0"/>
                <a:cs typeface="Times New Roman" panose="02020603050405020304" pitchFamily="18" charset="0"/>
              </a:rPr>
              <a:t>pembuatan</a:t>
            </a:r>
            <a:r>
              <a:rPr lang="en-US" sz="1800" cap="none" dirty="0" smtClean="0">
                <a:latin typeface="Times New Roman" panose="02020603050405020304" pitchFamily="18" charset="0"/>
                <a:cs typeface="Times New Roman" panose="02020603050405020304" pitchFamily="18" charset="0"/>
              </a:rPr>
              <a:t> yogurt </a:t>
            </a:r>
            <a:r>
              <a:rPr lang="en-US" sz="1800" cap="none" dirty="0" err="1" smtClean="0">
                <a:latin typeface="Times New Roman" panose="02020603050405020304" pitchFamily="18" charset="0"/>
                <a:cs typeface="Times New Roman" panose="02020603050405020304" pitchFamily="18" charset="0"/>
              </a:rPr>
              <a:t>juga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melalui</a:t>
            </a:r>
            <a:r>
              <a:rPr lang="en-US" sz="1800" cap="none" dirty="0" smtClean="0">
                <a:latin typeface="Times New Roman" panose="02020603050405020304" pitchFamily="18" charset="0"/>
                <a:cs typeface="Times New Roman" panose="02020603050405020304" pitchFamily="18" charset="0"/>
              </a:rPr>
              <a:t> proses </a:t>
            </a:r>
            <a:r>
              <a:rPr lang="en-US" sz="1800" cap="none" dirty="0" err="1" smtClean="0">
                <a:latin typeface="Times New Roman" panose="02020603050405020304" pitchFamily="18" charset="0"/>
                <a:cs typeface="Times New Roman" panose="02020603050405020304" pitchFamily="18" charset="0"/>
              </a:rPr>
              <a:t>fermentasi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terlebih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dahulu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Fermentasi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susu</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bisa</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berubah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menjadi</a:t>
            </a:r>
            <a:r>
              <a:rPr lang="en-US" sz="1800" cap="none" dirty="0" smtClean="0">
                <a:latin typeface="Times New Roman" panose="02020603050405020304" pitchFamily="18" charset="0"/>
                <a:cs typeface="Times New Roman" panose="02020603050405020304" pitchFamily="18" charset="0"/>
              </a:rPr>
              <a:t> yogurt </a:t>
            </a:r>
            <a:r>
              <a:rPr lang="en-US" sz="1800" cap="none" dirty="0" err="1" smtClean="0">
                <a:latin typeface="Times New Roman" panose="02020603050405020304" pitchFamily="18" charset="0"/>
                <a:cs typeface="Times New Roman" panose="02020603050405020304" pitchFamily="18" charset="0"/>
              </a:rPr>
              <a:t>dengan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suhu</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berkisar</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antara</a:t>
            </a:r>
            <a:r>
              <a:rPr lang="en-US" sz="1800" cap="none" dirty="0" smtClean="0">
                <a:latin typeface="Times New Roman" panose="02020603050405020304" pitchFamily="18" charset="0"/>
                <a:cs typeface="Times New Roman" panose="02020603050405020304" pitchFamily="18" charset="0"/>
              </a:rPr>
              <a:t> 40 C </a:t>
            </a:r>
            <a:r>
              <a:rPr lang="en-US" sz="1800" cap="none" dirty="0" err="1" smtClean="0">
                <a:latin typeface="Times New Roman" panose="02020603050405020304" pitchFamily="18" charset="0"/>
                <a:cs typeface="Times New Roman" panose="02020603050405020304" pitchFamily="18" charset="0"/>
              </a:rPr>
              <a:t>dan</a:t>
            </a:r>
            <a:r>
              <a:rPr lang="en-US" sz="1800" cap="none" dirty="0" smtClean="0">
                <a:latin typeface="Times New Roman" panose="02020603050405020304" pitchFamily="18" charset="0"/>
                <a:cs typeface="Times New Roman" panose="02020603050405020304" pitchFamily="18" charset="0"/>
              </a:rPr>
              <a:t> di bantu </a:t>
            </a:r>
            <a:r>
              <a:rPr lang="en-US" sz="1800" cap="none" dirty="0" err="1" smtClean="0">
                <a:latin typeface="Times New Roman" panose="02020603050405020304" pitchFamily="18" charset="0"/>
                <a:cs typeface="Times New Roman" panose="02020603050405020304" pitchFamily="18" charset="0"/>
              </a:rPr>
              <a:t>oleh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bakteri</a:t>
            </a:r>
            <a:r>
              <a:rPr lang="en-US" sz="1800" cap="none" dirty="0" smtClean="0">
                <a:latin typeface="Times New Roman" panose="02020603050405020304" pitchFamily="18" charset="0"/>
                <a:cs typeface="Times New Roman" panose="02020603050405020304" pitchFamily="18" charset="0"/>
              </a:rPr>
              <a:t> yang </a:t>
            </a:r>
            <a:r>
              <a:rPr lang="en-US" sz="1800" cap="none" dirty="0" err="1" smtClean="0">
                <a:latin typeface="Times New Roman" panose="02020603050405020304" pitchFamily="18" charset="0"/>
                <a:cs typeface="Times New Roman" panose="02020603050405020304" pitchFamily="18" charset="0"/>
              </a:rPr>
              <a:t>bernama</a:t>
            </a:r>
            <a:r>
              <a:rPr lang="en-US" sz="1800" cap="none" dirty="0" smtClean="0">
                <a:latin typeface="Times New Roman" panose="02020603050405020304" pitchFamily="18" charset="0"/>
                <a:cs typeface="Times New Roman" panose="02020603050405020304" pitchFamily="18" charset="0"/>
              </a:rPr>
              <a:t> lactobacillus. </a:t>
            </a:r>
            <a:r>
              <a:rPr lang="en-US" sz="1800" cap="none" dirty="0" err="1" smtClean="0">
                <a:latin typeface="Times New Roman" panose="02020603050405020304" pitchFamily="18" charset="0"/>
                <a:cs typeface="Times New Roman" panose="02020603050405020304" pitchFamily="18" charset="0"/>
              </a:rPr>
              <a:t>Bakeri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ini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memang</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sudah</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diketahui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sangat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bermanfaat</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bagi</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kemajuan</a:t>
            </a:r>
            <a:r>
              <a:rPr lang="en-US" sz="1800" cap="none" dirty="0" smtClean="0">
                <a:latin typeface="Times New Roman" panose="02020603050405020304" pitchFamily="18" charset="0"/>
                <a:cs typeface="Times New Roman" panose="02020603050405020304" pitchFamily="18" charset="0"/>
              </a:rPr>
              <a:t> </a:t>
            </a:r>
            <a:r>
              <a:rPr lang="en-US" sz="1800" cap="none" dirty="0" err="1" smtClean="0">
                <a:latin typeface="Times New Roman" panose="02020603050405020304" pitchFamily="18" charset="0"/>
                <a:cs typeface="Times New Roman" panose="02020603050405020304" pitchFamily="18" charset="0"/>
              </a:rPr>
              <a:t>pangan</a:t>
            </a:r>
            <a:r>
              <a:rPr lang="en-US" sz="1800" cap="none"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877721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sz="quarter" idx="13"/>
          </p:nvPr>
        </p:nvSpPr>
        <p:spPr/>
        <p:txBody>
          <a:bodyPr/>
          <a:lstStyle/>
          <a:p>
            <a:pPr marL="0" indent="0">
              <a:buNone/>
            </a:pPr>
            <a:r>
              <a:rPr lang="en-US" dirty="0" smtClean="0"/>
              <a:t> </a:t>
            </a:r>
            <a:endParaRPr lang="en-US" dirty="0"/>
          </a:p>
        </p:txBody>
      </p:sp>
    </p:spTree>
    <p:extLst>
      <p:ext uri="{BB962C8B-B14F-4D97-AF65-F5344CB8AC3E}">
        <p14:creationId xmlns:p14="http://schemas.microsoft.com/office/powerpoint/2010/main" val="307577840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873</TotalTime>
  <Words>1804</Words>
  <Application>Microsoft Office PowerPoint</Application>
  <PresentationFormat>Widescreen</PresentationFormat>
  <Paragraphs>177</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Times New Roman</vt:lpstr>
      <vt:lpstr>Tw Cen MT</vt:lpstr>
      <vt:lpstr>Droplet</vt:lpstr>
      <vt:lpstr>PowerPoint Presentation</vt:lpstr>
      <vt:lpstr>Sejarah biologi pangan</vt:lpstr>
      <vt:lpstr> </vt:lpstr>
      <vt:lpstr> </vt:lpstr>
      <vt:lpstr>Perkembangan biologi pangan </vt:lpstr>
      <vt:lpstr> </vt:lpstr>
      <vt:lpstr> </vt:lpstr>
      <vt:lpstr>MIKROBIOLOGI PANGAN</vt:lpstr>
      <vt:lpstr>FAKTOR YANG MEMPENGARUHI PERTUMBUHAN MIKROBA</vt:lpstr>
      <vt:lpstr> </vt:lpstr>
      <vt:lpstr>Contoh mikrobiologi pangan</vt:lpstr>
      <vt:lpstr>Kapang  kapang merupakan mikroba dalam kelompok fungi yang berbentuk filament. Spora kapang pada umumnya mempunyai warna tertentu tergantung dari jenis kapangnya. Oleh karena itu pertumbuhan kapang pada pangan mudah dilihat dengan mata, yaitu ditandai dengan perubahan warna yang menunjukkan adanya spora kapang dan sering disebut sebagai bulukan.  </vt:lpstr>
      <vt:lpstr>Kamir  kamir merupakan organisme bersel tunggal yang termasuk dalam kelompok fungi. Jika tumbuh pada pangan, kamir dapat menyebabkan kerusakan, tetapi  sebaliknya beberapa kamir juga digunakan dalam pembuatan makanan fermentasi. Kerusakan yang disebabkan oleh pertumbuhan kamir ditandai dengan terbentuknya bau asam dan bau alkohol, serta terbentuknya lapisan pada permukaan, misalnya kerusakan pada sari buah. Beberapa contoh kamir yang digunakan dalam proses fermentasi misalnya saccharomyces cerevisiae untuk membuat roti, bir dan minuman anggur, dan (candida utilis) untuk membuat protein mikroba yang disebut protein sel tunggal. Virus  virus merupakan organisme dengan ukuran yang paling kecil dibandingkan dengan organisme lainnya. Virus merupakan organisme yang tidak dapat berkembang biak sendiri melainkan harus berada pada sel organisme lainnya, oleh karena itu digolongkan ke dalam parasit. Virus sering mencemari pangan tertentu seperti susu, pangan hasil laut, dan sayur-sayuran serta air. Salah satu virus yang sering mencemari pangan yaitu virus hepatitis A, serta virus polio yang sering mencemari susu sapi mentah.</vt:lpstr>
      <vt:lpstr>Pengertian dan konsep fermentasi</vt:lpstr>
      <vt:lpstr> </vt:lpstr>
      <vt:lpstr> </vt:lpstr>
      <vt:lpstr> </vt:lpstr>
      <vt:lpstr>Mengenal Produk Fermentasi Yang Khas Indonesia</vt:lpstr>
      <vt:lpstr> </vt:lpstr>
      <vt:lpstr>Peranan mikroba dalam fermentasi</vt:lpstr>
      <vt:lpstr> </vt:lpstr>
      <vt:lpstr> </vt:lpstr>
      <vt:lpstr> Pengawetan Makanan </vt:lpstr>
      <vt:lpstr>Cara-Cara Pengawetan makanan</vt:lpstr>
      <vt:lpstr> </vt:lpstr>
      <vt:lpstr>Teknologi pengemasan makanan dan cara pengemasan</vt:lpstr>
      <vt:lpstr> </vt:lpstr>
      <vt:lpstr>Macam-macam Bahan kemasan:</vt:lpstr>
      <vt:lpstr>Contoh kasus kaitan biologi dengan makanan: </vt:lpstr>
      <vt:lpstr>Manfaat biologi di bidang pangan</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MIKROBIOLOGI PANGAN</dc:title>
  <dc:creator>Windows User</dc:creator>
  <cp:lastModifiedBy>USER ADM</cp:lastModifiedBy>
  <cp:revision>59</cp:revision>
  <dcterms:created xsi:type="dcterms:W3CDTF">2018-12-13T06:51:19Z</dcterms:created>
  <dcterms:modified xsi:type="dcterms:W3CDTF">2018-12-18T05:30:08Z</dcterms:modified>
</cp:coreProperties>
</file>