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67" r:id="rId3"/>
    <p:sldId id="268" r:id="rId4"/>
    <p:sldId id="269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custDataLst>
    <p:tags r:id="rId20"/>
  </p:custData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792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B126E1-1C88-499A-A730-348602CC9999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800BB3-81FA-4CC6-BC47-24344D79266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6827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800BB3-81FA-4CC6-BC47-24344D792668}" type="slidenum">
              <a:rPr lang="id-ID" smtClean="0"/>
              <a:pPr/>
              <a:t>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1866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800BB3-81FA-4CC6-BC47-24344D792668}" type="slidenum">
              <a:rPr lang="id-ID" smtClean="0"/>
              <a:pPr/>
              <a:t>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6602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800BB3-81FA-4CC6-BC47-24344D792668}" type="slidenum">
              <a:rPr lang="id-ID" smtClean="0"/>
              <a:pPr/>
              <a:t>17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611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C0CBC3A-B089-4FB0-8283-3595746B7DA5}" type="datetimeFigureOut">
              <a:rPr lang="id-ID" smtClean="0"/>
              <a:pPr/>
              <a:t>13/09/2016</a:t>
            </a:fld>
            <a:endParaRPr lang="id-ID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04D2E0-F66A-44F9-9F9D-3E281F6DF59F}" type="slidenum">
              <a:rPr lang="id-ID" smtClean="0"/>
              <a:pPr/>
              <a:t>‹#›</a:t>
            </a:fld>
            <a:endParaRPr lang="id-ID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Metode Statistika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Oleh : Ali Shodiqin, M.Si.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204170"/>
          </a:xfrm>
        </p:spPr>
        <p:txBody>
          <a:bodyPr/>
          <a:lstStyle/>
          <a:p>
            <a:pPr algn="just"/>
            <a:r>
              <a:rPr lang="id-ID" dirty="0" smtClean="0"/>
              <a:t>Materi Kuliah</a:t>
            </a:r>
            <a:endParaRPr lang="id-ID" dirty="0"/>
          </a:p>
        </p:txBody>
      </p:sp>
      <p:sp>
        <p:nvSpPr>
          <p:cNvPr id="4" name="TextBox 3"/>
          <p:cNvSpPr txBox="1"/>
          <p:nvPr/>
        </p:nvSpPr>
        <p:spPr>
          <a:xfrm>
            <a:off x="571472" y="1714488"/>
            <a:ext cx="76438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id-ID" sz="2400" dirty="0" smtClean="0"/>
              <a:t>Uji Hipotesis</a:t>
            </a:r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Pendahuluan</a:t>
            </a:r>
            <a:r>
              <a:rPr lang="en-US" sz="2400" dirty="0" smtClean="0"/>
              <a:t>  1</a:t>
            </a:r>
            <a:endParaRPr lang="id-ID" sz="2400" dirty="0" smtClean="0"/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Dua Macam Kekeliruan</a:t>
            </a:r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Langkah-langkah pengujian hipotesis</a:t>
            </a:r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Uji rata-rata dua pihak</a:t>
            </a:r>
            <a:r>
              <a:rPr lang="en-US" sz="2400" dirty="0" smtClean="0"/>
              <a:t>  2</a:t>
            </a:r>
            <a:endParaRPr lang="id-ID" sz="2400" dirty="0" smtClean="0"/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Uji rata-rata satu pihak</a:t>
            </a:r>
            <a:r>
              <a:rPr lang="en-US" sz="2400" dirty="0" smtClean="0"/>
              <a:t>  </a:t>
            </a:r>
            <a:endParaRPr lang="id-ID" sz="2400" dirty="0" smtClean="0"/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Uji kesamaan dua rata-rata dua pihak</a:t>
            </a:r>
            <a:r>
              <a:rPr lang="en-US" sz="2400" dirty="0" smtClean="0"/>
              <a:t>  3</a:t>
            </a:r>
            <a:endParaRPr lang="id-ID" sz="2400" dirty="0" smtClean="0"/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Uji kesamaan dua rata-rata satu pihak</a:t>
            </a:r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Uji Proporsi dua pihak</a:t>
            </a:r>
            <a:r>
              <a:rPr lang="en-US" sz="2400" dirty="0" smtClean="0"/>
              <a:t> 4</a:t>
            </a:r>
            <a:endParaRPr lang="id-ID" sz="2400" dirty="0" smtClean="0"/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Uji proporsi satu pihak</a:t>
            </a:r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Uji kesamaan dua proporsi dua pihak</a:t>
            </a:r>
            <a:r>
              <a:rPr lang="en-US" sz="2400" dirty="0" smtClean="0"/>
              <a:t>  5</a:t>
            </a:r>
            <a:endParaRPr lang="id-ID" sz="2400" dirty="0" smtClean="0"/>
          </a:p>
          <a:p>
            <a:pPr marL="722313" indent="-342900">
              <a:buFont typeface="Courier New" pitchFamily="49" charset="0"/>
              <a:buChar char="o"/>
            </a:pPr>
            <a:r>
              <a:rPr lang="id-ID" sz="2400" dirty="0" smtClean="0"/>
              <a:t>Uji kesamaan dua proporsi satu pihak</a:t>
            </a:r>
            <a:endParaRPr lang="id-ID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857232"/>
            <a:ext cx="78581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1325" indent="-441325">
              <a:buFont typeface="Courier New" pitchFamily="49" charset="0"/>
              <a:buChar char="o"/>
            </a:pPr>
            <a:r>
              <a:rPr lang="id-ID" sz="2800" dirty="0" smtClean="0"/>
              <a:t>Uji varian dua pihak</a:t>
            </a:r>
            <a:r>
              <a:rPr lang="en-US" sz="2800" dirty="0" smtClean="0"/>
              <a:t>  6</a:t>
            </a:r>
            <a:endParaRPr lang="id-ID" sz="2800" dirty="0" smtClean="0"/>
          </a:p>
          <a:p>
            <a:pPr marL="441325" indent="-441325">
              <a:buFont typeface="Courier New" pitchFamily="49" charset="0"/>
              <a:buChar char="o"/>
            </a:pPr>
            <a:r>
              <a:rPr lang="id-ID" sz="2800" dirty="0" smtClean="0"/>
              <a:t> Uji varians satu pihak</a:t>
            </a:r>
          </a:p>
          <a:p>
            <a:pPr marL="441325" indent="-441325">
              <a:buFont typeface="Courier New" pitchFamily="49" charset="0"/>
              <a:buChar char="o"/>
            </a:pPr>
            <a:r>
              <a:rPr lang="id-ID" sz="2800" dirty="0" smtClean="0"/>
              <a:t> Uji kesamaan dua varians</a:t>
            </a:r>
            <a:r>
              <a:rPr lang="en-US" sz="2800" dirty="0" smtClean="0"/>
              <a:t> 7</a:t>
            </a:r>
            <a:endParaRPr lang="id-ID" sz="2800" dirty="0" smtClean="0"/>
          </a:p>
          <a:p>
            <a:pPr marL="441325" indent="-441325">
              <a:buFont typeface="Courier New" pitchFamily="49" charset="0"/>
              <a:buChar char="o"/>
            </a:pPr>
            <a:r>
              <a:rPr lang="id-ID" sz="2800" dirty="0" smtClean="0"/>
              <a:t> Uji kesamaan dua varians atau lebih</a:t>
            </a:r>
            <a:r>
              <a:rPr lang="en-US" sz="2800" dirty="0" smtClean="0"/>
              <a:t> 8</a:t>
            </a:r>
            <a:endParaRPr lang="id-ID" sz="2800" dirty="0" smtClean="0"/>
          </a:p>
          <a:p>
            <a:pPr marL="441325" indent="-441325">
              <a:buFont typeface="Courier New" pitchFamily="49" charset="0"/>
              <a:buChar char="o"/>
            </a:pPr>
            <a:r>
              <a:rPr lang="id-ID" dirty="0" smtClean="0"/>
              <a:t> </a:t>
            </a:r>
            <a:r>
              <a:rPr lang="id-ID" sz="2800" dirty="0" smtClean="0"/>
              <a:t>Uji normalitas data menggunakan  Chi-kuadrat dan Lilliefors</a:t>
            </a:r>
            <a:r>
              <a:rPr lang="en-US" sz="2800" dirty="0" smtClean="0"/>
              <a:t>   9, 10</a:t>
            </a:r>
            <a:endParaRPr lang="id-ID" sz="2800" dirty="0" smtClean="0"/>
          </a:p>
          <a:p>
            <a:pPr marL="514350" indent="-514350">
              <a:buAutoNum type="arabicPeriod" startAt="2"/>
            </a:pPr>
            <a:r>
              <a:rPr lang="id-ID" sz="2800" dirty="0" smtClean="0"/>
              <a:t>ANAVA  satu arah untuk uji kesamaan tiga rata-rata atau lebih</a:t>
            </a:r>
            <a:r>
              <a:rPr lang="en-US" sz="2800" dirty="0" smtClean="0"/>
              <a:t>    11, 12</a:t>
            </a:r>
            <a:endParaRPr lang="id-ID" sz="2800" dirty="0" smtClean="0"/>
          </a:p>
          <a:p>
            <a:pPr marL="342900" indent="-342900">
              <a:buAutoNum type="arabicPeriod" startAt="2"/>
            </a:pPr>
            <a:r>
              <a:rPr lang="id-ID" sz="2800" dirty="0" smtClean="0"/>
              <a:t> Analisis regresi </a:t>
            </a:r>
            <a:r>
              <a:rPr lang="en-US" sz="2800" dirty="0" smtClean="0"/>
              <a:t> 13, 14</a:t>
            </a:r>
            <a:endParaRPr lang="id-ID" sz="2800" dirty="0" smtClean="0"/>
          </a:p>
          <a:p>
            <a:pPr marL="342900" indent="-342900">
              <a:buAutoNum type="arabicPeriod" startAt="2"/>
            </a:pPr>
            <a:r>
              <a:rPr lang="id-ID" sz="2800" dirty="0" smtClean="0"/>
              <a:t> Analisis Korelasi</a:t>
            </a:r>
            <a:r>
              <a:rPr lang="en-US" sz="2800" dirty="0" smtClean="0"/>
              <a:t>   15</a:t>
            </a:r>
            <a:endParaRPr lang="id-ID" sz="2800" dirty="0" smtClean="0"/>
          </a:p>
          <a:p>
            <a:pPr marL="342900" indent="-342900">
              <a:buAutoNum type="arabicPeriod" startAt="2"/>
            </a:pPr>
            <a:r>
              <a:rPr lang="id-ID" sz="2800" dirty="0" smtClean="0"/>
              <a:t> Penggunaan Excel dan SPSS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id-ID" dirty="0" smtClean="0"/>
              <a:t>Buku Teks</a:t>
            </a:r>
            <a:endParaRPr lang="id-ID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833786"/>
            <a:ext cx="76438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Budiyono</a:t>
            </a:r>
            <a:r>
              <a:rPr lang="en-US" sz="2800" dirty="0" smtClean="0"/>
              <a:t>. 2009. </a:t>
            </a:r>
            <a:r>
              <a:rPr lang="en-US" sz="2800" i="1" dirty="0" err="1" smtClean="0"/>
              <a:t>Satistika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Untuk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Penelitian</a:t>
            </a:r>
            <a:r>
              <a:rPr lang="en-US" sz="2800" dirty="0" smtClean="0"/>
              <a:t>.   </a:t>
            </a:r>
          </a:p>
          <a:p>
            <a:r>
              <a:rPr lang="en-US" sz="2800" dirty="0"/>
              <a:t> </a:t>
            </a:r>
            <a:r>
              <a:rPr lang="en-US" sz="2800" dirty="0" smtClean="0"/>
              <a:t>       Solo: UNS Press.</a:t>
            </a:r>
          </a:p>
          <a:p>
            <a:r>
              <a:rPr lang="id-ID" sz="2800" dirty="0" smtClean="0"/>
              <a:t>Sudjana. 1996. </a:t>
            </a:r>
            <a:r>
              <a:rPr lang="id-ID" sz="2800" i="1" dirty="0" smtClean="0"/>
              <a:t>Metode Statistika. </a:t>
            </a:r>
            <a:r>
              <a:rPr lang="id-ID" sz="2800" dirty="0" smtClean="0"/>
              <a:t>Bandung : </a:t>
            </a:r>
            <a:endParaRPr lang="en-US" sz="2800" dirty="0" smtClean="0"/>
          </a:p>
          <a:p>
            <a:r>
              <a:rPr lang="en-US" sz="2800" dirty="0"/>
              <a:t> </a:t>
            </a:r>
            <a:r>
              <a:rPr lang="en-US" sz="2800" dirty="0" smtClean="0"/>
              <a:t>       </a:t>
            </a:r>
            <a:r>
              <a:rPr lang="id-ID" sz="2800" dirty="0" smtClean="0"/>
              <a:t>Tarsito</a:t>
            </a:r>
          </a:p>
          <a:p>
            <a:r>
              <a:rPr lang="id-ID" sz="2800" dirty="0" smtClean="0"/>
              <a:t>Walpole R. 1993. </a:t>
            </a:r>
            <a:r>
              <a:rPr lang="id-ID" sz="2800" i="1" dirty="0" smtClean="0"/>
              <a:t>Introduction to  Statistics 3rd  </a:t>
            </a:r>
          </a:p>
          <a:p>
            <a:r>
              <a:rPr lang="id-ID" sz="2800" i="1" dirty="0" smtClean="0"/>
              <a:t>          </a:t>
            </a:r>
            <a:r>
              <a:rPr lang="en-US" sz="2800" i="1" dirty="0" smtClean="0"/>
              <a:t>e</a:t>
            </a:r>
            <a:r>
              <a:rPr lang="id-ID" sz="2800" i="1" dirty="0" smtClean="0"/>
              <a:t>dition. Jakarta : Gramedia.</a:t>
            </a:r>
          </a:p>
          <a:p>
            <a:r>
              <a:rPr lang="id-ID" sz="2800" i="1" dirty="0" smtClean="0"/>
              <a:t>Sugiyono. 2007. Statistika untuk Penelitian.    </a:t>
            </a:r>
          </a:p>
          <a:p>
            <a:r>
              <a:rPr lang="id-ID" sz="2800" i="1" dirty="0" smtClean="0"/>
              <a:t>            </a:t>
            </a:r>
            <a:r>
              <a:rPr lang="id-ID" sz="2800" dirty="0" smtClean="0"/>
              <a:t>Bandung : Alfabeta</a:t>
            </a:r>
            <a:r>
              <a:rPr lang="id-ID" sz="2800" i="1" dirty="0" smtClean="0"/>
              <a:t>.</a:t>
            </a: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758138" cy="1143000"/>
          </a:xfrm>
        </p:spPr>
        <p:txBody>
          <a:bodyPr>
            <a:normAutofit fontScale="90000"/>
          </a:bodyPr>
          <a:lstStyle/>
          <a:p>
            <a:pPr algn="l"/>
            <a:r>
              <a:rPr lang="id-ID" b="1" dirty="0" smtClean="0"/>
              <a:t>Pendahuluan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id-ID" dirty="0" smtClean="0"/>
              <a:t>Pengertian  Penelitian</a:t>
            </a:r>
            <a:endParaRPr lang="id-ID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1500174"/>
            <a:ext cx="778674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800" dirty="0" smtClean="0"/>
              <a:t>Penelitian  merupakan cara ilmiah untuk mendapatkan data dengan tujuan dan kegunaan tertentu. Dalam penelitian terdapat 4 hal yang harus di fahami:</a:t>
            </a:r>
          </a:p>
          <a:p>
            <a:pPr algn="just"/>
            <a:r>
              <a:rPr lang="id-ID" sz="2800" dirty="0" smtClean="0"/>
              <a:t>- </a:t>
            </a:r>
            <a:r>
              <a:rPr lang="id-ID" sz="2800" b="1" dirty="0" smtClean="0"/>
              <a:t>cara ilmiah, data, tujuan dan kegunaan.</a:t>
            </a:r>
            <a:endParaRPr lang="id-ID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STATISTIK</a:t>
            </a:r>
            <a:endParaRPr lang="id-ID" dirty="0"/>
          </a:p>
        </p:txBody>
      </p:sp>
      <p:sp>
        <p:nvSpPr>
          <p:cNvPr id="3" name="Rounded Rectangle 2"/>
          <p:cNvSpPr/>
          <p:nvPr/>
        </p:nvSpPr>
        <p:spPr>
          <a:xfrm>
            <a:off x="428596" y="2857496"/>
            <a:ext cx="2857520" cy="6429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STATISTIK</a:t>
            </a:r>
            <a:r>
              <a:rPr lang="en-US" sz="3600" dirty="0" smtClean="0"/>
              <a:t>A</a:t>
            </a:r>
            <a:endParaRPr lang="id-ID" sz="3600" dirty="0"/>
          </a:p>
        </p:txBody>
      </p:sp>
      <p:sp>
        <p:nvSpPr>
          <p:cNvPr id="4" name="Rounded Rectangle 3"/>
          <p:cNvSpPr/>
          <p:nvPr/>
        </p:nvSpPr>
        <p:spPr>
          <a:xfrm>
            <a:off x="3143240" y="1714488"/>
            <a:ext cx="3357586" cy="7858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DESKRIPTIF</a:t>
            </a:r>
            <a:endParaRPr lang="id-ID" sz="3600" dirty="0"/>
          </a:p>
        </p:txBody>
      </p:sp>
      <p:sp>
        <p:nvSpPr>
          <p:cNvPr id="5" name="Rounded Rectangle 4"/>
          <p:cNvSpPr/>
          <p:nvPr/>
        </p:nvSpPr>
        <p:spPr>
          <a:xfrm>
            <a:off x="2928926" y="4000504"/>
            <a:ext cx="3357586" cy="6429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INFERENSIAL</a:t>
            </a:r>
            <a:endParaRPr lang="id-ID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5357818" y="3071810"/>
            <a:ext cx="2714644" cy="64294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Parametris</a:t>
            </a:r>
            <a:endParaRPr lang="id-ID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5357818" y="5214950"/>
            <a:ext cx="3429024" cy="64294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600" dirty="0" smtClean="0"/>
              <a:t>Nonparametris</a:t>
            </a:r>
            <a:endParaRPr lang="id-ID" sz="3600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2857488" y="2453008"/>
            <a:ext cx="428628" cy="35719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rot="16200000" flipH="1">
            <a:off x="2714612" y="3643314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Shape 12"/>
          <p:cNvCxnSpPr>
            <a:endCxn id="6" idx="1"/>
          </p:cNvCxnSpPr>
          <p:nvPr/>
        </p:nvCxnSpPr>
        <p:spPr>
          <a:xfrm rot="5400000" flipH="1" flipV="1">
            <a:off x="4947050" y="3518298"/>
            <a:ext cx="535785" cy="285752"/>
          </a:xfrm>
          <a:prstGeom prst="curvedConnector2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Curved Connector 16"/>
          <p:cNvCxnSpPr/>
          <p:nvPr/>
        </p:nvCxnSpPr>
        <p:spPr>
          <a:xfrm rot="16200000" flipH="1">
            <a:off x="4929190" y="4714884"/>
            <a:ext cx="500066" cy="500066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 smtClean="0"/>
              <a:t>Statistik</a:t>
            </a:r>
            <a:r>
              <a:rPr lang="en-US" dirty="0" smtClean="0"/>
              <a:t>a</a:t>
            </a:r>
            <a:r>
              <a:rPr lang="id-ID" dirty="0" smtClean="0"/>
              <a:t> Deskriptif</a:t>
            </a:r>
            <a:endParaRPr lang="id-ID" dirty="0"/>
          </a:p>
        </p:txBody>
      </p:sp>
      <p:sp>
        <p:nvSpPr>
          <p:cNvPr id="3" name="TextBox 2"/>
          <p:cNvSpPr txBox="1"/>
          <p:nvPr/>
        </p:nvSpPr>
        <p:spPr>
          <a:xfrm>
            <a:off x="714348" y="1714488"/>
            <a:ext cx="72866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800" dirty="0" smtClean="0"/>
              <a:t>Adalah statistik</a:t>
            </a:r>
            <a:r>
              <a:rPr lang="en-US" sz="2800" dirty="0" smtClean="0"/>
              <a:t>a</a:t>
            </a:r>
            <a:r>
              <a:rPr lang="id-ID" sz="2800" dirty="0" smtClean="0"/>
              <a:t> yang digunakan untuk menggambarkan atau menganalisis suatu statistik hasil penelitian, tetapi tidak digunakan untuk membuat kesimpulan yang lebih luas (generalisasi/ inferensi)</a:t>
            </a: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id-ID" dirty="0" smtClean="0"/>
              <a:t>Statistik</a:t>
            </a:r>
            <a:r>
              <a:rPr lang="en-US" dirty="0" smtClean="0"/>
              <a:t>a</a:t>
            </a:r>
            <a:r>
              <a:rPr lang="id-ID" dirty="0" smtClean="0"/>
              <a:t> Inferensial</a:t>
            </a:r>
            <a:endParaRPr lang="id-ID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1857364"/>
            <a:ext cx="764386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3200" dirty="0" smtClean="0"/>
              <a:t>Adalah statistik</a:t>
            </a:r>
            <a:r>
              <a:rPr lang="en-US" sz="3200" smtClean="0"/>
              <a:t>a</a:t>
            </a:r>
            <a:r>
              <a:rPr lang="id-ID" sz="3200" smtClean="0"/>
              <a:t> </a:t>
            </a:r>
            <a:r>
              <a:rPr lang="id-ID" sz="3200" dirty="0" smtClean="0"/>
              <a:t>yang digunakan untuk menganalisis data sampel, dan hasilnya akan digeneralisasikan (diinferensialkan) untuk populasi di mana sampel diambil.</a:t>
            </a:r>
            <a:endParaRPr lang="id-ID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id-ID" dirty="0" smtClean="0"/>
              <a:t>Statistik parameterik</a:t>
            </a:r>
            <a:endParaRPr lang="id-ID" dirty="0"/>
          </a:p>
        </p:txBody>
      </p:sp>
      <p:sp>
        <p:nvSpPr>
          <p:cNvPr id="3" name="TextBox 2"/>
          <p:cNvSpPr txBox="1"/>
          <p:nvPr/>
        </p:nvSpPr>
        <p:spPr>
          <a:xfrm>
            <a:off x="714348" y="1857364"/>
            <a:ext cx="76438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800" dirty="0" smtClean="0"/>
              <a:t>Digunakan untuk menganalisis data interval atau rasio, yang diambil dari populasi yang berdistribusi normal.</a:t>
            </a:r>
          </a:p>
          <a:p>
            <a:pPr algn="just"/>
            <a:endParaRPr lang="id-ID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4000504"/>
            <a:ext cx="7715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800" dirty="0" smtClean="0"/>
              <a:t>Statistik non parametris, digunakan untuk menganalisis data nominal dan ordinal dari populasi yang bebas distribusi.</a:t>
            </a: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id-ID" dirty="0" smtClean="0"/>
              <a:t>Macam Data</a:t>
            </a:r>
            <a:endParaRPr lang="id-ID" dirty="0"/>
          </a:p>
        </p:txBody>
      </p:sp>
      <p:sp>
        <p:nvSpPr>
          <p:cNvPr id="3" name="Flowchart: Alternate Process 2"/>
          <p:cNvSpPr/>
          <p:nvPr/>
        </p:nvSpPr>
        <p:spPr>
          <a:xfrm>
            <a:off x="500034" y="2643182"/>
            <a:ext cx="2071702" cy="8572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Macam Data</a:t>
            </a:r>
            <a:endParaRPr lang="id-ID" sz="3200" dirty="0"/>
          </a:p>
        </p:txBody>
      </p:sp>
      <p:sp>
        <p:nvSpPr>
          <p:cNvPr id="4" name="Flowchart: Alternate Process 3"/>
          <p:cNvSpPr/>
          <p:nvPr/>
        </p:nvSpPr>
        <p:spPr>
          <a:xfrm>
            <a:off x="2000232" y="1643050"/>
            <a:ext cx="2571768" cy="64294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Kualitatif</a:t>
            </a:r>
            <a:endParaRPr lang="id-ID" sz="3200" dirty="0"/>
          </a:p>
        </p:txBody>
      </p:sp>
      <p:sp>
        <p:nvSpPr>
          <p:cNvPr id="6" name="Flowchart: Alternate Process 5"/>
          <p:cNvSpPr/>
          <p:nvPr/>
        </p:nvSpPr>
        <p:spPr>
          <a:xfrm>
            <a:off x="1857356" y="4000504"/>
            <a:ext cx="2571768" cy="642942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Kuantitatif</a:t>
            </a:r>
            <a:endParaRPr lang="id-ID" sz="3200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3643306" y="3000372"/>
            <a:ext cx="2428892" cy="5715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Diskret</a:t>
            </a:r>
            <a:endParaRPr lang="id-ID" sz="3200" dirty="0"/>
          </a:p>
        </p:txBody>
      </p:sp>
      <p:sp>
        <p:nvSpPr>
          <p:cNvPr id="8" name="Flowchart: Alternate Process 7"/>
          <p:cNvSpPr/>
          <p:nvPr/>
        </p:nvSpPr>
        <p:spPr>
          <a:xfrm>
            <a:off x="3714744" y="5143512"/>
            <a:ext cx="2357454" cy="64294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Kontinue</a:t>
            </a:r>
            <a:endParaRPr lang="id-ID" sz="3200" dirty="0"/>
          </a:p>
        </p:txBody>
      </p:sp>
      <p:sp>
        <p:nvSpPr>
          <p:cNvPr id="9" name="Flowchart: Alternate Process 8"/>
          <p:cNvSpPr/>
          <p:nvPr/>
        </p:nvSpPr>
        <p:spPr>
          <a:xfrm>
            <a:off x="6500826" y="4071942"/>
            <a:ext cx="2000264" cy="71438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Ordinal</a:t>
            </a:r>
            <a:endParaRPr lang="id-ID" sz="3200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6572264" y="5072074"/>
            <a:ext cx="2000264" cy="71438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Interval</a:t>
            </a:r>
            <a:endParaRPr lang="id-ID" sz="3200" dirty="0"/>
          </a:p>
        </p:txBody>
      </p:sp>
      <p:sp>
        <p:nvSpPr>
          <p:cNvPr id="11" name="Flowchart: Alternate Process 10"/>
          <p:cNvSpPr/>
          <p:nvPr/>
        </p:nvSpPr>
        <p:spPr>
          <a:xfrm>
            <a:off x="6653226" y="5929330"/>
            <a:ext cx="2000264" cy="71438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 smtClean="0"/>
              <a:t>Rasio</a:t>
            </a:r>
            <a:endParaRPr lang="id-ID" sz="3200" dirty="0"/>
          </a:p>
        </p:txBody>
      </p:sp>
      <p:cxnSp>
        <p:nvCxnSpPr>
          <p:cNvPr id="13" name="Straight Arrow Connector 12"/>
          <p:cNvCxnSpPr/>
          <p:nvPr/>
        </p:nvCxnSpPr>
        <p:spPr>
          <a:xfrm rot="5400000" flipH="1" flipV="1">
            <a:off x="1857356" y="2428868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>
            <a:off x="1844983" y="3750471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Curved Connector 15"/>
          <p:cNvCxnSpPr/>
          <p:nvPr/>
        </p:nvCxnSpPr>
        <p:spPr>
          <a:xfrm rot="5400000" flipH="1" flipV="1">
            <a:off x="3464711" y="3679033"/>
            <a:ext cx="428628" cy="214314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Curved Connector 18"/>
          <p:cNvCxnSpPr/>
          <p:nvPr/>
        </p:nvCxnSpPr>
        <p:spPr>
          <a:xfrm rot="16200000" flipH="1">
            <a:off x="3393273" y="4822041"/>
            <a:ext cx="428628" cy="214314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rot="5400000">
            <a:off x="5286380" y="5357826"/>
            <a:ext cx="1857388" cy="15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>
            <a:endCxn id="9" idx="1"/>
          </p:cNvCxnSpPr>
          <p:nvPr/>
        </p:nvCxnSpPr>
        <p:spPr>
          <a:xfrm>
            <a:off x="6215074" y="4429132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endCxn id="11" idx="1"/>
          </p:cNvCxnSpPr>
          <p:nvPr/>
        </p:nvCxnSpPr>
        <p:spPr>
          <a:xfrm>
            <a:off x="6215074" y="6286520"/>
            <a:ext cx="4381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6073912" y="5429264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pPr algn="l"/>
            <a:r>
              <a:rPr lang="id-ID" dirty="0" smtClean="0"/>
              <a:t> </a:t>
            </a:r>
            <a:r>
              <a:rPr lang="id-ID" b="1" dirty="0" smtClean="0"/>
              <a:t>Data </a:t>
            </a:r>
            <a:endParaRPr lang="id-ID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14348" y="1285860"/>
            <a:ext cx="80010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800" b="1" dirty="0" smtClean="0"/>
              <a:t>Data Ordinal  </a:t>
            </a:r>
            <a:r>
              <a:rPr lang="id-ID" sz="2800" dirty="0" smtClean="0"/>
              <a:t>adalah data yang berjenjang atau berbentuk peringkat.</a:t>
            </a:r>
          </a:p>
          <a:p>
            <a:pPr algn="just"/>
            <a:r>
              <a:rPr lang="id-ID" sz="2800" dirty="0" smtClean="0"/>
              <a:t>Contoh: Juara I, II, dan III.</a:t>
            </a:r>
          </a:p>
          <a:p>
            <a:pPr algn="just"/>
            <a:endParaRPr lang="id-ID" sz="2800" b="1" dirty="0" smtClean="0"/>
          </a:p>
          <a:p>
            <a:pPr algn="just"/>
            <a:r>
              <a:rPr lang="id-ID" sz="2800" b="1" dirty="0" smtClean="0"/>
              <a:t>Data Interval </a:t>
            </a:r>
            <a:r>
              <a:rPr lang="id-ID" sz="2800" dirty="0" smtClean="0"/>
              <a:t>adalah data yang jaraknya sama, tetapi tidak mempunyai  nilai nol absolut (mutlak).</a:t>
            </a:r>
          </a:p>
          <a:p>
            <a:pPr algn="just"/>
            <a:endParaRPr lang="id-ID" sz="2800" b="1" dirty="0" smtClean="0"/>
          </a:p>
          <a:p>
            <a:pPr algn="just"/>
            <a:r>
              <a:rPr lang="id-ID" sz="2800" b="1" dirty="0" smtClean="0"/>
              <a:t>Data rasio</a:t>
            </a:r>
            <a:r>
              <a:rPr lang="id-ID" sz="2800" dirty="0" smtClean="0"/>
              <a:t> adalah data yang jaraknya sama dan mempunyai nilai nol absolut.</a:t>
            </a:r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Konsep dasar Pengujian Hipotesis</a:t>
            </a:r>
            <a:endParaRPr lang="id-ID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788988" y="1419225"/>
          <a:ext cx="7535862" cy="5313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Document" r:id="rId3" imgW="7245652" imgH="5105303" progId="Word.Document.12">
                  <p:embed/>
                </p:oleObj>
              </mc:Choice>
              <mc:Fallback>
                <p:oleObj name="Document" r:id="rId3" imgW="7245652" imgH="5105303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8988" y="1419225"/>
                        <a:ext cx="7535862" cy="5313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857232"/>
            <a:ext cx="79296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dirty="0" smtClean="0"/>
              <a:t>Hipotesis adalah taksiran terhadap parameter populasi, melalui data-data sampel.</a:t>
            </a:r>
          </a:p>
          <a:p>
            <a:endParaRPr lang="id-ID" sz="2800" dirty="0" smtClean="0"/>
          </a:p>
          <a:p>
            <a:r>
              <a:rPr lang="id-ID" sz="2800" dirty="0" smtClean="0"/>
              <a:t>Dalam penelitian, hipotesis diartikan sebagai jawaban sementara terhadap rumusan penelitian.</a:t>
            </a:r>
            <a:endParaRPr lang="id-ID" sz="2400" dirty="0"/>
          </a:p>
        </p:txBody>
      </p:sp>
      <p:sp>
        <p:nvSpPr>
          <p:cNvPr id="4" name="Cloud 3"/>
          <p:cNvSpPr/>
          <p:nvPr/>
        </p:nvSpPr>
        <p:spPr>
          <a:xfrm>
            <a:off x="1000100" y="3143248"/>
            <a:ext cx="3214710" cy="1500198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Parameter (ukuran populasi)</a:t>
            </a:r>
            <a:endParaRPr lang="id-ID" dirty="0"/>
          </a:p>
        </p:txBody>
      </p:sp>
      <p:sp>
        <p:nvSpPr>
          <p:cNvPr id="5" name="Cloud 4"/>
          <p:cNvSpPr/>
          <p:nvPr/>
        </p:nvSpPr>
        <p:spPr>
          <a:xfrm>
            <a:off x="4643438" y="4071942"/>
            <a:ext cx="3214710" cy="1500198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Statistik (ukuran sampel)</a:t>
            </a:r>
            <a:endParaRPr lang="id-ID" dirty="0"/>
          </a:p>
        </p:txBody>
      </p:sp>
      <p:cxnSp>
        <p:nvCxnSpPr>
          <p:cNvPr id="7" name="Shape 6"/>
          <p:cNvCxnSpPr/>
          <p:nvPr/>
        </p:nvCxnSpPr>
        <p:spPr>
          <a:xfrm rot="10800000">
            <a:off x="2571736" y="4714884"/>
            <a:ext cx="2893239" cy="930291"/>
          </a:xfrm>
          <a:prstGeom prst="curvedConnector2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Curved Connector 8"/>
          <p:cNvCxnSpPr>
            <a:endCxn id="5" idx="3"/>
          </p:cNvCxnSpPr>
          <p:nvPr/>
        </p:nvCxnSpPr>
        <p:spPr>
          <a:xfrm>
            <a:off x="3857620" y="3214686"/>
            <a:ext cx="2393173" cy="943031"/>
          </a:xfrm>
          <a:prstGeom prst="curvedConnector2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071670" y="5357826"/>
            <a:ext cx="23574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Membuat generalisasi = menguji Hipotesis satistik</a:t>
            </a:r>
            <a:endParaRPr lang="id-ID" dirty="0"/>
          </a:p>
        </p:txBody>
      </p:sp>
      <p:sp>
        <p:nvSpPr>
          <p:cNvPr id="12" name="TextBox 11"/>
          <p:cNvSpPr txBox="1"/>
          <p:nvPr/>
        </p:nvSpPr>
        <p:spPr>
          <a:xfrm>
            <a:off x="5357818" y="321468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 smtClean="0"/>
              <a:t>Reduksi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868346"/>
          </a:xfrm>
        </p:spPr>
        <p:txBody>
          <a:bodyPr>
            <a:normAutofit/>
          </a:bodyPr>
          <a:lstStyle/>
          <a:p>
            <a:pPr algn="just"/>
            <a:r>
              <a:rPr lang="id-ID" dirty="0" smtClean="0"/>
              <a:t>Hipotesis Deskriptif</a:t>
            </a:r>
            <a:endParaRPr lang="id-ID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785794"/>
            <a:ext cx="82868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dirty="0" smtClean="0"/>
              <a:t>Adalah  dugaan tentang nilai suatu variabel yang mandiri, tidak membuat perbandingan  atau hubungan.</a:t>
            </a:r>
          </a:p>
          <a:p>
            <a:r>
              <a:rPr lang="id-ID" sz="2800" dirty="0" smtClean="0"/>
              <a:t>Contoh : </a:t>
            </a:r>
          </a:p>
          <a:p>
            <a:pPr marL="514350" indent="-514350">
              <a:buAutoNum type="alphaLcPeriod"/>
            </a:pPr>
            <a:r>
              <a:rPr lang="id-ID" sz="2800" dirty="0" smtClean="0"/>
              <a:t>Seberapa tinggi daya tahan lampu merk X?</a:t>
            </a:r>
          </a:p>
          <a:p>
            <a:pPr marL="342900" indent="-342900">
              <a:buAutoNum type="alphaLcPeriod"/>
            </a:pPr>
            <a:r>
              <a:rPr lang="id-ID" sz="2800" dirty="0" smtClean="0"/>
              <a:t>Seberapa tinggi produktitas padi di Kabupaten Grobogan?</a:t>
            </a:r>
          </a:p>
          <a:p>
            <a:pPr marL="342900" indent="-342900">
              <a:buAutoNum type="alphaLcPeriod"/>
            </a:pPr>
            <a:r>
              <a:rPr lang="id-ID" sz="2800" dirty="0" smtClean="0"/>
              <a:t>Beberapa lama daya tahan lampu merk A dan B?</a:t>
            </a:r>
            <a:endParaRPr lang="id-ID" sz="4000" dirty="0" smtClean="0"/>
          </a:p>
          <a:p>
            <a:pPr marL="342900" indent="-342900"/>
            <a:r>
              <a:rPr lang="id-ID" sz="2800" dirty="0" smtClean="0"/>
              <a:t>Hipotesisnya dirumuskan:</a:t>
            </a:r>
          </a:p>
          <a:p>
            <a:pPr marL="514350" indent="-514350">
              <a:buAutoNum type="alphaLcPeriod"/>
            </a:pPr>
            <a:r>
              <a:rPr lang="id-ID" sz="2800" dirty="0" smtClean="0"/>
              <a:t>Daya tahan lampu merk X = 800 jam.</a:t>
            </a:r>
          </a:p>
          <a:p>
            <a:pPr marL="342900" indent="-342900">
              <a:buAutoNum type="alphaLcPeriod"/>
            </a:pPr>
            <a:r>
              <a:rPr lang="id-ID" sz="2800" dirty="0" smtClean="0"/>
              <a:t>Produktivitas padi di Kabupaten Grobogan 9 ton/ha.</a:t>
            </a:r>
          </a:p>
          <a:p>
            <a:pPr marL="342900" indent="-342900">
              <a:buAutoNum type="alphaLcPeriod"/>
            </a:pPr>
            <a:r>
              <a:rPr lang="id-ID" sz="2800" dirty="0" smtClean="0"/>
              <a:t>Daya tahan lampu merk A= 450 jam dan merk B= 600 jam.</a:t>
            </a:r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918" y="285728"/>
            <a:ext cx="8305800" cy="1143000"/>
          </a:xfrm>
        </p:spPr>
        <p:txBody>
          <a:bodyPr/>
          <a:lstStyle/>
          <a:p>
            <a:pPr algn="just"/>
            <a:r>
              <a:rPr lang="id-ID" dirty="0" smtClean="0"/>
              <a:t>Hipotesis Komparatif</a:t>
            </a:r>
            <a:endParaRPr lang="id-ID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1571612"/>
            <a:ext cx="800105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dirty="0" smtClean="0"/>
              <a:t>Hipotesis komparatif adalah pernyataan yang menunjukkan dugaan nilai dalam satu variabel atau lebih pada sampel yang berbeda.</a:t>
            </a:r>
          </a:p>
          <a:p>
            <a:r>
              <a:rPr lang="id-ID" sz="2800" dirty="0" smtClean="0"/>
              <a:t>Contoh rumusan : </a:t>
            </a:r>
          </a:p>
          <a:p>
            <a:pPr marL="514350" indent="-514350">
              <a:buAutoNum type="alphaLcPeriod"/>
            </a:pPr>
            <a:r>
              <a:rPr lang="id-ID" sz="2800" dirty="0" smtClean="0"/>
              <a:t>Apakah ada perbedaan daya tahan lampu merk A dan  B?</a:t>
            </a:r>
          </a:p>
          <a:p>
            <a:pPr marL="514350" indent="-514350">
              <a:buAutoNum type="alphaLcPeriod"/>
            </a:pPr>
            <a:r>
              <a:rPr lang="id-ID" sz="2800" dirty="0" smtClean="0"/>
              <a:t>Apakah ada perbedaan produktivitas kerja antara pegawai golongan I, II, III?</a:t>
            </a:r>
          </a:p>
          <a:p>
            <a:endParaRPr lang="id-ID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62" y="928670"/>
            <a:ext cx="75724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/>
              <a:t>Rumusan Hipotesisnya adalah:</a:t>
            </a:r>
          </a:p>
          <a:p>
            <a:pPr marL="457200" indent="-457200">
              <a:buAutoNum type="arabicPeriod"/>
            </a:pPr>
            <a:r>
              <a:rPr lang="id-ID" sz="2400" dirty="0" smtClean="0"/>
              <a:t>Tidak terdapat perbedaan daya tahan lampu antara lampu merk A dan B.</a:t>
            </a:r>
          </a:p>
          <a:p>
            <a:pPr marL="457200" indent="-457200">
              <a:buAutoNum type="arabicPeriod"/>
            </a:pPr>
            <a:r>
              <a:rPr lang="id-ID" sz="2400" dirty="0" smtClean="0"/>
              <a:t> Daya tahan lampu merk B paling kecil sama dengan lampu merk A.</a:t>
            </a:r>
          </a:p>
          <a:p>
            <a:pPr marL="457200" indent="-457200">
              <a:buAutoNum type="arabicPeriod"/>
            </a:pPr>
            <a:r>
              <a:rPr lang="id-ID" sz="2400" dirty="0" smtClean="0"/>
              <a:t>Daya tahan lampu merk B paling tinggi sama dengan lampu A.</a:t>
            </a:r>
          </a:p>
          <a:p>
            <a:pPr marL="457200" indent="-457200"/>
            <a:r>
              <a:rPr lang="id-ID" sz="2400" dirty="0" smtClean="0"/>
              <a:t>Hipotesis statistiknya adalah: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497013" y="4114800"/>
          <a:ext cx="3122612" cy="216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4" name="Document" r:id="rId3" imgW="6069094" imgH="4207924" progId="Word.Document.12">
                  <p:embed/>
                </p:oleObj>
              </mc:Choice>
              <mc:Fallback>
                <p:oleObj name="Document" r:id="rId3" imgW="6069094" imgH="4207924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4114800"/>
                        <a:ext cx="3122612" cy="2160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714744" y="4286256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/>
              <a:t>Rumusan uji hipotesis dua pihak</a:t>
            </a:r>
            <a:endParaRPr lang="id-ID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714744" y="5000636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/>
              <a:t>Rumusan uji hipotesis satu pihak</a:t>
            </a:r>
            <a:endParaRPr lang="id-ID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3714744" y="5715016"/>
            <a:ext cx="4572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/>
              <a:t>Rumusan uji hipotesis satu pihak</a:t>
            </a:r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6794" y="71422"/>
            <a:ext cx="8305800" cy="1143000"/>
          </a:xfrm>
        </p:spPr>
        <p:txBody>
          <a:bodyPr/>
          <a:lstStyle/>
          <a:p>
            <a:r>
              <a:rPr lang="id-ID" dirty="0" smtClean="0"/>
              <a:t>Hipotesisi Hubungan (Asosiatif)</a:t>
            </a:r>
            <a:endParaRPr lang="id-ID" dirty="0"/>
          </a:p>
        </p:txBody>
      </p:sp>
      <p:sp>
        <p:nvSpPr>
          <p:cNvPr id="3" name="TextBox 2"/>
          <p:cNvSpPr txBox="1"/>
          <p:nvPr/>
        </p:nvSpPr>
        <p:spPr>
          <a:xfrm>
            <a:off x="928662" y="1214422"/>
            <a:ext cx="75724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d-ID" sz="2400" dirty="0" smtClean="0"/>
              <a:t>Hipotesis asosiatif adalah suatu pernyataan yang menunjukkan dugaan tentang hubungan antara dua variabel atau lebih.</a:t>
            </a:r>
          </a:p>
          <a:p>
            <a:pPr algn="just"/>
            <a:r>
              <a:rPr lang="id-ID" sz="2400" dirty="0" smtClean="0"/>
              <a:t>Contoh rumusan masalahnya:</a:t>
            </a:r>
          </a:p>
          <a:p>
            <a:pPr algn="just"/>
            <a:r>
              <a:rPr lang="id-ID" sz="2400" dirty="0" smtClean="0"/>
              <a:t>“Apakah ada hubungan antara Gaya Kepemimpinan dengan Efektivitas Kerja?” Rumus dan Hipoteisinya nolnya adalah : Tidak ada hubungan antar gaya kepemimpinan dengan efektivitas kerja.</a:t>
            </a:r>
          </a:p>
          <a:p>
            <a:pPr algn="just"/>
            <a:r>
              <a:rPr lang="id-ID" sz="2400" dirty="0" smtClean="0"/>
              <a:t>Hipotesis Statistiknya adalah: </a:t>
            </a:r>
          </a:p>
          <a:p>
            <a:pPr algn="just"/>
            <a:endParaRPr lang="id-ID" sz="2400" dirty="0" smtClean="0"/>
          </a:p>
          <a:p>
            <a:pPr algn="just"/>
            <a:endParaRPr lang="id-ID" sz="2400" dirty="0" smtClean="0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45720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457200" y="182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45720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d-ID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457200" y="182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5" y="4786322"/>
            <a:ext cx="1857388" cy="542924"/>
          </a:xfrm>
          <a:prstGeom prst="rect">
            <a:avLst/>
          </a:prstGeom>
          <a:noFill/>
        </p:spPr>
      </p:pic>
      <p:sp>
        <p:nvSpPr>
          <p:cNvPr id="28685" name="Rectangle 13"/>
          <p:cNvSpPr>
            <a:spLocks noChangeArrowheads="1"/>
          </p:cNvSpPr>
          <p:nvPr/>
        </p:nvSpPr>
        <p:spPr bwMode="auto">
          <a:xfrm>
            <a:off x="22860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7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id-ID"/>
          </a:p>
        </p:txBody>
      </p:sp>
      <p:pic>
        <p:nvPicPr>
          <p:cNvPr id="28686" name="Picture 1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71604" y="5357826"/>
            <a:ext cx="1876425" cy="619125"/>
          </a:xfrm>
          <a:prstGeom prst="rect">
            <a:avLst/>
          </a:prstGeom>
          <a:noFill/>
        </p:spPr>
      </p:pic>
      <p:sp>
        <p:nvSpPr>
          <p:cNvPr id="28688" name="Rectangle 16"/>
          <p:cNvSpPr>
            <a:spLocks noChangeArrowheads="1"/>
          </p:cNvSpPr>
          <p:nvPr/>
        </p:nvSpPr>
        <p:spPr bwMode="auto">
          <a:xfrm>
            <a:off x="45720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d-ID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27324a24ea62bfb5e2c5e3bc7ce38a2ac8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1196</TotalTime>
  <Words>677</Words>
  <Application>Microsoft Office PowerPoint</Application>
  <PresentationFormat>On-screen Show (4:3)</PresentationFormat>
  <Paragraphs>106</Paragraphs>
  <Slides>17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Constantia</vt:lpstr>
      <vt:lpstr>Courier New</vt:lpstr>
      <vt:lpstr>Times New Roman</vt:lpstr>
      <vt:lpstr>Wingdings 2</vt:lpstr>
      <vt:lpstr>Flow</vt:lpstr>
      <vt:lpstr>Document</vt:lpstr>
      <vt:lpstr>Metode Statistika</vt:lpstr>
      <vt:lpstr>Materi Kuliah</vt:lpstr>
      <vt:lpstr>PowerPoint Presentation</vt:lpstr>
      <vt:lpstr>Buku Teks</vt:lpstr>
      <vt:lpstr>Pendahuluan Pengertian  Penelitian</vt:lpstr>
      <vt:lpstr>STATISTIK</vt:lpstr>
      <vt:lpstr>Statistika Deskriptif</vt:lpstr>
      <vt:lpstr>Statistika Inferensial</vt:lpstr>
      <vt:lpstr>Statistik parameterik</vt:lpstr>
      <vt:lpstr>Macam Data</vt:lpstr>
      <vt:lpstr> Data </vt:lpstr>
      <vt:lpstr>Konsep dasar Pengujian Hipotesis</vt:lpstr>
      <vt:lpstr>PowerPoint Presentation</vt:lpstr>
      <vt:lpstr>Hipotesis Deskriptif</vt:lpstr>
      <vt:lpstr>Hipotesis Komparatif</vt:lpstr>
      <vt:lpstr>PowerPoint Presentation</vt:lpstr>
      <vt:lpstr>Hipotesisi Hubungan (Asosiatif)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Metode Statistika</dc:title>
  <dc:creator>user</dc:creator>
  <cp:lastModifiedBy>Ali Shodiqin</cp:lastModifiedBy>
  <cp:revision>83</cp:revision>
  <dcterms:created xsi:type="dcterms:W3CDTF">2011-03-06T13:42:27Z</dcterms:created>
  <dcterms:modified xsi:type="dcterms:W3CDTF">2016-09-13T03:01:49Z</dcterms:modified>
</cp:coreProperties>
</file>