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2" r:id="rId4"/>
    <p:sldId id="263" r:id="rId5"/>
    <p:sldId id="258" r:id="rId6"/>
    <p:sldId id="259" r:id="rId7"/>
    <p:sldId id="260" r:id="rId8"/>
    <p:sldId id="261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5" r:id="rId40"/>
    <p:sldId id="294" r:id="rId41"/>
    <p:sldId id="296" r:id="rId42"/>
    <p:sldId id="297" r:id="rId43"/>
    <p:sldId id="298" r:id="rId44"/>
    <p:sldId id="299" r:id="rId45"/>
    <p:sldId id="300" r:id="rId46"/>
    <p:sldId id="301" r:id="rId4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66" d="100"/>
          <a:sy n="66" d="100"/>
        </p:scale>
        <p:origin x="816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dirty="0"/>
              <a:t>3/3/2017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dirty="0"/>
              <a:t>3/3/2017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dirty="0"/>
              <a:t>3/3/2017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dirty="0"/>
              <a:t>3/3/2017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dirty="0"/>
              <a:t>3/3/2017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dirty="0"/>
              <a:t>3/3/2017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dirty="0"/>
              <a:t>3/3/2017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dirty="0"/>
              <a:t>3/3/2017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dirty="0"/>
              <a:t>3/3/2017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dirty="0"/>
              <a:t>3/3/2017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dirty="0"/>
              <a:t>3/3/2017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dirty="0"/>
              <a:t>3/3/2017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dirty="0"/>
              <a:t>3/3/2017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dirty="0"/>
              <a:t>3/3/2017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dirty="0"/>
              <a:t>3/3/2017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dirty="0"/>
              <a:t>3/3/2017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dirty="0"/>
              <a:t>3/3/2017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dirty="0"/>
              <a:t>3/3/2017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6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9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0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1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2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3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4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5.w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w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5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24.wm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Statistik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22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Statistik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 Indonesia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569" y="2027591"/>
            <a:ext cx="9613861" cy="2275468"/>
          </a:xfrm>
        </p:spPr>
        <p:txBody>
          <a:bodyPr/>
          <a:lstStyle/>
          <a:p>
            <a:pPr algn="just">
              <a:buNone/>
            </a:pPr>
            <a:r>
              <a:rPr lang="en-US" altLang="en-US" dirty="0" err="1"/>
              <a:t>Statistika</a:t>
            </a:r>
            <a:r>
              <a:rPr lang="en-US" altLang="en-US" dirty="0"/>
              <a:t> </a:t>
            </a:r>
            <a:r>
              <a:rPr lang="en-US" altLang="en-US" dirty="0" err="1"/>
              <a:t>deskriptif</a:t>
            </a:r>
            <a:r>
              <a:rPr lang="en-US" altLang="en-US" dirty="0"/>
              <a:t> </a:t>
            </a:r>
            <a:r>
              <a:rPr lang="en-US" altLang="en-US" dirty="0" err="1"/>
              <a:t>adalah</a:t>
            </a:r>
            <a:r>
              <a:rPr lang="en-US" altLang="en-US" dirty="0"/>
              <a:t> </a:t>
            </a:r>
            <a:r>
              <a:rPr lang="en-US" altLang="en-US" dirty="0" err="1"/>
              <a:t>metode-metode</a:t>
            </a:r>
            <a:r>
              <a:rPr lang="en-US" altLang="en-US" dirty="0"/>
              <a:t> yang </a:t>
            </a:r>
            <a:r>
              <a:rPr lang="en-US" altLang="en-US" dirty="0" err="1"/>
              <a:t>berkaitan</a:t>
            </a:r>
            <a:r>
              <a:rPr lang="en-US" altLang="en-US" dirty="0"/>
              <a:t> </a:t>
            </a:r>
            <a:r>
              <a:rPr lang="en-US" altLang="en-US" dirty="0" err="1"/>
              <a:t>dengan</a:t>
            </a:r>
            <a:r>
              <a:rPr lang="en-US" altLang="en-US" dirty="0"/>
              <a:t> </a:t>
            </a:r>
            <a:r>
              <a:rPr lang="en-US" altLang="en-US" dirty="0" err="1"/>
              <a:t>pengumpulan</a:t>
            </a:r>
            <a:r>
              <a:rPr lang="en-US" altLang="en-US" dirty="0"/>
              <a:t> </a:t>
            </a:r>
            <a:r>
              <a:rPr lang="en-US" altLang="en-US" dirty="0" err="1"/>
              <a:t>dan</a:t>
            </a:r>
            <a:r>
              <a:rPr lang="en-US" altLang="en-US" dirty="0"/>
              <a:t> </a:t>
            </a:r>
            <a:r>
              <a:rPr lang="en-US" altLang="en-US" dirty="0" err="1"/>
              <a:t>penyajian</a:t>
            </a:r>
            <a:r>
              <a:rPr lang="en-US" altLang="en-US" dirty="0"/>
              <a:t> </a:t>
            </a:r>
            <a:r>
              <a:rPr lang="en-US" altLang="en-US" dirty="0" err="1"/>
              <a:t>suatu</a:t>
            </a:r>
            <a:r>
              <a:rPr lang="en-US" altLang="en-US" dirty="0"/>
              <a:t> </a:t>
            </a:r>
            <a:r>
              <a:rPr lang="en-US" altLang="en-US" dirty="0" smtClean="0"/>
              <a:t>data </a:t>
            </a:r>
            <a:r>
              <a:rPr lang="en-US" altLang="en-US" dirty="0" err="1"/>
              <a:t>sehingga</a:t>
            </a:r>
            <a:r>
              <a:rPr lang="en-US" altLang="en-US" dirty="0"/>
              <a:t> </a:t>
            </a:r>
            <a:r>
              <a:rPr lang="en-US" altLang="en-US" dirty="0" err="1" smtClean="0"/>
              <a:t>diperoleh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informasi</a:t>
            </a:r>
            <a:r>
              <a:rPr lang="en-US" altLang="en-US" dirty="0" smtClean="0"/>
              <a:t> yang </a:t>
            </a:r>
            <a:r>
              <a:rPr lang="en-US" altLang="en-US" dirty="0" err="1" smtClean="0"/>
              <a:t>dibutuhkan</a:t>
            </a:r>
            <a:r>
              <a:rPr lang="en-US" altLang="en-US" dirty="0" smtClean="0"/>
              <a:t>..</a:t>
            </a:r>
            <a:endParaRPr lang="en-US" altLang="en-US" dirty="0"/>
          </a:p>
          <a:p>
            <a:pPr algn="just">
              <a:buNone/>
            </a:pPr>
            <a:endParaRPr lang="en-US" altLang="en-US" sz="900" dirty="0"/>
          </a:p>
          <a:p>
            <a:pPr algn="just">
              <a:buNone/>
            </a:pPr>
            <a:r>
              <a:rPr lang="en-US" altLang="en-US" dirty="0" err="1" smtClean="0"/>
              <a:t>Statistika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inferensial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adalah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metode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analisis</a:t>
            </a:r>
            <a:r>
              <a:rPr lang="en-US" altLang="en-US" dirty="0" smtClean="0"/>
              <a:t> data yang </a:t>
            </a:r>
            <a:r>
              <a:rPr lang="en-US" altLang="en-US" dirty="0" err="1" smtClean="0"/>
              <a:t>hasilnya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dipergunakan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sebagai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dasar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dalam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penarikan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kesimpulan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984686" y="4303059"/>
            <a:ext cx="9613861" cy="22754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anose="020B0604020202020204" pitchFamily="34" charset="0"/>
              <a:buNone/>
            </a:pPr>
            <a:r>
              <a:rPr lang="en-US" altLang="en-US" dirty="0" err="1" smtClean="0"/>
              <a:t>Kelas</a:t>
            </a:r>
            <a:r>
              <a:rPr lang="en-US" altLang="en-US" dirty="0" smtClean="0"/>
              <a:t> data </a:t>
            </a:r>
            <a:r>
              <a:rPr lang="en-US" altLang="en-US" dirty="0" err="1" smtClean="0"/>
              <a:t>statistik</a:t>
            </a:r>
            <a:r>
              <a:rPr lang="en-US" altLang="en-US" dirty="0" smtClean="0"/>
              <a:t>:</a:t>
            </a:r>
          </a:p>
          <a:p>
            <a:pPr algn="just">
              <a:buFont typeface="Arial" panose="020B0604020202020204" pitchFamily="34" charset="0"/>
              <a:buNone/>
            </a:pPr>
            <a:endParaRPr lang="en-US" altLang="en-US" sz="900" dirty="0" smtClean="0"/>
          </a:p>
          <a:p>
            <a:pPr algn="just">
              <a:buFont typeface="Arial" panose="020B0604020202020204" pitchFamily="34" charset="0"/>
              <a:buNone/>
            </a:pPr>
            <a:r>
              <a:rPr lang="en-US" altLang="en-US" dirty="0" smtClean="0"/>
              <a:t>Data Primer: </a:t>
            </a:r>
            <a:r>
              <a:rPr lang="en-US" altLang="en-US" dirty="0" err="1" smtClean="0"/>
              <a:t>diperoleh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langsung</a:t>
            </a:r>
            <a:r>
              <a:rPr lang="en-US" altLang="en-US" dirty="0" smtClean="0"/>
              <a:t> (</a:t>
            </a:r>
            <a:r>
              <a:rPr lang="en-US" altLang="en-US" dirty="0" err="1" smtClean="0"/>
              <a:t>mentah</a:t>
            </a:r>
            <a:r>
              <a:rPr lang="en-US" altLang="en-US" dirty="0" smtClean="0"/>
              <a:t>): </a:t>
            </a:r>
            <a:r>
              <a:rPr lang="en-US" altLang="en-US" dirty="0" err="1" smtClean="0"/>
              <a:t>hasil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wawancara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observasi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pencatatan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dan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pengamatan</a:t>
            </a:r>
            <a:r>
              <a:rPr lang="en-US" altLang="en-US" dirty="0" smtClean="0"/>
              <a:t>.</a:t>
            </a:r>
          </a:p>
          <a:p>
            <a:pPr algn="just">
              <a:buFont typeface="Arial" panose="020B0604020202020204" pitchFamily="34" charset="0"/>
              <a:buNone/>
            </a:pPr>
            <a:r>
              <a:rPr lang="en-US" altLang="en-US" dirty="0" smtClean="0"/>
              <a:t>Data </a:t>
            </a:r>
            <a:r>
              <a:rPr lang="en-US" altLang="en-US" dirty="0" err="1" smtClean="0"/>
              <a:t>sekunder</a:t>
            </a:r>
            <a:r>
              <a:rPr lang="en-US" altLang="en-US" dirty="0" smtClean="0"/>
              <a:t>: </a:t>
            </a:r>
            <a:r>
              <a:rPr lang="en-US" altLang="en-US" dirty="0" err="1" smtClean="0"/>
              <a:t>diperoleh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setelah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mengalami</a:t>
            </a:r>
            <a:r>
              <a:rPr lang="en-US" altLang="en-US" dirty="0" smtClean="0"/>
              <a:t> proses </a:t>
            </a:r>
            <a:r>
              <a:rPr lang="en-US" altLang="en-US" dirty="0" err="1" smtClean="0"/>
              <a:t>olah</a:t>
            </a:r>
            <a:r>
              <a:rPr lang="en-US" altLang="en-US" dirty="0" smtClean="0"/>
              <a:t> (</a:t>
            </a:r>
            <a:r>
              <a:rPr lang="en-US" altLang="en-US" dirty="0" err="1" smtClean="0"/>
              <a:t>matang</a:t>
            </a:r>
            <a:r>
              <a:rPr lang="en-US" altLang="en-US" dirty="0" smtClean="0"/>
              <a:t>): data di </a:t>
            </a:r>
            <a:r>
              <a:rPr lang="en-US" altLang="en-US" dirty="0" err="1" smtClean="0"/>
              <a:t>badan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pusat</a:t>
            </a:r>
            <a:r>
              <a:rPr lang="en-US" altLang="en-US" dirty="0" smtClean="0"/>
              <a:t> statistic, data </a:t>
            </a:r>
            <a:r>
              <a:rPr lang="en-US" altLang="en-US" dirty="0" err="1" smtClean="0"/>
              <a:t>dari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lembaga</a:t>
            </a:r>
            <a:r>
              <a:rPr lang="en-US" altLang="en-US" dirty="0" smtClean="0"/>
              <a:t>/ </a:t>
            </a:r>
            <a:r>
              <a:rPr lang="en-US" altLang="en-US" dirty="0" err="1" smtClean="0"/>
              <a:t>instansi</a:t>
            </a:r>
            <a:r>
              <a:rPr lang="en-US" altLang="en-US" dirty="0" smtClean="0"/>
              <a:t> lain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37824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31800" y="1993900"/>
            <a:ext cx="9969500" cy="445611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b="1" dirty="0" err="1"/>
              <a:t>statistik</a:t>
            </a:r>
            <a:r>
              <a:rPr lang="en-US" altLang="en-US" b="1" dirty="0"/>
              <a:t> </a:t>
            </a:r>
            <a:r>
              <a:rPr lang="en-US" altLang="en-US" b="1" dirty="0" err="1"/>
              <a:t>deskriptif</a:t>
            </a:r>
            <a:r>
              <a:rPr lang="en-US" altLang="en-US" dirty="0"/>
              <a:t> </a:t>
            </a:r>
            <a:endParaRPr lang="en-US" altLang="en-US" dirty="0" smtClean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dirty="0" err="1" smtClean="0"/>
              <a:t>Contoh</a:t>
            </a:r>
            <a:r>
              <a:rPr lang="en-US" altLang="en-US" sz="2400" dirty="0" smtClean="0"/>
              <a:t>: </a:t>
            </a:r>
            <a:r>
              <a:rPr lang="en-US" altLang="en-US" sz="2400" dirty="0" err="1" smtClean="0"/>
              <a:t>Poin</a:t>
            </a:r>
            <a:r>
              <a:rPr lang="en-US" altLang="en-US" sz="2400" dirty="0" smtClean="0"/>
              <a:t> </a:t>
            </a:r>
            <a:r>
              <a:rPr lang="en-US" altLang="en-US" sz="2400" dirty="0" smtClean="0"/>
              <a:t>1,2,3,4,7 </a:t>
            </a:r>
            <a:r>
              <a:rPr lang="en-US" altLang="en-US" sz="2400" dirty="0" smtClean="0"/>
              <a:t>(</a:t>
            </a:r>
            <a:r>
              <a:rPr lang="en-US" altLang="en-US" sz="2400" dirty="0" err="1" smtClean="0"/>
              <a:t>tanpa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analisis</a:t>
            </a:r>
            <a:r>
              <a:rPr lang="en-US" altLang="en-US" sz="2400" dirty="0" smtClean="0"/>
              <a:t>, </a:t>
            </a:r>
            <a:r>
              <a:rPr lang="en-US" altLang="en-US" sz="2400" dirty="0" err="1" smtClean="0"/>
              <a:t>tanpa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generalisasi</a:t>
            </a:r>
            <a:r>
              <a:rPr lang="en-US" altLang="en-US" sz="2400" dirty="0" smtClean="0"/>
              <a:t>, </a:t>
            </a:r>
            <a:r>
              <a:rPr lang="en-US" altLang="en-US" sz="2400" dirty="0" err="1" smtClean="0"/>
              <a:t>tanpa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pengujian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hipotesis</a:t>
            </a:r>
            <a:r>
              <a:rPr lang="en-US" altLang="en-US" sz="2400" dirty="0" smtClean="0"/>
              <a:t>, </a:t>
            </a:r>
            <a:r>
              <a:rPr lang="en-US" altLang="en-US" sz="2400" dirty="0" err="1" smtClean="0"/>
              <a:t>dan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hanya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melakukan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perhitungan-perhitungan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saja</a:t>
            </a:r>
            <a:r>
              <a:rPr lang="en-US" altLang="en-US" sz="2400" dirty="0" smtClean="0"/>
              <a:t>)      </a:t>
            </a:r>
            <a:r>
              <a:rPr lang="en-US" altLang="en-US" sz="2400" dirty="0" err="1" smtClean="0"/>
              <a:t>Disajikan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dalam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bentuk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tabel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distribusi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frekuensi</a:t>
            </a:r>
            <a:r>
              <a:rPr lang="en-US" altLang="en-US" sz="2400" dirty="0" smtClean="0"/>
              <a:t> (mean, modus, median), bar-diagram, histogram, polygon, </a:t>
            </a:r>
            <a:r>
              <a:rPr lang="en-US" altLang="en-US" sz="2400" dirty="0" err="1" smtClean="0"/>
              <a:t>dll</a:t>
            </a:r>
            <a:endParaRPr lang="en-US" altLang="en-US" sz="2400" dirty="0" smtClean="0"/>
          </a:p>
          <a:p>
            <a:endParaRPr lang="en-US" altLang="en-US" sz="2400" dirty="0" smtClean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b="1" dirty="0" err="1"/>
              <a:t>statistik</a:t>
            </a:r>
            <a:r>
              <a:rPr lang="en-US" altLang="en-US" b="1" dirty="0"/>
              <a:t> </a:t>
            </a:r>
            <a:r>
              <a:rPr lang="en-US" altLang="en-US" b="1" dirty="0" err="1"/>
              <a:t>inferensial</a:t>
            </a:r>
            <a:r>
              <a:rPr lang="en-US" altLang="en-US" dirty="0"/>
              <a:t> </a:t>
            </a:r>
            <a:endParaRPr lang="en-US" altLang="en-US" dirty="0" smtClean="0"/>
          </a:p>
          <a:p>
            <a:pPr>
              <a:buFont typeface="Wingdings" panose="05000000000000000000" pitchFamily="2" charset="2"/>
              <a:buNone/>
            </a:pPr>
            <a:r>
              <a:rPr lang="en-US" altLang="en-US" sz="2400" dirty="0" err="1" smtClean="0"/>
              <a:t>Contoh</a:t>
            </a:r>
            <a:r>
              <a:rPr lang="en-US" altLang="en-US" sz="2400" dirty="0" smtClean="0"/>
              <a:t>: </a:t>
            </a:r>
            <a:r>
              <a:rPr lang="en-US" altLang="en-US" sz="2400" dirty="0" err="1" smtClean="0"/>
              <a:t>Poin</a:t>
            </a:r>
            <a:r>
              <a:rPr lang="en-US" altLang="en-US" sz="2400" dirty="0" smtClean="0"/>
              <a:t> </a:t>
            </a:r>
            <a:r>
              <a:rPr lang="en-US" altLang="en-US" sz="2400" dirty="0" smtClean="0"/>
              <a:t>1,2,3,4,5,6,7  </a:t>
            </a:r>
            <a:r>
              <a:rPr lang="en-US" altLang="en-US" sz="2400" dirty="0" err="1" smtClean="0"/>
              <a:t>disebut</a:t>
            </a:r>
            <a:r>
              <a:rPr lang="en-US" altLang="en-US" sz="2400" dirty="0" smtClean="0"/>
              <a:t> </a:t>
            </a:r>
            <a:r>
              <a:rPr lang="en-US" altLang="en-US" sz="2400" dirty="0" smtClean="0"/>
              <a:t>(</a:t>
            </a:r>
            <a:r>
              <a:rPr lang="en-US" altLang="en-US" sz="2400" dirty="0" smtClean="0"/>
              <a:t>dg </a:t>
            </a:r>
            <a:r>
              <a:rPr lang="en-US" altLang="en-US" sz="2400" dirty="0" err="1" smtClean="0"/>
              <a:t>analisis</a:t>
            </a:r>
            <a:r>
              <a:rPr lang="en-US" altLang="en-US" sz="2400" dirty="0" smtClean="0"/>
              <a:t>, </a:t>
            </a:r>
            <a:r>
              <a:rPr lang="en-US" altLang="en-US" sz="2400" dirty="0" err="1" smtClean="0"/>
              <a:t>generalisasi</a:t>
            </a:r>
            <a:r>
              <a:rPr lang="en-US" altLang="en-US" sz="2400" dirty="0" smtClean="0"/>
              <a:t>, </a:t>
            </a:r>
            <a:r>
              <a:rPr lang="en-US" altLang="en-US" sz="2400" dirty="0" err="1" smtClean="0"/>
              <a:t>pengujian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hipotesis</a:t>
            </a:r>
            <a:r>
              <a:rPr lang="en-US" altLang="en-US" sz="2400" dirty="0" smtClean="0"/>
              <a:t>) </a:t>
            </a:r>
            <a:r>
              <a:rPr lang="en-US" altLang="en-US" sz="2400" dirty="0" err="1" smtClean="0"/>
              <a:t>Uji</a:t>
            </a:r>
            <a:r>
              <a:rPr lang="en-US" altLang="en-US" sz="2400" dirty="0" smtClean="0"/>
              <a:t> t</a:t>
            </a:r>
            <a:r>
              <a:rPr lang="en-US" altLang="en-US" sz="2400" dirty="0" smtClean="0"/>
              <a:t>, z</a:t>
            </a:r>
            <a:r>
              <a:rPr lang="en-US" altLang="en-US" sz="2400" dirty="0" smtClean="0"/>
              <a:t>, F</a:t>
            </a:r>
          </a:p>
        </p:txBody>
      </p:sp>
    </p:spTree>
    <p:extLst>
      <p:ext uri="{BB962C8B-B14F-4D97-AF65-F5344CB8AC3E}">
        <p14:creationId xmlns:p14="http://schemas.microsoft.com/office/powerpoint/2010/main" val="1377562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92088" y="838201"/>
            <a:ext cx="10120312" cy="3060700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 dirty="0" err="1" smtClean="0"/>
              <a:t>Statistika</a:t>
            </a:r>
            <a:r>
              <a:rPr lang="en-US" altLang="en-US" sz="2400" b="1" dirty="0" smtClean="0"/>
              <a:t> </a:t>
            </a:r>
            <a:r>
              <a:rPr lang="en-US" altLang="en-US" sz="2400" b="1" dirty="0" err="1" smtClean="0"/>
              <a:t>Parametrik</a:t>
            </a:r>
            <a:r>
              <a:rPr lang="en-US" altLang="en-US" sz="2400" dirty="0" smtClean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altLang="en-US" sz="2400" dirty="0" err="1" smtClean="0"/>
              <a:t>Membutuhkan</a:t>
            </a:r>
            <a:r>
              <a:rPr lang="fr-FR" altLang="en-US" sz="2400" dirty="0" smtClean="0"/>
              <a:t> </a:t>
            </a:r>
            <a:r>
              <a:rPr lang="fr-FR" altLang="en-US" sz="2400" dirty="0" err="1" smtClean="0"/>
              <a:t>pengukuran</a:t>
            </a:r>
            <a:r>
              <a:rPr lang="fr-FR" altLang="en-US" sz="2400" dirty="0" smtClean="0"/>
              <a:t> </a:t>
            </a:r>
            <a:r>
              <a:rPr lang="fr-FR" altLang="en-US" sz="2400" dirty="0" err="1" smtClean="0"/>
              <a:t>kuantitatif</a:t>
            </a:r>
            <a:r>
              <a:rPr lang="fr-FR" altLang="en-US" sz="2400" dirty="0" smtClean="0"/>
              <a:t> </a:t>
            </a:r>
            <a:r>
              <a:rPr lang="fr-FR" altLang="en-US" sz="2400" dirty="0" err="1" smtClean="0"/>
              <a:t>dengan</a:t>
            </a:r>
            <a:r>
              <a:rPr lang="fr-FR" altLang="en-US" sz="2400" dirty="0" smtClean="0"/>
              <a:t> </a:t>
            </a:r>
            <a:r>
              <a:rPr lang="en-US" altLang="en-US" sz="2400" dirty="0" smtClean="0"/>
              <a:t>data interval </a:t>
            </a:r>
            <a:r>
              <a:rPr lang="en-US" altLang="en-US" sz="2400" dirty="0" err="1" smtClean="0"/>
              <a:t>atau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rasio</a:t>
            </a:r>
            <a:endParaRPr lang="en-US" altLang="en-US" sz="24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2400" dirty="0" err="1" smtClean="0"/>
              <a:t>mempertimbangkan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jenis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sebaran</a:t>
            </a:r>
            <a:r>
              <a:rPr lang="en-US" altLang="en-US" sz="2400" dirty="0" smtClean="0"/>
              <a:t>/</a:t>
            </a:r>
            <a:r>
              <a:rPr lang="en-US" altLang="en-US" sz="2400" dirty="0" err="1" smtClean="0"/>
              <a:t>distribusi</a:t>
            </a:r>
            <a:r>
              <a:rPr lang="en-US" altLang="en-US" sz="2400" dirty="0" smtClean="0"/>
              <a:t> data, </a:t>
            </a:r>
            <a:r>
              <a:rPr lang="en-US" altLang="en-US" sz="2400" dirty="0" err="1" smtClean="0"/>
              <a:t>yaitu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apakah</a:t>
            </a:r>
            <a:r>
              <a:rPr lang="en-US" altLang="en-US" sz="2400" dirty="0" smtClean="0"/>
              <a:t> data </a:t>
            </a:r>
            <a:r>
              <a:rPr lang="en-US" altLang="en-US" sz="2400" dirty="0" err="1" smtClean="0"/>
              <a:t>menyebar</a:t>
            </a:r>
            <a:r>
              <a:rPr lang="en-US" altLang="en-US" sz="2400" dirty="0" smtClean="0"/>
              <a:t> normal </a:t>
            </a:r>
            <a:r>
              <a:rPr lang="en-US" altLang="en-US" sz="2400" dirty="0" err="1" smtClean="0"/>
              <a:t>atau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tidak</a:t>
            </a:r>
            <a:r>
              <a:rPr lang="en-US" altLang="en-US" sz="2400" dirty="0" smtClean="0"/>
              <a:t>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en-US" sz="2400" dirty="0" err="1" smtClean="0"/>
              <a:t>Contoh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metode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statistika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parametrik</a:t>
            </a:r>
            <a:r>
              <a:rPr lang="en-US" altLang="en-US" sz="2400" dirty="0" smtClean="0"/>
              <a:t>: </a:t>
            </a:r>
            <a:r>
              <a:rPr lang="en-US" altLang="en-US" sz="2400" dirty="0" err="1" smtClean="0"/>
              <a:t>uji</a:t>
            </a:r>
            <a:r>
              <a:rPr lang="en-US" altLang="en-US" sz="2400" dirty="0" smtClean="0"/>
              <a:t>-z (1 </a:t>
            </a:r>
            <a:r>
              <a:rPr lang="en-US" altLang="en-US" sz="2400" dirty="0" err="1" smtClean="0"/>
              <a:t>atau</a:t>
            </a:r>
            <a:r>
              <a:rPr lang="en-US" altLang="en-US" sz="2400" dirty="0" smtClean="0"/>
              <a:t> 2 </a:t>
            </a:r>
            <a:r>
              <a:rPr lang="en-US" altLang="en-US" sz="2400" dirty="0" err="1" smtClean="0"/>
              <a:t>sampel</a:t>
            </a:r>
            <a:r>
              <a:rPr lang="en-US" altLang="en-US" sz="2400" dirty="0" smtClean="0"/>
              <a:t>), </a:t>
            </a:r>
            <a:r>
              <a:rPr lang="en-US" altLang="en-US" sz="2400" dirty="0" err="1" smtClean="0"/>
              <a:t>uji</a:t>
            </a:r>
            <a:r>
              <a:rPr lang="en-US" altLang="en-US" sz="2400" dirty="0" smtClean="0"/>
              <a:t>-t (1 </a:t>
            </a:r>
            <a:r>
              <a:rPr lang="en-US" altLang="en-US" sz="2400" dirty="0" err="1" smtClean="0"/>
              <a:t>atau</a:t>
            </a:r>
            <a:r>
              <a:rPr lang="en-US" altLang="en-US" sz="2400" dirty="0" smtClean="0"/>
              <a:t> 2 </a:t>
            </a:r>
            <a:r>
              <a:rPr lang="en-US" altLang="en-US" sz="2400" dirty="0" err="1" smtClean="0"/>
              <a:t>sampel</a:t>
            </a:r>
            <a:r>
              <a:rPr lang="en-US" altLang="en-US" sz="2400" dirty="0" smtClean="0"/>
              <a:t>), </a:t>
            </a:r>
            <a:r>
              <a:rPr lang="en-US" altLang="en-US" sz="2400" dirty="0" err="1" smtClean="0"/>
              <a:t>korelasi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pearson</a:t>
            </a:r>
            <a:r>
              <a:rPr lang="en-US" altLang="en-US" sz="2400" dirty="0" smtClean="0"/>
              <a:t>, </a:t>
            </a:r>
            <a:r>
              <a:rPr lang="en-US" altLang="en-US" sz="2400" dirty="0" err="1" smtClean="0"/>
              <a:t>Perancangan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Percobaan</a:t>
            </a:r>
            <a:r>
              <a:rPr lang="en-US" altLang="en-US" sz="2400" dirty="0" smtClean="0"/>
              <a:t> (1 or 2-way ANOVA </a:t>
            </a:r>
            <a:r>
              <a:rPr lang="en-US" altLang="en-US" sz="2400" dirty="0" err="1" smtClean="0"/>
              <a:t>parametrik</a:t>
            </a:r>
            <a:r>
              <a:rPr lang="en-US" altLang="en-US" sz="2400" dirty="0" smtClean="0"/>
              <a:t>), </a:t>
            </a:r>
            <a:r>
              <a:rPr lang="en-US" altLang="en-US" sz="2400" dirty="0" err="1" smtClean="0"/>
              <a:t>dll</a:t>
            </a:r>
            <a:r>
              <a:rPr lang="en-US" altLang="en-US" sz="2400" dirty="0" smtClean="0"/>
              <a:t>.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sz="2400" dirty="0" smtClean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92088" y="4252913"/>
            <a:ext cx="10120312" cy="26050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US" altLang="en-US" b="1" dirty="0" err="1" smtClean="0"/>
              <a:t>Statistika</a:t>
            </a:r>
            <a:r>
              <a:rPr lang="en-US" altLang="en-US" b="1" dirty="0" smtClean="0"/>
              <a:t> </a:t>
            </a:r>
            <a:r>
              <a:rPr lang="en-US" altLang="en-US" b="1" dirty="0" err="1" smtClean="0"/>
              <a:t>Nonparametrik</a:t>
            </a:r>
            <a:r>
              <a:rPr lang="en-US" altLang="en-US" dirty="0" smtClean="0"/>
              <a:t> </a:t>
            </a:r>
          </a:p>
          <a:p>
            <a:r>
              <a:rPr lang="en-US" altLang="en-US" dirty="0" err="1" smtClean="0"/>
              <a:t>Membutuhkan</a:t>
            </a:r>
            <a:r>
              <a:rPr lang="en-US" altLang="en-US" dirty="0" smtClean="0"/>
              <a:t> data </a:t>
            </a:r>
            <a:r>
              <a:rPr lang="en-US" altLang="en-US" dirty="0" err="1" smtClean="0"/>
              <a:t>dengan</a:t>
            </a:r>
            <a:r>
              <a:rPr lang="en-US" altLang="en-US" dirty="0" smtClean="0"/>
              <a:t> data </a:t>
            </a:r>
            <a:r>
              <a:rPr lang="pt-BR" altLang="en-US" dirty="0" smtClean="0"/>
              <a:t>ordinal </a:t>
            </a:r>
            <a:r>
              <a:rPr lang="en-US" altLang="en-US" dirty="0" err="1" smtClean="0"/>
              <a:t>dan</a:t>
            </a:r>
            <a:r>
              <a:rPr lang="en-US" altLang="en-US" dirty="0" smtClean="0"/>
              <a:t> nominal</a:t>
            </a:r>
          </a:p>
          <a:p>
            <a:r>
              <a:rPr lang="en-US" altLang="en-US" dirty="0" err="1" smtClean="0"/>
              <a:t>Merupakan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statistika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bebas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sebaran</a:t>
            </a:r>
            <a:r>
              <a:rPr lang="en-US" altLang="en-US" dirty="0" smtClean="0"/>
              <a:t> (</a:t>
            </a:r>
            <a:r>
              <a:rPr lang="en-US" altLang="en-US" dirty="0" err="1" smtClean="0"/>
              <a:t>tdk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mensyaratkan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bentuk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sebaran</a:t>
            </a:r>
            <a:r>
              <a:rPr lang="en-US" altLang="en-US" dirty="0" smtClean="0"/>
              <a:t> parameter </a:t>
            </a:r>
            <a:r>
              <a:rPr lang="en-US" altLang="en-US" dirty="0" err="1" smtClean="0"/>
              <a:t>populasi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baik</a:t>
            </a:r>
            <a:r>
              <a:rPr lang="en-US" altLang="en-US" dirty="0" smtClean="0"/>
              <a:t> normal </a:t>
            </a:r>
            <a:r>
              <a:rPr lang="en-US" altLang="en-US" dirty="0" err="1" smtClean="0"/>
              <a:t>atau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tidak</a:t>
            </a:r>
            <a:r>
              <a:rPr lang="en-US" altLang="en-US" dirty="0" smtClean="0"/>
              <a:t>).</a:t>
            </a:r>
          </a:p>
          <a:p>
            <a:r>
              <a:rPr lang="en-US" altLang="en-US" dirty="0" err="1" smtClean="0"/>
              <a:t>Contoh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metode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Statistika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non-parametrik:Binomial</a:t>
            </a:r>
            <a:r>
              <a:rPr lang="en-US" altLang="en-US" dirty="0" smtClean="0"/>
              <a:t> test, Chi-square test, Median test, Friedman Test, </a:t>
            </a:r>
            <a:r>
              <a:rPr lang="en-US" altLang="en-US" dirty="0" err="1" smtClean="0"/>
              <a:t>dll</a:t>
            </a:r>
            <a:r>
              <a:rPr lang="en-US" altLang="en-US" dirty="0" smtClean="0"/>
              <a:t>.</a:t>
            </a:r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74898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Jenis</a:t>
            </a:r>
            <a:r>
              <a:rPr lang="en-US" dirty="0" smtClean="0"/>
              <a:t> Data</a:t>
            </a:r>
            <a:endParaRPr lang="en-US" dirty="0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2779330" y="1010931"/>
            <a:ext cx="6192838" cy="4535488"/>
            <a:chOff x="929" y="1117"/>
            <a:chExt cx="3901" cy="2857"/>
          </a:xfrm>
        </p:grpSpPr>
        <p:sp>
          <p:nvSpPr>
            <p:cNvPr id="5" name="Text Box 5"/>
            <p:cNvSpPr txBox="1">
              <a:spLocks noChangeArrowheads="1"/>
            </p:cNvSpPr>
            <p:nvPr/>
          </p:nvSpPr>
          <p:spPr bwMode="auto">
            <a:xfrm>
              <a:off x="2243" y="1117"/>
              <a:ext cx="1268" cy="408"/>
            </a:xfrm>
            <a:prstGeom prst="rect">
              <a:avLst/>
            </a:prstGeom>
            <a:noFill/>
            <a:ln w="571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tIns="0" bIns="0"/>
            <a:lstStyle>
              <a:defPPr>
                <a:defRPr lang="en-US"/>
              </a:defPPr>
              <a:lvl1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 altLang="en-US" sz="300" dirty="0">
                <a:solidFill>
                  <a:srgbClr val="000000"/>
                </a:solidFill>
              </a:endParaRPr>
            </a:p>
            <a:p>
              <a:endParaRPr lang="en-US" altLang="en-US" sz="400" dirty="0">
                <a:solidFill>
                  <a:srgbClr val="000000"/>
                </a:solidFill>
              </a:endParaRPr>
            </a:p>
            <a:p>
              <a:r>
                <a:rPr lang="en-US" altLang="en-US" b="1" dirty="0"/>
                <a:t>DATA</a:t>
              </a:r>
            </a:p>
            <a:p>
              <a:pPr algn="l"/>
              <a:endParaRPr lang="en-US" altLang="en-US" dirty="0">
                <a:latin typeface="Times New Roman" panose="02020603050405020304" pitchFamily="18" charset="0"/>
              </a:endParaRPr>
            </a:p>
          </p:txBody>
        </p:sp>
        <p:sp>
          <p:nvSpPr>
            <p:cNvPr id="6" name="Text Box 6"/>
            <p:cNvSpPr txBox="1">
              <a:spLocks noChangeArrowheads="1"/>
            </p:cNvSpPr>
            <p:nvPr/>
          </p:nvSpPr>
          <p:spPr bwMode="auto">
            <a:xfrm>
              <a:off x="975" y="1933"/>
              <a:ext cx="1744" cy="408"/>
            </a:xfrm>
            <a:prstGeom prst="rect">
              <a:avLst/>
            </a:prstGeom>
            <a:noFill/>
            <a:ln w="571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tIns="0" bIns="0"/>
            <a:lstStyle>
              <a:defPPr>
                <a:defRPr lang="en-US"/>
              </a:defPPr>
              <a:lvl1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 altLang="en-US" sz="300">
                <a:solidFill>
                  <a:srgbClr val="000000"/>
                </a:solidFill>
              </a:endParaRPr>
            </a:p>
            <a:p>
              <a:endParaRPr lang="en-US" altLang="en-US" sz="400">
                <a:solidFill>
                  <a:srgbClr val="000000"/>
                </a:solidFill>
              </a:endParaRPr>
            </a:p>
            <a:p>
              <a:r>
                <a:rPr lang="en-US" altLang="en-US" b="1"/>
                <a:t>KUALITATIF</a:t>
              </a:r>
            </a:p>
            <a:p>
              <a:pPr algn="l"/>
              <a:endParaRPr lang="en-US" altLang="en-US" b="1">
                <a:latin typeface="Times New Roman" panose="02020603050405020304" pitchFamily="18" charset="0"/>
              </a:endParaRP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3036" y="1933"/>
              <a:ext cx="1613" cy="408"/>
            </a:xfrm>
            <a:prstGeom prst="rect">
              <a:avLst/>
            </a:prstGeom>
            <a:noFill/>
            <a:ln w="571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tIns="0" bIns="0"/>
            <a:lstStyle>
              <a:defPPr>
                <a:defRPr lang="en-US"/>
              </a:defPPr>
              <a:lvl1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 altLang="en-US" sz="300"/>
            </a:p>
            <a:p>
              <a:endParaRPr lang="en-US" altLang="en-US" sz="400"/>
            </a:p>
            <a:p>
              <a:r>
                <a:rPr lang="en-US" altLang="en-US" b="1"/>
                <a:t>KUANTITATIF</a:t>
              </a:r>
            </a:p>
            <a:p>
              <a:pPr algn="l"/>
              <a:endParaRPr lang="en-US" altLang="en-US" b="1">
                <a:latin typeface="Times New Roman" panose="02020603050405020304" pitchFamily="18" charset="0"/>
              </a:endParaRPr>
            </a:p>
          </p:txBody>
        </p:sp>
        <p:sp>
          <p:nvSpPr>
            <p:cNvPr id="8" name="Text Box 8"/>
            <p:cNvSpPr txBox="1">
              <a:spLocks noChangeArrowheads="1"/>
            </p:cNvSpPr>
            <p:nvPr/>
          </p:nvSpPr>
          <p:spPr bwMode="auto">
            <a:xfrm>
              <a:off x="929" y="2750"/>
              <a:ext cx="1268" cy="408"/>
            </a:xfrm>
            <a:prstGeom prst="rect">
              <a:avLst/>
            </a:prstGeom>
            <a:noFill/>
            <a:ln w="571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tIns="0" bIns="0"/>
            <a:lstStyle>
              <a:defPPr>
                <a:defRPr lang="en-US"/>
              </a:defPPr>
              <a:lvl1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 altLang="en-US" sz="300">
                <a:solidFill>
                  <a:srgbClr val="000000"/>
                </a:solidFill>
              </a:endParaRPr>
            </a:p>
            <a:p>
              <a:endParaRPr lang="en-US" altLang="en-US" sz="400">
                <a:solidFill>
                  <a:srgbClr val="000000"/>
                </a:solidFill>
              </a:endParaRPr>
            </a:p>
            <a:p>
              <a:r>
                <a:rPr lang="en-US" altLang="en-US" b="1"/>
                <a:t>NOMINAL</a:t>
              </a:r>
            </a:p>
            <a:p>
              <a:pPr algn="l"/>
              <a:endParaRPr lang="en-US" altLang="en-US" b="1">
                <a:latin typeface="Times New Roman" panose="02020603050405020304" pitchFamily="18" charset="0"/>
              </a:endParaRPr>
            </a:p>
          </p:txBody>
        </p:sp>
        <p:sp>
          <p:nvSpPr>
            <p:cNvPr id="9" name="Text Box 9"/>
            <p:cNvSpPr txBox="1">
              <a:spLocks noChangeArrowheads="1"/>
            </p:cNvSpPr>
            <p:nvPr/>
          </p:nvSpPr>
          <p:spPr bwMode="auto">
            <a:xfrm>
              <a:off x="929" y="3566"/>
              <a:ext cx="1268" cy="408"/>
            </a:xfrm>
            <a:prstGeom prst="rect">
              <a:avLst/>
            </a:prstGeom>
            <a:noFill/>
            <a:ln w="571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tIns="0" bIns="0"/>
            <a:lstStyle>
              <a:defPPr>
                <a:defRPr lang="en-US"/>
              </a:defPPr>
              <a:lvl1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 altLang="en-US" sz="300">
                <a:solidFill>
                  <a:srgbClr val="000000"/>
                </a:solidFill>
              </a:endParaRPr>
            </a:p>
            <a:p>
              <a:endParaRPr lang="en-US" altLang="en-US" sz="400">
                <a:solidFill>
                  <a:srgbClr val="000000"/>
                </a:solidFill>
              </a:endParaRPr>
            </a:p>
            <a:p>
              <a:r>
                <a:rPr lang="en-US" altLang="en-US" b="1"/>
                <a:t>ORDINAL</a:t>
              </a:r>
            </a:p>
            <a:p>
              <a:pPr algn="l"/>
              <a:endParaRPr lang="en-US" altLang="en-US" b="1">
                <a:latin typeface="Times New Roman" panose="02020603050405020304" pitchFamily="18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3534" y="2705"/>
              <a:ext cx="1296" cy="408"/>
            </a:xfrm>
            <a:prstGeom prst="rect">
              <a:avLst/>
            </a:prstGeom>
            <a:noFill/>
            <a:ln w="571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tIns="0" bIns="0"/>
            <a:lstStyle>
              <a:defPPr>
                <a:defRPr lang="en-US"/>
              </a:defPPr>
              <a:lvl1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 altLang="en-US" sz="300">
                <a:solidFill>
                  <a:srgbClr val="000000"/>
                </a:solidFill>
              </a:endParaRPr>
            </a:p>
            <a:p>
              <a:endParaRPr lang="en-US" altLang="en-US" sz="400">
                <a:solidFill>
                  <a:srgbClr val="000000"/>
                </a:solidFill>
              </a:endParaRPr>
            </a:p>
            <a:p>
              <a:r>
                <a:rPr lang="en-US" altLang="en-US" b="1"/>
                <a:t>INTERVAL</a:t>
              </a:r>
            </a:p>
            <a:p>
              <a:pPr algn="l"/>
              <a:endParaRPr lang="en-US" altLang="en-US" b="1">
                <a:latin typeface="Times New Roman" panose="02020603050405020304" pitchFamily="18" charset="0"/>
              </a:endParaRP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3534" y="3566"/>
              <a:ext cx="979" cy="408"/>
            </a:xfrm>
            <a:prstGeom prst="rect">
              <a:avLst/>
            </a:prstGeom>
            <a:noFill/>
            <a:ln w="5715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tIns="0" bIns="0"/>
            <a:lstStyle>
              <a:defPPr>
                <a:defRPr lang="en-US"/>
              </a:defPPr>
              <a:lvl1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 altLang="en-US" sz="300">
                <a:solidFill>
                  <a:srgbClr val="000000"/>
                </a:solidFill>
              </a:endParaRPr>
            </a:p>
            <a:p>
              <a:endParaRPr lang="en-US" altLang="en-US" sz="400">
                <a:solidFill>
                  <a:srgbClr val="000000"/>
                </a:solidFill>
              </a:endParaRPr>
            </a:p>
            <a:p>
              <a:r>
                <a:rPr lang="en-US" altLang="en-US" b="1"/>
                <a:t>RASIO</a:t>
              </a:r>
            </a:p>
            <a:p>
              <a:pPr algn="l"/>
              <a:endParaRPr lang="en-US" altLang="en-US" b="1">
                <a:latin typeface="Times New Roman" panose="02020603050405020304" pitchFamily="18" charset="0"/>
              </a:endParaRPr>
            </a:p>
          </p:txBody>
        </p:sp>
        <p:sp>
          <p:nvSpPr>
            <p:cNvPr id="12" name="Line 12"/>
            <p:cNvSpPr>
              <a:spLocks noChangeShapeType="1"/>
            </p:cNvSpPr>
            <p:nvPr/>
          </p:nvSpPr>
          <p:spPr bwMode="auto">
            <a:xfrm>
              <a:off x="1768" y="1729"/>
              <a:ext cx="2219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3" name="Line 13"/>
            <p:cNvSpPr>
              <a:spLocks noChangeShapeType="1"/>
            </p:cNvSpPr>
            <p:nvPr/>
          </p:nvSpPr>
          <p:spPr bwMode="auto">
            <a:xfrm>
              <a:off x="2877" y="1525"/>
              <a:ext cx="0" cy="204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4" name="Line 14"/>
            <p:cNvSpPr>
              <a:spLocks noChangeShapeType="1"/>
            </p:cNvSpPr>
            <p:nvPr/>
          </p:nvSpPr>
          <p:spPr bwMode="auto">
            <a:xfrm>
              <a:off x="1768" y="1729"/>
              <a:ext cx="0" cy="204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5" name="Line 15"/>
            <p:cNvSpPr>
              <a:spLocks noChangeShapeType="1"/>
            </p:cNvSpPr>
            <p:nvPr/>
          </p:nvSpPr>
          <p:spPr bwMode="auto">
            <a:xfrm>
              <a:off x="3987" y="1729"/>
              <a:ext cx="0" cy="204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6" name="Line 16"/>
            <p:cNvSpPr>
              <a:spLocks noChangeShapeType="1"/>
            </p:cNvSpPr>
            <p:nvPr/>
          </p:nvSpPr>
          <p:spPr bwMode="auto">
            <a:xfrm>
              <a:off x="2402" y="2341"/>
              <a:ext cx="0" cy="1429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7" name="Line 17"/>
            <p:cNvSpPr>
              <a:spLocks noChangeShapeType="1"/>
            </p:cNvSpPr>
            <p:nvPr/>
          </p:nvSpPr>
          <p:spPr bwMode="auto">
            <a:xfrm flipH="1">
              <a:off x="2199" y="3748"/>
              <a:ext cx="182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8" name="Line 18"/>
            <p:cNvSpPr>
              <a:spLocks noChangeShapeType="1"/>
            </p:cNvSpPr>
            <p:nvPr/>
          </p:nvSpPr>
          <p:spPr bwMode="auto">
            <a:xfrm flipH="1">
              <a:off x="2199" y="2931"/>
              <a:ext cx="227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9" name="Line 19"/>
            <p:cNvSpPr>
              <a:spLocks noChangeShapeType="1"/>
            </p:cNvSpPr>
            <p:nvPr/>
          </p:nvSpPr>
          <p:spPr bwMode="auto">
            <a:xfrm>
              <a:off x="3307" y="2341"/>
              <a:ext cx="0" cy="145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0" name="Line 21"/>
            <p:cNvSpPr>
              <a:spLocks noChangeShapeType="1"/>
            </p:cNvSpPr>
            <p:nvPr/>
          </p:nvSpPr>
          <p:spPr bwMode="auto">
            <a:xfrm>
              <a:off x="3307" y="2931"/>
              <a:ext cx="227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1" name="Line 23"/>
            <p:cNvSpPr>
              <a:spLocks noChangeShapeType="1"/>
            </p:cNvSpPr>
            <p:nvPr/>
          </p:nvSpPr>
          <p:spPr bwMode="auto">
            <a:xfrm flipH="1">
              <a:off x="3307" y="3793"/>
              <a:ext cx="227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>
              <a:defPPr>
                <a:defRPr lang="en-US"/>
              </a:defPPr>
              <a:lvl1pPr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ctr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</p:grpSp>
      <p:sp>
        <p:nvSpPr>
          <p:cNvPr id="22" name="Text Box 21"/>
          <p:cNvSpPr txBox="1">
            <a:spLocks noChangeArrowheads="1"/>
          </p:cNvSpPr>
          <p:nvPr/>
        </p:nvSpPr>
        <p:spPr bwMode="auto">
          <a:xfrm>
            <a:off x="555027" y="2231634"/>
            <a:ext cx="2678905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id-ID"/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0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20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20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20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20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sz="20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sz="20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sz="20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sz="20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l">
              <a:lnSpc>
                <a:spcPct val="90000"/>
              </a:lnSpc>
              <a:buFontTx/>
              <a:buChar char="•"/>
            </a:pPr>
            <a:r>
              <a:rPr lang="en-US" altLang="en-US" sz="1600" dirty="0" err="1"/>
              <a:t>Jenis</a:t>
            </a:r>
            <a:r>
              <a:rPr lang="en-US" altLang="en-US" sz="1600" dirty="0"/>
              <a:t> </a:t>
            </a:r>
            <a:r>
              <a:rPr lang="en-US" altLang="en-US" sz="1600" dirty="0" err="1"/>
              <a:t>Kelamin</a:t>
            </a:r>
            <a:endParaRPr lang="en-US" altLang="en-US" sz="1600" dirty="0"/>
          </a:p>
          <a:p>
            <a:pPr algn="l">
              <a:lnSpc>
                <a:spcPct val="90000"/>
              </a:lnSpc>
              <a:buFontTx/>
              <a:buChar char="•"/>
            </a:pPr>
            <a:r>
              <a:rPr lang="en-US" altLang="en-US" sz="1600" dirty="0" err="1" smtClean="0"/>
              <a:t>Jenjang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pendidikan</a:t>
            </a:r>
            <a:endParaRPr lang="en-US" altLang="en-US" sz="1600" dirty="0"/>
          </a:p>
          <a:p>
            <a:pPr algn="l">
              <a:lnSpc>
                <a:spcPct val="90000"/>
              </a:lnSpc>
              <a:buFontTx/>
              <a:buChar char="•"/>
            </a:pPr>
            <a:r>
              <a:rPr lang="en-US" altLang="en-US" sz="1600" dirty="0" smtClean="0"/>
              <a:t>Mata </a:t>
            </a:r>
            <a:r>
              <a:rPr lang="en-US" altLang="en-US" sz="1600" dirty="0" err="1" smtClean="0"/>
              <a:t>pelajaran</a:t>
            </a:r>
            <a:endParaRPr lang="en-US" altLang="en-US" dirty="0"/>
          </a:p>
        </p:txBody>
      </p:sp>
      <p:sp>
        <p:nvSpPr>
          <p:cNvPr id="23" name="Text Box 23"/>
          <p:cNvSpPr txBox="1">
            <a:spLocks noChangeArrowheads="1"/>
          </p:cNvSpPr>
          <p:nvPr/>
        </p:nvSpPr>
        <p:spPr bwMode="auto">
          <a:xfrm>
            <a:off x="8843463" y="2231634"/>
            <a:ext cx="3085911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id-ID"/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0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20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20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20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20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sz="20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sz="20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sz="20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sz="2000" b="1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l">
              <a:lnSpc>
                <a:spcPct val="90000"/>
              </a:lnSpc>
              <a:buFontTx/>
              <a:buChar char="•"/>
            </a:pPr>
            <a:r>
              <a:rPr lang="en-US" altLang="en-US" sz="1600" dirty="0" err="1" smtClean="0"/>
              <a:t>Jumlah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siswa</a:t>
            </a:r>
            <a:endParaRPr lang="en-US" altLang="en-US" sz="1600" dirty="0" smtClean="0"/>
          </a:p>
          <a:p>
            <a:pPr algn="l">
              <a:lnSpc>
                <a:spcPct val="90000"/>
              </a:lnSpc>
              <a:buFontTx/>
              <a:buChar char="•"/>
            </a:pPr>
            <a:r>
              <a:rPr lang="en-US" altLang="en-US" sz="1600" dirty="0" err="1" smtClean="0"/>
              <a:t>Jumlah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sekolah</a:t>
            </a:r>
            <a:endParaRPr lang="en-US" altLang="en-US" sz="1600" dirty="0"/>
          </a:p>
          <a:p>
            <a:pPr algn="l">
              <a:lnSpc>
                <a:spcPct val="90000"/>
              </a:lnSpc>
              <a:buFontTx/>
              <a:buChar char="•"/>
            </a:pPr>
            <a:r>
              <a:rPr lang="en-US" altLang="en-US" sz="1600" dirty="0" err="1" smtClean="0"/>
              <a:t>Nilai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hasil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belajar</a:t>
            </a:r>
            <a:endParaRPr lang="en-US" altLang="en-US" dirty="0"/>
          </a:p>
        </p:txBody>
      </p:sp>
      <p:sp>
        <p:nvSpPr>
          <p:cNvPr id="24" name="Rectangle 23"/>
          <p:cNvSpPr/>
          <p:nvPr/>
        </p:nvSpPr>
        <p:spPr>
          <a:xfrm>
            <a:off x="-1478" y="3586720"/>
            <a:ext cx="28441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dirty="0" err="1" smtClean="0"/>
              <a:t>Tidak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dapat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dibandingkan</a:t>
            </a:r>
            <a:endParaRPr lang="en-US" altLang="en-US" dirty="0" smtClean="0"/>
          </a:p>
          <a:p>
            <a:r>
              <a:rPr lang="en-US" altLang="en-US" dirty="0" smtClean="0"/>
              <a:t>1</a:t>
            </a:r>
            <a:r>
              <a:rPr lang="en-US" altLang="en-US" dirty="0"/>
              <a:t>. </a:t>
            </a:r>
            <a:r>
              <a:rPr lang="en-US" altLang="en-US" dirty="0" err="1"/>
              <a:t>Pria</a:t>
            </a:r>
            <a:r>
              <a:rPr lang="en-US" altLang="en-US" dirty="0"/>
              <a:t>		2. </a:t>
            </a:r>
            <a:r>
              <a:rPr lang="en-US" altLang="en-US" dirty="0" err="1"/>
              <a:t>Wanita</a:t>
            </a:r>
            <a:endParaRPr lang="en-US" dirty="0"/>
          </a:p>
        </p:txBody>
      </p:sp>
      <p:sp>
        <p:nvSpPr>
          <p:cNvPr id="25" name="Rectangle 24"/>
          <p:cNvSpPr/>
          <p:nvPr/>
        </p:nvSpPr>
        <p:spPr>
          <a:xfrm>
            <a:off x="39551" y="4900088"/>
            <a:ext cx="26006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dirty="0" err="1" smtClean="0"/>
              <a:t>Dapat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dibandingkan</a:t>
            </a:r>
            <a:endParaRPr lang="en-US" altLang="en-US" dirty="0" smtClean="0"/>
          </a:p>
          <a:p>
            <a:r>
              <a:rPr lang="en-US" altLang="en-US" dirty="0" smtClean="0"/>
              <a:t>1</a:t>
            </a:r>
            <a:r>
              <a:rPr lang="en-US" altLang="en-US" dirty="0"/>
              <a:t>. </a:t>
            </a:r>
            <a:r>
              <a:rPr lang="en-US" altLang="en-US" dirty="0" smtClean="0"/>
              <a:t>Tinggi</a:t>
            </a:r>
            <a:r>
              <a:rPr lang="en-US" altLang="en-US" dirty="0"/>
              <a:t>		2. </a:t>
            </a:r>
            <a:r>
              <a:rPr lang="en-US" altLang="en-US" dirty="0" err="1" smtClean="0"/>
              <a:t>Rendah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8938760" y="3331668"/>
            <a:ext cx="308623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dirty="0" err="1"/>
              <a:t>memiliki</a:t>
            </a:r>
            <a:r>
              <a:rPr lang="en-US" altLang="en-US" dirty="0"/>
              <a:t> </a:t>
            </a:r>
            <a:r>
              <a:rPr lang="en-US" altLang="en-US" dirty="0" err="1"/>
              <a:t>perbedaan</a:t>
            </a:r>
            <a:r>
              <a:rPr lang="en-US" altLang="en-US" dirty="0"/>
              <a:t> </a:t>
            </a:r>
            <a:r>
              <a:rPr lang="en-US" altLang="en-US" dirty="0" err="1"/>
              <a:t>sebesar</a:t>
            </a:r>
            <a:r>
              <a:rPr lang="en-US" altLang="en-US" dirty="0"/>
              <a:t> </a:t>
            </a:r>
            <a:r>
              <a:rPr lang="en-US" altLang="en-US" dirty="0" err="1"/>
              <a:t>intervalnya</a:t>
            </a:r>
            <a:r>
              <a:rPr lang="en-US" altLang="en-US" dirty="0"/>
              <a:t>.</a:t>
            </a:r>
          </a:p>
          <a:p>
            <a:pPr>
              <a:buFont typeface="Monotype Sorts" pitchFamily="2" charset="2"/>
              <a:buNone/>
            </a:pPr>
            <a:r>
              <a:rPr lang="en-US" altLang="en-US" dirty="0"/>
              <a:t>	</a:t>
            </a:r>
            <a:r>
              <a:rPr lang="en-US" altLang="en-US" dirty="0" err="1" smtClean="0"/>
              <a:t>nilai</a:t>
            </a:r>
            <a:r>
              <a:rPr lang="en-US" altLang="en-US" dirty="0"/>
              <a:t>		</a:t>
            </a:r>
            <a:r>
              <a:rPr lang="en-US" altLang="en-US" dirty="0" err="1"/>
              <a:t>Jumlah</a:t>
            </a:r>
            <a:r>
              <a:rPr lang="en-US" altLang="en-US" dirty="0"/>
              <a:t> </a:t>
            </a:r>
            <a:r>
              <a:rPr lang="en-US" altLang="en-US" dirty="0" err="1" smtClean="0"/>
              <a:t>siswa</a:t>
            </a:r>
            <a:endParaRPr lang="en-US" altLang="en-US" dirty="0"/>
          </a:p>
          <a:p>
            <a:pPr>
              <a:buFont typeface="Monotype Sorts" pitchFamily="2" charset="2"/>
              <a:buNone/>
            </a:pPr>
            <a:r>
              <a:rPr lang="en-US" altLang="en-US" dirty="0"/>
              <a:t>	</a:t>
            </a:r>
            <a:r>
              <a:rPr lang="en-US" altLang="en-US" dirty="0" smtClean="0"/>
              <a:t>65 - 75</a:t>
            </a:r>
            <a:r>
              <a:rPr lang="en-US" altLang="en-US" dirty="0"/>
              <a:t>	     </a:t>
            </a:r>
            <a:r>
              <a:rPr lang="en-US" altLang="en-US" dirty="0" smtClean="0"/>
              <a:t>25</a:t>
            </a:r>
            <a:endParaRPr lang="en-US" altLang="en-US" dirty="0"/>
          </a:p>
          <a:p>
            <a:pPr>
              <a:buFont typeface="Monotype Sorts" pitchFamily="2" charset="2"/>
              <a:buNone/>
            </a:pPr>
            <a:r>
              <a:rPr lang="en-US" altLang="en-US" dirty="0"/>
              <a:t>	</a:t>
            </a:r>
            <a:r>
              <a:rPr lang="en-US" altLang="en-US" dirty="0" smtClean="0"/>
              <a:t>76 - 85</a:t>
            </a:r>
            <a:r>
              <a:rPr lang="en-US" altLang="en-US" dirty="0"/>
              <a:t>	     </a:t>
            </a:r>
            <a:r>
              <a:rPr lang="en-US" altLang="en-US" dirty="0" smtClean="0"/>
              <a:t>15</a:t>
            </a:r>
            <a:endParaRPr lang="en-US" altLang="en-US" dirty="0"/>
          </a:p>
        </p:txBody>
      </p:sp>
      <p:sp>
        <p:nvSpPr>
          <p:cNvPr id="27" name="Rectangle 26"/>
          <p:cNvSpPr/>
          <p:nvPr/>
        </p:nvSpPr>
        <p:spPr>
          <a:xfrm>
            <a:off x="8504245" y="4808996"/>
            <a:ext cx="37643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dirty="0" err="1" smtClean="0"/>
              <a:t>memiliki</a:t>
            </a:r>
            <a:r>
              <a:rPr lang="en-US" altLang="en-US" dirty="0" smtClean="0"/>
              <a:t> </a:t>
            </a:r>
            <a:r>
              <a:rPr lang="en-US" altLang="en-US" dirty="0" err="1"/>
              <a:t>perbedaan</a:t>
            </a:r>
            <a:r>
              <a:rPr lang="en-US" altLang="en-US" dirty="0"/>
              <a:t> </a:t>
            </a:r>
            <a:r>
              <a:rPr lang="en-US" altLang="en-US" dirty="0" smtClean="0"/>
              <a:t>yang </a:t>
            </a:r>
            <a:r>
              <a:rPr lang="en-US" altLang="en-US" dirty="0" err="1"/>
              <a:t>konstan</a:t>
            </a:r>
            <a:r>
              <a:rPr lang="en-US" altLang="en-US" dirty="0"/>
              <a:t>.</a:t>
            </a:r>
          </a:p>
          <a:p>
            <a:pPr>
              <a:buFont typeface="Monotype Sorts" pitchFamily="2" charset="2"/>
              <a:buNone/>
            </a:pPr>
            <a:r>
              <a:rPr lang="en-US" altLang="en-US" dirty="0" err="1" smtClean="0"/>
              <a:t>Siswa</a:t>
            </a:r>
            <a:r>
              <a:rPr lang="en-US" altLang="en-US" dirty="0"/>
              <a:t>		</a:t>
            </a:r>
            <a:r>
              <a:rPr lang="en-US" altLang="en-US" dirty="0" err="1" smtClean="0"/>
              <a:t>Nilai</a:t>
            </a:r>
            <a:endParaRPr lang="en-US" altLang="en-US" dirty="0"/>
          </a:p>
          <a:p>
            <a:pPr>
              <a:buFont typeface="Monotype Sorts" pitchFamily="2" charset="2"/>
              <a:buNone/>
            </a:pPr>
            <a:r>
              <a:rPr lang="en-US" altLang="en-US" dirty="0" smtClean="0"/>
              <a:t>Andi</a:t>
            </a:r>
            <a:r>
              <a:rPr lang="en-US" altLang="en-US" dirty="0"/>
              <a:t>			</a:t>
            </a:r>
            <a:r>
              <a:rPr lang="en-US" altLang="en-US" dirty="0" smtClean="0"/>
              <a:t>70</a:t>
            </a:r>
            <a:endParaRPr lang="en-US" altLang="en-US" dirty="0"/>
          </a:p>
          <a:p>
            <a:pPr>
              <a:buFont typeface="Monotype Sorts" pitchFamily="2" charset="2"/>
              <a:buNone/>
            </a:pPr>
            <a:r>
              <a:rPr lang="en-US" altLang="en-US" dirty="0" err="1" smtClean="0"/>
              <a:t>Beny</a:t>
            </a:r>
            <a:r>
              <a:rPr lang="en-US" altLang="en-US" dirty="0"/>
              <a:t>		</a:t>
            </a:r>
            <a:r>
              <a:rPr lang="en-US" altLang="en-US" dirty="0" smtClean="0"/>
              <a:t>75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48274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Populasi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sampel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2308282" y="2634266"/>
            <a:ext cx="6357937" cy="36004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id-ID" sz="1800" b="0"/>
          </a:p>
        </p:txBody>
      </p:sp>
      <p:sp>
        <p:nvSpPr>
          <p:cNvPr id="5" name="Oval 4"/>
          <p:cNvSpPr/>
          <p:nvPr/>
        </p:nvSpPr>
        <p:spPr>
          <a:xfrm>
            <a:off x="3363969" y="3426428"/>
            <a:ext cx="3455988" cy="214312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endParaRPr lang="id-ID" sz="1800" b="0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308532" y="2858103"/>
            <a:ext cx="2428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d-ID" altLang="en-US" sz="2800">
                <a:solidFill>
                  <a:schemeClr val="tx1"/>
                </a:solidFill>
              </a:rPr>
              <a:t>POPULASI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379969" y="4215416"/>
            <a:ext cx="24288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d-ID" altLang="en-US" sz="3200">
                <a:solidFill>
                  <a:srgbClr val="FF0000"/>
                </a:solidFill>
              </a:rPr>
              <a:t>SAMPEL</a:t>
            </a:r>
          </a:p>
        </p:txBody>
      </p:sp>
      <p:sp>
        <p:nvSpPr>
          <p:cNvPr id="9" name="Rectangle 8"/>
          <p:cNvSpPr/>
          <p:nvPr/>
        </p:nvSpPr>
        <p:spPr>
          <a:xfrm>
            <a:off x="6226175" y="288051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d-ID" altLang="en-US" dirty="0">
                <a:latin typeface="Arial Narrow" panose="020B0606020202030204" pitchFamily="34" charset="0"/>
                <a:cs typeface="Times New Roman" panose="02020603050405020304" pitchFamily="18" charset="0"/>
              </a:rPr>
              <a:t>jumlah keseluruhan unit analisis yang akan </a:t>
            </a:r>
            <a:r>
              <a:rPr lang="id-ID" altLang="en-US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diselidiki.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226175" y="423356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d-ID" altLang="en-US" dirty="0">
                <a:latin typeface="Arial Narrow" panose="020B0606020202030204" pitchFamily="34" charset="0"/>
                <a:cs typeface="Times New Roman" panose="02020603050405020304" pitchFamily="18" charset="0"/>
              </a:rPr>
              <a:t>sebagian dari unit-unit yang ada dalam populasi yang ciri-ciri atau karakteristiknya benar-benar diselidiki.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5682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850900" y="787400"/>
            <a:ext cx="3429000" cy="3048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3200"/>
              <a:t>…  ….  …   … …</a:t>
            </a:r>
          </a:p>
          <a:p>
            <a:r>
              <a:rPr lang="en-US" altLang="en-US" sz="3200"/>
              <a:t>…. ….. ….    …</a:t>
            </a:r>
          </a:p>
          <a:p>
            <a:r>
              <a:rPr lang="en-US" altLang="en-US" sz="3200"/>
              <a:t>…..   ….  ….</a:t>
            </a:r>
          </a:p>
          <a:p>
            <a:r>
              <a:rPr lang="en-US" altLang="en-US" sz="3200"/>
              <a:t>  …..    ….  ….</a:t>
            </a:r>
          </a:p>
          <a:p>
            <a:r>
              <a:rPr lang="en-US" altLang="en-US" sz="3200"/>
              <a:t>…..      …..  ..   …</a:t>
            </a:r>
          </a:p>
          <a:p>
            <a:r>
              <a:rPr lang="en-US" altLang="en-US" sz="3200"/>
              <a:t>……..  ..     ….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956300" y="1320800"/>
            <a:ext cx="1828800" cy="13716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3200"/>
              <a:t>. .  .  . .</a:t>
            </a:r>
          </a:p>
          <a:p>
            <a:r>
              <a:rPr lang="en-US" altLang="en-US" sz="3200"/>
              <a:t>.   .   . .</a:t>
            </a:r>
          </a:p>
          <a:p>
            <a:r>
              <a:rPr lang="en-US" altLang="en-US" sz="3200"/>
              <a:t>….  ….</a:t>
            </a:r>
          </a:p>
        </p:txBody>
      </p:sp>
      <p:sp>
        <p:nvSpPr>
          <p:cNvPr id="6" name="Line 5"/>
          <p:cNvSpPr>
            <a:spLocks noChangeShapeType="1"/>
          </p:cNvSpPr>
          <p:nvPr/>
        </p:nvSpPr>
        <p:spPr bwMode="auto">
          <a:xfrm>
            <a:off x="2832100" y="1244600"/>
            <a:ext cx="3429000" cy="533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Line 6"/>
          <p:cNvSpPr>
            <a:spLocks noChangeShapeType="1"/>
          </p:cNvSpPr>
          <p:nvPr/>
        </p:nvSpPr>
        <p:spPr bwMode="auto">
          <a:xfrm flipV="1">
            <a:off x="3822700" y="2082800"/>
            <a:ext cx="2514600" cy="1524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Line 7"/>
          <p:cNvSpPr>
            <a:spLocks noChangeShapeType="1"/>
          </p:cNvSpPr>
          <p:nvPr/>
        </p:nvSpPr>
        <p:spPr bwMode="auto">
          <a:xfrm flipV="1">
            <a:off x="3822700" y="2540000"/>
            <a:ext cx="2362200" cy="10668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1917700" y="4059238"/>
            <a:ext cx="1212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id-ID" altLang="en-US" dirty="0">
                <a:latin typeface="Arial Narrow" panose="020B0606020202030204" pitchFamily="34" charset="0"/>
              </a:rPr>
              <a:t>populasi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6473825" y="2805113"/>
            <a:ext cx="1047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id-ID" altLang="en-US">
                <a:latin typeface="Arial Narrow" panose="020B0606020202030204" pitchFamily="34" charset="0"/>
              </a:rPr>
              <a:t>sampel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9694728"/>
              </p:ext>
            </p:extLst>
          </p:nvPr>
        </p:nvGraphicFramePr>
        <p:xfrm>
          <a:off x="2120900" y="4648200"/>
          <a:ext cx="8128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Populasi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Sampel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Sekolah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Menengah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Pertama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SMP di Kota Semarang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SMP di Kota Semarang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SMP N 1 Kota Semarang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SMPN 1 Kota Semarang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Siswa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kelas</a:t>
                      </a:r>
                      <a:r>
                        <a:rPr lang="en-US" dirty="0" smtClean="0"/>
                        <a:t> 7</a:t>
                      </a:r>
                      <a:r>
                        <a:rPr lang="en-US" baseline="0" dirty="0" smtClean="0"/>
                        <a:t> SMPN 1 Kota Semarang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/>
                        <a:t>Siswa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kelas</a:t>
                      </a:r>
                      <a:r>
                        <a:rPr lang="en-US" dirty="0" smtClean="0"/>
                        <a:t> 7</a:t>
                      </a:r>
                      <a:r>
                        <a:rPr lang="en-US" baseline="0" dirty="0" smtClean="0"/>
                        <a:t> SMPN 1 Kota Semarang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Kelas</a:t>
                      </a:r>
                      <a:r>
                        <a:rPr lang="en-US" dirty="0" smtClean="0"/>
                        <a:t> 7A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5666225" y="4367977"/>
            <a:ext cx="118974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dirty="0" smtClean="0">
                <a:latin typeface="Arial Narrow" panose="020B0606020202030204" pitchFamily="34" charset="0"/>
              </a:rPr>
              <a:t>SIMULASI</a:t>
            </a:r>
            <a:endParaRPr lang="id-ID" altLang="en-US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370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DISTRIBUSI FREKUENSI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095573"/>
            <a:ext cx="10141781" cy="901627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 err="1"/>
              <a:t>Pengelompokkan</a:t>
            </a:r>
            <a:r>
              <a:rPr lang="en-US" altLang="en-US" dirty="0"/>
              <a:t> data </a:t>
            </a:r>
            <a:r>
              <a:rPr lang="en-US" altLang="en-US" dirty="0" err="1"/>
              <a:t>menjadi</a:t>
            </a:r>
            <a:r>
              <a:rPr lang="en-US" altLang="en-US" dirty="0"/>
              <a:t> </a:t>
            </a:r>
            <a:r>
              <a:rPr lang="en-US" altLang="en-US" dirty="0" err="1"/>
              <a:t>tabulasi</a:t>
            </a:r>
            <a:r>
              <a:rPr lang="en-US" altLang="en-US" dirty="0"/>
              <a:t> data </a:t>
            </a:r>
            <a:r>
              <a:rPr lang="en-US" altLang="en-US" dirty="0" err="1"/>
              <a:t>dengan</a:t>
            </a:r>
            <a:r>
              <a:rPr lang="en-US" altLang="en-US" dirty="0"/>
              <a:t> </a:t>
            </a:r>
            <a:r>
              <a:rPr lang="en-US" altLang="en-US" dirty="0" err="1"/>
              <a:t>memakai</a:t>
            </a:r>
            <a:r>
              <a:rPr lang="en-US" altLang="en-US" dirty="0"/>
              <a:t> </a:t>
            </a:r>
            <a:r>
              <a:rPr lang="en-US" altLang="en-US" dirty="0" err="1"/>
              <a:t>kelas-kelas</a:t>
            </a:r>
            <a:r>
              <a:rPr lang="en-US" altLang="en-US" dirty="0"/>
              <a:t> data </a:t>
            </a:r>
            <a:r>
              <a:rPr lang="en-US" altLang="en-US" dirty="0" err="1"/>
              <a:t>dan</a:t>
            </a:r>
            <a:r>
              <a:rPr lang="en-US" altLang="en-US" dirty="0"/>
              <a:t> </a:t>
            </a:r>
            <a:r>
              <a:rPr lang="en-US" altLang="en-US" dirty="0" err="1"/>
              <a:t>dikaitkan</a:t>
            </a:r>
            <a:r>
              <a:rPr lang="en-US" altLang="en-US" dirty="0"/>
              <a:t> </a:t>
            </a:r>
            <a:r>
              <a:rPr lang="en-US" altLang="en-US" dirty="0" err="1"/>
              <a:t>dengan</a:t>
            </a:r>
            <a:r>
              <a:rPr lang="en-US" altLang="en-US" dirty="0"/>
              <a:t> </a:t>
            </a:r>
            <a:r>
              <a:rPr lang="en-US" altLang="en-US" dirty="0" err="1"/>
              <a:t>masing-masing</a:t>
            </a:r>
            <a:r>
              <a:rPr lang="en-US" altLang="en-US" dirty="0"/>
              <a:t> </a:t>
            </a:r>
            <a:r>
              <a:rPr lang="en-US" altLang="en-US" dirty="0" err="1" smtClean="0"/>
              <a:t>frekuensinya</a:t>
            </a:r>
            <a:endParaRPr lang="en-US" altLang="en-US" dirty="0"/>
          </a:p>
        </p:txBody>
      </p:sp>
      <p:sp>
        <p:nvSpPr>
          <p:cNvPr id="8" name="Text Box 37"/>
          <p:cNvSpPr txBox="1">
            <a:spLocks noChangeArrowheads="1"/>
          </p:cNvSpPr>
          <p:nvPr/>
        </p:nvSpPr>
        <p:spPr bwMode="auto">
          <a:xfrm>
            <a:off x="152400" y="2859088"/>
            <a:ext cx="118999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US" dirty="0" err="1" smtClean="0"/>
              <a:t>Contoh</a:t>
            </a:r>
            <a:r>
              <a:rPr lang="en-US" altLang="en-US" dirty="0" smtClean="0"/>
              <a:t>: </a:t>
            </a:r>
            <a:r>
              <a:rPr lang="en-US" altLang="en-US" dirty="0" err="1" smtClean="0"/>
              <a:t>Menghitung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distribusi</a:t>
            </a:r>
            <a:r>
              <a:rPr lang="en-US" altLang="en-US" dirty="0" smtClean="0"/>
              <a:t> </a:t>
            </a:r>
            <a:r>
              <a:rPr lang="en-US" altLang="en-US" dirty="0" err="1"/>
              <a:t>Frekuensi</a:t>
            </a:r>
            <a:r>
              <a:rPr lang="en-US" altLang="en-US" dirty="0"/>
              <a:t> Data </a:t>
            </a:r>
            <a:r>
              <a:rPr lang="en-US" altLang="en-US" dirty="0" err="1"/>
              <a:t>hasil</a:t>
            </a:r>
            <a:r>
              <a:rPr lang="en-US" altLang="en-US" dirty="0"/>
              <a:t> </a:t>
            </a:r>
            <a:r>
              <a:rPr lang="en-US" altLang="en-US" dirty="0" err="1"/>
              <a:t>ujian</a:t>
            </a:r>
            <a:r>
              <a:rPr lang="en-US" altLang="en-US" dirty="0"/>
              <a:t> </a:t>
            </a:r>
            <a:r>
              <a:rPr lang="en-US" altLang="en-US" dirty="0" err="1"/>
              <a:t>akhir</a:t>
            </a:r>
            <a:r>
              <a:rPr lang="en-US" altLang="en-US" dirty="0"/>
              <a:t> Mata </a:t>
            </a:r>
            <a:r>
              <a:rPr lang="en-US" altLang="en-US" dirty="0" err="1"/>
              <a:t>Kuliah</a:t>
            </a:r>
            <a:r>
              <a:rPr lang="en-US" altLang="en-US" dirty="0"/>
              <a:t> </a:t>
            </a:r>
            <a:r>
              <a:rPr lang="en-US" altLang="en-US" dirty="0" err="1"/>
              <a:t>Statistika</a:t>
            </a:r>
            <a:r>
              <a:rPr lang="en-US" altLang="en-US" dirty="0"/>
              <a:t> </a:t>
            </a:r>
            <a:r>
              <a:rPr lang="en-US" altLang="en-US" dirty="0" err="1"/>
              <a:t>dari</a:t>
            </a:r>
            <a:r>
              <a:rPr lang="en-US" altLang="en-US" dirty="0"/>
              <a:t> 60 orang </a:t>
            </a:r>
            <a:r>
              <a:rPr lang="en-US" altLang="en-US" dirty="0" err="1"/>
              <a:t>mahasiswa</a:t>
            </a:r>
            <a:endParaRPr lang="en-US" altLang="en-US" dirty="0"/>
          </a:p>
          <a:p>
            <a:pPr eaLnBrk="1" hangingPunct="1"/>
            <a:endParaRPr lang="en-US" altLang="en-US" dirty="0"/>
          </a:p>
        </p:txBody>
      </p:sp>
      <p:sp>
        <p:nvSpPr>
          <p:cNvPr id="11" name="Text Box 37"/>
          <p:cNvSpPr txBox="1">
            <a:spLocks noChangeArrowheads="1"/>
          </p:cNvSpPr>
          <p:nvPr/>
        </p:nvSpPr>
        <p:spPr bwMode="auto">
          <a:xfrm>
            <a:off x="3246791" y="6334240"/>
            <a:ext cx="9156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US" dirty="0" smtClean="0"/>
              <a:t>Data </a:t>
            </a:r>
            <a:endParaRPr lang="en-US" altLang="en-US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4211954" y="3691053"/>
            <a:ext cx="5830256" cy="26431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buFont typeface="Wingdings" panose="05000000000000000000" pitchFamily="2" charset="2"/>
              <a:buAutoNum type="arabicParenR"/>
            </a:pPr>
            <a:r>
              <a:rPr lang="en-US" altLang="en-US" sz="2200" dirty="0" err="1" smtClean="0"/>
              <a:t>Tentukan</a:t>
            </a:r>
            <a:r>
              <a:rPr lang="en-US" altLang="en-US" sz="2200" dirty="0" smtClean="0"/>
              <a:t> Range </a:t>
            </a:r>
            <a:r>
              <a:rPr lang="en-US" altLang="en-US" sz="2200" dirty="0" err="1" smtClean="0"/>
              <a:t>atau</a:t>
            </a:r>
            <a:r>
              <a:rPr lang="en-US" altLang="en-US" sz="2200" dirty="0" smtClean="0"/>
              <a:t> </a:t>
            </a:r>
            <a:r>
              <a:rPr lang="en-US" altLang="en-US" sz="2200" dirty="0" err="1" smtClean="0"/>
              <a:t>jangkauan</a:t>
            </a:r>
            <a:r>
              <a:rPr lang="en-US" altLang="en-US" sz="2200" dirty="0" smtClean="0"/>
              <a:t> data (r)</a:t>
            </a:r>
          </a:p>
          <a:p>
            <a:pPr marL="609600" indent="-609600">
              <a:buFont typeface="Wingdings" panose="05000000000000000000" pitchFamily="2" charset="2"/>
              <a:buAutoNum type="arabicParenR"/>
            </a:pPr>
            <a:r>
              <a:rPr lang="en-US" altLang="en-US" sz="2200" dirty="0" err="1" smtClean="0"/>
              <a:t>Tentukan</a:t>
            </a:r>
            <a:r>
              <a:rPr lang="en-US" altLang="en-US" sz="2200" dirty="0" smtClean="0"/>
              <a:t> </a:t>
            </a:r>
            <a:r>
              <a:rPr lang="en-US" altLang="en-US" sz="2200" dirty="0" err="1" smtClean="0"/>
              <a:t>banyak</a:t>
            </a:r>
            <a:r>
              <a:rPr lang="en-US" altLang="en-US" sz="2200" dirty="0" smtClean="0"/>
              <a:t> </a:t>
            </a:r>
            <a:r>
              <a:rPr lang="en-US" altLang="en-US" sz="2200" dirty="0" err="1" smtClean="0"/>
              <a:t>kelas</a:t>
            </a:r>
            <a:r>
              <a:rPr lang="en-US" altLang="en-US" sz="2200" dirty="0" smtClean="0"/>
              <a:t> (k)</a:t>
            </a:r>
          </a:p>
          <a:p>
            <a:pPr marL="609600" indent="-609600">
              <a:buFont typeface="Wingdings" panose="05000000000000000000" pitchFamily="2" charset="2"/>
              <a:buNone/>
            </a:pPr>
            <a:r>
              <a:rPr lang="en-US" altLang="en-US" sz="2200" dirty="0" smtClean="0"/>
              <a:t>	</a:t>
            </a:r>
            <a:r>
              <a:rPr lang="en-US" altLang="en-US" sz="2200" dirty="0" err="1" smtClean="0"/>
              <a:t>Rumus</a:t>
            </a:r>
            <a:r>
              <a:rPr lang="en-US" altLang="en-US" sz="2200" dirty="0" smtClean="0"/>
              <a:t> </a:t>
            </a:r>
            <a:r>
              <a:rPr lang="en-US" altLang="en-US" sz="2200" dirty="0" err="1" smtClean="0"/>
              <a:t>Sturgess</a:t>
            </a:r>
            <a:r>
              <a:rPr lang="en-US" altLang="en-US" sz="2200" dirty="0" smtClean="0"/>
              <a:t> :</a:t>
            </a:r>
          </a:p>
          <a:p>
            <a:pPr marL="609600" indent="-609600">
              <a:buFont typeface="Wingdings" panose="05000000000000000000" pitchFamily="2" charset="2"/>
              <a:buNone/>
            </a:pPr>
            <a:r>
              <a:rPr lang="en-US" altLang="en-US" sz="2200" dirty="0" smtClean="0"/>
              <a:t>				k=1+3,3 log n</a:t>
            </a:r>
          </a:p>
          <a:p>
            <a:pPr marL="609600" indent="-609600">
              <a:buFont typeface="Wingdings" panose="05000000000000000000" pitchFamily="2" charset="2"/>
              <a:buAutoNum type="arabicParenR" startAt="3"/>
            </a:pPr>
            <a:r>
              <a:rPr lang="en-US" altLang="en-US" sz="2200" dirty="0" err="1" smtClean="0"/>
              <a:t>Tentukan</a:t>
            </a:r>
            <a:r>
              <a:rPr lang="en-US" altLang="en-US" sz="2200" dirty="0" smtClean="0"/>
              <a:t> </a:t>
            </a:r>
            <a:r>
              <a:rPr lang="en-US" altLang="en-US" sz="2200" dirty="0" err="1" smtClean="0"/>
              <a:t>lebar</a:t>
            </a:r>
            <a:r>
              <a:rPr lang="en-US" altLang="en-US" sz="2200" dirty="0" smtClean="0"/>
              <a:t> </a:t>
            </a:r>
            <a:r>
              <a:rPr lang="en-US" altLang="en-US" sz="2200" dirty="0" err="1" smtClean="0"/>
              <a:t>kelas</a:t>
            </a:r>
            <a:r>
              <a:rPr lang="en-US" altLang="en-US" sz="2200" dirty="0" smtClean="0"/>
              <a:t> (c)</a:t>
            </a:r>
          </a:p>
          <a:p>
            <a:pPr marL="609600" indent="-609600">
              <a:buFont typeface="Wingdings" panose="05000000000000000000" pitchFamily="2" charset="2"/>
              <a:buNone/>
            </a:pPr>
            <a:r>
              <a:rPr lang="en-US" altLang="en-US" sz="2200" dirty="0" smtClean="0"/>
              <a:t>				c=r/k</a:t>
            </a:r>
            <a:endParaRPr lang="en-US" altLang="en-US" sz="2200" dirty="0" smtClean="0"/>
          </a:p>
        </p:txBody>
      </p:sp>
      <p:graphicFrame>
        <p:nvGraphicFramePr>
          <p:cNvPr id="14" name="Group 8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2659446"/>
              </p:ext>
            </p:extLst>
          </p:nvPr>
        </p:nvGraphicFramePr>
        <p:xfrm>
          <a:off x="252413" y="3691053"/>
          <a:ext cx="3810000" cy="2774950"/>
        </p:xfrm>
        <a:graphic>
          <a:graphicData uri="http://schemas.openxmlformats.org/drawingml/2006/table">
            <a:tbl>
              <a:tblPr/>
              <a:tblGrid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</a:tblGrid>
              <a:tr h="463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98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0688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0" dur="10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79388" y="214312"/>
            <a:ext cx="7772400" cy="640238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buFont typeface="Wingdings" panose="05000000000000000000" pitchFamily="2" charset="2"/>
              <a:buAutoNum type="arabicPeriod"/>
            </a:pPr>
            <a:endParaRPr lang="en-US" altLang="en-US" sz="2000" dirty="0" smtClean="0"/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en-US" sz="2000" dirty="0" smtClean="0"/>
              <a:t>Data </a:t>
            </a:r>
            <a:r>
              <a:rPr lang="en-US" altLang="en-US" sz="2000" dirty="0" err="1" smtClean="0"/>
              <a:t>terkecil</a:t>
            </a:r>
            <a:r>
              <a:rPr lang="en-US" altLang="en-US" sz="2000" dirty="0" smtClean="0"/>
              <a:t> = 10 </a:t>
            </a:r>
            <a:r>
              <a:rPr lang="en-US" altLang="en-US" sz="2000" dirty="0" err="1" smtClean="0"/>
              <a:t>dan</a:t>
            </a:r>
            <a:r>
              <a:rPr lang="en-US" altLang="en-US" sz="2000" dirty="0" smtClean="0"/>
              <a:t> Data </a:t>
            </a:r>
            <a:r>
              <a:rPr lang="en-US" altLang="en-US" sz="2000" dirty="0" err="1" smtClean="0"/>
              <a:t>terbesar</a:t>
            </a:r>
            <a:r>
              <a:rPr lang="en-US" altLang="en-US" sz="2000" dirty="0" smtClean="0"/>
              <a:t> = 98</a:t>
            </a:r>
          </a:p>
          <a:p>
            <a:pPr marL="609600" indent="-609600">
              <a:buFont typeface="Wingdings" panose="05000000000000000000" pitchFamily="2" charset="2"/>
              <a:buNone/>
            </a:pPr>
            <a:r>
              <a:rPr lang="en-US" altLang="en-US" sz="2000" dirty="0" smtClean="0"/>
              <a:t>	r = 98 – 10 = 88</a:t>
            </a:r>
          </a:p>
          <a:p>
            <a:pPr marL="609600" indent="-609600">
              <a:buFont typeface="Wingdings" panose="05000000000000000000" pitchFamily="2" charset="2"/>
              <a:buNone/>
            </a:pPr>
            <a:r>
              <a:rPr lang="en-US" altLang="en-US" sz="2000" dirty="0" smtClean="0"/>
              <a:t>	</a:t>
            </a:r>
            <a:r>
              <a:rPr lang="en-US" altLang="en-US" sz="2000" dirty="0" err="1" smtClean="0"/>
              <a:t>Jadi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jangkauannya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adalah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sebesar</a:t>
            </a:r>
            <a:r>
              <a:rPr lang="en-US" altLang="en-US" sz="2000" dirty="0" smtClean="0"/>
              <a:t> 88</a:t>
            </a:r>
          </a:p>
          <a:p>
            <a:pPr marL="609600" indent="-609600">
              <a:buFont typeface="Wingdings" panose="05000000000000000000" pitchFamily="2" charset="2"/>
              <a:buAutoNum type="arabicPeriod" startAt="2"/>
            </a:pPr>
            <a:r>
              <a:rPr lang="en-US" altLang="en-US" sz="2000" dirty="0" err="1" smtClean="0"/>
              <a:t>Banyak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kelas</a:t>
            </a:r>
            <a:r>
              <a:rPr lang="en-US" altLang="en-US" sz="2000" dirty="0" smtClean="0"/>
              <a:t> (k) = 1 + 3,3 log 60 = 6,8</a:t>
            </a:r>
          </a:p>
          <a:p>
            <a:pPr marL="609600" indent="-609600">
              <a:buFont typeface="Wingdings" panose="05000000000000000000" pitchFamily="2" charset="2"/>
              <a:buNone/>
            </a:pPr>
            <a:r>
              <a:rPr lang="en-US" altLang="en-US" sz="2000" dirty="0" smtClean="0"/>
              <a:t>	</a:t>
            </a:r>
            <a:r>
              <a:rPr lang="en-US" altLang="en-US" sz="2000" dirty="0" err="1" smtClean="0"/>
              <a:t>Jadi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banyak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kelas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adalah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sebanyak</a:t>
            </a:r>
            <a:r>
              <a:rPr lang="en-US" altLang="en-US" sz="2000" dirty="0" smtClean="0"/>
              <a:t> 7 </a:t>
            </a:r>
            <a:r>
              <a:rPr lang="en-US" altLang="en-US" sz="2000" dirty="0" err="1" smtClean="0"/>
              <a:t>kelas</a:t>
            </a:r>
            <a:endParaRPr lang="en-US" altLang="en-US" sz="2000" dirty="0" smtClean="0"/>
          </a:p>
          <a:p>
            <a:pPr marL="609600" indent="-609600">
              <a:buFont typeface="Wingdings" panose="05000000000000000000" pitchFamily="2" charset="2"/>
              <a:buAutoNum type="arabicPeriod" startAt="3"/>
            </a:pPr>
            <a:r>
              <a:rPr lang="en-US" altLang="en-US" sz="2000" dirty="0" err="1" smtClean="0"/>
              <a:t>Lebar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kelas</a:t>
            </a:r>
            <a:r>
              <a:rPr lang="en-US" altLang="en-US" sz="2000" dirty="0" smtClean="0"/>
              <a:t> (c) = 88 / 7 = 12,5 </a:t>
            </a:r>
            <a:r>
              <a:rPr lang="en-US" altLang="en-US" sz="2000" dirty="0" err="1" smtClean="0"/>
              <a:t>mendekati</a:t>
            </a:r>
            <a:r>
              <a:rPr lang="en-US" altLang="en-US" sz="2000" dirty="0" smtClean="0"/>
              <a:t> 13</a:t>
            </a:r>
          </a:p>
          <a:p>
            <a:pPr marL="609600" indent="-609600">
              <a:buFont typeface="Wingdings" panose="05000000000000000000" pitchFamily="2" charset="2"/>
              <a:buAutoNum type="arabicPeriod" startAt="3"/>
            </a:pPr>
            <a:r>
              <a:rPr lang="en-US" altLang="en-US" sz="2000" dirty="0" smtClean="0"/>
              <a:t>Limit </a:t>
            </a:r>
            <a:r>
              <a:rPr lang="en-US" altLang="en-US" sz="2000" dirty="0" err="1" smtClean="0"/>
              <a:t>bawah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kelas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pertama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adalah</a:t>
            </a:r>
            <a:r>
              <a:rPr lang="en-US" altLang="en-US" sz="2000" dirty="0" smtClean="0"/>
              <a:t> 10, </a:t>
            </a:r>
            <a:r>
              <a:rPr lang="en-US" altLang="en-US" sz="2000" dirty="0" err="1" smtClean="0"/>
              <a:t>dibuat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beberapa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alternatif</a:t>
            </a:r>
            <a:r>
              <a:rPr lang="en-US" altLang="en-US" sz="2000" dirty="0" smtClean="0"/>
              <a:t> limit </a:t>
            </a:r>
            <a:r>
              <a:rPr lang="en-US" altLang="en-US" sz="2000" dirty="0" err="1" smtClean="0"/>
              <a:t>bawah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kelas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yaitu</a:t>
            </a:r>
            <a:r>
              <a:rPr lang="en-US" altLang="en-US" sz="2000" dirty="0" smtClean="0"/>
              <a:t> 10, 9, </a:t>
            </a:r>
            <a:r>
              <a:rPr lang="en-US" altLang="en-US" sz="2000" dirty="0" err="1" smtClean="0"/>
              <a:t>dan</a:t>
            </a:r>
            <a:r>
              <a:rPr lang="en-US" altLang="en-US" sz="2000" dirty="0" smtClean="0"/>
              <a:t> 8</a:t>
            </a:r>
          </a:p>
          <a:p>
            <a:pPr marL="609600" indent="-609600">
              <a:buFont typeface="Wingdings" panose="05000000000000000000" pitchFamily="2" charset="2"/>
              <a:buNone/>
            </a:pPr>
            <a:r>
              <a:rPr lang="en-US" altLang="en-US" sz="2000" dirty="0" smtClean="0"/>
              <a:t>	</a:t>
            </a:r>
            <a:r>
              <a:rPr lang="en-US" altLang="en-US" sz="2000" dirty="0" err="1" smtClean="0"/>
              <a:t>Maka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batas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bawah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kelas-nya</a:t>
            </a:r>
            <a:r>
              <a:rPr lang="en-US" altLang="en-US" sz="2000" dirty="0" smtClean="0"/>
              <a:t> </a:t>
            </a:r>
            <a:r>
              <a:rPr lang="en-US" altLang="en-US" sz="2000" dirty="0" err="1" smtClean="0"/>
              <a:t>adalah</a:t>
            </a:r>
            <a:r>
              <a:rPr lang="en-US" altLang="en-US" sz="2000" dirty="0" smtClean="0"/>
              <a:t> 9,5  ; 8,5 ; </a:t>
            </a:r>
            <a:r>
              <a:rPr lang="en-US" altLang="en-US" sz="2000" dirty="0" err="1" smtClean="0"/>
              <a:t>dan</a:t>
            </a:r>
            <a:r>
              <a:rPr lang="en-US" altLang="en-US" sz="2000" dirty="0" smtClean="0"/>
              <a:t> 7,5</a:t>
            </a:r>
          </a:p>
          <a:p>
            <a:pPr marL="609600" indent="-609600">
              <a:buFont typeface="Wingdings" panose="05000000000000000000" pitchFamily="2" charset="2"/>
              <a:buAutoNum type="arabicPeriod" startAt="5"/>
            </a:pPr>
            <a:r>
              <a:rPr lang="en-US" altLang="en-US" sz="2000" dirty="0"/>
              <a:t>Batas </a:t>
            </a:r>
            <a:r>
              <a:rPr lang="en-US" altLang="en-US" sz="2000" dirty="0" err="1"/>
              <a:t>atas</a:t>
            </a:r>
            <a:r>
              <a:rPr lang="en-US" altLang="en-US" sz="2000" dirty="0"/>
              <a:t> </a:t>
            </a:r>
            <a:r>
              <a:rPr lang="en-US" altLang="en-US" sz="2000" dirty="0" err="1"/>
              <a:t>kelas</a:t>
            </a:r>
            <a:r>
              <a:rPr lang="en-US" altLang="en-US" sz="2000" dirty="0"/>
              <a:t> </a:t>
            </a:r>
            <a:r>
              <a:rPr lang="en-US" altLang="en-US" sz="2000" dirty="0" err="1"/>
              <a:t>pertama</a:t>
            </a:r>
            <a:r>
              <a:rPr lang="en-US" altLang="en-US" sz="2000" dirty="0"/>
              <a:t> </a:t>
            </a:r>
            <a:r>
              <a:rPr lang="en-US" altLang="en-US" sz="2000" dirty="0" err="1"/>
              <a:t>adalah</a:t>
            </a:r>
            <a:r>
              <a:rPr lang="en-US" altLang="en-US" sz="2000" dirty="0"/>
              <a:t> </a:t>
            </a:r>
            <a:r>
              <a:rPr lang="en-US" altLang="en-US" sz="2000" dirty="0" err="1"/>
              <a:t>batas</a:t>
            </a:r>
            <a:r>
              <a:rPr lang="en-US" altLang="en-US" sz="2000" dirty="0"/>
              <a:t> </a:t>
            </a:r>
            <a:r>
              <a:rPr lang="en-US" altLang="en-US" sz="2000" dirty="0" err="1"/>
              <a:t>bawah</a:t>
            </a:r>
            <a:r>
              <a:rPr lang="en-US" altLang="en-US" sz="2000" dirty="0"/>
              <a:t> </a:t>
            </a:r>
            <a:r>
              <a:rPr lang="en-US" altLang="en-US" sz="2000" dirty="0" err="1"/>
              <a:t>kelas</a:t>
            </a:r>
            <a:r>
              <a:rPr lang="en-US" altLang="en-US" sz="2000" dirty="0"/>
              <a:t> </a:t>
            </a:r>
            <a:r>
              <a:rPr lang="en-US" altLang="en-US" sz="2000" dirty="0" err="1"/>
              <a:t>ditambah</a:t>
            </a:r>
            <a:r>
              <a:rPr lang="en-US" altLang="en-US" sz="2000" dirty="0"/>
              <a:t> </a:t>
            </a:r>
            <a:r>
              <a:rPr lang="en-US" altLang="en-US" sz="2000" dirty="0" err="1"/>
              <a:t>lebar</a:t>
            </a:r>
            <a:r>
              <a:rPr lang="en-US" altLang="en-US" sz="2000" dirty="0"/>
              <a:t> </a:t>
            </a:r>
            <a:r>
              <a:rPr lang="en-US" altLang="en-US" sz="2000" dirty="0" err="1"/>
              <a:t>kelas</a:t>
            </a:r>
            <a:r>
              <a:rPr lang="en-US" altLang="en-US" sz="2000" dirty="0"/>
              <a:t>, </a:t>
            </a:r>
            <a:r>
              <a:rPr lang="en-US" altLang="en-US" sz="2000" dirty="0" err="1"/>
              <a:t>yaitu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sebesar</a:t>
            </a:r>
            <a:endParaRPr lang="en-US" altLang="en-US" sz="2000" dirty="0"/>
          </a:p>
          <a:p>
            <a:pPr marL="609600" indent="-609600">
              <a:buNone/>
            </a:pPr>
            <a:r>
              <a:rPr lang="en-US" altLang="en-US" sz="2000" dirty="0"/>
              <a:t>	- 9,5 + 13 = 22,5</a:t>
            </a:r>
          </a:p>
          <a:p>
            <a:pPr marL="609600" indent="-609600">
              <a:buNone/>
            </a:pPr>
            <a:r>
              <a:rPr lang="en-US" altLang="en-US" sz="2000" dirty="0"/>
              <a:t>	- 8,5 + 13 = 21,5 </a:t>
            </a:r>
          </a:p>
          <a:p>
            <a:pPr marL="609600" indent="-609600">
              <a:buNone/>
            </a:pPr>
            <a:r>
              <a:rPr lang="en-US" altLang="en-US" sz="2000" dirty="0"/>
              <a:t>	- 7,5 + 13 = 20,5</a:t>
            </a:r>
          </a:p>
          <a:p>
            <a:pPr marL="609600" indent="-609600">
              <a:buFont typeface="Wingdings" panose="05000000000000000000" pitchFamily="2" charset="2"/>
              <a:buAutoNum type="arabicPeriod" startAt="6"/>
            </a:pPr>
            <a:r>
              <a:rPr lang="en-US" altLang="en-US" sz="2000" dirty="0"/>
              <a:t>Limit </a:t>
            </a:r>
            <a:r>
              <a:rPr lang="en-US" altLang="en-US" sz="2000" dirty="0" err="1"/>
              <a:t>atas</a:t>
            </a:r>
            <a:r>
              <a:rPr lang="en-US" altLang="en-US" sz="2000" dirty="0"/>
              <a:t> </a:t>
            </a:r>
            <a:r>
              <a:rPr lang="en-US" altLang="en-US" sz="2000" dirty="0" err="1"/>
              <a:t>kelas</a:t>
            </a:r>
            <a:r>
              <a:rPr lang="en-US" altLang="en-US" sz="2000" dirty="0"/>
              <a:t> </a:t>
            </a:r>
            <a:r>
              <a:rPr lang="en-US" altLang="en-US" sz="2000" dirty="0" err="1"/>
              <a:t>pertama</a:t>
            </a:r>
            <a:r>
              <a:rPr lang="en-US" altLang="en-US" sz="2000" dirty="0"/>
              <a:t> </a:t>
            </a:r>
            <a:r>
              <a:rPr lang="en-US" altLang="en-US" sz="2000" dirty="0" err="1"/>
              <a:t>adalah</a:t>
            </a:r>
            <a:r>
              <a:rPr lang="en-US" altLang="en-US" sz="2000" dirty="0"/>
              <a:t> </a:t>
            </a:r>
            <a:r>
              <a:rPr lang="en-US" altLang="en-US" sz="2000" dirty="0" err="1"/>
              <a:t>sebesar</a:t>
            </a:r>
            <a:endParaRPr lang="en-US" altLang="en-US" sz="2000" dirty="0"/>
          </a:p>
          <a:p>
            <a:pPr marL="609600" indent="-609600">
              <a:buNone/>
            </a:pPr>
            <a:r>
              <a:rPr lang="en-US" altLang="en-US" sz="2000" dirty="0"/>
              <a:t>	- 22,5 - 0,5 = 22</a:t>
            </a:r>
          </a:p>
          <a:p>
            <a:pPr marL="609600" indent="-609600">
              <a:buNone/>
            </a:pPr>
            <a:r>
              <a:rPr lang="en-US" altLang="en-US" sz="2000" dirty="0"/>
              <a:t>	- 21,5 - 0,5 = 21</a:t>
            </a:r>
          </a:p>
          <a:p>
            <a:pPr marL="609600" indent="-609600">
              <a:buNone/>
            </a:pPr>
            <a:r>
              <a:rPr lang="en-US" altLang="en-US" sz="2000" dirty="0"/>
              <a:t>	- 20,5 – 0,5 = 20</a:t>
            </a:r>
          </a:p>
          <a:p>
            <a:pPr marL="609600" indent="-609600">
              <a:buFont typeface="Wingdings" panose="05000000000000000000" pitchFamily="2" charset="2"/>
              <a:buNone/>
            </a:pPr>
            <a:endParaRPr lang="en-US" altLang="en-US" sz="2000" dirty="0" smtClean="0"/>
          </a:p>
          <a:p>
            <a:pPr marL="609600" indent="-609600">
              <a:buFont typeface="Wingdings" panose="05000000000000000000" pitchFamily="2" charset="2"/>
              <a:buAutoNum type="arabicPeriod" startAt="5"/>
            </a:pPr>
            <a:endParaRPr lang="en-US" altLang="en-US" sz="2000" dirty="0" smtClean="0"/>
          </a:p>
          <a:p>
            <a:pPr marL="609600" indent="-609600">
              <a:buFont typeface="Wingdings" panose="05000000000000000000" pitchFamily="2" charset="2"/>
              <a:buNone/>
            </a:pPr>
            <a:endParaRPr lang="en-US" altLang="en-US" sz="2000" dirty="0" smtClean="0"/>
          </a:p>
        </p:txBody>
      </p:sp>
      <p:graphicFrame>
        <p:nvGraphicFramePr>
          <p:cNvPr id="7" name="Group 8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01197825"/>
              </p:ext>
            </p:extLst>
          </p:nvPr>
        </p:nvGraphicFramePr>
        <p:xfrm>
          <a:off x="7951788" y="2141653"/>
          <a:ext cx="3810000" cy="2774950"/>
        </p:xfrm>
        <a:graphic>
          <a:graphicData uri="http://schemas.openxmlformats.org/drawingml/2006/table">
            <a:tbl>
              <a:tblPr/>
              <a:tblGrid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  <a:gridCol w="381000"/>
              </a:tblGrid>
              <a:tr h="463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95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92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98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90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1361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800" decel="100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800" decel="100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73038" y="236538"/>
            <a:ext cx="6989762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Wingdings" panose="05000000000000000000" pitchFamily="2" charset="2"/>
              <a:buNone/>
            </a:pPr>
            <a:endParaRPr lang="en-US" altLang="en-US" sz="2800" dirty="0" smtClean="0"/>
          </a:p>
          <a:p>
            <a:pPr marL="533400" indent="-533400">
              <a:buFont typeface="Wingdings" panose="05000000000000000000" pitchFamily="2" charset="2"/>
              <a:buAutoNum type="arabicPeriod" startAt="7"/>
            </a:pPr>
            <a:r>
              <a:rPr lang="en-US" altLang="en-US" sz="2800" dirty="0" err="1" smtClean="0"/>
              <a:t>Nilai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tengah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kelas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adalah</a:t>
            </a:r>
            <a:endParaRPr lang="en-US" altLang="en-US" sz="2800" dirty="0" smtClean="0"/>
          </a:p>
          <a:p>
            <a:pPr marL="533400" indent="-533400">
              <a:buFont typeface="Wingdings" panose="05000000000000000000" pitchFamily="2" charset="2"/>
              <a:buAutoNum type="arabicPeriod" startAt="7"/>
            </a:pPr>
            <a:endParaRPr lang="en-US" altLang="en-US" sz="2800" dirty="0" smtClean="0"/>
          </a:p>
          <a:p>
            <a:pPr marL="533400" indent="-533400">
              <a:buFont typeface="Wingdings" panose="05000000000000000000" pitchFamily="2" charset="2"/>
              <a:buAutoNum type="arabicPeriod" startAt="7"/>
            </a:pPr>
            <a:endParaRPr lang="en-US" altLang="en-US" sz="2800" dirty="0" smtClean="0"/>
          </a:p>
          <a:p>
            <a:pPr marL="533400" indent="-533400">
              <a:buFont typeface="Wingdings" panose="05000000000000000000" pitchFamily="2" charset="2"/>
              <a:buAutoNum type="arabicPeriod" startAt="7"/>
            </a:pPr>
            <a:endParaRPr lang="en-US" altLang="en-US" sz="2800" dirty="0" smtClean="0"/>
          </a:p>
          <a:p>
            <a:pPr marL="533400" indent="-533400">
              <a:buFont typeface="Wingdings" panose="05000000000000000000" pitchFamily="2" charset="2"/>
              <a:buAutoNum type="arabicPeriod" startAt="7"/>
            </a:pPr>
            <a:r>
              <a:rPr lang="en-US" altLang="en-US" sz="2800" dirty="0" err="1" smtClean="0"/>
              <a:t>Frekuensi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kelas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pertama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adalah</a:t>
            </a:r>
            <a:r>
              <a:rPr lang="en-US" altLang="en-US" sz="2800" dirty="0" smtClean="0"/>
              <a:t> 3</a:t>
            </a:r>
          </a:p>
          <a:p>
            <a:pPr marL="533400" indent="-533400">
              <a:buFont typeface="Wingdings" panose="05000000000000000000" pitchFamily="2" charset="2"/>
              <a:buNone/>
            </a:pPr>
            <a:endParaRPr lang="en-US" altLang="en-US" sz="2800" dirty="0" smtClean="0"/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796533909"/>
              </p:ext>
            </p:extLst>
          </p:nvPr>
        </p:nvGraphicFramePr>
        <p:xfrm>
          <a:off x="819151" y="1277145"/>
          <a:ext cx="4608512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Equation" r:id="rId3" imgW="2222280" imgH="393480" progId="Equation.3">
                  <p:embed/>
                </p:oleObj>
              </mc:Choice>
              <mc:Fallback>
                <p:oleObj name="Equation" r:id="rId3" imgW="222228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9151" y="1277145"/>
                        <a:ext cx="4608512" cy="815975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723984081"/>
              </p:ext>
            </p:extLst>
          </p:nvPr>
        </p:nvGraphicFramePr>
        <p:xfrm>
          <a:off x="819151" y="2087959"/>
          <a:ext cx="1931987" cy="777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Equation" r:id="rId5" imgW="977760" imgH="393480" progId="Equation.3">
                  <p:embed/>
                </p:oleObj>
              </mc:Choice>
              <mc:Fallback>
                <p:oleObj name="Equation" r:id="rId5" imgW="97776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9151" y="2087959"/>
                        <a:ext cx="1931987" cy="777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Group 4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9802792"/>
              </p:ext>
            </p:extLst>
          </p:nvPr>
        </p:nvGraphicFramePr>
        <p:xfrm>
          <a:off x="496888" y="3891160"/>
          <a:ext cx="7772400" cy="2541984"/>
        </p:xfrm>
        <a:graphic>
          <a:graphicData uri="http://schemas.openxmlformats.org/drawingml/2006/table">
            <a:tbl>
              <a:tblPr/>
              <a:tblGrid>
                <a:gridCol w="1943100"/>
                <a:gridCol w="1943100"/>
                <a:gridCol w="1943100"/>
                <a:gridCol w="1943100"/>
              </a:tblGrid>
              <a:tr h="3961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Interval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Kelas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Batas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Kelas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Nilai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 Tengah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</a:rPr>
                        <a:t>Frekuensi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/>
                    </a:solidFill>
                  </a:tcPr>
                </a:tc>
              </a:tr>
              <a:tr h="18406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9-21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22-34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35-47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48-60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61-73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74-86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87-99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8,5-21,5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21,5-34,5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34,5-47,5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47,5-60,5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60,5-73,5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73,5-86,5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86,5-99,5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54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93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12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23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47">
                <a:tc gridSpan="3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Jumlah</a:t>
                      </a:r>
                      <a:endParaRPr kumimoji="0" 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60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Text Box 25"/>
          <p:cNvSpPr txBox="1">
            <a:spLocks noChangeArrowheads="1"/>
          </p:cNvSpPr>
          <p:nvPr/>
        </p:nvSpPr>
        <p:spPr bwMode="auto">
          <a:xfrm>
            <a:off x="346075" y="3431577"/>
            <a:ext cx="60610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US" dirty="0" err="1"/>
              <a:t>Distribusi</a:t>
            </a:r>
            <a:r>
              <a:rPr lang="en-US" altLang="en-US" dirty="0"/>
              <a:t> </a:t>
            </a:r>
            <a:r>
              <a:rPr lang="en-US" altLang="en-US" dirty="0" err="1"/>
              <a:t>Frekuensi</a:t>
            </a:r>
            <a:r>
              <a:rPr lang="en-US" altLang="en-US" dirty="0"/>
              <a:t> </a:t>
            </a:r>
            <a:r>
              <a:rPr lang="en-US" altLang="en-US" dirty="0" err="1"/>
              <a:t>Nilai</a:t>
            </a:r>
            <a:r>
              <a:rPr lang="en-US" altLang="en-US" dirty="0"/>
              <a:t> </a:t>
            </a:r>
            <a:r>
              <a:rPr lang="en-US" altLang="en-US" dirty="0" err="1"/>
              <a:t>Ujian</a:t>
            </a:r>
            <a:r>
              <a:rPr lang="en-US" altLang="en-US" dirty="0"/>
              <a:t> </a:t>
            </a:r>
            <a:r>
              <a:rPr lang="en-US" altLang="en-US" dirty="0" err="1"/>
              <a:t>Akhir</a:t>
            </a:r>
            <a:r>
              <a:rPr lang="en-US" altLang="en-US" dirty="0"/>
              <a:t> Mata </a:t>
            </a:r>
            <a:r>
              <a:rPr lang="en-US" altLang="en-US" dirty="0" err="1"/>
              <a:t>Kuliah</a:t>
            </a:r>
            <a:r>
              <a:rPr lang="en-US" altLang="en-US" dirty="0"/>
              <a:t> </a:t>
            </a:r>
            <a:r>
              <a:rPr lang="en-US" altLang="en-US" dirty="0" err="1"/>
              <a:t>Statistika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20658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UKURAN PEMUSATAN</a:t>
            </a:r>
            <a:endParaRPr lang="en-U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292100" y="2017713"/>
            <a:ext cx="10002082" cy="41148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buFont typeface="Wingdings" panose="05000000000000000000" pitchFamily="2" charset="2"/>
              <a:buNone/>
            </a:pPr>
            <a:r>
              <a:rPr lang="en-US" altLang="en-US" sz="2800" dirty="0" err="1" smtClean="0"/>
              <a:t>Merupakan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nilai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tunggal</a:t>
            </a:r>
            <a:r>
              <a:rPr lang="en-US" altLang="en-US" sz="2800" dirty="0" smtClean="0"/>
              <a:t> yang </a:t>
            </a:r>
            <a:r>
              <a:rPr lang="en-US" altLang="en-US" sz="2800" dirty="0" err="1" smtClean="0"/>
              <a:t>mewakili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semua</a:t>
            </a:r>
            <a:r>
              <a:rPr lang="en-US" altLang="en-US" sz="2800" dirty="0" smtClean="0"/>
              <a:t> data </a:t>
            </a:r>
            <a:r>
              <a:rPr lang="en-US" altLang="en-US" sz="2800" dirty="0" err="1" smtClean="0"/>
              <a:t>atau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kumpulan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pengamatan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dimana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nilai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tersebut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menunjukkan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pusat</a:t>
            </a:r>
            <a:r>
              <a:rPr lang="en-US" altLang="en-US" sz="2800" dirty="0" smtClean="0"/>
              <a:t> data.</a:t>
            </a:r>
          </a:p>
          <a:p>
            <a:pPr marL="609600" indent="-609600">
              <a:buFont typeface="Wingdings" panose="05000000000000000000" pitchFamily="2" charset="2"/>
              <a:buNone/>
            </a:pPr>
            <a:r>
              <a:rPr lang="en-US" altLang="en-US" sz="2800" dirty="0" smtClean="0"/>
              <a:t>Yang </a:t>
            </a:r>
            <a:r>
              <a:rPr lang="en-US" altLang="en-US" sz="2800" dirty="0" err="1" smtClean="0"/>
              <a:t>termasuk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ukuran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pemusatan</a:t>
            </a:r>
            <a:r>
              <a:rPr lang="en-US" altLang="en-US" sz="2800" dirty="0" smtClean="0"/>
              <a:t> :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en-US" sz="2800" dirty="0" smtClean="0"/>
              <a:t>Rata-rata </a:t>
            </a:r>
            <a:r>
              <a:rPr lang="en-US" altLang="en-US" sz="2800" dirty="0" err="1" smtClean="0"/>
              <a:t>hitung</a:t>
            </a:r>
            <a:endParaRPr lang="en-US" altLang="en-US" sz="2800" dirty="0" smtClean="0"/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en-US" sz="2800" dirty="0" smtClean="0"/>
              <a:t>Median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en-US" sz="2800" dirty="0" smtClean="0"/>
              <a:t>Modus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en-US" sz="2800" dirty="0" smtClean="0"/>
              <a:t>Rata-rata </a:t>
            </a:r>
            <a:r>
              <a:rPr lang="en-US" altLang="en-US" sz="2800" dirty="0" err="1" smtClean="0"/>
              <a:t>ukur</a:t>
            </a:r>
            <a:endParaRPr lang="en-US" altLang="en-US" sz="2800" dirty="0" smtClean="0"/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en-US" sz="2800" dirty="0" smtClean="0"/>
              <a:t>Rata-rata </a:t>
            </a:r>
            <a:r>
              <a:rPr lang="en-US" altLang="en-US" sz="2800" dirty="0" err="1" smtClean="0"/>
              <a:t>harmonis</a:t>
            </a:r>
            <a:endParaRPr lang="en-US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3794203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Rata-rata </a:t>
            </a:r>
            <a:r>
              <a:rPr lang="en-US" dirty="0" err="1" smtClean="0"/>
              <a:t>hitung</a:t>
            </a:r>
            <a:endParaRPr lang="en-U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680321" y="1676400"/>
            <a:ext cx="8218488" cy="4530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Wingdings" panose="05000000000000000000" pitchFamily="2" charset="2"/>
              <a:buNone/>
            </a:pPr>
            <a:r>
              <a:rPr lang="en-US" altLang="en-US" sz="2800" smtClean="0"/>
              <a:t>Rumus umumnya :</a:t>
            </a:r>
          </a:p>
          <a:p>
            <a:pPr marL="533400" indent="-533400">
              <a:buFont typeface="Wingdings" panose="05000000000000000000" pitchFamily="2" charset="2"/>
              <a:buNone/>
            </a:pPr>
            <a:endParaRPr lang="en-US" altLang="en-US" sz="2800" smtClean="0"/>
          </a:p>
          <a:p>
            <a:pPr marL="533400" indent="-533400">
              <a:buFont typeface="Wingdings" panose="05000000000000000000" pitchFamily="2" charset="2"/>
              <a:buNone/>
            </a:pPr>
            <a:endParaRPr lang="en-US" altLang="en-US" sz="2800" smtClean="0"/>
          </a:p>
          <a:p>
            <a:pPr marL="533400" indent="-533400">
              <a:buFont typeface="Wingdings" panose="05000000000000000000" pitchFamily="2" charset="2"/>
              <a:buAutoNum type="arabicPeriod"/>
            </a:pPr>
            <a:r>
              <a:rPr lang="en-US" altLang="en-US" sz="2800" smtClean="0"/>
              <a:t>Untuk data yang tidak mengulang</a:t>
            </a:r>
          </a:p>
          <a:p>
            <a:pPr marL="533400" indent="-533400">
              <a:buFont typeface="Wingdings" panose="05000000000000000000" pitchFamily="2" charset="2"/>
              <a:buNone/>
            </a:pPr>
            <a:r>
              <a:rPr lang="en-US" altLang="en-US" sz="2800" smtClean="0"/>
              <a:t>	</a:t>
            </a:r>
          </a:p>
          <a:p>
            <a:pPr marL="533400" indent="-533400">
              <a:buFont typeface="Wingdings" panose="05000000000000000000" pitchFamily="2" charset="2"/>
              <a:buNone/>
            </a:pPr>
            <a:endParaRPr lang="en-US" altLang="en-US" sz="2800" smtClean="0"/>
          </a:p>
          <a:p>
            <a:pPr marL="533400" indent="-533400">
              <a:buFont typeface="Wingdings" panose="05000000000000000000" pitchFamily="2" charset="2"/>
              <a:buAutoNum type="arabicPeriod" startAt="2"/>
            </a:pPr>
            <a:r>
              <a:rPr lang="en-US" altLang="en-US" sz="2800" smtClean="0"/>
              <a:t>Untuk data yang mengulang dengan frekuensi tertentu</a:t>
            </a:r>
          </a:p>
          <a:p>
            <a:pPr marL="533400" indent="-533400">
              <a:buFont typeface="Wingdings" panose="05000000000000000000" pitchFamily="2" charset="2"/>
              <a:buNone/>
            </a:pPr>
            <a:endParaRPr lang="en-US" altLang="en-US" sz="2800" dirty="0" smtClean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638468468"/>
              </p:ext>
            </p:extLst>
          </p:nvPr>
        </p:nvGraphicFramePr>
        <p:xfrm>
          <a:off x="2634534" y="2209800"/>
          <a:ext cx="5761037" cy="893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Equation" r:id="rId3" imgW="2705040" imgH="419040" progId="Equation.3">
                  <p:embed/>
                </p:oleObj>
              </mc:Choice>
              <mc:Fallback>
                <p:oleObj name="Equation" r:id="rId3" imgW="2705040" imgH="419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4534" y="2209800"/>
                        <a:ext cx="5761037" cy="893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6"/>
          <p:cNvGraphicFramePr>
            <a:graphicFrameLocks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051466662"/>
              </p:ext>
            </p:extLst>
          </p:nvPr>
        </p:nvGraphicFramePr>
        <p:xfrm>
          <a:off x="2790109" y="3865563"/>
          <a:ext cx="3262312" cy="738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Equation" r:id="rId5" imgW="1739880" imgH="393480" progId="Equation.3">
                  <p:embed/>
                </p:oleObj>
              </mc:Choice>
              <mc:Fallback>
                <p:oleObj name="Equation" r:id="rId5" imgW="173988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0109" y="3865563"/>
                        <a:ext cx="3262312" cy="738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9167410"/>
              </p:ext>
            </p:extLst>
          </p:nvPr>
        </p:nvGraphicFramePr>
        <p:xfrm>
          <a:off x="2517059" y="5702300"/>
          <a:ext cx="3951287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Equation" r:id="rId7" imgW="2108160" imgH="431640" progId="Equation.3">
                  <p:embed/>
                </p:oleObj>
              </mc:Choice>
              <mc:Fallback>
                <p:oleObj name="Equation" r:id="rId7" imgW="210816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7059" y="5702300"/>
                        <a:ext cx="3951287" cy="809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71778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42900" y="1371600"/>
            <a:ext cx="6202363" cy="4530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US" altLang="en-US" sz="2800" smtClean="0"/>
              <a:t>1. Dalam Tabel Distribusi Frekuensi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sz="2800" smtClean="0"/>
          </a:p>
        </p:txBody>
      </p:sp>
      <p:graphicFrame>
        <p:nvGraphicFramePr>
          <p:cNvPr id="5" name="Group 71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364867972"/>
              </p:ext>
            </p:extLst>
          </p:nvPr>
        </p:nvGraphicFramePr>
        <p:xfrm>
          <a:off x="814388" y="1843088"/>
          <a:ext cx="6769100" cy="3408362"/>
        </p:xfrm>
        <a:graphic>
          <a:graphicData uri="http://schemas.openxmlformats.org/drawingml/2006/table">
            <a:tbl>
              <a:tblPr/>
              <a:tblGrid>
                <a:gridCol w="1911350"/>
                <a:gridCol w="1749425"/>
                <a:gridCol w="1514475"/>
                <a:gridCol w="1593850"/>
              </a:tblGrid>
              <a:tr h="7011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Interval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Kelas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Nilai Tengah (X)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Frekuensi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fX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341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9-21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22-34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35-47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48-60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61-73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74-86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87-99</a:t>
                      </a: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93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432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804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1840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558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835"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Σf = 60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ΣfX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= 3955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Object 68"/>
          <p:cNvGraphicFramePr>
            <a:graphicFrameLocks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3095387023"/>
              </p:ext>
            </p:extLst>
          </p:nvPr>
        </p:nvGraphicFramePr>
        <p:xfrm>
          <a:off x="1743075" y="5343525"/>
          <a:ext cx="35687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Equation" r:id="rId3" imgW="1536480" imgH="393480" progId="Equation.3">
                  <p:embed/>
                </p:oleObj>
              </mc:Choice>
              <mc:Fallback>
                <p:oleObj name="Equation" r:id="rId3" imgW="153648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3075" y="5343525"/>
                        <a:ext cx="3568700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43245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90500" y="863600"/>
            <a:ext cx="8291513" cy="4530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US" altLang="en-US" sz="2800" smtClean="0"/>
              <a:t>2. Dengan Memakai Kode (U)</a:t>
            </a:r>
            <a:endParaRPr lang="en-US" altLang="en-US" sz="2800" smtClean="0"/>
          </a:p>
        </p:txBody>
      </p:sp>
      <p:graphicFrame>
        <p:nvGraphicFramePr>
          <p:cNvPr id="5" name="Group 47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561241109"/>
              </p:ext>
            </p:extLst>
          </p:nvPr>
        </p:nvGraphicFramePr>
        <p:xfrm>
          <a:off x="776288" y="1436688"/>
          <a:ext cx="7643812" cy="3127375"/>
        </p:xfrm>
        <a:graphic>
          <a:graphicData uri="http://schemas.openxmlformats.org/drawingml/2006/table">
            <a:tbl>
              <a:tblPr/>
              <a:tblGrid>
                <a:gridCol w="2025650"/>
                <a:gridCol w="1855787"/>
                <a:gridCol w="847725"/>
                <a:gridCol w="1547813"/>
                <a:gridCol w="1366837"/>
              </a:tblGrid>
              <a:tr h="7010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Interval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Kelas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Nilai Tengah (X)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Frekuensi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fU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091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9-21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22-34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35-47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48-60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61-73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74-86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87-99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93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18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94"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Σf = 60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ΣfU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= 55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Object 44"/>
          <p:cNvGraphicFramePr>
            <a:graphicFrameLocks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3221838172"/>
              </p:ext>
            </p:extLst>
          </p:nvPr>
        </p:nvGraphicFramePr>
        <p:xfrm>
          <a:off x="776288" y="4689475"/>
          <a:ext cx="5400675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Equation" r:id="rId3" imgW="2539800" imgH="431640" progId="Equation.3">
                  <p:embed/>
                </p:oleObj>
              </mc:Choice>
              <mc:Fallback>
                <p:oleObj name="Equation" r:id="rId3" imgW="253980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6288" y="4689475"/>
                        <a:ext cx="5400675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16878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77800" y="749300"/>
            <a:ext cx="8218488" cy="4530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</a:pPr>
            <a:r>
              <a:rPr lang="en-US" altLang="en-US" sz="2800" smtClean="0"/>
              <a:t>3. Dengan pembobotan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sz="2800" smtClean="0"/>
              <a:t>    Masing-masing data diberi bobot.</a:t>
            </a:r>
          </a:p>
          <a:p>
            <a:pPr marL="0" indent="0">
              <a:buFont typeface="Wingdings" panose="05000000000000000000" pitchFamily="2" charset="2"/>
              <a:buNone/>
            </a:pPr>
            <a:endParaRPr lang="en-US" altLang="en-US" sz="2800" smtClean="0"/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sz="2800" smtClean="0"/>
              <a:t>Misal A memperoleh nilai 65 untuk tugas, 76 untuk mid dan 70 untuk ujian akhir.</a:t>
            </a:r>
          </a:p>
          <a:p>
            <a:pPr marL="0" indent="0">
              <a:buFont typeface="Wingdings" panose="05000000000000000000" pitchFamily="2" charset="2"/>
              <a:buNone/>
            </a:pPr>
            <a:r>
              <a:rPr lang="en-US" altLang="en-US" sz="2800" smtClean="0"/>
              <a:t>Bila nilai tugas diberi bobot 2, Mid 3 dan Ujian Akhir 4, maka rata-rata hitungnya adalah :</a:t>
            </a:r>
          </a:p>
          <a:p>
            <a:pPr marL="0" indent="0">
              <a:buFont typeface="Wingdings" panose="05000000000000000000" pitchFamily="2" charset="2"/>
              <a:buNone/>
            </a:pPr>
            <a:endParaRPr lang="en-US" altLang="en-US" sz="2800" dirty="0" smtClean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951594851"/>
              </p:ext>
            </p:extLst>
          </p:nvPr>
        </p:nvGraphicFramePr>
        <p:xfrm>
          <a:off x="1484313" y="4378325"/>
          <a:ext cx="5616575" cy="1074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name="Equation" r:id="rId3" imgW="2057400" imgH="393480" progId="Equation.3">
                  <p:embed/>
                </p:oleObj>
              </mc:Choice>
              <mc:Fallback>
                <p:oleObj name="Equation" r:id="rId3" imgW="205740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4313" y="4378325"/>
                        <a:ext cx="5616575" cy="1074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78971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Median</a:t>
            </a:r>
            <a:endParaRPr lang="en-U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04800" y="1981200"/>
            <a:ext cx="8291513" cy="4530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US" altLang="en-US" sz="2800" smtClean="0"/>
              <a:t>Untuk data berkelompok</a:t>
            </a:r>
          </a:p>
          <a:p>
            <a:pPr>
              <a:buFont typeface="Wingdings" panose="05000000000000000000" pitchFamily="2" charset="2"/>
              <a:buNone/>
            </a:pPr>
            <a:endParaRPr lang="en-US" altLang="en-US" sz="2800" smtClean="0"/>
          </a:p>
          <a:p>
            <a:pPr>
              <a:buFont typeface="Wingdings" panose="05000000000000000000" pitchFamily="2" charset="2"/>
              <a:buNone/>
            </a:pPr>
            <a:endParaRPr lang="en-US" altLang="en-US" sz="2800" smtClean="0"/>
          </a:p>
          <a:p>
            <a:pPr>
              <a:buFont typeface="Wingdings" panose="05000000000000000000" pitchFamily="2" charset="2"/>
              <a:buNone/>
            </a:pPr>
            <a:endParaRPr lang="en-US" altLang="en-US" sz="2800" smtClean="0"/>
          </a:p>
          <a:p>
            <a:pPr>
              <a:buFont typeface="Wingdings" panose="05000000000000000000" pitchFamily="2" charset="2"/>
              <a:buNone/>
            </a:pPr>
            <a:endParaRPr lang="en-US" altLang="en-US" sz="2800" smtClean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781355059"/>
              </p:ext>
            </p:extLst>
          </p:nvPr>
        </p:nvGraphicFramePr>
        <p:xfrm>
          <a:off x="1730375" y="2801938"/>
          <a:ext cx="5713413" cy="354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7" name="Equation" r:id="rId3" imgW="2679480" imgH="1663560" progId="Equation.3">
                  <p:embed/>
                </p:oleObj>
              </mc:Choice>
              <mc:Fallback>
                <p:oleObj name="Equation" r:id="rId3" imgW="2679480" imgH="166356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0375" y="2801938"/>
                        <a:ext cx="5713413" cy="3546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38379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91369" y="1968500"/>
            <a:ext cx="8218488" cy="4530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73475" indent="-3673475">
              <a:buFont typeface="Wingdings" panose="05000000000000000000" pitchFamily="2" charset="2"/>
              <a:buNone/>
            </a:pPr>
            <a:r>
              <a:rPr lang="en-US" altLang="en-US" sz="2800" smtClean="0"/>
              <a:t>Contoh :</a:t>
            </a:r>
          </a:p>
          <a:p>
            <a:pPr marL="3673475" indent="-3673475">
              <a:buFont typeface="Wingdings" panose="05000000000000000000" pitchFamily="2" charset="2"/>
              <a:buNone/>
            </a:pPr>
            <a:r>
              <a:rPr lang="en-US" altLang="en-US" sz="2800" smtClean="0"/>
              <a:t>	Letak median ada pada data ke 30, yaitu pada interval 61-73, sehingga :</a:t>
            </a:r>
          </a:p>
          <a:p>
            <a:pPr marL="3673475" indent="-3673475">
              <a:buFont typeface="Wingdings" panose="05000000000000000000" pitchFamily="2" charset="2"/>
              <a:buNone/>
            </a:pPr>
            <a:r>
              <a:rPr lang="en-US" altLang="en-US" sz="2800" smtClean="0"/>
              <a:t>	L</a:t>
            </a:r>
            <a:r>
              <a:rPr lang="en-US" altLang="en-US" sz="2800" baseline="-25000" smtClean="0"/>
              <a:t>0</a:t>
            </a:r>
            <a:r>
              <a:rPr lang="en-US" altLang="en-US" sz="2800" smtClean="0"/>
              <a:t> = 60,5</a:t>
            </a:r>
          </a:p>
          <a:p>
            <a:pPr marL="3673475" indent="-3673475">
              <a:buFont typeface="Wingdings" panose="05000000000000000000" pitchFamily="2" charset="2"/>
              <a:buNone/>
            </a:pPr>
            <a:r>
              <a:rPr lang="en-US" altLang="en-US" sz="2800" smtClean="0"/>
              <a:t>	F   = 19</a:t>
            </a:r>
          </a:p>
          <a:p>
            <a:pPr marL="3673475" indent="-3673475">
              <a:buFont typeface="Wingdings" panose="05000000000000000000" pitchFamily="2" charset="2"/>
              <a:buNone/>
            </a:pPr>
            <a:r>
              <a:rPr lang="en-US" altLang="en-US" sz="2800" smtClean="0"/>
              <a:t>	f    = 12</a:t>
            </a:r>
            <a:endParaRPr lang="en-US" altLang="en-US" sz="2800" smtClean="0"/>
          </a:p>
        </p:txBody>
      </p:sp>
      <p:graphicFrame>
        <p:nvGraphicFramePr>
          <p:cNvPr id="5" name="Group 64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150608122"/>
              </p:ext>
            </p:extLst>
          </p:nvPr>
        </p:nvGraphicFramePr>
        <p:xfrm>
          <a:off x="645357" y="2573338"/>
          <a:ext cx="3024187" cy="3408362"/>
        </p:xfrm>
        <a:graphic>
          <a:graphicData uri="http://schemas.openxmlformats.org/drawingml/2006/table">
            <a:tbl>
              <a:tblPr/>
              <a:tblGrid>
                <a:gridCol w="1608137"/>
                <a:gridCol w="1416050"/>
              </a:tblGrid>
              <a:tr h="7011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Interval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Kelas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Frekuensi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341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9-21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22-34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35-47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48-60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61-73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74-86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87-99</a:t>
                      </a: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83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Σf</a:t>
                      </a: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= 60</a:t>
                      </a: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Object 61"/>
          <p:cNvGraphicFramePr>
            <a:graphicFrameLocks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170233134"/>
              </p:ext>
            </p:extLst>
          </p:nvPr>
        </p:nvGraphicFramePr>
        <p:xfrm>
          <a:off x="4174369" y="5165725"/>
          <a:ext cx="4535488" cy="169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name="Equation" r:id="rId3" imgW="2108160" imgH="787320" progId="Equation.3">
                  <p:embed/>
                </p:oleObj>
              </mc:Choice>
              <mc:Fallback>
                <p:oleObj name="Equation" r:id="rId3" imgW="2108160" imgH="7873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4369" y="5165725"/>
                        <a:ext cx="4535488" cy="169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96692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Modus</a:t>
            </a:r>
            <a:endParaRPr lang="en-U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31800" y="1993900"/>
            <a:ext cx="8147050" cy="4530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US" altLang="en-US" sz="2800" smtClean="0"/>
              <a:t>Untuk data berkelompok</a:t>
            </a:r>
            <a:endParaRPr lang="en-US" altLang="en-US" sz="2800" smtClean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698120808"/>
              </p:ext>
            </p:extLst>
          </p:nvPr>
        </p:nvGraphicFramePr>
        <p:xfrm>
          <a:off x="874713" y="2786063"/>
          <a:ext cx="7127875" cy="3648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5" name="Equation" r:id="rId3" imgW="3174840" imgH="1625400" progId="Equation.3">
                  <p:embed/>
                </p:oleObj>
              </mc:Choice>
              <mc:Fallback>
                <p:oleObj name="Equation" r:id="rId3" imgW="3174840" imgH="1625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4713" y="2786063"/>
                        <a:ext cx="7127875" cy="3648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62752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44500" y="1943100"/>
            <a:ext cx="8218488" cy="4530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13125" indent="-3413125">
              <a:buFont typeface="Wingdings" panose="05000000000000000000" pitchFamily="2" charset="2"/>
              <a:buNone/>
            </a:pPr>
            <a:r>
              <a:rPr lang="en-US" altLang="en-US" sz="2800" smtClean="0"/>
              <a:t>Contoh :</a:t>
            </a:r>
          </a:p>
          <a:p>
            <a:pPr marL="3413125" indent="-3413125">
              <a:buFont typeface="Wingdings" panose="05000000000000000000" pitchFamily="2" charset="2"/>
              <a:buNone/>
            </a:pPr>
            <a:r>
              <a:rPr lang="en-US" altLang="en-US" sz="2800" smtClean="0"/>
              <a:t>	Data yang paling sering muncul adalah pada interval 74-86, sehingga :</a:t>
            </a:r>
          </a:p>
          <a:p>
            <a:pPr marL="3413125" indent="-3413125">
              <a:buFont typeface="Wingdings" panose="05000000000000000000" pitchFamily="2" charset="2"/>
              <a:buNone/>
            </a:pPr>
            <a:r>
              <a:rPr lang="en-US" altLang="en-US" sz="2800" smtClean="0"/>
              <a:t>	L</a:t>
            </a:r>
            <a:r>
              <a:rPr lang="en-US" altLang="en-US" sz="2800" baseline="-25000" smtClean="0"/>
              <a:t>0</a:t>
            </a:r>
            <a:r>
              <a:rPr lang="en-US" altLang="en-US" sz="2800" smtClean="0"/>
              <a:t> = 73,5</a:t>
            </a:r>
          </a:p>
          <a:p>
            <a:pPr marL="3413125" indent="-3413125">
              <a:buFont typeface="Wingdings" panose="05000000000000000000" pitchFamily="2" charset="2"/>
              <a:buNone/>
            </a:pPr>
            <a:r>
              <a:rPr lang="en-US" altLang="en-US" sz="2800" smtClean="0"/>
              <a:t>	b</a:t>
            </a:r>
            <a:r>
              <a:rPr lang="en-US" altLang="en-US" sz="2800" baseline="-25000" smtClean="0"/>
              <a:t>1</a:t>
            </a:r>
            <a:r>
              <a:rPr lang="en-US" altLang="en-US" sz="2800" smtClean="0"/>
              <a:t>  = 23-12 = 11</a:t>
            </a:r>
          </a:p>
          <a:p>
            <a:pPr marL="3413125" indent="-3413125">
              <a:buFont typeface="Wingdings" panose="05000000000000000000" pitchFamily="2" charset="2"/>
              <a:buNone/>
            </a:pPr>
            <a:r>
              <a:rPr lang="en-US" altLang="en-US" sz="2800" smtClean="0"/>
              <a:t>	b</a:t>
            </a:r>
            <a:r>
              <a:rPr lang="en-US" altLang="en-US" sz="2800" baseline="-25000" smtClean="0"/>
              <a:t>2</a:t>
            </a:r>
            <a:r>
              <a:rPr lang="en-US" altLang="en-US" sz="2800" smtClean="0"/>
              <a:t>  = 23-6 =17</a:t>
            </a:r>
            <a:endParaRPr lang="en-US" altLang="en-US" sz="2800" smtClean="0"/>
          </a:p>
        </p:txBody>
      </p:sp>
      <p:graphicFrame>
        <p:nvGraphicFramePr>
          <p:cNvPr id="5" name="Group 24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3727971644"/>
              </p:ext>
            </p:extLst>
          </p:nvPr>
        </p:nvGraphicFramePr>
        <p:xfrm>
          <a:off x="527050" y="2660650"/>
          <a:ext cx="2876550" cy="3127375"/>
        </p:xfrm>
        <a:graphic>
          <a:graphicData uri="http://schemas.openxmlformats.org/drawingml/2006/table">
            <a:tbl>
              <a:tblPr/>
              <a:tblGrid>
                <a:gridCol w="1530350"/>
                <a:gridCol w="1346200"/>
              </a:tblGrid>
              <a:tr h="7010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Interval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Kelas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Frekuensi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091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9-21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22-34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35-47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48-60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61-73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74-86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87-99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5294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Σf</a:t>
                      </a: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= 60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Object 21"/>
          <p:cNvGraphicFramePr>
            <a:graphicFrameLocks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3916932471"/>
              </p:ext>
            </p:extLst>
          </p:nvPr>
        </p:nvGraphicFramePr>
        <p:xfrm>
          <a:off x="3767138" y="5356225"/>
          <a:ext cx="4968875" cy="1023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9" name="Equation" r:id="rId3" imgW="2095200" imgH="431640" progId="Equation.3">
                  <p:embed/>
                </p:oleObj>
              </mc:Choice>
              <mc:Fallback>
                <p:oleObj name="Equation" r:id="rId3" imgW="209520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67138" y="5356225"/>
                        <a:ext cx="4968875" cy="1023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46804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T (T-test)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39700" y="2011966"/>
            <a:ext cx="1015448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Berfungsi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/>
              <a:t>uji</a:t>
            </a:r>
            <a:r>
              <a:rPr lang="en-US" dirty="0"/>
              <a:t> </a:t>
            </a:r>
            <a:r>
              <a:rPr lang="en-US" dirty="0" err="1"/>
              <a:t>komparasi</a:t>
            </a:r>
            <a:r>
              <a:rPr lang="en-US" dirty="0"/>
              <a:t> </a:t>
            </a:r>
            <a:r>
              <a:rPr lang="en-US" dirty="0" err="1"/>
              <a:t>antar</a:t>
            </a:r>
            <a:r>
              <a:rPr lang="en-US" dirty="0"/>
              <a:t> 2 </a:t>
            </a:r>
            <a:r>
              <a:rPr lang="en-US" dirty="0" err="1"/>
              <a:t>sampel</a:t>
            </a:r>
            <a:r>
              <a:rPr lang="en-US" dirty="0"/>
              <a:t>  </a:t>
            </a:r>
            <a:r>
              <a:rPr lang="en-US" dirty="0" err="1"/>
              <a:t>bebas</a:t>
            </a:r>
            <a:r>
              <a:rPr lang="en-US" dirty="0"/>
              <a:t> (independent). </a:t>
            </a:r>
            <a:r>
              <a:rPr lang="en-US" dirty="0" err="1"/>
              <a:t>Tes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diterapkan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/>
              <a:t>data </a:t>
            </a:r>
            <a:r>
              <a:rPr lang="en-US" dirty="0" err="1"/>
              <a:t>bertujuan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2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en-US" dirty="0" err="1"/>
              <a:t>sampel</a:t>
            </a:r>
            <a:r>
              <a:rPr lang="en-US" dirty="0"/>
              <a:t> </a:t>
            </a:r>
            <a:r>
              <a:rPr lang="en-US" dirty="0" err="1"/>
              <a:t>berbeda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variabel</a:t>
            </a:r>
            <a:r>
              <a:rPr lang="en-US" dirty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 </a:t>
            </a:r>
          </a:p>
          <a:p>
            <a:endParaRPr lang="en-US" dirty="0" smtClean="0"/>
          </a:p>
          <a:p>
            <a:r>
              <a:rPr lang="en-US" dirty="0" err="1" smtClean="0"/>
              <a:t>Contoh</a:t>
            </a:r>
            <a:r>
              <a:rPr lang="en-US" dirty="0" smtClean="0"/>
              <a:t>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A (SMP 1)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B (SMP 2)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 smtClean="0"/>
              <a:t>Peneliti</a:t>
            </a:r>
            <a:r>
              <a:rPr lang="en-US" dirty="0" smtClean="0"/>
              <a:t> </a:t>
            </a:r>
            <a:r>
              <a:rPr lang="en-US" dirty="0"/>
              <a:t>di </a:t>
            </a:r>
            <a:r>
              <a:rPr lang="en-US" dirty="0" err="1"/>
              <a:t>bidang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ingin</a:t>
            </a:r>
            <a:r>
              <a:rPr lang="en-US" dirty="0"/>
              <a:t>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adakah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prestasi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laki-laki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perempuan</a:t>
            </a:r>
            <a:r>
              <a:rPr lang="en-US" dirty="0"/>
              <a:t> di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sekolah</a:t>
            </a:r>
            <a:r>
              <a:rPr lang="en-US" dirty="0"/>
              <a:t>. 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Di </a:t>
            </a:r>
            <a:r>
              <a:rPr lang="en-US" dirty="0" err="1" smtClean="0"/>
              <a:t>kelas</a:t>
            </a:r>
            <a:r>
              <a:rPr lang="en-US" dirty="0" smtClean="0"/>
              <a:t>, </a:t>
            </a:r>
            <a:r>
              <a:rPr lang="en-US" dirty="0" err="1"/>
              <a:t>tes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juga </a:t>
            </a:r>
            <a:r>
              <a:rPr lang="en-US" dirty="0" err="1"/>
              <a:t>dimanfaatkan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mengetahui</a:t>
            </a:r>
            <a:r>
              <a:rPr lang="en-US" dirty="0"/>
              <a:t> </a:t>
            </a:r>
            <a:r>
              <a:rPr lang="en-US" dirty="0" err="1"/>
              <a:t>apakah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r>
              <a:rPr lang="en-US" dirty="0" smtClean="0"/>
              <a:t> A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r>
              <a:rPr lang="en-US" dirty="0" smtClean="0"/>
              <a:t> 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Ada </a:t>
            </a:r>
            <a:r>
              <a:rPr lang="en-US" dirty="0" err="1"/>
              <a:t>tidaknya</a:t>
            </a:r>
            <a:r>
              <a:rPr lang="en-US" dirty="0"/>
              <a:t> </a:t>
            </a:r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motivasi</a:t>
            </a:r>
            <a:r>
              <a:rPr lang="en-US" dirty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r>
              <a:rPr lang="en-US" dirty="0"/>
              <a:t>yang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materi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yang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materi</a:t>
            </a:r>
            <a:r>
              <a:rPr lang="en-US" dirty="0" smtClean="0"/>
              <a:t> </a:t>
            </a:r>
            <a:r>
              <a:rPr lang="en-US" dirty="0" err="1" smtClean="0"/>
              <a:t>reguler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90171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Tes</a:t>
            </a:r>
            <a:r>
              <a:rPr lang="en-US" dirty="0" smtClean="0"/>
              <a:t> </a:t>
            </a:r>
            <a:r>
              <a:rPr lang="en-US" dirty="0" err="1" smtClean="0"/>
              <a:t>statistik</a:t>
            </a: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41300" y="2679700"/>
            <a:ext cx="4056750" cy="1143000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anchor="ctr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bg1"/>
                </a:solidFill>
                <a:latin typeface="+mn-lt"/>
              </a:rPr>
              <a:t>	[M1 – M2] - </a:t>
            </a:r>
            <a:r>
              <a:rPr lang="en-US" sz="2000" b="1" dirty="0" err="1">
                <a:solidFill>
                  <a:schemeClr val="bg1"/>
                </a:solidFill>
                <a:latin typeface="+mn-lt"/>
              </a:rPr>
              <a:t>Mh</a:t>
            </a:r>
            <a:endParaRPr lang="en-US" sz="2000" b="1" dirty="0">
              <a:solidFill>
                <a:schemeClr val="bg1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bg1"/>
                </a:solidFill>
                <a:latin typeface="+mn-lt"/>
              </a:rPr>
              <a:t>t   =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chemeClr val="bg1"/>
                </a:solidFill>
                <a:latin typeface="+mn-lt"/>
              </a:rPr>
              <a:t>	         </a:t>
            </a:r>
            <a:r>
              <a:rPr lang="en-US" sz="2000" b="1" dirty="0" err="1">
                <a:solidFill>
                  <a:schemeClr val="bg1"/>
                </a:solidFill>
                <a:latin typeface="+mn-lt"/>
              </a:rPr>
              <a:t>SDbm</a:t>
            </a:r>
            <a:r>
              <a:rPr lang="en-US" sz="2000" b="1" dirty="0">
                <a:solidFill>
                  <a:schemeClr val="bg1"/>
                </a:solidFill>
                <a:latin typeface="+mn-lt"/>
              </a:rPr>
              <a:t> 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56104" y="3988329"/>
            <a:ext cx="6471482" cy="2441575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u="sng" dirty="0" err="1">
                <a:latin typeface="+mn-lt"/>
              </a:rPr>
              <a:t>Keterangan</a:t>
            </a:r>
            <a:r>
              <a:rPr lang="en-US" sz="2000" u="sng" dirty="0">
                <a:latin typeface="+mn-lt"/>
              </a:rPr>
              <a:t>  :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latin typeface="+mn-lt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latin typeface="+mn-lt"/>
              </a:rPr>
              <a:t>t      = r– ratio / t-test / t </a:t>
            </a:r>
            <a:r>
              <a:rPr lang="en-US" sz="2000" dirty="0" err="1">
                <a:latin typeface="+mn-lt"/>
              </a:rPr>
              <a:t>analisis</a:t>
            </a:r>
            <a:r>
              <a:rPr lang="en-US" sz="2000" dirty="0">
                <a:latin typeface="+mn-lt"/>
              </a:rPr>
              <a:t> yang </a:t>
            </a:r>
            <a:r>
              <a:rPr lang="en-US" sz="2000" dirty="0" err="1">
                <a:latin typeface="+mn-lt"/>
              </a:rPr>
              <a:t>dihitung</a:t>
            </a:r>
            <a:r>
              <a:rPr lang="en-US" sz="2000" dirty="0">
                <a:latin typeface="+mn-lt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i-FI" sz="2000" dirty="0">
                <a:latin typeface="+mn-lt"/>
              </a:rPr>
              <a:t>M 1 = rata-rata pada kelompok 1</a:t>
            </a:r>
            <a:endParaRPr lang="en-US" sz="2000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i-FI" sz="2000" dirty="0">
                <a:latin typeface="+mn-lt"/>
              </a:rPr>
              <a:t>M 2 = rata-rata pada kelompok 2</a:t>
            </a:r>
            <a:endParaRPr lang="en-US" sz="2000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i-FI" sz="2000" dirty="0">
                <a:latin typeface="+mn-lt"/>
              </a:rPr>
              <a:t>Mh  = mean hipotetik. Dalam hal ini mean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i-FI" sz="2000" dirty="0">
                <a:latin typeface="+mn-lt"/>
              </a:rPr>
              <a:t>            hipotetik adalah 0. Sebab  secara hipotetik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i-FI" sz="2000" dirty="0">
                <a:latin typeface="+mn-lt"/>
              </a:rPr>
              <a:t>            disebutkan bahwa mean antar 2 kelompok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i-FI" sz="2000" dirty="0">
                <a:latin typeface="+mn-lt"/>
              </a:rPr>
              <a:t>            sama/ tidak ada perbedaaan.</a:t>
            </a:r>
            <a:endParaRPr lang="en-US" sz="2000" dirty="0"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i-FI" sz="2000" dirty="0">
                <a:latin typeface="+mn-lt"/>
              </a:rPr>
              <a:t>SDbm = standard kesalahan perbedaan mean</a:t>
            </a:r>
            <a:endParaRPr lang="en-US" sz="2000" dirty="0">
              <a:latin typeface="+mn-l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97638" y="5422900"/>
            <a:ext cx="2667000" cy="990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197638" y="4660900"/>
            <a:ext cx="3733800" cy="685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197638" y="2679700"/>
            <a:ext cx="2514600" cy="1066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"/>
          </p:nvPr>
        </p:nvSpPr>
        <p:spPr>
          <a:xfrm>
            <a:off x="6042063" y="2679700"/>
            <a:ext cx="4252119" cy="4575175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1800" b="1" dirty="0" smtClean="0"/>
              <a:t>		M1 – M2  </a:t>
            </a: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1800" b="1" dirty="0" smtClean="0"/>
              <a:t>	t   = </a:t>
            </a: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1800" b="1" dirty="0" smtClean="0"/>
              <a:t>		  </a:t>
            </a:r>
            <a:r>
              <a:rPr lang="en-US" altLang="en-US" sz="1800" b="1" dirty="0" err="1" smtClean="0"/>
              <a:t>SDbm</a:t>
            </a:r>
            <a:r>
              <a:rPr lang="en-US" altLang="en-US" sz="1800" b="1" dirty="0" smtClean="0"/>
              <a:t>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 sz="1800" b="1" i="1" dirty="0" smtClean="0"/>
              <a:t> </a:t>
            </a:r>
            <a:endParaRPr lang="en-US" altLang="en-US" sz="1800" b="1" dirty="0" smtClean="0"/>
          </a:p>
          <a:p>
            <a:pPr eaLnBrk="1" hangingPunct="1">
              <a:buFont typeface="Wingdings 2" panose="05020102010507070707" pitchFamily="18" charset="2"/>
              <a:buNone/>
            </a:pPr>
            <a:endParaRPr lang="en-US" altLang="en-US" sz="1800" dirty="0" smtClean="0">
              <a:solidFill>
                <a:srgbClr val="002060"/>
              </a:solidFill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 sz="1800" dirty="0" err="1" smtClean="0"/>
              <a:t>SDbm</a:t>
            </a:r>
            <a:r>
              <a:rPr lang="en-US" altLang="en-US" sz="1800" dirty="0" smtClean="0"/>
              <a:t>  </a:t>
            </a:r>
            <a:r>
              <a:rPr lang="en-US" altLang="en-US" sz="1800" dirty="0" err="1" smtClean="0"/>
              <a:t>ditentukan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melalui</a:t>
            </a:r>
            <a:r>
              <a:rPr lang="en-US" altLang="en-US" sz="1800" dirty="0" smtClean="0"/>
              <a:t> </a:t>
            </a:r>
            <a:r>
              <a:rPr lang="en-US" altLang="en-US" sz="1800" dirty="0" err="1" smtClean="0"/>
              <a:t>rumus</a:t>
            </a:r>
            <a:r>
              <a:rPr lang="en-US" altLang="en-US" sz="1800" dirty="0" smtClean="0"/>
              <a:t> </a:t>
            </a:r>
            <a:r>
              <a:rPr lang="en-US" altLang="en-US" sz="1800" dirty="0" smtClean="0">
                <a:solidFill>
                  <a:srgbClr val="002060"/>
                </a:solidFill>
              </a:rPr>
              <a:t>: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 sz="1800" b="1" dirty="0" smtClean="0"/>
              <a:t> </a:t>
            </a:r>
            <a:br>
              <a:rPr lang="en-US" altLang="en-US" sz="1800" b="1" dirty="0" smtClean="0"/>
            </a:br>
            <a:r>
              <a:rPr lang="en-US" altLang="en-US" sz="1800" b="1" dirty="0" err="1" smtClean="0"/>
              <a:t>SDbm</a:t>
            </a:r>
            <a:r>
              <a:rPr lang="en-US" altLang="en-US" sz="1800" b="1" dirty="0" smtClean="0"/>
              <a:t>  =  √ SDm1²  +  SDm2 ²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 sz="1800" b="1" dirty="0" smtClean="0"/>
              <a:t> </a:t>
            </a: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1800" b="1" dirty="0" smtClean="0"/>
              <a:t>		          SD</a:t>
            </a: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1800" b="1" dirty="0" smtClean="0"/>
              <a:t>	</a:t>
            </a:r>
            <a:r>
              <a:rPr lang="en-US" altLang="en-US" sz="1800" b="1" dirty="0" err="1" smtClean="0"/>
              <a:t>SDm</a:t>
            </a:r>
            <a:r>
              <a:rPr lang="en-US" altLang="en-US" sz="1800" b="1" dirty="0" smtClean="0"/>
              <a:t> =    </a:t>
            </a: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1800" b="1" dirty="0" smtClean="0"/>
              <a:t>		      √ N - 1 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6959638" y="3213100"/>
            <a:ext cx="1219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7264438" y="5803900"/>
            <a:ext cx="12192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8722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-159469"/>
            <a:ext cx="9613861" cy="1080938"/>
          </a:xfrm>
        </p:spPr>
        <p:txBody>
          <a:bodyPr/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uji</a:t>
            </a:r>
            <a:r>
              <a:rPr lang="en-US" dirty="0" smtClean="0"/>
              <a:t>-T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921469"/>
            <a:ext cx="8686800" cy="6076950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fi-FI" altLang="en-US" sz="1600" dirty="0" smtClean="0"/>
              <a:t>	Buatlah permasalahan penelitian berikut hipotesisnya untuk uji komparasi antar 2 sampel bebas. </a:t>
            </a:r>
            <a:r>
              <a:rPr lang="en-US" altLang="en-US" sz="1600" dirty="0" err="1" smtClean="0"/>
              <a:t>Uji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hipotesis</a:t>
            </a:r>
            <a:r>
              <a:rPr lang="en-US" altLang="en-US" sz="1600" dirty="0" smtClean="0"/>
              <a:t> yang </a:t>
            </a:r>
            <a:r>
              <a:rPr lang="en-US" altLang="en-US" sz="1600" dirty="0" err="1" smtClean="0"/>
              <a:t>telah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anda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rumuskan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jika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sampel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diambil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secara</a:t>
            </a:r>
            <a:r>
              <a:rPr lang="en-US" altLang="en-US" sz="1600" dirty="0" smtClean="0"/>
              <a:t> random </a:t>
            </a:r>
            <a:r>
              <a:rPr lang="en-US" altLang="en-US" sz="1600" dirty="0" err="1" smtClean="0"/>
              <a:t>dan</a:t>
            </a:r>
            <a:r>
              <a:rPr lang="en-US" altLang="en-US" sz="1600" dirty="0" smtClean="0"/>
              <a:t> data </a:t>
            </a:r>
            <a:r>
              <a:rPr lang="en-US" altLang="en-US" sz="1600" dirty="0" err="1" smtClean="0"/>
              <a:t>hasil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pengukuran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variabel</a:t>
            </a:r>
            <a:r>
              <a:rPr lang="en-US" altLang="en-US" sz="1600" dirty="0" smtClean="0"/>
              <a:t> </a:t>
            </a:r>
            <a:r>
              <a:rPr lang="en-US" altLang="en-US" sz="1600" dirty="0" err="1" smtClean="0"/>
              <a:t>berskala</a:t>
            </a:r>
            <a:r>
              <a:rPr lang="en-US" altLang="en-US" sz="1600" dirty="0" smtClean="0"/>
              <a:t> interval. </a:t>
            </a:r>
            <a:r>
              <a:rPr lang="fi-FI" altLang="en-US" sz="1600" dirty="0" smtClean="0"/>
              <a:t>Data terdistribusi  sebagai berikut : </a:t>
            </a:r>
          </a:p>
          <a:p>
            <a:pPr algn="just"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endParaRPr lang="fi-FI" altLang="en-US" sz="1600" dirty="0" smtClean="0"/>
          </a:p>
          <a:p>
            <a:pPr algn="just"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endParaRPr lang="fi-FI" altLang="en-US" sz="1600" dirty="0" smtClean="0"/>
          </a:p>
          <a:p>
            <a:pPr algn="just"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endParaRPr lang="fi-FI" altLang="en-US" sz="1600" dirty="0" smtClean="0"/>
          </a:p>
          <a:p>
            <a:pPr algn="just"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endParaRPr lang="fi-FI" altLang="en-US" sz="1600" dirty="0" smtClean="0"/>
          </a:p>
          <a:p>
            <a:pPr algn="just"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endParaRPr lang="fi-FI" altLang="en-US" sz="1600" dirty="0" smtClean="0"/>
          </a:p>
          <a:p>
            <a:pPr algn="just"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endParaRPr lang="fi-FI" altLang="en-US" sz="1600" dirty="0" smtClean="0"/>
          </a:p>
          <a:p>
            <a:pPr algn="just"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endParaRPr lang="fi-FI" altLang="en-US" sz="1600" dirty="0" smtClean="0"/>
          </a:p>
          <a:p>
            <a:pPr algn="just"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endParaRPr lang="fi-FI" altLang="en-US" sz="1600" dirty="0" smtClean="0"/>
          </a:p>
          <a:p>
            <a:pPr algn="just"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endParaRPr lang="fi-FI" altLang="en-US" sz="1600" dirty="0" smtClean="0"/>
          </a:p>
          <a:p>
            <a:pPr algn="just"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endParaRPr lang="en-US" altLang="en-US" sz="1600" dirty="0" smtClean="0"/>
          </a:p>
          <a:p>
            <a:pPr algn="just"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endParaRPr lang="en-US" altLang="en-US" sz="1600" dirty="0" smtClean="0"/>
          </a:p>
          <a:p>
            <a:pPr algn="just"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endParaRPr lang="en-US" altLang="en-US" sz="1600" dirty="0" smtClean="0"/>
          </a:p>
          <a:p>
            <a:pPr algn="just"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endParaRPr lang="en-US" altLang="en-US" sz="1600" dirty="0" smtClean="0"/>
          </a:p>
          <a:p>
            <a:pPr algn="just"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endParaRPr lang="en-US" altLang="en-US" sz="1600" dirty="0" smtClean="0"/>
          </a:p>
          <a:p>
            <a:pPr algn="just"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endParaRPr lang="en-US" altLang="en-US" sz="1600" dirty="0" smtClean="0"/>
          </a:p>
          <a:p>
            <a:pPr algn="just"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fi-FI" altLang="en-US" sz="1600" dirty="0" smtClean="0"/>
              <a:t>	</a:t>
            </a:r>
            <a:endParaRPr lang="fi-FI" altLang="en-US" sz="1600" dirty="0" smtClean="0"/>
          </a:p>
          <a:p>
            <a:pPr algn="just"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endParaRPr lang="fi-FI" altLang="en-US" sz="1600" dirty="0"/>
          </a:p>
          <a:p>
            <a:pPr algn="just"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endParaRPr lang="fi-FI" altLang="en-US" sz="1600" dirty="0" smtClean="0"/>
          </a:p>
          <a:p>
            <a:pPr algn="just"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fi-FI" altLang="en-US" sz="1600" dirty="0" smtClean="0"/>
              <a:t>Berdasarkan </a:t>
            </a:r>
            <a:r>
              <a:rPr lang="fi-FI" altLang="en-US" sz="1600" dirty="0" smtClean="0"/>
              <a:t>data tersebut lakukan analisis guna membuktikan ada tidaknya perbedaan antara 2 kelompok dengan alpha sebesar 5%. Selanjutnya kemukakan kesimpulan anda dan lakukan interpretasi</a:t>
            </a:r>
            <a:endParaRPr lang="en-US" altLang="en-US" sz="1600" dirty="0" smtClean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9946693"/>
              </p:ext>
            </p:extLst>
          </p:nvPr>
        </p:nvGraphicFramePr>
        <p:xfrm>
          <a:off x="952500" y="1809750"/>
          <a:ext cx="640080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200"/>
                <a:gridCol w="1600200"/>
                <a:gridCol w="1600200"/>
                <a:gridCol w="1600200"/>
              </a:tblGrid>
              <a:tr h="29210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SAMPEL I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SAMPEL</a:t>
                      </a:r>
                      <a:r>
                        <a:rPr lang="en-US" sz="1400" baseline="0" dirty="0" smtClean="0">
                          <a:latin typeface="Calibri" pitchFamily="34" charset="0"/>
                        </a:rPr>
                        <a:t> II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</a:tr>
              <a:tr h="292100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err="1" smtClean="0">
                          <a:latin typeface="Calibri" pitchFamily="34" charset="0"/>
                        </a:rPr>
                        <a:t>Nilai</a:t>
                      </a:r>
                      <a:endParaRPr lang="en-US" sz="1400" b="1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err="1" smtClean="0">
                          <a:latin typeface="Calibri" pitchFamily="34" charset="0"/>
                        </a:rPr>
                        <a:t>Frekuensi</a:t>
                      </a:r>
                      <a:endParaRPr lang="en-US" sz="1400" b="1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err="1" smtClean="0">
                          <a:latin typeface="Calibri" pitchFamily="34" charset="0"/>
                        </a:rPr>
                        <a:t>Nilai</a:t>
                      </a:r>
                      <a:endParaRPr lang="en-US" sz="1400" b="1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err="1" smtClean="0">
                          <a:latin typeface="Calibri" pitchFamily="34" charset="0"/>
                        </a:rPr>
                        <a:t>Frekuensi</a:t>
                      </a:r>
                      <a:endParaRPr lang="en-US" sz="1400" b="1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  <a:tr h="2921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82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4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82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4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77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5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77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4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72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1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72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1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67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1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67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1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62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1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62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1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57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2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57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1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52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1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52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1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47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0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47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1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9210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42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0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42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Calibri" pitchFamily="34" charset="0"/>
                        </a:rPr>
                        <a:t>1</a:t>
                      </a:r>
                      <a:endParaRPr lang="en-US" sz="1400" dirty="0">
                        <a:latin typeface="Calibri" pitchFamily="34" charset="0"/>
                      </a:endParaRP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Calibri" pitchFamily="34" charset="0"/>
                        </a:rPr>
                        <a:t>Total</a:t>
                      </a:r>
                      <a:r>
                        <a:rPr lang="en-US" sz="1400" b="1" baseline="0" dirty="0" smtClean="0">
                          <a:latin typeface="Calibri" pitchFamily="34" charset="0"/>
                        </a:rPr>
                        <a:t> :</a:t>
                      </a:r>
                      <a:endParaRPr lang="en-US" sz="1400" b="1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Calibri" pitchFamily="34" charset="0"/>
                        </a:rPr>
                        <a:t>15</a:t>
                      </a:r>
                      <a:endParaRPr lang="en-US" sz="1400" b="1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Calibri" pitchFamily="34" charset="0"/>
                        </a:rPr>
                        <a:t>Total</a:t>
                      </a:r>
                      <a:r>
                        <a:rPr lang="en-US" sz="1400" b="1" baseline="0" dirty="0" smtClean="0">
                          <a:latin typeface="Calibri" pitchFamily="34" charset="0"/>
                        </a:rPr>
                        <a:t> :</a:t>
                      </a:r>
                      <a:endParaRPr lang="en-US" sz="1400" b="1" dirty="0">
                        <a:latin typeface="Calibri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Calibri" pitchFamily="34" charset="0"/>
                        </a:rPr>
                        <a:t>15</a:t>
                      </a:r>
                      <a:endParaRPr lang="en-US" sz="1400" b="1" dirty="0">
                        <a:latin typeface="Calibri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27187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53228"/>
            <a:ext cx="9613861" cy="1080938"/>
          </a:xfrm>
        </p:spPr>
        <p:txBody>
          <a:bodyPr/>
          <a:lstStyle/>
          <a:p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Regresi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korelasi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52399" y="1977571"/>
            <a:ext cx="10167257" cy="3102429"/>
          </a:xfrm>
        </p:spPr>
        <p:txBody>
          <a:bodyPr/>
          <a:lstStyle/>
          <a:p>
            <a:r>
              <a:rPr lang="id-ID" altLang="en-US" sz="2400" dirty="0" smtClean="0"/>
              <a:t>Analisis regresi digunakan untuk mempelajari dan mengukur hubungan statistik yang terjadi antara dua </a:t>
            </a:r>
            <a:r>
              <a:rPr lang="id-ID" altLang="en-US" sz="2400" dirty="0" err="1" smtClean="0"/>
              <a:t>varibel</a:t>
            </a:r>
            <a:r>
              <a:rPr lang="id-ID" altLang="en-US" sz="2400" dirty="0" smtClean="0"/>
              <a:t> atau lebih variabel.</a:t>
            </a:r>
          </a:p>
          <a:p>
            <a:r>
              <a:rPr lang="id-ID" altLang="en-US" sz="2400" dirty="0" smtClean="0"/>
              <a:t>Variabel tersebut adalah variabel X  (variabel </a:t>
            </a:r>
            <a:r>
              <a:rPr lang="id-ID" altLang="en-US" sz="2400" dirty="0" err="1" smtClean="0"/>
              <a:t>independent</a:t>
            </a:r>
            <a:r>
              <a:rPr lang="id-ID" altLang="en-US" sz="2400" dirty="0" smtClean="0"/>
              <a:t> / variabel yang mempengaruhi / variabel yang diketahui), dan variabel Y (variabel </a:t>
            </a:r>
            <a:r>
              <a:rPr lang="id-ID" altLang="en-US" sz="2400" dirty="0" err="1" smtClean="0"/>
              <a:t>dependent</a:t>
            </a:r>
            <a:r>
              <a:rPr lang="id-ID" altLang="en-US" sz="2400" dirty="0" smtClean="0"/>
              <a:t> / variabel yang dipengaruhi/ variabel yang tidak diketahui)</a:t>
            </a:r>
          </a:p>
          <a:p>
            <a:r>
              <a:rPr lang="id-ID" altLang="en-US" sz="2400" dirty="0" smtClean="0"/>
              <a:t>Analisis korelasi bertujuan untuk mengukur “seberapa kuat” atau “derajat kedekatan”, </a:t>
            </a:r>
            <a:r>
              <a:rPr lang="id-ID" altLang="en-US" sz="2400" dirty="0" err="1" smtClean="0"/>
              <a:t>suatu</a:t>
            </a:r>
            <a:r>
              <a:rPr lang="id-ID" altLang="en-US" sz="2400" dirty="0" smtClean="0"/>
              <a:t> relasi yang terjadi antar variabel.</a:t>
            </a:r>
          </a:p>
        </p:txBody>
      </p:sp>
    </p:spTree>
    <p:extLst>
      <p:ext uri="{BB962C8B-B14F-4D97-AF65-F5344CB8AC3E}">
        <p14:creationId xmlns:p14="http://schemas.microsoft.com/office/powerpoint/2010/main" val="3301483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Rot="1" noChangeArrowheads="1"/>
          </p:cNvSpPr>
          <p:nvPr/>
        </p:nvSpPr>
        <p:spPr bwMode="auto">
          <a:xfrm>
            <a:off x="295955" y="363197"/>
            <a:ext cx="9994674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9pPr>
          </a:lstStyle>
          <a:p>
            <a:pPr eaLnBrk="1" hangingPunct="1">
              <a:defRPr/>
            </a:pPr>
            <a:r>
              <a:rPr lang="en-US" sz="3200" dirty="0" err="1" smtClean="0">
                <a:latin typeface="Comic Sans MS" pitchFamily="66" charset="0"/>
              </a:rPr>
              <a:t>Bentuk</a:t>
            </a:r>
            <a:r>
              <a:rPr lang="en-US" sz="3200" dirty="0" smtClean="0">
                <a:latin typeface="Comic Sans MS" pitchFamily="66" charset="0"/>
              </a:rPr>
              <a:t> </a:t>
            </a:r>
            <a:r>
              <a:rPr lang="en-US" sz="3200" dirty="0" err="1" smtClean="0">
                <a:latin typeface="Comic Sans MS" pitchFamily="66" charset="0"/>
              </a:rPr>
              <a:t>persamaan</a:t>
            </a:r>
            <a:r>
              <a:rPr lang="en-US" sz="3200" dirty="0" smtClean="0">
                <a:latin typeface="Comic Sans MS" pitchFamily="66" charset="0"/>
              </a:rPr>
              <a:t> </a:t>
            </a:r>
            <a:r>
              <a:rPr lang="en-US" sz="3200" dirty="0" err="1" smtClean="0">
                <a:latin typeface="Comic Sans MS" pitchFamily="66" charset="0"/>
              </a:rPr>
              <a:t>regresi</a:t>
            </a:r>
            <a:r>
              <a:rPr lang="en-US" sz="3200" dirty="0" smtClean="0">
                <a:latin typeface="Comic Sans MS" pitchFamily="66" charset="0"/>
              </a:rPr>
              <a:t> linear </a:t>
            </a:r>
            <a:r>
              <a:rPr lang="en-US" sz="3200" dirty="0" err="1" smtClean="0">
                <a:latin typeface="Comic Sans MS" pitchFamily="66" charset="0"/>
              </a:rPr>
              <a:t>sederhana</a:t>
            </a:r>
            <a:endParaRPr lang="en-US" sz="3200" dirty="0" smtClean="0">
              <a:latin typeface="Comic Sans MS" pitchFamily="66" charset="0"/>
            </a:endParaRPr>
          </a:p>
        </p:txBody>
      </p:sp>
      <p:sp>
        <p:nvSpPr>
          <p:cNvPr id="5" name="Rectangle 4"/>
          <p:cNvSpPr>
            <a:spLocks noGrp="1" noRot="1" noChangeArrowheads="1"/>
          </p:cNvSpPr>
          <p:nvPr/>
        </p:nvSpPr>
        <p:spPr bwMode="auto">
          <a:xfrm>
            <a:off x="143555" y="1795122"/>
            <a:ext cx="10248674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eaLnBrk="1" hangingPunct="1">
              <a:buFont typeface="Wingdings" panose="05000000000000000000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b="1" dirty="0" err="1" smtClean="0">
                <a:latin typeface="Comic Sans MS" pitchFamily="66" charset="0"/>
              </a:rPr>
              <a:t>Untuk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meramalkan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persamaan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regresi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mk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nilai</a:t>
            </a:r>
            <a:r>
              <a:rPr lang="en-US" b="1" dirty="0" smtClean="0">
                <a:latin typeface="Comic Sans MS" pitchFamily="66" charset="0"/>
              </a:rPr>
              <a:t> a </a:t>
            </a:r>
            <a:r>
              <a:rPr lang="en-US" b="1" dirty="0" err="1" smtClean="0">
                <a:latin typeface="Comic Sans MS" pitchFamily="66" charset="0"/>
              </a:rPr>
              <a:t>dan</a:t>
            </a:r>
            <a:r>
              <a:rPr lang="en-US" b="1" dirty="0" smtClean="0">
                <a:latin typeface="Comic Sans MS" pitchFamily="66" charset="0"/>
              </a:rPr>
              <a:t> b </a:t>
            </a:r>
            <a:r>
              <a:rPr lang="en-US" b="1" dirty="0" err="1" smtClean="0">
                <a:latin typeface="Comic Sans MS" pitchFamily="66" charset="0"/>
              </a:rPr>
              <a:t>dirumuskan</a:t>
            </a:r>
            <a:endParaRPr lang="en-US" b="1" dirty="0" smtClean="0">
              <a:latin typeface="Comic Sans MS" pitchFamily="66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-161245" y="118722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endParaRPr lang="en-US" altLang="en-US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55" y="1871322"/>
            <a:ext cx="2971800" cy="762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-161245" y="327626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endParaRPr lang="en-US" altLang="en-US"/>
          </a:p>
        </p:txBody>
      </p: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55" y="4157322"/>
            <a:ext cx="2895600" cy="12588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-161245" y="342866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endParaRPr lang="en-US" altLang="en-US"/>
          </a:p>
        </p:txBody>
      </p:sp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55" y="5681322"/>
            <a:ext cx="2895600" cy="8715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62920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Rot="1" noChangeArrowheads="1"/>
          </p:cNvSpPr>
          <p:nvPr/>
        </p:nvSpPr>
        <p:spPr bwMode="auto">
          <a:xfrm>
            <a:off x="198210" y="0"/>
            <a:ext cx="8385175" cy="74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defRPr>
            </a:lvl9pPr>
          </a:lstStyle>
          <a:p>
            <a:pPr eaLnBrk="1" hangingPunct="1">
              <a:defRPr/>
            </a:pPr>
            <a:r>
              <a:rPr lang="en-US" sz="3600" smtClean="0">
                <a:latin typeface="Comic Sans MS" pitchFamily="66" charset="0"/>
              </a:rPr>
              <a:t>Pengujian hipotesis koefisien regresi</a:t>
            </a:r>
          </a:p>
        </p:txBody>
      </p:sp>
      <p:sp>
        <p:nvSpPr>
          <p:cNvPr id="5" name="Rectangle 4"/>
          <p:cNvSpPr>
            <a:spLocks noGrp="1" noRot="1" noChangeArrowheads="1"/>
          </p:cNvSpPr>
          <p:nvPr/>
        </p:nvSpPr>
        <p:spPr bwMode="auto">
          <a:xfrm>
            <a:off x="122010" y="822325"/>
            <a:ext cx="10531476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eaLnBrk="1" hangingPunct="1">
              <a:defRPr/>
            </a:pPr>
            <a:r>
              <a:rPr lang="en-US" sz="2800" b="1" dirty="0" err="1" smtClean="0">
                <a:latin typeface="Comic Sans MS" pitchFamily="66" charset="0"/>
              </a:rPr>
              <a:t>Menentukan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formulasi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hipotesis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untuk</a:t>
            </a:r>
            <a:r>
              <a:rPr lang="en-US" sz="2800" b="1" dirty="0" smtClean="0">
                <a:latin typeface="Comic Sans MS" pitchFamily="66" charset="0"/>
              </a:rPr>
              <a:t> parameter a </a:t>
            </a:r>
            <a:r>
              <a:rPr lang="en-US" sz="2800" b="1" dirty="0" err="1" smtClean="0">
                <a:latin typeface="Comic Sans MS" pitchFamily="66" charset="0"/>
              </a:rPr>
              <a:t>dan</a:t>
            </a:r>
            <a:r>
              <a:rPr lang="en-US" sz="2800" b="1" dirty="0" smtClean="0">
                <a:latin typeface="Comic Sans MS" pitchFamily="66" charset="0"/>
              </a:rPr>
              <a:t> b</a:t>
            </a:r>
          </a:p>
          <a:p>
            <a:pPr eaLnBrk="1" hangingPunct="1">
              <a:defRPr/>
            </a:pPr>
            <a:r>
              <a:rPr lang="en-US" sz="2800" b="1" dirty="0" err="1" smtClean="0">
                <a:latin typeface="Comic Sans MS" pitchFamily="66" charset="0"/>
              </a:rPr>
              <a:t>Menentukan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taraf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nyata</a:t>
            </a:r>
            <a:r>
              <a:rPr lang="en-US" sz="2800" b="1" dirty="0" smtClean="0">
                <a:latin typeface="Comic Sans MS" pitchFamily="66" charset="0"/>
              </a:rPr>
              <a:t> α </a:t>
            </a:r>
            <a:r>
              <a:rPr lang="en-US" sz="2800" b="1" dirty="0" err="1" smtClean="0">
                <a:latin typeface="Comic Sans MS" pitchFamily="66" charset="0"/>
              </a:rPr>
              <a:t>dan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nilai</a:t>
            </a:r>
            <a:r>
              <a:rPr lang="en-US" sz="2800" b="1" dirty="0" smtClean="0">
                <a:latin typeface="Comic Sans MS" pitchFamily="66" charset="0"/>
              </a:rPr>
              <a:t> t </a:t>
            </a:r>
            <a:r>
              <a:rPr lang="en-US" sz="2800" b="1" dirty="0" err="1" smtClean="0">
                <a:latin typeface="Comic Sans MS" pitchFamily="66" charset="0"/>
              </a:rPr>
              <a:t>tabel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yg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ditentukan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dgn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derajat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bebas</a:t>
            </a:r>
            <a:r>
              <a:rPr lang="en-US" sz="2800" b="1" dirty="0" smtClean="0">
                <a:latin typeface="Comic Sans MS" pitchFamily="66" charset="0"/>
              </a:rPr>
              <a:t> (</a:t>
            </a:r>
            <a:r>
              <a:rPr lang="en-US" sz="2800" b="1" dirty="0" err="1" smtClean="0">
                <a:latin typeface="Comic Sans MS" pitchFamily="66" charset="0"/>
              </a:rPr>
              <a:t>db</a:t>
            </a:r>
            <a:r>
              <a:rPr lang="en-US" sz="2800" b="1" dirty="0" smtClean="0">
                <a:latin typeface="Comic Sans MS" pitchFamily="66" charset="0"/>
              </a:rPr>
              <a:t>) = n-2</a:t>
            </a:r>
          </a:p>
          <a:p>
            <a:pPr eaLnBrk="1" hangingPunct="1">
              <a:defRPr/>
            </a:pPr>
            <a:r>
              <a:rPr lang="en-US" sz="2800" b="1" dirty="0" err="1" smtClean="0">
                <a:latin typeface="Comic Sans MS" pitchFamily="66" charset="0"/>
              </a:rPr>
              <a:t>Menentukan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kriteria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pengujian</a:t>
            </a:r>
            <a:endParaRPr lang="en-US" sz="2800" b="1" dirty="0" smtClean="0">
              <a:latin typeface="Comic Sans MS" pitchFamily="66" charset="0"/>
            </a:endParaRPr>
          </a:p>
          <a:p>
            <a:pPr eaLnBrk="1" hangingPunct="1">
              <a:defRPr/>
            </a:pPr>
            <a:r>
              <a:rPr lang="en-US" sz="2800" b="1" dirty="0" err="1" smtClean="0">
                <a:latin typeface="Comic Sans MS" pitchFamily="66" charset="0"/>
              </a:rPr>
              <a:t>Menentukan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nilai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uji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statistik</a:t>
            </a:r>
            <a:endParaRPr lang="en-US" sz="2800" b="1" dirty="0" smtClean="0">
              <a:latin typeface="Comic Sans MS" pitchFamily="66" charset="0"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sz="2800" b="1" dirty="0" smtClean="0">
                <a:latin typeface="Comic Sans MS" pitchFamily="66" charset="0"/>
              </a:rPr>
              <a:t>   </a:t>
            </a:r>
            <a:r>
              <a:rPr lang="en-US" sz="2800" b="1" dirty="0" err="1" smtClean="0">
                <a:latin typeface="Comic Sans MS" pitchFamily="66" charset="0"/>
              </a:rPr>
              <a:t>Untuk</a:t>
            </a:r>
            <a:r>
              <a:rPr lang="en-US" sz="2800" b="1" dirty="0" smtClean="0">
                <a:latin typeface="Comic Sans MS" pitchFamily="66" charset="0"/>
              </a:rPr>
              <a:t> parameter a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en-US" sz="2800" b="1" dirty="0" smtClean="0">
              <a:latin typeface="Comic Sans MS" pitchFamily="66" charset="0"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sz="2800" b="1" dirty="0" smtClean="0">
                <a:latin typeface="Comic Sans MS" pitchFamily="66" charset="0"/>
              </a:rPr>
              <a:t>   </a:t>
            </a:r>
            <a:r>
              <a:rPr lang="en-US" sz="2800" b="1" dirty="0" err="1" smtClean="0">
                <a:latin typeface="Comic Sans MS" pitchFamily="66" charset="0"/>
              </a:rPr>
              <a:t>Untuk</a:t>
            </a:r>
            <a:r>
              <a:rPr lang="en-US" sz="2800" b="1" dirty="0" smtClean="0">
                <a:latin typeface="Comic Sans MS" pitchFamily="66" charset="0"/>
              </a:rPr>
              <a:t> parameter b</a:t>
            </a: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en-US" sz="2800" b="1" dirty="0" smtClean="0">
              <a:latin typeface="Comic Sans MS" pitchFamily="66" charset="0"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r>
              <a:rPr lang="en-US" sz="2800" b="1" dirty="0" err="1" smtClean="0">
                <a:latin typeface="Comic Sans MS" pitchFamily="66" charset="0"/>
              </a:rPr>
              <a:t>Membuat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kesimpulan</a:t>
            </a:r>
            <a:endParaRPr lang="en-US" sz="2800" b="1" dirty="0" smtClean="0">
              <a:latin typeface="Comic Sans MS" pitchFamily="66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-258990" y="-2444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endParaRPr lang="en-US" altLang="en-US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6810" y="3717925"/>
            <a:ext cx="1752600" cy="9810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-258990" y="-2444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endParaRPr lang="en-US" altLang="en-US"/>
          </a:p>
        </p:txBody>
      </p: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6810" y="4784725"/>
            <a:ext cx="1752600" cy="10175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55808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Rot="1" noChangeArrowheads="1"/>
          </p:cNvSpPr>
          <p:nvPr/>
        </p:nvSpPr>
        <p:spPr bwMode="auto">
          <a:xfrm>
            <a:off x="278039" y="450396"/>
            <a:ext cx="1001259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 eaLnBrk="1" hangingPunct="1">
              <a:defRPr/>
            </a:pPr>
            <a:r>
              <a:rPr lang="en-US" b="1" dirty="0" err="1" smtClean="0">
                <a:latin typeface="Comic Sans MS" pitchFamily="66" charset="0"/>
              </a:rPr>
              <a:t>Standart</a:t>
            </a:r>
            <a:r>
              <a:rPr lang="en-US" b="1" dirty="0" smtClean="0">
                <a:latin typeface="Comic Sans MS" pitchFamily="66" charset="0"/>
              </a:rPr>
              <a:t> error/ </a:t>
            </a:r>
            <a:r>
              <a:rPr lang="en-US" b="1" dirty="0" err="1" smtClean="0">
                <a:latin typeface="Comic Sans MS" pitchFamily="66" charset="0"/>
              </a:rPr>
              <a:t>kesalahan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bakunya</a:t>
            </a:r>
            <a:endParaRPr lang="en-US" b="1" dirty="0" smtClean="0">
              <a:latin typeface="Comic Sans MS" pitchFamily="66" charset="0"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en-US" b="1" dirty="0" smtClean="0">
              <a:latin typeface="Comic Sans MS" pitchFamily="66" charset="0"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en-US" b="1" dirty="0" smtClean="0">
              <a:latin typeface="Comic Sans MS" pitchFamily="66" charset="0"/>
            </a:endParaRPr>
          </a:p>
          <a:p>
            <a:pPr eaLnBrk="1" hangingPunct="1">
              <a:defRPr/>
            </a:pPr>
            <a:r>
              <a:rPr lang="en-US" b="1" dirty="0" err="1" smtClean="0">
                <a:latin typeface="Comic Sans MS" pitchFamily="66" charset="0"/>
              </a:rPr>
              <a:t>Utk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koefisien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regresi</a:t>
            </a:r>
            <a:r>
              <a:rPr lang="en-US" b="1" dirty="0" smtClean="0">
                <a:latin typeface="Comic Sans MS" pitchFamily="66" charset="0"/>
              </a:rPr>
              <a:t> a, </a:t>
            </a:r>
            <a:r>
              <a:rPr lang="en-US" b="1" dirty="0" err="1" smtClean="0">
                <a:latin typeface="Comic Sans MS" pitchFamily="66" charset="0"/>
              </a:rPr>
              <a:t>kesalahan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bakunya</a:t>
            </a:r>
            <a:endParaRPr lang="en-US" b="1" dirty="0" smtClean="0">
              <a:latin typeface="Comic Sans MS" pitchFamily="66" charset="0"/>
            </a:endParaRPr>
          </a:p>
          <a:p>
            <a:pPr eaLnBrk="1" hangingPunct="1">
              <a:buFont typeface="Wingdings" panose="05000000000000000000" pitchFamily="2" charset="2"/>
              <a:buNone/>
              <a:defRPr/>
            </a:pPr>
            <a:endParaRPr lang="en-US" b="1" dirty="0" smtClean="0">
              <a:latin typeface="Comic Sans MS" pitchFamily="66" charset="0"/>
            </a:endParaRPr>
          </a:p>
          <a:p>
            <a:pPr eaLnBrk="1" hangingPunct="1">
              <a:defRPr/>
            </a:pPr>
            <a:endParaRPr lang="en-US" b="1" dirty="0" smtClean="0">
              <a:latin typeface="Comic Sans MS" pitchFamily="66" charset="0"/>
            </a:endParaRPr>
          </a:p>
          <a:p>
            <a:pPr eaLnBrk="1" hangingPunct="1">
              <a:defRPr/>
            </a:pPr>
            <a:r>
              <a:rPr lang="en-US" b="1" dirty="0" err="1" smtClean="0">
                <a:latin typeface="Comic Sans MS" pitchFamily="66" charset="0"/>
              </a:rPr>
              <a:t>Utk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koefisien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regresi</a:t>
            </a:r>
            <a:r>
              <a:rPr lang="en-US" b="1" dirty="0" smtClean="0">
                <a:latin typeface="Comic Sans MS" pitchFamily="66" charset="0"/>
              </a:rPr>
              <a:t> b, </a:t>
            </a:r>
            <a:r>
              <a:rPr lang="en-US" b="1" dirty="0" err="1" smtClean="0">
                <a:latin typeface="Comic Sans MS" pitchFamily="66" charset="0"/>
              </a:rPr>
              <a:t>kesalahan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bakunya</a:t>
            </a:r>
            <a:endParaRPr lang="en-US" b="1" dirty="0" smtClean="0">
              <a:latin typeface="Comic Sans MS" pitchFamily="66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-560161" y="-680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endParaRPr lang="en-US" altLang="en-US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239" y="1059996"/>
            <a:ext cx="4038600" cy="10429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-560161" y="-680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endParaRPr lang="en-US" altLang="en-US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239" y="2964996"/>
            <a:ext cx="3276600" cy="1066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-560161" y="3079296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endParaRPr lang="en-US" altLang="en-US"/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239" y="4664529"/>
            <a:ext cx="2819400" cy="9969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56075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korelasi</a:t>
            </a:r>
            <a:endParaRPr lang="en-US" dirty="0"/>
          </a:p>
        </p:txBody>
      </p:sp>
      <p:sp>
        <p:nvSpPr>
          <p:cNvPr id="4" name="Rectangle 3"/>
          <p:cNvSpPr txBox="1">
            <a:spLocks noRot="1" noChangeArrowheads="1"/>
          </p:cNvSpPr>
          <p:nvPr/>
        </p:nvSpPr>
        <p:spPr>
          <a:xfrm>
            <a:off x="188686" y="1988457"/>
            <a:ext cx="9989382" cy="48695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b="1" dirty="0" err="1" smtClean="0">
                <a:latin typeface="Comic Sans MS" pitchFamily="66" charset="0"/>
              </a:rPr>
              <a:t>Mengukur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seberapa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kuat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atau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derajat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kedekatan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suatu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relasi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yg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tjd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antar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variabel</a:t>
            </a:r>
            <a:endParaRPr lang="en-US" b="1" dirty="0" smtClean="0">
              <a:latin typeface="Comic Sans MS" pitchFamily="66" charset="0"/>
            </a:endParaRPr>
          </a:p>
          <a:p>
            <a:pPr>
              <a:defRPr/>
            </a:pPr>
            <a:r>
              <a:rPr lang="en-US" b="1" dirty="0" err="1" smtClean="0">
                <a:latin typeface="Comic Sans MS" pitchFamily="66" charset="0"/>
              </a:rPr>
              <a:t>Koefisien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korelasi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memiliki</a:t>
            </a:r>
            <a:r>
              <a:rPr lang="en-US" b="1" dirty="0" smtClean="0">
                <a:latin typeface="Comic Sans MS" pitchFamily="66" charset="0"/>
              </a:rPr>
              <a:t> </a:t>
            </a:r>
            <a:r>
              <a:rPr lang="en-US" b="1" dirty="0" err="1" smtClean="0">
                <a:latin typeface="Comic Sans MS" pitchFamily="66" charset="0"/>
              </a:rPr>
              <a:t>nilai</a:t>
            </a:r>
            <a:r>
              <a:rPr lang="en-US" b="1" dirty="0" smtClean="0">
                <a:latin typeface="Comic Sans MS" pitchFamily="66" charset="0"/>
              </a:rPr>
              <a:t> -1</a:t>
            </a:r>
            <a:r>
              <a:rPr lang="it-IT" b="1" dirty="0" smtClean="0">
                <a:latin typeface="Comic Sans MS" pitchFamily="66" charset="0"/>
              </a:rPr>
              <a:t>≤ KK ≤+1</a:t>
            </a:r>
          </a:p>
          <a:p>
            <a:pPr>
              <a:defRPr/>
            </a:pPr>
            <a:r>
              <a:rPr lang="it-IT" b="1" dirty="0" smtClean="0">
                <a:latin typeface="Comic Sans MS" pitchFamily="66" charset="0"/>
              </a:rPr>
              <a:t>Untuk menentukan keeratan korelasi antarvariabel diberikan patokan KK</a:t>
            </a:r>
          </a:p>
          <a:p>
            <a:pPr>
              <a:defRPr/>
            </a:pPr>
            <a:r>
              <a:rPr lang="it-IT" b="1" dirty="0" smtClean="0">
                <a:latin typeface="Comic Sans MS" pitchFamily="66" charset="0"/>
              </a:rPr>
              <a:t>0    &lt; KK ≤ 0,2, korelasi sgt lemah</a:t>
            </a:r>
          </a:p>
          <a:p>
            <a:pPr>
              <a:defRPr/>
            </a:pPr>
            <a:r>
              <a:rPr lang="it-IT" b="1" dirty="0" smtClean="0">
                <a:latin typeface="Comic Sans MS" pitchFamily="66" charset="0"/>
              </a:rPr>
              <a:t>0,2 &lt; KK ≤ 0,4, korelasi lemah tp pasti</a:t>
            </a:r>
          </a:p>
          <a:p>
            <a:pPr>
              <a:defRPr/>
            </a:pPr>
            <a:r>
              <a:rPr lang="it-IT" b="1" dirty="0" smtClean="0">
                <a:latin typeface="Comic Sans MS" pitchFamily="66" charset="0"/>
              </a:rPr>
              <a:t>0,4 &lt; KK ≤ 0,7, korelasi yg cukup berarti</a:t>
            </a:r>
          </a:p>
          <a:p>
            <a:pPr>
              <a:defRPr/>
            </a:pPr>
            <a:r>
              <a:rPr lang="it-IT" b="1" dirty="0" smtClean="0">
                <a:latin typeface="Comic Sans MS" pitchFamily="66" charset="0"/>
              </a:rPr>
              <a:t>0,7 &lt; KK ≤ 0,9, korelasi sgt kuat</a:t>
            </a:r>
          </a:p>
          <a:p>
            <a:pPr>
              <a:defRPr/>
            </a:pPr>
            <a:r>
              <a:rPr lang="it-IT" b="1" dirty="0" smtClean="0">
                <a:latin typeface="Comic Sans MS" pitchFamily="66" charset="0"/>
              </a:rPr>
              <a:t>0,9 &lt; KK &lt; 1, korelasi kuat sekali</a:t>
            </a:r>
          </a:p>
          <a:p>
            <a:pPr>
              <a:defRPr/>
            </a:pPr>
            <a:r>
              <a:rPr lang="it-IT" b="1" dirty="0" smtClean="0">
                <a:latin typeface="Comic Sans MS" pitchFamily="66" charset="0"/>
              </a:rPr>
              <a:t>KK = 1, korelasi sgt sempurna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it-IT" sz="2000" dirty="0" smtClean="0"/>
          </a:p>
          <a:p>
            <a:pPr>
              <a:buFont typeface="Wingdings" panose="05000000000000000000" pitchFamily="2" charset="2"/>
              <a:buNone/>
              <a:defRPr/>
            </a:pPr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41502322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Rot="1" noChangeArrowheads="1"/>
          </p:cNvSpPr>
          <p:nvPr/>
        </p:nvSpPr>
        <p:spPr>
          <a:xfrm>
            <a:off x="250372" y="870857"/>
            <a:ext cx="9913182" cy="37991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defRPr/>
            </a:pPr>
            <a:r>
              <a:rPr lang="en-US" sz="2800" b="1" dirty="0" err="1" smtClean="0">
                <a:latin typeface="Comic Sans MS" pitchFamily="66" charset="0"/>
              </a:rPr>
              <a:t>Koefisien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korelasi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mrp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akar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dr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koefisien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determinasi</a:t>
            </a:r>
            <a:r>
              <a:rPr lang="en-US" sz="2800" b="1" dirty="0" smtClean="0">
                <a:latin typeface="Comic Sans MS" pitchFamily="66" charset="0"/>
              </a:rPr>
              <a:t> (</a:t>
            </a:r>
            <a:r>
              <a:rPr lang="en-US" sz="2800" b="1" dirty="0" smtClean="0"/>
              <a:t>R²)</a:t>
            </a:r>
            <a:endParaRPr lang="en-US" sz="2800" b="1" dirty="0" smtClean="0">
              <a:latin typeface="Comic Sans MS" pitchFamily="66" charset="0"/>
            </a:endParaRPr>
          </a:p>
          <a:p>
            <a:pPr marL="609600" indent="-609600">
              <a:defRPr/>
            </a:pPr>
            <a:r>
              <a:rPr lang="en-US" sz="2800" b="1" dirty="0" err="1" smtClean="0">
                <a:latin typeface="Comic Sans MS" pitchFamily="66" charset="0"/>
              </a:rPr>
              <a:t>Koefisien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determinasi</a:t>
            </a:r>
            <a:r>
              <a:rPr lang="en-US" sz="2800" b="1" dirty="0" smtClean="0">
                <a:latin typeface="Comic Sans MS" pitchFamily="66" charset="0"/>
              </a:rPr>
              <a:t> : </a:t>
            </a:r>
            <a:r>
              <a:rPr lang="en-US" sz="2800" b="1" dirty="0" err="1" smtClean="0">
                <a:latin typeface="Comic Sans MS" pitchFamily="66" charset="0"/>
              </a:rPr>
              <a:t>merupakan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suatu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ukuran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yg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digunakan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utk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melihat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seberapa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besar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sumbangan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variabel</a:t>
            </a:r>
            <a:r>
              <a:rPr lang="en-US" sz="2800" b="1" dirty="0" smtClean="0">
                <a:latin typeface="Comic Sans MS" pitchFamily="66" charset="0"/>
              </a:rPr>
              <a:t> independent </a:t>
            </a:r>
            <a:r>
              <a:rPr lang="en-US" sz="2800" b="1" dirty="0" err="1" smtClean="0">
                <a:latin typeface="Comic Sans MS" pitchFamily="66" charset="0"/>
              </a:rPr>
              <a:t>terhadap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variasi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variabel</a:t>
            </a:r>
            <a:r>
              <a:rPr lang="en-US" sz="2800" b="1" dirty="0" smtClean="0">
                <a:latin typeface="Comic Sans MS" pitchFamily="66" charset="0"/>
              </a:rPr>
              <a:t> dependent.</a:t>
            </a:r>
          </a:p>
          <a:p>
            <a:pPr marL="609600" indent="-609600">
              <a:defRPr/>
            </a:pPr>
            <a:r>
              <a:rPr lang="en-US" sz="2800" b="1" dirty="0" err="1" smtClean="0">
                <a:latin typeface="Comic Sans MS" pitchFamily="66" charset="0"/>
              </a:rPr>
              <a:t>Nilai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smtClean="0"/>
              <a:t>R² </a:t>
            </a:r>
            <a:r>
              <a:rPr lang="en-US" sz="2800" b="1" dirty="0" err="1" smtClean="0"/>
              <a:t>berkisar</a:t>
            </a:r>
            <a:r>
              <a:rPr lang="en-US" sz="2800" b="1" dirty="0" smtClean="0"/>
              <a:t> 0 &lt; R² &lt; 1</a:t>
            </a:r>
            <a:endParaRPr lang="en-US" sz="2800" b="1" dirty="0" smtClean="0">
              <a:latin typeface="Comic Sans MS" pitchFamily="66" charset="0"/>
            </a:endParaRP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r>
              <a:rPr lang="en-US" sz="2800" b="1" dirty="0" smtClean="0">
                <a:latin typeface="Comic Sans MS" pitchFamily="66" charset="0"/>
              </a:rPr>
              <a:t>    </a:t>
            </a:r>
            <a:r>
              <a:rPr lang="en-US" sz="2800" b="1" dirty="0" err="1" smtClean="0">
                <a:latin typeface="Comic Sans MS" pitchFamily="66" charset="0"/>
              </a:rPr>
              <a:t>Kegunaannya</a:t>
            </a:r>
            <a:r>
              <a:rPr lang="en-US" sz="2800" b="1" dirty="0" smtClean="0">
                <a:latin typeface="Comic Sans MS" pitchFamily="66" charset="0"/>
              </a:rPr>
              <a:t>:</a:t>
            </a:r>
          </a:p>
          <a:p>
            <a:pPr marL="609600" indent="-609600">
              <a:defRPr/>
            </a:pPr>
            <a:r>
              <a:rPr lang="en-US" sz="2800" b="1" dirty="0" err="1" smtClean="0">
                <a:latin typeface="Comic Sans MS" pitchFamily="66" charset="0"/>
              </a:rPr>
              <a:t>Utk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ukuran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ketepatan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garis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regresi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dari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hasil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estimasi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thd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sekelompok</a:t>
            </a:r>
            <a:r>
              <a:rPr lang="en-US" sz="2800" b="1" dirty="0" smtClean="0">
                <a:latin typeface="Comic Sans MS" pitchFamily="66" charset="0"/>
              </a:rPr>
              <a:t> data </a:t>
            </a:r>
            <a:r>
              <a:rPr lang="en-US" sz="2800" b="1" dirty="0" err="1" smtClean="0">
                <a:latin typeface="Comic Sans MS" pitchFamily="66" charset="0"/>
              </a:rPr>
              <a:t>hasil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observasi</a:t>
            </a:r>
            <a:r>
              <a:rPr lang="en-US" sz="2800" b="1" dirty="0" smtClean="0">
                <a:latin typeface="Comic Sans MS" pitchFamily="66" charset="0"/>
              </a:rPr>
              <a:t>.</a:t>
            </a:r>
          </a:p>
          <a:p>
            <a:pPr marL="609600" indent="-609600">
              <a:defRPr/>
            </a:pPr>
            <a:r>
              <a:rPr lang="en-US" sz="2800" b="1" dirty="0" err="1" smtClean="0">
                <a:latin typeface="Comic Sans MS" pitchFamily="66" charset="0"/>
              </a:rPr>
              <a:t>Utk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mengukur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proporsi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dr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jumlah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variasi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yg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diterangkan</a:t>
            </a: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2800" b="1" dirty="0" err="1" smtClean="0">
                <a:latin typeface="Comic Sans MS" pitchFamily="66" charset="0"/>
              </a:rPr>
              <a:t>oleh</a:t>
            </a:r>
            <a:r>
              <a:rPr lang="en-US" sz="2800" b="1" dirty="0" smtClean="0">
                <a:latin typeface="Comic Sans MS" pitchFamily="66" charset="0"/>
              </a:rPr>
              <a:t> model </a:t>
            </a:r>
            <a:r>
              <a:rPr lang="en-US" sz="2800" b="1" dirty="0" err="1" smtClean="0">
                <a:latin typeface="Comic Sans MS" pitchFamily="66" charset="0"/>
              </a:rPr>
              <a:t>regresi</a:t>
            </a:r>
            <a:r>
              <a:rPr lang="en-US" sz="2800" b="1" dirty="0" smtClean="0">
                <a:latin typeface="Comic Sans MS" pitchFamily="66" charset="0"/>
              </a:rPr>
              <a:t>.</a:t>
            </a:r>
          </a:p>
          <a:p>
            <a:pPr marL="609600" indent="-609600">
              <a:defRPr/>
            </a:pPr>
            <a:endParaRPr lang="en-US" sz="2800" b="1" dirty="0" smtClean="0">
              <a:latin typeface="Comic Sans MS" pitchFamily="66" charset="0"/>
            </a:endParaRPr>
          </a:p>
          <a:p>
            <a:pPr marL="609600" indent="-609600">
              <a:defRPr/>
            </a:pPr>
            <a:endParaRPr lang="en-US" sz="2800" b="1" dirty="0" smtClean="0">
              <a:latin typeface="Comic Sans MS" pitchFamily="66" charset="0"/>
            </a:endParaRPr>
          </a:p>
          <a:p>
            <a:pPr marL="609600" indent="-609600">
              <a:defRPr/>
            </a:pPr>
            <a:endParaRPr lang="en-US" sz="2800" b="1" dirty="0" smtClean="0">
              <a:latin typeface="Comic Sans MS" pitchFamily="66" charset="0"/>
            </a:endParaRPr>
          </a:p>
          <a:p>
            <a:pPr marL="609600" indent="-609600">
              <a:defRPr/>
            </a:pPr>
            <a:endParaRPr lang="en-US" sz="2800" b="1" dirty="0" smtClean="0">
              <a:latin typeface="Comic Sans MS" pitchFamily="66" charset="0"/>
            </a:endParaRPr>
          </a:p>
          <a:p>
            <a:pPr marL="609600" indent="-609600">
              <a:defRPr/>
            </a:pPr>
            <a:endParaRPr lang="en-US" sz="2800" b="1" dirty="0" smtClean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1398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Rot="1" noChangeArrowheads="1"/>
          </p:cNvSpPr>
          <p:nvPr/>
        </p:nvSpPr>
        <p:spPr>
          <a:xfrm>
            <a:off x="391886" y="584200"/>
            <a:ext cx="8534400" cy="57150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buFont typeface="Wingdings" panose="05000000000000000000" pitchFamily="2" charset="2"/>
              <a:buNone/>
              <a:defRPr/>
            </a:pPr>
            <a:r>
              <a:rPr lang="en-US" sz="2800" b="1" smtClean="0">
                <a:latin typeface="Comic Sans MS" pitchFamily="66" charset="0"/>
              </a:rPr>
              <a:t>Koefisien Determinasi: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sz="2800" b="1" smtClean="0">
              <a:latin typeface="Comic Sans MS" pitchFamily="66" charset="0"/>
            </a:endParaRP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sz="2800" b="1" smtClean="0">
              <a:latin typeface="Comic Sans MS" pitchFamily="66" charset="0"/>
            </a:endParaRP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sz="2800" b="1" smtClean="0">
              <a:latin typeface="Comic Sans MS" pitchFamily="66" charset="0"/>
            </a:endParaRP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r>
              <a:rPr lang="en-US" sz="2800" b="1" smtClean="0">
                <a:latin typeface="Comic Sans MS" pitchFamily="66" charset="0"/>
              </a:rPr>
              <a:t>Koefisien Korelasi :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sz="2800" b="1" smtClean="0">
              <a:latin typeface="Comic Sans MS" pitchFamily="66" charset="0"/>
            </a:endParaRP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sz="2800" b="1" smtClean="0">
              <a:latin typeface="Comic Sans MS" pitchFamily="66" charset="0"/>
            </a:endParaRP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r>
              <a:rPr lang="en-US" sz="2800" b="1" smtClean="0">
                <a:latin typeface="Comic Sans MS" pitchFamily="66" charset="0"/>
              </a:rPr>
              <a:t>Jenis-jenis koefisien korelasi</a:t>
            </a:r>
          </a:p>
          <a:p>
            <a:pPr marL="609600" indent="-609600">
              <a:buFont typeface="Wingdings" panose="05000000000000000000" pitchFamily="2" charset="2"/>
              <a:buAutoNum type="arabicPeriod"/>
              <a:defRPr/>
            </a:pPr>
            <a:r>
              <a:rPr lang="en-US" sz="2800" b="1" smtClean="0">
                <a:latin typeface="Comic Sans MS" pitchFamily="66" charset="0"/>
              </a:rPr>
              <a:t>Koefisien korelasi pearson</a:t>
            </a:r>
          </a:p>
          <a:p>
            <a:pPr marL="609600" indent="-609600">
              <a:buFont typeface="Wingdings" panose="05000000000000000000" pitchFamily="2" charset="2"/>
              <a:buAutoNum type="arabicPeriod"/>
              <a:defRPr/>
            </a:pPr>
            <a:r>
              <a:rPr lang="en-US" sz="2800" b="1" smtClean="0">
                <a:latin typeface="Comic Sans MS" pitchFamily="66" charset="0"/>
              </a:rPr>
              <a:t>Koefisien korelasi rank spearman</a:t>
            </a:r>
          </a:p>
          <a:p>
            <a:pPr marL="609600" indent="-609600">
              <a:buFont typeface="Wingdings" panose="05000000000000000000" pitchFamily="2" charset="2"/>
              <a:buAutoNum type="arabicPeriod"/>
              <a:defRPr/>
            </a:pPr>
            <a:r>
              <a:rPr lang="en-US" sz="2800" b="1" smtClean="0">
                <a:latin typeface="Comic Sans MS" pitchFamily="66" charset="0"/>
              </a:rPr>
              <a:t>Koefisien korelasi kontingensi</a:t>
            </a:r>
          </a:p>
          <a:p>
            <a:pPr marL="609600" indent="-609600">
              <a:buFont typeface="Wingdings" panose="05000000000000000000" pitchFamily="2" charset="2"/>
              <a:buAutoNum type="arabicPeriod"/>
              <a:defRPr/>
            </a:pPr>
            <a:r>
              <a:rPr lang="en-US" sz="2800" b="1" smtClean="0">
                <a:latin typeface="Comic Sans MS" pitchFamily="66" charset="0"/>
              </a:rPr>
              <a:t>Koefisien penentu </a:t>
            </a:r>
          </a:p>
          <a:p>
            <a:pPr marL="609600" indent="-609600">
              <a:buFont typeface="Wingdings" panose="05000000000000000000" pitchFamily="2" charset="2"/>
              <a:buNone/>
              <a:defRPr/>
            </a:pPr>
            <a:endParaRPr lang="en-US" sz="2800" smtClean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3741217517"/>
              </p:ext>
            </p:extLst>
          </p:nvPr>
        </p:nvGraphicFramePr>
        <p:xfrm>
          <a:off x="4430486" y="2184400"/>
          <a:ext cx="2057400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8" name="Equation" r:id="rId3" imgW="660113" imgH="266584" progId="Equation.3">
                  <p:embed/>
                </p:oleObj>
              </mc:Choice>
              <mc:Fallback>
                <p:oleObj name="Equation" r:id="rId3" imgW="660113" imgH="266584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30486" y="2184400"/>
                        <a:ext cx="2057400" cy="80010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7"/>
          <p:cNvGraphicFramePr>
            <a:graphicFrameLocks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118208313"/>
              </p:ext>
            </p:extLst>
          </p:nvPr>
        </p:nvGraphicFramePr>
        <p:xfrm>
          <a:off x="4430486" y="508000"/>
          <a:ext cx="4800600" cy="144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9" name="Equation" r:id="rId5" imgW="1981200" imgH="546100" progId="Equation.3">
                  <p:embed/>
                </p:oleObj>
              </mc:Choice>
              <mc:Fallback>
                <p:oleObj name="Equation" r:id="rId5" imgW="1981200" imgH="546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30486" y="508000"/>
                        <a:ext cx="4800600" cy="1447800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900768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Normalitas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61257" y="1951335"/>
            <a:ext cx="50164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</a:rPr>
              <a:t>Uji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normalitas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berguna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untuk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menentukan</a:t>
            </a:r>
            <a:r>
              <a:rPr lang="en-US" dirty="0">
                <a:latin typeface="Arial" panose="020B0604020202020204" pitchFamily="34" charset="0"/>
              </a:rPr>
              <a:t> data yang </a:t>
            </a:r>
            <a:r>
              <a:rPr lang="en-US" dirty="0" err="1">
                <a:latin typeface="Arial" panose="020B0604020202020204" pitchFamily="34" charset="0"/>
              </a:rPr>
              <a:t>telah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dikumpulkan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</a:rPr>
              <a:t>berdistribusi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</a:rPr>
              <a:t>normal </a:t>
            </a:r>
            <a:r>
              <a:rPr lang="en-US" dirty="0" err="1">
                <a:latin typeface="Arial" panose="020B0604020202020204" pitchFamily="34" charset="0"/>
              </a:rPr>
              <a:t>atau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diambil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dari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populasi</a:t>
            </a:r>
            <a:r>
              <a:rPr lang="en-US" dirty="0">
                <a:latin typeface="Arial" panose="020B0604020202020204" pitchFamily="34" charset="0"/>
              </a:rPr>
              <a:t> normal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61257" y="3087169"/>
            <a:ext cx="490582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Arial" panose="020B0604020202020204" pitchFamily="34" charset="0"/>
              </a:rPr>
              <a:t>Uji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statistik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normalitas</a:t>
            </a:r>
            <a:r>
              <a:rPr lang="en-US" dirty="0">
                <a:latin typeface="Arial" panose="020B0604020202020204" pitchFamily="34" charset="0"/>
              </a:rPr>
              <a:t> yang </a:t>
            </a:r>
            <a:r>
              <a:rPr lang="en-US" dirty="0" err="1">
                <a:latin typeface="Arial" panose="020B0604020202020204" pitchFamily="34" charset="0"/>
              </a:rPr>
              <a:t>dapat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digunakan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diantaranya</a:t>
            </a:r>
            <a:r>
              <a:rPr lang="en-US" dirty="0">
                <a:latin typeface="Arial" panose="020B0604020202020204" pitchFamily="34" charset="0"/>
              </a:rPr>
              <a:t> :</a:t>
            </a:r>
          </a:p>
          <a:p>
            <a:r>
              <a:rPr lang="en-US" dirty="0">
                <a:latin typeface="Arial" panose="020B0604020202020204" pitchFamily="34" charset="0"/>
              </a:rPr>
              <a:t>- Chi-Square</a:t>
            </a:r>
          </a:p>
          <a:p>
            <a:r>
              <a:rPr lang="en-US" dirty="0">
                <a:latin typeface="Arial" panose="020B0604020202020204" pitchFamily="34" charset="0"/>
              </a:rPr>
              <a:t>- Kolmogorov Smirnov,</a:t>
            </a:r>
          </a:p>
          <a:p>
            <a:r>
              <a:rPr lang="en-US" dirty="0">
                <a:latin typeface="Arial" panose="020B0604020202020204" pitchFamily="34" charset="0"/>
              </a:rPr>
              <a:t>- Lilliefors</a:t>
            </a:r>
          </a:p>
          <a:p>
            <a:r>
              <a:rPr lang="en-US" dirty="0">
                <a:latin typeface="Arial" panose="020B0604020202020204" pitchFamily="34" charset="0"/>
              </a:rPr>
              <a:t>- Shapiro Wilk.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24008" t="22173" r="23562" b="13542"/>
          <a:stretch/>
        </p:blipFill>
        <p:spPr>
          <a:xfrm>
            <a:off x="5277719" y="2038419"/>
            <a:ext cx="6821715" cy="4702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9189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231" t="27133" r="23227" b="29217"/>
          <a:stretch/>
        </p:blipFill>
        <p:spPr>
          <a:xfrm>
            <a:off x="159656" y="217713"/>
            <a:ext cx="10067905" cy="4702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2059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120" t="27728" r="23562" b="14732"/>
          <a:stretch/>
        </p:blipFill>
        <p:spPr>
          <a:xfrm>
            <a:off x="203199" y="232227"/>
            <a:ext cx="10023016" cy="6197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12722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3897" t="22570" r="23339" b="8581"/>
          <a:stretch/>
        </p:blipFill>
        <p:spPr>
          <a:xfrm>
            <a:off x="827314" y="145142"/>
            <a:ext cx="8940800" cy="6559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2793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3897" t="22569" r="23339" b="8382"/>
          <a:stretch/>
        </p:blipFill>
        <p:spPr>
          <a:xfrm>
            <a:off x="972456" y="232228"/>
            <a:ext cx="8798578" cy="6473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09171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231" t="22370" r="23339" b="8780"/>
          <a:stretch/>
        </p:blipFill>
        <p:spPr>
          <a:xfrm>
            <a:off x="783770" y="348343"/>
            <a:ext cx="8591035" cy="634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4889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343" t="27530" r="23339" b="9177"/>
          <a:stretch/>
        </p:blipFill>
        <p:spPr>
          <a:xfrm>
            <a:off x="406400" y="217714"/>
            <a:ext cx="9517276" cy="6473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4763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232" t="27530" r="23561" b="8382"/>
          <a:stretch/>
        </p:blipFill>
        <p:spPr>
          <a:xfrm>
            <a:off x="682171" y="275770"/>
            <a:ext cx="9158514" cy="6320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8577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677" t="22172" r="20996" b="8582"/>
          <a:stretch/>
        </p:blipFill>
        <p:spPr>
          <a:xfrm>
            <a:off x="624114" y="246742"/>
            <a:ext cx="9071428" cy="6500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94979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Homogenitas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46743" y="2136339"/>
            <a:ext cx="101890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latin typeface="+mj-lt"/>
                <a:ea typeface="+mj-ea"/>
                <a:cs typeface="+mj-cs"/>
              </a:rPr>
              <a:t>Pengujian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homogenitas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adalah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pengujian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mengenai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sama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tidaknya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variansi-variansi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dua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buah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distribusi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atau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lebih</a:t>
            </a:r>
            <a:r>
              <a:rPr lang="en-US" sz="2400" dirty="0">
                <a:latin typeface="+mj-lt"/>
                <a:ea typeface="+mj-ea"/>
                <a:cs typeface="+mj-cs"/>
              </a:rPr>
              <a:t>. </a:t>
            </a:r>
            <a:r>
              <a:rPr lang="en-US" sz="2400" dirty="0" err="1">
                <a:latin typeface="+mj-lt"/>
                <a:ea typeface="+mj-ea"/>
                <a:cs typeface="+mj-cs"/>
              </a:rPr>
              <a:t>Uji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homogenitas</a:t>
            </a:r>
            <a:r>
              <a:rPr lang="en-US" sz="2400" dirty="0">
                <a:latin typeface="+mj-lt"/>
                <a:ea typeface="+mj-ea"/>
                <a:cs typeface="+mj-cs"/>
              </a:rPr>
              <a:t> yang </a:t>
            </a:r>
            <a:r>
              <a:rPr lang="en-US" sz="2400" dirty="0" err="1">
                <a:latin typeface="+mj-lt"/>
                <a:ea typeface="+mj-ea"/>
                <a:cs typeface="+mj-cs"/>
              </a:rPr>
              <a:t>akan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dibahas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dalam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tulisan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ini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adalah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Uji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distribusi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atau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lebih</a:t>
            </a:r>
            <a:r>
              <a:rPr lang="en-US" sz="2400" dirty="0">
                <a:latin typeface="+mj-lt"/>
                <a:ea typeface="+mj-ea"/>
                <a:cs typeface="+mj-cs"/>
              </a:rPr>
              <a:t>. </a:t>
            </a:r>
            <a:r>
              <a:rPr lang="en-US" sz="2400" dirty="0" err="1">
                <a:latin typeface="+mj-lt"/>
                <a:ea typeface="+mj-ea"/>
                <a:cs typeface="+mj-cs"/>
              </a:rPr>
              <a:t>Uji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homogenitas</a:t>
            </a:r>
            <a:r>
              <a:rPr lang="en-US" sz="2400" dirty="0">
                <a:latin typeface="+mj-lt"/>
                <a:ea typeface="+mj-ea"/>
                <a:cs typeface="+mj-cs"/>
              </a:rPr>
              <a:t> yang </a:t>
            </a:r>
            <a:r>
              <a:rPr lang="en-US" sz="2400" dirty="0" err="1">
                <a:latin typeface="+mj-lt"/>
                <a:ea typeface="+mj-ea"/>
                <a:cs typeface="+mj-cs"/>
              </a:rPr>
              <a:t>akan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dibahas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dalam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tulisan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ini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adalah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Uji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Homogenitas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Variansi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dan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Uji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Burlett</a:t>
            </a:r>
            <a:r>
              <a:rPr lang="en-US" sz="2400" dirty="0">
                <a:latin typeface="+mj-lt"/>
                <a:ea typeface="+mj-ea"/>
                <a:cs typeface="+mj-cs"/>
              </a:rPr>
              <a:t>. </a:t>
            </a:r>
            <a:r>
              <a:rPr lang="en-US" sz="2400" dirty="0" err="1">
                <a:latin typeface="+mj-lt"/>
                <a:ea typeface="+mj-ea"/>
                <a:cs typeface="+mj-cs"/>
              </a:rPr>
              <a:t>Uji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homogenitas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dilakukan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untuk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mengetahui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apakah</a:t>
            </a:r>
            <a:r>
              <a:rPr lang="en-US" sz="2400" dirty="0">
                <a:latin typeface="+mj-lt"/>
                <a:ea typeface="+mj-ea"/>
                <a:cs typeface="+mj-cs"/>
              </a:rPr>
              <a:t> data </a:t>
            </a:r>
            <a:r>
              <a:rPr lang="en-US" sz="2400" dirty="0" err="1">
                <a:latin typeface="+mj-lt"/>
                <a:ea typeface="+mj-ea"/>
                <a:cs typeface="+mj-cs"/>
              </a:rPr>
              <a:t>dalam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variabel</a:t>
            </a:r>
            <a:r>
              <a:rPr lang="en-US" sz="2400" dirty="0">
                <a:latin typeface="+mj-lt"/>
                <a:ea typeface="+mj-ea"/>
                <a:cs typeface="+mj-cs"/>
              </a:rPr>
              <a:t> X </a:t>
            </a:r>
            <a:r>
              <a:rPr lang="en-US" sz="2400" dirty="0" err="1">
                <a:latin typeface="+mj-lt"/>
                <a:ea typeface="+mj-ea"/>
                <a:cs typeface="+mj-cs"/>
              </a:rPr>
              <a:t>dan</a:t>
            </a:r>
            <a:r>
              <a:rPr lang="en-US" sz="2400" dirty="0">
                <a:latin typeface="+mj-lt"/>
                <a:ea typeface="+mj-ea"/>
                <a:cs typeface="+mj-cs"/>
              </a:rPr>
              <a:t> Y </a:t>
            </a:r>
            <a:r>
              <a:rPr lang="en-US" sz="2400" dirty="0" err="1">
                <a:latin typeface="+mj-lt"/>
                <a:ea typeface="+mj-ea"/>
                <a:cs typeface="+mj-cs"/>
              </a:rPr>
              <a:t>bersifat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homogen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atau</a:t>
            </a:r>
            <a:r>
              <a:rPr lang="en-US" sz="2400" dirty="0">
                <a:latin typeface="+mj-lt"/>
                <a:ea typeface="+mj-ea"/>
                <a:cs typeface="+mj-cs"/>
              </a:rPr>
              <a:t> </a:t>
            </a:r>
            <a:r>
              <a:rPr lang="en-US" sz="2400" dirty="0" err="1">
                <a:latin typeface="+mj-lt"/>
                <a:ea typeface="+mj-ea"/>
                <a:cs typeface="+mj-cs"/>
              </a:rPr>
              <a:t>tidak</a:t>
            </a:r>
            <a:r>
              <a:rPr lang="en-US" sz="2400" dirty="0">
                <a:latin typeface="+mj-lt"/>
                <a:ea typeface="+mj-ea"/>
                <a:cs typeface="+mj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6433519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231" t="22372" r="23785" b="9771"/>
          <a:stretch/>
        </p:blipFill>
        <p:spPr>
          <a:xfrm>
            <a:off x="885371" y="290286"/>
            <a:ext cx="8665029" cy="635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2650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343" t="22371" r="23785" b="8581"/>
          <a:stretch/>
        </p:blipFill>
        <p:spPr>
          <a:xfrm>
            <a:off x="914399" y="362857"/>
            <a:ext cx="8358853" cy="625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4741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455" t="22172" r="23450" b="8582"/>
          <a:stretch/>
        </p:blipFill>
        <p:spPr>
          <a:xfrm>
            <a:off x="957943" y="333826"/>
            <a:ext cx="8505371" cy="635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68526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343" t="27530" r="23450" b="8581"/>
          <a:stretch/>
        </p:blipFill>
        <p:spPr>
          <a:xfrm>
            <a:off x="653142" y="290285"/>
            <a:ext cx="9100458" cy="6261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30586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009" t="22967" r="23784" b="8383"/>
          <a:stretch/>
        </p:blipFill>
        <p:spPr>
          <a:xfrm>
            <a:off x="1045028" y="203199"/>
            <a:ext cx="8621486" cy="6374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3371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008" t="22371" r="23339" b="7788"/>
          <a:stretch/>
        </p:blipFill>
        <p:spPr>
          <a:xfrm>
            <a:off x="740229" y="333830"/>
            <a:ext cx="8519886" cy="6353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60328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231" t="23164" r="23339" b="9970"/>
          <a:stretch/>
        </p:blipFill>
        <p:spPr>
          <a:xfrm>
            <a:off x="798286" y="246742"/>
            <a:ext cx="8825718" cy="6328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637580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557</TotalTime>
  <Words>1485</Words>
  <Application>Microsoft Office PowerPoint</Application>
  <PresentationFormat>Widescreen</PresentationFormat>
  <Paragraphs>592</Paragraphs>
  <Slides>46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8" baseType="lpstr">
      <vt:lpstr>Arial</vt:lpstr>
      <vt:lpstr>Arial Narrow</vt:lpstr>
      <vt:lpstr>Calibri</vt:lpstr>
      <vt:lpstr>Comic Sans MS</vt:lpstr>
      <vt:lpstr>Monotype Sorts</vt:lpstr>
      <vt:lpstr>Tahoma</vt:lpstr>
      <vt:lpstr>Times New Roman</vt:lpstr>
      <vt:lpstr>Trebuchet MS</vt:lpstr>
      <vt:lpstr>Wingdings</vt:lpstr>
      <vt:lpstr>Wingdings 2</vt:lpstr>
      <vt:lpstr>Berlin</vt:lpstr>
      <vt:lpstr>Microsoft Equation 3.0</vt:lpstr>
      <vt:lpstr>Statistik </vt:lpstr>
      <vt:lpstr>Statistik dalam penelitian Pendidikan bahasa dan sastra Indonesia</vt:lpstr>
      <vt:lpstr>PowerPoint Presentation</vt:lpstr>
      <vt:lpstr>PowerPoint Presentation</vt:lpstr>
      <vt:lpstr>Jenis Data</vt:lpstr>
      <vt:lpstr>Populasi dan sampel</vt:lpstr>
      <vt:lpstr>PowerPoint Presentation</vt:lpstr>
      <vt:lpstr>DISTRIBUSI FREKUENSI</vt:lpstr>
      <vt:lpstr>PowerPoint Presentation</vt:lpstr>
      <vt:lpstr>PowerPoint Presentation</vt:lpstr>
      <vt:lpstr>UKURAN PEMUSATAN</vt:lpstr>
      <vt:lpstr>Rata-rata hitung</vt:lpstr>
      <vt:lpstr>PowerPoint Presentation</vt:lpstr>
      <vt:lpstr>PowerPoint Presentation</vt:lpstr>
      <vt:lpstr>PowerPoint Presentation</vt:lpstr>
      <vt:lpstr>Median</vt:lpstr>
      <vt:lpstr>PowerPoint Presentation</vt:lpstr>
      <vt:lpstr>Modus</vt:lpstr>
      <vt:lpstr>PowerPoint Presentation</vt:lpstr>
      <vt:lpstr>Uji T (T-test)</vt:lpstr>
      <vt:lpstr>Tes statistik</vt:lpstr>
      <vt:lpstr>Contoh uji-T</vt:lpstr>
      <vt:lpstr>Analisis Regresi dan korelasi</vt:lpstr>
      <vt:lpstr>PowerPoint Presentation</vt:lpstr>
      <vt:lpstr>PowerPoint Presentation</vt:lpstr>
      <vt:lpstr>PowerPoint Presentation</vt:lpstr>
      <vt:lpstr>Analisis korelasi</vt:lpstr>
      <vt:lpstr>PowerPoint Presentation</vt:lpstr>
      <vt:lpstr>PowerPoint Presentation</vt:lpstr>
      <vt:lpstr>Uji Normalitas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Uji Homogenitas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Statistik</dc:title>
  <dc:creator>nazla maharani umaya</dc:creator>
  <cp:lastModifiedBy>nazla maharani umaya</cp:lastModifiedBy>
  <cp:revision>15</cp:revision>
  <dcterms:created xsi:type="dcterms:W3CDTF">2017-03-03T07:14:32Z</dcterms:created>
  <dcterms:modified xsi:type="dcterms:W3CDTF">2017-03-03T16:31:38Z</dcterms:modified>
</cp:coreProperties>
</file>