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sldIdLst>
    <p:sldId id="256" r:id="rId2"/>
    <p:sldId id="257" r:id="rId3"/>
    <p:sldId id="258" r:id="rId4"/>
    <p:sldId id="259" r:id="rId5"/>
    <p:sldId id="260" r:id="rId6"/>
    <p:sldId id="261" r:id="rId7"/>
    <p:sldId id="262" r:id="rId8"/>
    <p:sldId id="273" r:id="rId9"/>
    <p:sldId id="274" r:id="rId10"/>
    <p:sldId id="263" r:id="rId11"/>
    <p:sldId id="264" r:id="rId12"/>
    <p:sldId id="265" r:id="rId13"/>
    <p:sldId id="266" r:id="rId14"/>
    <p:sldId id="267" r:id="rId15"/>
    <p:sldId id="268" r:id="rId16"/>
    <p:sldId id="271" r:id="rId17"/>
    <p:sldId id="269" r:id="rId18"/>
    <p:sldId id="270"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913" y="1143293"/>
            <a:ext cx="7034362" cy="4268965"/>
          </a:xfrm>
        </p:spPr>
        <p:txBody>
          <a:bodyPr anchor="t">
            <a:normAutofit/>
          </a:bodyPr>
          <a:lstStyle>
            <a:lvl1pPr algn="l">
              <a:lnSpc>
                <a:spcPct val="85000"/>
              </a:lnSpc>
              <a:defRPr sz="77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88913" y="6314440"/>
            <a:ext cx="1596622" cy="365125"/>
          </a:xfrm>
        </p:spPr>
        <p:txBody>
          <a:bodyPr/>
          <a:lstStyle>
            <a:lvl1pPr algn="l">
              <a:defRPr sz="1200">
                <a:solidFill>
                  <a:schemeClr val="tx2"/>
                </a:solidFill>
              </a:defRPr>
            </a:lvl1pPr>
          </a:lstStyle>
          <a:p>
            <a:fld id="{3C633830-2244-49AE-BC4A-47F415C177C6}" type="datetimeFigureOut">
              <a:rPr lang="en-US" smtClean="0"/>
              <a:pPr/>
              <a:t>12/12/2017</a:t>
            </a:fld>
            <a:endParaRPr lang="en-US" dirty="0"/>
          </a:p>
        </p:txBody>
      </p:sp>
      <p:sp>
        <p:nvSpPr>
          <p:cNvPr id="5" name="Footer Placeholder 4"/>
          <p:cNvSpPr>
            <a:spLocks noGrp="1"/>
          </p:cNvSpPr>
          <p:nvPr>
            <p:ph type="ftr" sz="quarter" idx="11"/>
          </p:nvPr>
        </p:nvSpPr>
        <p:spPr>
          <a:xfrm>
            <a:off x="3000591" y="6314440"/>
            <a:ext cx="5122683" cy="365125"/>
          </a:xfrm>
        </p:spPr>
        <p:txBody>
          <a:bodyPr/>
          <a:lstStyle>
            <a:lvl1pPr algn="l">
              <a:defRPr b="0">
                <a:solidFill>
                  <a:schemeClr val="tx2"/>
                </a:solidFill>
              </a:defRPr>
            </a:lvl1pPr>
          </a:lstStyle>
          <a:p>
            <a:endParaRPr lang="en-US" dirty="0"/>
          </a:p>
        </p:txBody>
      </p:sp>
      <p:sp>
        <p:nvSpPr>
          <p:cNvPr id="6" name="Slide Number Placeholder 5"/>
          <p:cNvSpPr>
            <a:spLocks noGrp="1"/>
          </p:cNvSpPr>
          <p:nvPr>
            <p:ph type="sldNum" sz="quarter" idx="12"/>
          </p:nvPr>
        </p:nvSpPr>
        <p:spPr>
          <a:xfrm>
            <a:off x="11784011" y="1416216"/>
            <a:ext cx="407988" cy="365125"/>
          </a:xfrm>
        </p:spPr>
        <p:txBody>
          <a:bodyPr/>
          <a:lstStyle>
            <a:lvl1pPr algn="r">
              <a:defRPr>
                <a:solidFill>
                  <a:schemeClr val="bg2"/>
                </a:solidFill>
              </a:defRPr>
            </a:lvl1pPr>
          </a:lstStyle>
          <a:p>
            <a:fld id="{2AC27A5A-7290-4DE1-BA94-4BE8A8E57DCF}" type="slidenum">
              <a:rPr lang="en-US" smtClean="0"/>
              <a:pPr/>
              <a:t>‹#›</a:t>
            </a:fld>
            <a:endParaRPr lang="en-US" dirty="0"/>
          </a:p>
        </p:txBody>
      </p:sp>
      <p:cxnSp>
        <p:nvCxnSpPr>
          <p:cNvPr id="9" name="Straight Connector 8" title="Verticle Rule Line"/>
          <p:cNvCxnSpPr/>
          <p:nvPr/>
        </p:nvCxnSpPr>
        <p:spPr>
          <a:xfrm>
            <a:off x="773855"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6545323"/>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3492925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all" baseline="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tx1">
                    <a:lumMod val="85000"/>
                    <a:lumOff val="15000"/>
                  </a:schemeClr>
                </a:solidFill>
              </a:defRPr>
            </a:lvl1pPr>
          </a:lstStyle>
          <a:p>
            <a:fld id="{3C633830-2244-49AE-BC4A-47F415C177C6}" type="datetimeFigureOut">
              <a:rPr lang="en-US" smtClean="0"/>
              <a:pPr/>
              <a:t>12/12/2017</a:t>
            </a:fld>
            <a:endParaRPr lang="en-US" dirty="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2AC27A5A-7290-4DE1-BA94-4BE8A8E57DCF}" type="slidenum">
              <a:rPr lang="en-US" smtClean="0"/>
              <a:pPr/>
              <a:t>‹#›</a:t>
            </a:fld>
            <a:endParaRPr lang="en-US" dirty="0"/>
          </a:p>
        </p:txBody>
      </p:sp>
      <p:cxnSp>
        <p:nvCxnSpPr>
          <p:cNvPr id="10" name="Straight Connector 9" title="Horizontal Rule Line"/>
          <p:cNvCxnSpPr/>
          <p:nvPr/>
        </p:nvCxnSpPr>
        <p:spPr>
          <a:xfrm flipH="1">
            <a:off x="1" y="6178167"/>
            <a:ext cx="10244326"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2201895"/>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3931227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159438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2364461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2510238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chor="t">
            <a:noAutofit/>
          </a:bodyPr>
          <a:lstStyle>
            <a:lvl1pPr>
              <a:lnSpc>
                <a:spcPct val="93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1799681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chor="t">
            <a:noAutofit/>
          </a:bodyPr>
          <a:lstStyle>
            <a:lvl1pPr>
              <a:lnSpc>
                <a:spcPct val="93000"/>
              </a:lnSpc>
              <a:defRPr sz="40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57800" y="0"/>
            <a:ext cx="6172200"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4109115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633830-2244-49AE-BC4A-47F415C177C6}" type="datetimeFigureOut">
              <a:rPr lang="en-US" smtClean="0"/>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smtClean="0"/>
              <a:t>‹#›</a:t>
            </a:fld>
            <a:endParaRPr lang="en-US" dirty="0"/>
          </a:p>
        </p:txBody>
      </p:sp>
    </p:spTree>
    <p:extLst>
      <p:ext uri="{BB962C8B-B14F-4D97-AF65-F5344CB8AC3E}">
        <p14:creationId xmlns:p14="http://schemas.microsoft.com/office/powerpoint/2010/main" val="593219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w="0">
            <a:noFill/>
            <a:prstDash val="solid"/>
            <a:round/>
            <a:headEnd/>
            <a:tailEnd/>
          </a:ln>
        </p:spPr>
      </p: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536187" y="5927131"/>
            <a:ext cx="3814856" cy="365125"/>
          </a:xfrm>
        </p:spPr>
        <p:txBody>
          <a:bodyPr/>
          <a:lstStyle/>
          <a:p>
            <a:fld id="{3C633830-2244-49AE-BC4A-47F415C177C6}" type="datetimeFigureOut">
              <a:rPr lang="en-US" smtClean="0"/>
              <a:t>12/12/2017</a:t>
            </a:fld>
            <a:endParaRPr lang="en-US" dirty="0"/>
          </a:p>
        </p:txBody>
      </p:sp>
      <p:sp>
        <p:nvSpPr>
          <p:cNvPr id="5" name="Footer Placeholder 4"/>
          <p:cNvSpPr>
            <a:spLocks noGrp="1"/>
          </p:cNvSpPr>
          <p:nvPr>
            <p:ph type="ftr" sz="quarter" idx="11"/>
          </p:nvPr>
        </p:nvSpPr>
        <p:spPr>
          <a:xfrm>
            <a:off x="6536187" y="6315949"/>
            <a:ext cx="3814856" cy="365125"/>
          </a:xfrm>
        </p:spPr>
        <p:txBody>
          <a:bodyPr/>
          <a:lstStyle/>
          <a:p>
            <a:endParaRPr lang="en-US" dirty="0"/>
          </a:p>
        </p:txBody>
      </p:sp>
      <p:sp>
        <p:nvSpPr>
          <p:cNvPr id="6" name="Slide Number Placeholder 5"/>
          <p:cNvSpPr>
            <a:spLocks noGrp="1"/>
          </p:cNvSpPr>
          <p:nvPr>
            <p:ph type="sldNum" sz="quarter" idx="12"/>
          </p:nvPr>
        </p:nvSpPr>
        <p:spPr>
          <a:xfrm>
            <a:off x="11784011" y="5607592"/>
            <a:ext cx="407988" cy="365125"/>
          </a:xfrm>
        </p:spPr>
        <p:txBody>
          <a:bodyPr/>
          <a:lstStyle/>
          <a:p>
            <a:fld id="{2AC27A5A-7290-4DE1-BA94-4BE8A8E57DCF}" type="slidenum">
              <a:rPr lang="en-US" smtClean="0"/>
              <a:t>‹#›</a:t>
            </a:fld>
            <a:endParaRPr lang="en-US" dirty="0"/>
          </a:p>
        </p:txBody>
      </p:sp>
      <p:cxnSp>
        <p:nvCxnSpPr>
          <p:cNvPr id="13" name="Straight Connector 12" title="Horizontal Rule Line"/>
          <p:cNvCxnSpPr/>
          <p:nvPr/>
        </p:nvCxnSpPr>
        <p:spPr>
          <a:xfrm>
            <a:off x="0" y="6199730"/>
            <a:ext cx="10260011"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5896876"/>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3C633830-2244-49AE-BC4A-47F415C177C6}" type="datetimeFigureOut">
              <a:rPr lang="en-US" smtClean="0"/>
              <a:pPr/>
              <a:t>12/12/2017</a:t>
            </a:fld>
            <a:endParaRPr lang="en-US" dirty="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US" dirty="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2AC27A5A-7290-4DE1-BA94-4BE8A8E57DCF}" type="slidenum">
              <a:rPr lang="en-US" smtClean="0"/>
              <a:pPr/>
              <a:t>‹#›</a:t>
            </a:fld>
            <a:endParaRPr lang="en-US" dirty="0"/>
          </a:p>
        </p:txBody>
      </p:sp>
      <p:cxnSp>
        <p:nvCxnSpPr>
          <p:cNvPr id="10" name="Straight Connector 9" title="Horizontal Rule Line"/>
          <p:cNvCxnSpPr/>
          <p:nvPr/>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138884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6304" y="1070141"/>
            <a:ext cx="11103087" cy="4268965"/>
          </a:xfrm>
        </p:spPr>
        <p:txBody>
          <a:bodyPr>
            <a:normAutofit/>
          </a:bodyPr>
          <a:lstStyle/>
          <a:p>
            <a:pPr algn="ctr"/>
            <a:r>
              <a:rPr lang="id-ID" sz="4000" i="0" dirty="0" smtClean="0">
                <a:latin typeface="Calisto MT" panose="02040603050505030304" pitchFamily="18" charset="0"/>
              </a:rPr>
              <a:t>Akuntansi pajak pertambahan nilai   </a:t>
            </a:r>
            <a:br>
              <a:rPr lang="id-ID" sz="4000" i="0" dirty="0" smtClean="0">
                <a:latin typeface="Calisto MT" panose="02040603050505030304" pitchFamily="18" charset="0"/>
              </a:rPr>
            </a:br>
            <a:r>
              <a:rPr lang="id-ID" sz="4000" i="0" dirty="0" smtClean="0">
                <a:latin typeface="Calisto MT" panose="02040603050505030304" pitchFamily="18" charset="0"/>
              </a:rPr>
              <a:t>&amp; </a:t>
            </a:r>
            <a:br>
              <a:rPr lang="id-ID" sz="4000" i="0" dirty="0" smtClean="0">
                <a:latin typeface="Calisto MT" panose="02040603050505030304" pitchFamily="18" charset="0"/>
              </a:rPr>
            </a:br>
            <a:r>
              <a:rPr lang="id-ID" sz="4000" i="0" dirty="0" smtClean="0">
                <a:latin typeface="Calisto MT" panose="02040603050505030304" pitchFamily="18" charset="0"/>
              </a:rPr>
              <a:t>Pajak Penjualan ATAS BARANG MEWAH</a:t>
            </a:r>
            <a:br>
              <a:rPr lang="id-ID" sz="4000" i="0" dirty="0" smtClean="0">
                <a:latin typeface="Calisto MT" panose="02040603050505030304" pitchFamily="18" charset="0"/>
              </a:rPr>
            </a:br>
            <a:endParaRPr lang="id-ID" sz="4000" i="0" dirty="0">
              <a:latin typeface="Calisto MT" panose="02040603050505030304" pitchFamily="18" charset="0"/>
            </a:endParaRPr>
          </a:p>
        </p:txBody>
      </p:sp>
      <p:sp>
        <p:nvSpPr>
          <p:cNvPr id="3" name="Subtitle 2"/>
          <p:cNvSpPr>
            <a:spLocks noGrp="1"/>
          </p:cNvSpPr>
          <p:nvPr>
            <p:ph type="subTitle" idx="1"/>
          </p:nvPr>
        </p:nvSpPr>
        <p:spPr/>
        <p:txBody>
          <a:bodyPr>
            <a:normAutofit fontScale="92500" lnSpcReduction="10000"/>
          </a:bodyPr>
          <a:lstStyle/>
          <a:p>
            <a:r>
              <a:rPr lang="id-ID" dirty="0" smtClean="0"/>
              <a:t>Preseny by</a:t>
            </a:r>
          </a:p>
          <a:p>
            <a:r>
              <a:rPr lang="id-ID" dirty="0" smtClean="0"/>
              <a:t>Wulan Indri Widiar</a:t>
            </a:r>
            <a:endParaRPr lang="id-ID" dirty="0"/>
          </a:p>
        </p:txBody>
      </p:sp>
    </p:spTree>
    <p:extLst>
      <p:ext uri="{BB962C8B-B14F-4D97-AF65-F5344CB8AC3E}">
        <p14:creationId xmlns:p14="http://schemas.microsoft.com/office/powerpoint/2010/main" val="4223325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id-ID" sz="4000" b="1" i="0" dirty="0" smtClean="0">
                <a:latin typeface="Times New Roman" panose="02020603050405020304" pitchFamily="18" charset="0"/>
                <a:cs typeface="Times New Roman" panose="02020603050405020304" pitchFamily="18" charset="0"/>
              </a:rPr>
              <a:t>BAHAN AJAR</a:t>
            </a:r>
            <a:endParaRPr lang="id-ID" sz="4000" b="1" i="0" dirty="0">
              <a:latin typeface="Times New Roman" panose="02020603050405020304" pitchFamily="18" charset="0"/>
              <a:cs typeface="Times New Roman" panose="02020603050405020304" pitchFamily="18" charset="0"/>
            </a:endParaRPr>
          </a:p>
        </p:txBody>
      </p:sp>
      <p:sp>
        <p:nvSpPr>
          <p:cNvPr id="7" name="Text Placeholder 6"/>
          <p:cNvSpPr>
            <a:spLocks noGrp="1"/>
          </p:cNvSpPr>
          <p:nvPr>
            <p:ph idx="1"/>
          </p:nvPr>
        </p:nvSpPr>
        <p:spPr/>
        <p:txBody>
          <a:bodyPr>
            <a:normAutofit/>
          </a:bodyPr>
          <a:lstStyle/>
          <a:p>
            <a:pPr marL="457200" indent="-457200" algn="just">
              <a:buFont typeface="+mj-lt"/>
              <a:buAutoNum type="arabicPeriod"/>
            </a:pPr>
            <a:r>
              <a:rPr lang="id-ID" sz="2400" dirty="0">
                <a:latin typeface="Times New Roman" panose="02020603050405020304" pitchFamily="18" charset="0"/>
                <a:cs typeface="Times New Roman" panose="02020603050405020304" pitchFamily="18" charset="0"/>
              </a:rPr>
              <a:t>Pemajakan atas transaksi bisnis yang terutang </a:t>
            </a:r>
            <a:r>
              <a:rPr lang="id-ID" sz="2400" dirty="0" smtClean="0">
                <a:latin typeface="Times New Roman" panose="02020603050405020304" pitchFamily="18" charset="0"/>
                <a:cs typeface="Times New Roman" panose="02020603050405020304" pitchFamily="18" charset="0"/>
              </a:rPr>
              <a:t>Pajak Pertambahan Nilai (PPN) </a:t>
            </a:r>
            <a:r>
              <a:rPr lang="id-ID" sz="2400" dirty="0">
                <a:latin typeface="Times New Roman" panose="02020603050405020304" pitchFamily="18" charset="0"/>
                <a:cs typeface="Times New Roman" panose="02020603050405020304" pitchFamily="18" charset="0"/>
              </a:rPr>
              <a:t>dan </a:t>
            </a:r>
            <a:r>
              <a:rPr lang="id-ID" sz="2400" dirty="0" smtClean="0">
                <a:latin typeface="Times New Roman" panose="02020603050405020304" pitchFamily="18" charset="0"/>
                <a:cs typeface="Times New Roman" panose="02020603050405020304" pitchFamily="18" charset="0"/>
              </a:rPr>
              <a:t>Pajak Penjualan </a:t>
            </a:r>
            <a:r>
              <a:rPr lang="id-ID" sz="2400" dirty="0">
                <a:latin typeface="Times New Roman" panose="02020603050405020304" pitchFamily="18" charset="0"/>
                <a:cs typeface="Times New Roman" panose="02020603050405020304" pitchFamily="18" charset="0"/>
              </a:rPr>
              <a:t>atas </a:t>
            </a:r>
            <a:r>
              <a:rPr lang="id-ID" sz="2400" dirty="0" smtClean="0">
                <a:latin typeface="Times New Roman" panose="02020603050405020304" pitchFamily="18" charset="0"/>
                <a:cs typeface="Times New Roman" panose="02020603050405020304" pitchFamily="18" charset="0"/>
              </a:rPr>
              <a:t>Barang </a:t>
            </a:r>
            <a:r>
              <a:rPr lang="id-ID" sz="2400" dirty="0">
                <a:latin typeface="Times New Roman" panose="02020603050405020304" pitchFamily="18" charset="0"/>
                <a:cs typeface="Times New Roman" panose="02020603050405020304" pitchFamily="18" charset="0"/>
              </a:rPr>
              <a:t>M</a:t>
            </a:r>
            <a:r>
              <a:rPr lang="id-ID" sz="2400" dirty="0" smtClean="0">
                <a:latin typeface="Times New Roman" panose="02020603050405020304" pitchFamily="18" charset="0"/>
                <a:cs typeface="Times New Roman" panose="02020603050405020304" pitchFamily="18" charset="0"/>
              </a:rPr>
              <a:t>ewah.</a:t>
            </a:r>
          </a:p>
          <a:p>
            <a:pPr marL="457200" indent="-457200" algn="just">
              <a:buFont typeface="+mj-lt"/>
              <a:buAutoNum type="arabicPeriod"/>
            </a:pPr>
            <a:r>
              <a:rPr lang="id-ID" sz="2400" dirty="0" smtClean="0">
                <a:latin typeface="Times New Roman" panose="02020603050405020304" pitchFamily="18" charset="0"/>
                <a:cs typeface="Times New Roman" panose="02020603050405020304" pitchFamily="18" charset="0"/>
              </a:rPr>
              <a:t>Akuntansi </a:t>
            </a:r>
            <a:r>
              <a:rPr lang="id-ID" sz="2400" dirty="0">
                <a:latin typeface="Times New Roman" panose="02020603050405020304" pitchFamily="18" charset="0"/>
                <a:cs typeface="Times New Roman" panose="02020603050405020304" pitchFamily="18" charset="0"/>
              </a:rPr>
              <a:t>komersial dan akuntansi pajak atas </a:t>
            </a:r>
            <a:r>
              <a:rPr lang="id-ID" sz="2400" dirty="0" smtClean="0">
                <a:latin typeface="Times New Roman" panose="02020603050405020304" pitchFamily="18" charset="0"/>
                <a:cs typeface="Times New Roman" panose="02020603050405020304" pitchFamily="18" charset="0"/>
              </a:rPr>
              <a:t>PPN </a:t>
            </a:r>
            <a:r>
              <a:rPr lang="id-ID" sz="2400" dirty="0">
                <a:latin typeface="Times New Roman" panose="02020603050405020304" pitchFamily="18" charset="0"/>
                <a:cs typeface="Times New Roman" panose="02020603050405020304" pitchFamily="18" charset="0"/>
              </a:rPr>
              <a:t>dan </a:t>
            </a:r>
            <a:r>
              <a:rPr lang="id-ID" sz="2400" dirty="0" smtClean="0">
                <a:latin typeface="Times New Roman" panose="02020603050405020304" pitchFamily="18" charset="0"/>
                <a:cs typeface="Times New Roman" panose="02020603050405020304" pitchFamily="18" charset="0"/>
              </a:rPr>
              <a:t>PPnBM</a:t>
            </a:r>
            <a:endParaRPr lang="id-ID" sz="2400" b="1" i="0" dirty="0"/>
          </a:p>
        </p:txBody>
      </p:sp>
    </p:spTree>
    <p:extLst>
      <p:ext uri="{BB962C8B-B14F-4D97-AF65-F5344CB8AC3E}">
        <p14:creationId xmlns:p14="http://schemas.microsoft.com/office/powerpoint/2010/main" val="1023271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656" y="559678"/>
            <a:ext cx="3919250" cy="4952492"/>
          </a:xfrm>
        </p:spPr>
        <p:txBody>
          <a:bodyPr>
            <a:normAutofit/>
          </a:bodyPr>
          <a:lstStyle/>
          <a:p>
            <a:pPr algn="l"/>
            <a:r>
              <a:rPr lang="id-ID" sz="3600" dirty="0" smtClean="0"/>
              <a:t>Pendahuluan</a:t>
            </a:r>
            <a:endParaRPr lang="id-ID" sz="3600" dirty="0"/>
          </a:p>
        </p:txBody>
      </p:sp>
      <p:sp>
        <p:nvSpPr>
          <p:cNvPr id="3" name="Content Placeholder 2"/>
          <p:cNvSpPr>
            <a:spLocks noGrp="1"/>
          </p:cNvSpPr>
          <p:nvPr>
            <p:ph idx="1"/>
          </p:nvPr>
        </p:nvSpPr>
        <p:spPr/>
        <p:txBody>
          <a:bodyPr/>
          <a:lstStyle/>
          <a:p>
            <a:pPr marL="0" indent="0">
              <a:buNone/>
            </a:pPr>
            <a:r>
              <a:rPr lang="id-ID" dirty="0" smtClean="0"/>
              <a:t>Pemberlakuan Pajak Penjualan di Indonesia dimulai tanggal 1 Oktober 1951 berdasarkan Undang-Undang Darurat Tahun 1951 No.19 Lembaran Negara No. 94 Tahun 1951, yang kemudian disahkan menjadi Undang-Undang No.35 Tahun 1951. </a:t>
            </a:r>
            <a:endParaRPr lang="id-ID" dirty="0"/>
          </a:p>
          <a:p>
            <a:pPr marL="0" indent="0">
              <a:buNone/>
            </a:pPr>
            <a:r>
              <a:rPr lang="id-ID" dirty="0" smtClean="0"/>
              <a:t>Pada era Orde Baru, tahun 1983 telah dilakukan pembaruan yang dikenal dengan Pajak Pertambahan Nilai (PPN) dan Pajak Penjualan atas Barang Mewah (PPnBM) dan berlaku efektif tanggal 1 April 1985.</a:t>
            </a:r>
            <a:endParaRPr lang="id-ID" dirty="0"/>
          </a:p>
        </p:txBody>
      </p:sp>
    </p:spTree>
    <p:extLst>
      <p:ext uri="{BB962C8B-B14F-4D97-AF65-F5344CB8AC3E}">
        <p14:creationId xmlns:p14="http://schemas.microsoft.com/office/powerpoint/2010/main" val="2508941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smtClean="0"/>
              <a:t>BARANG KENA PAJAK </a:t>
            </a:r>
            <a:endParaRPr lang="id-ID" sz="3600" dirty="0"/>
          </a:p>
        </p:txBody>
      </p:sp>
      <p:sp>
        <p:nvSpPr>
          <p:cNvPr id="3" name="Content Placeholder 2"/>
          <p:cNvSpPr>
            <a:spLocks noGrp="1"/>
          </p:cNvSpPr>
          <p:nvPr>
            <p:ph idx="1"/>
          </p:nvPr>
        </p:nvSpPr>
        <p:spPr/>
        <p:txBody>
          <a:bodyPr>
            <a:normAutofit fontScale="92500" lnSpcReduction="20000"/>
          </a:bodyPr>
          <a:lstStyle/>
          <a:p>
            <a:r>
              <a:rPr lang="id-ID" dirty="0" smtClean="0"/>
              <a:t>Barang adalah barang berwujud, yang menurut sifat atau hukumnya dapat berupa barang bergerak atau barang tidak bergerak, dan barang tidak berwujud.</a:t>
            </a:r>
          </a:p>
          <a:p>
            <a:r>
              <a:rPr lang="id-ID" dirty="0" smtClean="0"/>
              <a:t>Barang Kena Pajak adalah barang yang dikenai pajak berdasarkan Undang-Undang PPN 1984.</a:t>
            </a:r>
          </a:p>
          <a:p>
            <a:r>
              <a:rPr lang="id-ID" dirty="0" smtClean="0"/>
              <a:t>Yang  dimaksud Barang Kena Pajak Tidak Berwujud adalah:</a:t>
            </a:r>
          </a:p>
          <a:p>
            <a:pPr marL="457200" indent="-457200">
              <a:buFont typeface="+mj-lt"/>
              <a:buAutoNum type="arabicPeriod"/>
            </a:pPr>
            <a:r>
              <a:rPr lang="id-ID" dirty="0" smtClean="0"/>
              <a:t>Penggunaan atau hak menggunakan hak cipta di bidang kesusastraan, kesenian atau karya ilmiah, paten, desain atau model, rencana, formula atau proses rahasia, merek dagang, atau bentuk hak kekayaan intelektual/ industri atau hak serupa lainnya;</a:t>
            </a:r>
          </a:p>
          <a:p>
            <a:pPr marL="457200" indent="-457200">
              <a:buFont typeface="+mj-lt"/>
              <a:buAutoNum type="arabicPeriod"/>
            </a:pPr>
            <a:r>
              <a:rPr lang="id-ID" dirty="0" smtClean="0"/>
              <a:t>Penggunaan peralatan/perlengkapan industrial, komersial, atau ilmiah;</a:t>
            </a:r>
          </a:p>
          <a:p>
            <a:pPr marL="457200" indent="-457200">
              <a:buFont typeface="+mj-lt"/>
              <a:buAutoNum type="arabicPeriod"/>
            </a:pPr>
            <a:r>
              <a:rPr lang="id-ID" dirty="0" smtClean="0"/>
              <a:t>Pemberian pengetahuan di bidang ilmiah, teknikal</a:t>
            </a:r>
          </a:p>
          <a:p>
            <a:pPr marL="457200" indent="-457200">
              <a:buFont typeface="+mj-lt"/>
              <a:buAutoNum type="arabicPeriod"/>
            </a:pPr>
            <a:r>
              <a:rPr lang="id-ID" dirty="0" smtClean="0"/>
              <a:t>Penggunaan menggunakan film gambar hidup (</a:t>
            </a:r>
            <a:r>
              <a:rPr lang="id-ID" i="1" dirty="0" smtClean="0"/>
              <a:t>motion picture films), </a:t>
            </a:r>
            <a:r>
              <a:rPr lang="id-ID" dirty="0" smtClean="0"/>
              <a:t>film atau pita video untuk siaran televisi, atau pita suara untuk siaran radio, dll</a:t>
            </a:r>
          </a:p>
        </p:txBody>
      </p:sp>
    </p:spTree>
    <p:extLst>
      <p:ext uri="{BB962C8B-B14F-4D97-AF65-F5344CB8AC3E}">
        <p14:creationId xmlns:p14="http://schemas.microsoft.com/office/powerpoint/2010/main" val="965986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id-ID" sz="4000" dirty="0" smtClean="0"/>
              <a:t>Pengecualian BKP</a:t>
            </a:r>
            <a:endParaRPr lang="id-ID" sz="4000" dirty="0"/>
          </a:p>
        </p:txBody>
      </p:sp>
      <p:sp>
        <p:nvSpPr>
          <p:cNvPr id="3" name="Content Placeholder 2"/>
          <p:cNvSpPr>
            <a:spLocks noGrp="1"/>
          </p:cNvSpPr>
          <p:nvPr>
            <p:ph idx="1"/>
          </p:nvPr>
        </p:nvSpPr>
        <p:spPr/>
        <p:txBody>
          <a:bodyPr/>
          <a:lstStyle/>
          <a:p>
            <a:pPr marL="457200" indent="-457200">
              <a:buFont typeface="+mj-lt"/>
              <a:buAutoNum type="alphaLcParenR"/>
            </a:pPr>
            <a:r>
              <a:rPr lang="id-ID" dirty="0" smtClean="0"/>
              <a:t>Barang hasil pertambangan atau hasil pengeboran yang diambil langsung dari sumbernya, seperti: minyak mentah (crude oil), gas bumi, panas bumi, asbes, batu tulis, batu setengah permata, batu kapur, batu apung, batu permata, batubara, bijig besi, bijih timah, bijih emas, bijih tembaga, dll</a:t>
            </a:r>
          </a:p>
          <a:p>
            <a:pPr marL="457200" indent="-457200">
              <a:buFont typeface="+mj-lt"/>
              <a:buAutoNum type="alphaLcParenR"/>
            </a:pPr>
            <a:r>
              <a:rPr lang="id-ID" dirty="0" smtClean="0"/>
              <a:t>Barang-barang kebutuhan pokok yang sangat dibutuhkan oleh rakyat banyak, seperti: beras, gabah, jagung, sagu, kedelai, garam, daging, telur, susu, buah-buahan, sayur-sayuran.</a:t>
            </a:r>
            <a:endParaRPr lang="id-ID" dirty="0"/>
          </a:p>
        </p:txBody>
      </p:sp>
    </p:spTree>
    <p:extLst>
      <p:ext uri="{BB962C8B-B14F-4D97-AF65-F5344CB8AC3E}">
        <p14:creationId xmlns:p14="http://schemas.microsoft.com/office/powerpoint/2010/main" val="4216272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Jasa Kena Pajak</a:t>
            </a:r>
            <a:endParaRPr lang="id-ID" dirty="0"/>
          </a:p>
        </p:txBody>
      </p:sp>
      <p:sp>
        <p:nvSpPr>
          <p:cNvPr id="3" name="Content Placeholder 2"/>
          <p:cNvSpPr>
            <a:spLocks noGrp="1"/>
          </p:cNvSpPr>
          <p:nvPr>
            <p:ph idx="1"/>
          </p:nvPr>
        </p:nvSpPr>
        <p:spPr/>
        <p:txBody>
          <a:bodyPr>
            <a:normAutofit fontScale="85000" lnSpcReduction="20000"/>
          </a:bodyPr>
          <a:lstStyle/>
          <a:p>
            <a:r>
              <a:rPr lang="id-ID" dirty="0" smtClean="0"/>
              <a:t>Jasa kena pajak adalah jas yang dikenai pajak berdasarkan Undang-Undang PPN 1984.</a:t>
            </a:r>
          </a:p>
          <a:p>
            <a:pPr marL="0" indent="0">
              <a:buNone/>
            </a:pPr>
            <a:r>
              <a:rPr lang="id-ID" dirty="0" smtClean="0"/>
              <a:t>Pengecualian JKP</a:t>
            </a:r>
          </a:p>
          <a:p>
            <a:r>
              <a:rPr lang="id-ID" dirty="0" smtClean="0"/>
              <a:t>Pada dasarnya semua jasa dikenakan pajak, kecuali yang ditentukan lain oleh Undang-Undang PPN. </a:t>
            </a:r>
          </a:p>
          <a:p>
            <a:pPr marL="457200" indent="-457200">
              <a:buFont typeface="+mj-lt"/>
              <a:buAutoNum type="arabicPeriod"/>
            </a:pPr>
            <a:r>
              <a:rPr lang="id-ID" dirty="0" smtClean="0"/>
              <a:t>Jasa pelayanan kesehatan medis: jasa dokter umum, dokter hewan, ahli kesehatan, kebidanan, paramedis dan perawat, jasa rumah sakit, jasa psikologi dan psikiater.</a:t>
            </a:r>
          </a:p>
          <a:p>
            <a:pPr marL="457200" indent="-457200">
              <a:buFont typeface="+mj-lt"/>
              <a:buAutoNum type="arabicPeriod"/>
            </a:pPr>
            <a:r>
              <a:rPr lang="id-ID" dirty="0" smtClean="0"/>
              <a:t>Jasa pelayanan sosial: jasa pelayanan Panti Asuhan dan Panti Jompo, jasa pemadam kebakaran, jasa pemberian pertolongan pada kecelakaan, jasa lembaga rehabilitasi.</a:t>
            </a:r>
          </a:p>
          <a:p>
            <a:pPr marL="457200" indent="-457200">
              <a:buFont typeface="+mj-lt"/>
              <a:buAutoNum type="arabicPeriod"/>
            </a:pPr>
            <a:r>
              <a:rPr lang="id-ID" dirty="0" smtClean="0"/>
              <a:t>Jasa pengiriman surat dengan perangko.</a:t>
            </a:r>
          </a:p>
          <a:p>
            <a:pPr marL="457200" indent="-457200">
              <a:buFont typeface="+mj-lt"/>
              <a:buAutoNum type="arabicPeriod"/>
            </a:pPr>
            <a:r>
              <a:rPr lang="id-ID" dirty="0" smtClean="0"/>
              <a:t>Jasa keuangan.</a:t>
            </a:r>
          </a:p>
          <a:p>
            <a:pPr marL="457200" indent="-457200">
              <a:buFont typeface="+mj-lt"/>
              <a:buAutoNum type="arabicPeriod"/>
            </a:pPr>
            <a:r>
              <a:rPr lang="id-ID" dirty="0" smtClean="0"/>
              <a:t>Jasa asuransi.</a:t>
            </a:r>
          </a:p>
          <a:p>
            <a:pPr marL="457200" indent="-457200">
              <a:buFont typeface="+mj-lt"/>
              <a:buAutoNum type="arabicPeriod"/>
            </a:pPr>
            <a:r>
              <a:rPr lang="id-ID" dirty="0" smtClean="0"/>
              <a:t>Jasa di bidang keagamaan.</a:t>
            </a:r>
          </a:p>
          <a:p>
            <a:pPr marL="457200" indent="-457200">
              <a:buFont typeface="+mj-lt"/>
              <a:buAutoNum type="arabicPeriod"/>
            </a:pPr>
            <a:r>
              <a:rPr lang="id-ID" dirty="0" smtClean="0"/>
              <a:t>Jasa pendidikan.</a:t>
            </a:r>
          </a:p>
          <a:p>
            <a:pPr marL="457200" indent="-457200">
              <a:buFont typeface="+mj-lt"/>
              <a:buAutoNum type="arabicPeriod"/>
            </a:pPr>
            <a:r>
              <a:rPr lang="id-ID" dirty="0" smtClean="0"/>
              <a:t>dll</a:t>
            </a:r>
            <a:endParaRPr lang="id-ID" dirty="0"/>
          </a:p>
        </p:txBody>
      </p:sp>
    </p:spTree>
    <p:extLst>
      <p:ext uri="{BB962C8B-B14F-4D97-AF65-F5344CB8AC3E}">
        <p14:creationId xmlns:p14="http://schemas.microsoft.com/office/powerpoint/2010/main" val="3070557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Pengusaha Kena Pajak </a:t>
            </a:r>
            <a:endParaRPr lang="id-ID" dirty="0"/>
          </a:p>
        </p:txBody>
      </p:sp>
      <p:sp>
        <p:nvSpPr>
          <p:cNvPr id="3" name="Content Placeholder 2"/>
          <p:cNvSpPr>
            <a:spLocks noGrp="1"/>
          </p:cNvSpPr>
          <p:nvPr>
            <p:ph idx="1"/>
          </p:nvPr>
        </p:nvSpPr>
        <p:spPr/>
        <p:txBody>
          <a:bodyPr/>
          <a:lstStyle/>
          <a:p>
            <a:r>
              <a:rPr lang="id-ID" dirty="0" smtClean="0"/>
              <a:t>Pengusaha adalah orang pribadi atau badan dalam bentuk apa pun yang dalam kegiatan usaha atau pekerjaannya menghasilkan barang, mengimpor barang, mengekspor barang melakukan usaha perdagangan, memanfaatkan barang tidak berwujud dari luar Daerah Pabean.</a:t>
            </a:r>
          </a:p>
          <a:p>
            <a:r>
              <a:rPr lang="id-ID" dirty="0" smtClean="0"/>
              <a:t>Pengusaha Kena Pajak : pengusaha kena pajak adalah pengusaha yang melakukan penyerahan Barang Kena Pajak dan/atau penyerahan Jasa Kena Pajak yangdikenai pajak berdasarkan Undang-Undang PPN 1984.</a:t>
            </a:r>
            <a:endParaRPr lang="id-ID" dirty="0"/>
          </a:p>
        </p:txBody>
      </p:sp>
    </p:spTree>
    <p:extLst>
      <p:ext uri="{BB962C8B-B14F-4D97-AF65-F5344CB8AC3E}">
        <p14:creationId xmlns:p14="http://schemas.microsoft.com/office/powerpoint/2010/main" val="775074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smtClean="0"/>
              <a:t>Kewajiban Pengusaha Kena Pajak</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Melaporkan usahanya untuk dikukuhkan menjadi Pengusaha Kena Pajak </a:t>
            </a:r>
          </a:p>
          <a:p>
            <a:pPr marL="457200" indent="-457200">
              <a:buFont typeface="+mj-lt"/>
              <a:buAutoNum type="arabicPeriod"/>
            </a:pPr>
            <a:r>
              <a:rPr lang="id-ID" dirty="0" smtClean="0"/>
              <a:t>Memungut PPN dan PPnBM yangterutang</a:t>
            </a:r>
          </a:p>
          <a:p>
            <a:pPr marL="457200" indent="-457200">
              <a:buFont typeface="+mj-lt"/>
              <a:buAutoNum type="arabicPeriod"/>
            </a:pPr>
            <a:r>
              <a:rPr lang="id-ID" dirty="0" smtClean="0"/>
              <a:t>Menyetorkan PPN yang masih harus dibayar dalam hall Pajak Keluaran lebih besar daripada Pajak Masukan</a:t>
            </a:r>
          </a:p>
          <a:p>
            <a:pPr marL="457200" indent="-457200">
              <a:buFont typeface="+mj-lt"/>
              <a:buAutoNum type="arabicPeriod"/>
            </a:pPr>
            <a:r>
              <a:rPr lang="id-ID" dirty="0" smtClean="0"/>
              <a:t>Melaporkan penghitungan pajak.</a:t>
            </a:r>
            <a:endParaRPr lang="id-ID" dirty="0"/>
          </a:p>
        </p:txBody>
      </p:sp>
    </p:spTree>
    <p:extLst>
      <p:ext uri="{BB962C8B-B14F-4D97-AF65-F5344CB8AC3E}">
        <p14:creationId xmlns:p14="http://schemas.microsoft.com/office/powerpoint/2010/main" val="17945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id-ID" sz="4000" dirty="0" smtClean="0"/>
              <a:t>Pengecualian Pengusaha Kena Pajak</a:t>
            </a:r>
            <a:endParaRPr lang="id-ID" sz="4000" dirty="0"/>
          </a:p>
        </p:txBody>
      </p:sp>
      <p:sp>
        <p:nvSpPr>
          <p:cNvPr id="3" name="Content Placeholder 2"/>
          <p:cNvSpPr>
            <a:spLocks noGrp="1"/>
          </p:cNvSpPr>
          <p:nvPr>
            <p:ph idx="1"/>
          </p:nvPr>
        </p:nvSpPr>
        <p:spPr/>
        <p:txBody>
          <a:bodyPr/>
          <a:lstStyle/>
          <a:p>
            <a:r>
              <a:rPr lang="id-ID" dirty="0" smtClean="0"/>
              <a:t>Pengusaha yang dikecualikan dari kewajiban sebagai Pemungut Kena Pajak adalah:</a:t>
            </a:r>
          </a:p>
          <a:p>
            <a:pPr marL="457200" indent="-457200">
              <a:buFont typeface="+mj-lt"/>
              <a:buAutoNum type="arabicPeriod"/>
            </a:pPr>
            <a:r>
              <a:rPr lang="id-ID" smtClean="0"/>
              <a:t>Pengusaha Kecil (penghasilan bruto tidak sampai 4.800.000.000)</a:t>
            </a:r>
            <a:endParaRPr lang="id-ID" dirty="0" smtClean="0"/>
          </a:p>
          <a:p>
            <a:pPr marL="457200" indent="-457200">
              <a:buFont typeface="+mj-lt"/>
              <a:buAutoNum type="arabicPeriod"/>
            </a:pPr>
            <a:r>
              <a:rPr lang="id-ID" dirty="0" smtClean="0"/>
              <a:t>Pengusaha yang semata-mata menyerahkan barang dan atau jasa yang tidak dikenakan PPN.</a:t>
            </a:r>
            <a:endParaRPr lang="id-ID" dirty="0"/>
          </a:p>
        </p:txBody>
      </p:sp>
    </p:spTree>
    <p:extLst>
      <p:ext uri="{BB962C8B-B14F-4D97-AF65-F5344CB8AC3E}">
        <p14:creationId xmlns:p14="http://schemas.microsoft.com/office/powerpoint/2010/main" val="3704843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PPN </a:t>
            </a:r>
            <a:endParaRPr lang="id-ID" dirty="0"/>
          </a:p>
        </p:txBody>
      </p:sp>
      <p:sp>
        <p:nvSpPr>
          <p:cNvPr id="3" name="Content Placeholder 2"/>
          <p:cNvSpPr>
            <a:spLocks noGrp="1"/>
          </p:cNvSpPr>
          <p:nvPr>
            <p:ph idx="1"/>
          </p:nvPr>
        </p:nvSpPr>
        <p:spPr/>
        <p:txBody>
          <a:bodyPr>
            <a:normAutofit fontScale="92500" lnSpcReduction="10000"/>
          </a:bodyPr>
          <a:lstStyle/>
          <a:p>
            <a:pPr marL="457200" indent="-457200">
              <a:buFont typeface="+mj-lt"/>
              <a:buAutoNum type="arabicPeriod"/>
            </a:pPr>
            <a:r>
              <a:rPr lang="id-ID" dirty="0" smtClean="0"/>
              <a:t>Penyerahan BKP di dalam Daerah Pabean yang dilakukan oleh pengusaha. Syarat-syaratnya adalah : barang berwujud yang diserahkan merupakan BKP, barang yang tidak berwujud yang diserahkan merupakan BKP tidak berwujud , penyerahan dilakukan di dalam Daerah Pabean, penyerahan dilakukan dalam rangka kegiatan usaha atau pekerjaannya.</a:t>
            </a:r>
          </a:p>
          <a:p>
            <a:pPr marL="457200" indent="-457200">
              <a:buFont typeface="+mj-lt"/>
              <a:buAutoNum type="arabicPeriod"/>
            </a:pPr>
            <a:r>
              <a:rPr lang="id-ID" dirty="0" smtClean="0"/>
              <a:t>Impor BKP</a:t>
            </a:r>
          </a:p>
          <a:p>
            <a:pPr marL="457200" indent="-457200">
              <a:buFont typeface="+mj-lt"/>
              <a:buAutoNum type="arabicPeriod"/>
            </a:pPr>
            <a:r>
              <a:rPr lang="id-ID" dirty="0" smtClean="0"/>
              <a:t>Penyerahan JKP di dalam Daerah Pabean yang dilakukan oleh pengusaha.</a:t>
            </a:r>
          </a:p>
          <a:p>
            <a:pPr marL="457200" indent="-457200">
              <a:buFont typeface="+mj-lt"/>
              <a:buAutoNum type="arabicPeriod"/>
            </a:pPr>
            <a:r>
              <a:rPr lang="id-ID" dirty="0" smtClean="0"/>
              <a:t>Pemanfaatan BKP tidak berwujud dari luar Daerah Pabean di dalam Daerah Pabean.</a:t>
            </a:r>
          </a:p>
          <a:p>
            <a:pPr marL="457200" indent="-457200">
              <a:buFont typeface="+mj-lt"/>
              <a:buAutoNum type="arabicPeriod"/>
            </a:pPr>
            <a:r>
              <a:rPr lang="id-ID" dirty="0" smtClean="0"/>
              <a:t>Pemanfaatan JKP dari luar Daerah Pabean di dalam Daerah Pabean.</a:t>
            </a:r>
          </a:p>
          <a:p>
            <a:pPr marL="457200" indent="-457200">
              <a:buFont typeface="+mj-lt"/>
              <a:buAutoNum type="arabicPeriod"/>
            </a:pPr>
            <a:r>
              <a:rPr lang="id-ID" dirty="0" smtClean="0"/>
              <a:t>Ekspor BKP berwujud oleh pengusaha Kena Pajak.</a:t>
            </a:r>
          </a:p>
          <a:p>
            <a:pPr marL="457200" indent="-457200">
              <a:buFont typeface="+mj-lt"/>
              <a:buAutoNum type="arabicPeriod"/>
            </a:pPr>
            <a:r>
              <a:rPr lang="id-ID" dirty="0" smtClean="0"/>
              <a:t>Ekspor BKP tidak berwujud oleh Pengusaha Kena Pajak.</a:t>
            </a:r>
          </a:p>
        </p:txBody>
      </p:sp>
    </p:spTree>
    <p:extLst>
      <p:ext uri="{BB962C8B-B14F-4D97-AF65-F5344CB8AC3E}">
        <p14:creationId xmlns:p14="http://schemas.microsoft.com/office/powerpoint/2010/main" val="3911198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PPnBM</a:t>
            </a:r>
            <a:endParaRPr lang="id-ID" dirty="0"/>
          </a:p>
        </p:txBody>
      </p:sp>
      <p:sp>
        <p:nvSpPr>
          <p:cNvPr id="3" name="Content Placeholder 2"/>
          <p:cNvSpPr>
            <a:spLocks noGrp="1"/>
          </p:cNvSpPr>
          <p:nvPr>
            <p:ph idx="1"/>
          </p:nvPr>
        </p:nvSpPr>
        <p:spPr/>
        <p:txBody>
          <a:bodyPr/>
          <a:lstStyle/>
          <a:p>
            <a:r>
              <a:rPr lang="id-ID" dirty="0" smtClean="0"/>
              <a:t>Karakteristik PPnBM adalah sebagai berikut:</a:t>
            </a:r>
          </a:p>
          <a:p>
            <a:pPr marL="457200" indent="-457200">
              <a:buFont typeface="+mj-lt"/>
              <a:buAutoNum type="arabicPeriod"/>
            </a:pPr>
            <a:r>
              <a:rPr lang="id-ID" dirty="0" smtClean="0"/>
              <a:t>Pengenaan terhadap PPnBM ini hanya satu kali yaitu pada waktu penyerahan BKP yang tergolong mewah oleh pengusaha yang menghasilkan atau pada waktu impor. Barang Kena Pajak yang tergolong Mewah.</a:t>
            </a:r>
          </a:p>
          <a:p>
            <a:pPr marL="457200" indent="-457200">
              <a:buFont typeface="+mj-lt"/>
              <a:buAutoNum type="arabicPeriod"/>
            </a:pPr>
            <a:r>
              <a:rPr lang="id-ID" dirty="0" smtClean="0"/>
              <a:t>PPnBM tidak dapat dilakukan pengkreditan dengan PPN. Namun demikian, apabila eksportir mengekspor BKP yang tergolong mewah, maka PPnBM yang telah dibayar pada saat perolehan dapat direstitusi.</a:t>
            </a:r>
            <a:endParaRPr lang="id-ID" dirty="0"/>
          </a:p>
        </p:txBody>
      </p:sp>
    </p:spTree>
    <p:extLst>
      <p:ext uri="{BB962C8B-B14F-4D97-AF65-F5344CB8AC3E}">
        <p14:creationId xmlns:p14="http://schemas.microsoft.com/office/powerpoint/2010/main" val="1435820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PPnBM</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Penyerahan BKP yang tergolong mewah yang dilakukan oleh pengusaha yang menghasilkan Barang tersebut di dalam Daerah Pabean dalam kegiatan usaha atau pekerjaannya, dan</a:t>
            </a:r>
          </a:p>
          <a:p>
            <a:pPr marL="457200" indent="-457200">
              <a:buFont typeface="+mj-lt"/>
              <a:buAutoNum type="arabicPeriod"/>
            </a:pPr>
            <a:r>
              <a:rPr lang="id-ID" dirty="0" smtClean="0"/>
              <a:t>Impor BKP yang tergolong mewah.</a:t>
            </a:r>
            <a:endParaRPr lang="id-ID" dirty="0"/>
          </a:p>
        </p:txBody>
      </p:sp>
    </p:spTree>
    <p:extLst>
      <p:ext uri="{BB962C8B-B14F-4D97-AF65-F5344CB8AC3E}">
        <p14:creationId xmlns:p14="http://schemas.microsoft.com/office/powerpoint/2010/main" val="3285599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Tarif PPN</a:t>
            </a:r>
            <a:endParaRPr lang="id-ID" dirty="0"/>
          </a:p>
        </p:txBody>
      </p:sp>
      <p:sp>
        <p:nvSpPr>
          <p:cNvPr id="3" name="Content Placeholder 2"/>
          <p:cNvSpPr>
            <a:spLocks noGrp="1"/>
          </p:cNvSpPr>
          <p:nvPr>
            <p:ph idx="1"/>
          </p:nvPr>
        </p:nvSpPr>
        <p:spPr/>
        <p:txBody>
          <a:bodyPr>
            <a:normAutofit fontScale="85000" lnSpcReduction="10000"/>
          </a:bodyPr>
          <a:lstStyle/>
          <a:p>
            <a:pPr marL="457200" indent="-457200">
              <a:buFont typeface="+mj-lt"/>
              <a:buAutoNum type="arabicPeriod"/>
            </a:pPr>
            <a:r>
              <a:rPr lang="id-ID" dirty="0" smtClean="0"/>
              <a:t>Tarif PPN sebesar 10%. Tarif PPN yang berlaku atas penyerahan BKP dan/atau penyerahan JKP adalah tarif tunggal, sehingga mudah dalam pelaksanaannya dan tidak memerlukan daftar penggolongan barang atau penggolongan jasa dengan tarif yangberbeda sebagaimana berlaku pada Pajak Penjualan atas Barang Mewah.</a:t>
            </a:r>
          </a:p>
          <a:p>
            <a:pPr marL="457200" indent="-457200">
              <a:buFont typeface="+mj-lt"/>
              <a:buAutoNum type="arabicPeriod"/>
            </a:pPr>
            <a:r>
              <a:rPr lang="id-ID" dirty="0" smtClean="0"/>
              <a:t>Tarif PPN atas ekspor Barang Kena Pajak sebesar 0%. Pajak Pertambahan Nilai adalah pajak yang dikenakan atas konsumsi Barang Kena Pajak di dalam Daerah Pabean. Oleh karena itu, terhadap:</a:t>
            </a:r>
          </a:p>
          <a:p>
            <a:r>
              <a:rPr lang="id-ID" dirty="0" smtClean="0"/>
              <a:t>BKP berwujud yang diekspor.</a:t>
            </a:r>
          </a:p>
          <a:p>
            <a:r>
              <a:rPr lang="id-ID" dirty="0" smtClean="0"/>
              <a:t>BKP tidak berwujud dari dalam Daerah Pabean yang dimanfaatkan di luar Daerah Pabean; atau</a:t>
            </a:r>
          </a:p>
          <a:p>
            <a:r>
              <a:rPr lang="id-ID" dirty="0" smtClean="0"/>
              <a:t>JKP yang diekspor termasuk JKP yang diserahkan oleh Pajak atas dasar pesanan atau permintaan dengan bahan dan atas petunjuk dari pemesan di luar Daerah Pabean.</a:t>
            </a:r>
          </a:p>
          <a:p>
            <a:pPr marL="0" indent="0">
              <a:buNone/>
            </a:pPr>
            <a:r>
              <a:rPr lang="id-ID" smtClean="0"/>
              <a:t>Dikenai Pajak Pertambahan Nilai dengan tarif 0% (nol persen).</a:t>
            </a:r>
          </a:p>
          <a:p>
            <a:pPr lvl="2"/>
            <a:endParaRPr lang="id-ID" dirty="0" smtClean="0"/>
          </a:p>
        </p:txBody>
      </p:sp>
    </p:spTree>
    <p:extLst>
      <p:ext uri="{BB962C8B-B14F-4D97-AF65-F5344CB8AC3E}">
        <p14:creationId xmlns:p14="http://schemas.microsoft.com/office/powerpoint/2010/main" val="38387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smtClean="0"/>
              <a:t>Dasar Pengenaan Pajak (DPP)</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Dasar Pengenaan Pajak adalah jumlah </a:t>
            </a:r>
            <a:r>
              <a:rPr lang="id-ID" b="1" dirty="0" smtClean="0"/>
              <a:t>Harga Jual </a:t>
            </a:r>
            <a:r>
              <a:rPr lang="id-ID" dirty="0" smtClean="0"/>
              <a:t>atau </a:t>
            </a:r>
            <a:r>
              <a:rPr lang="id-ID" b="1" dirty="0" smtClean="0"/>
              <a:t>Penggantian</a:t>
            </a:r>
            <a:r>
              <a:rPr lang="id-ID" dirty="0" smtClean="0"/>
              <a:t> atau </a:t>
            </a:r>
            <a:r>
              <a:rPr lang="id-ID" b="1" dirty="0" smtClean="0"/>
              <a:t>Nilai Impor </a:t>
            </a:r>
            <a:r>
              <a:rPr lang="id-ID" dirty="0" smtClean="0"/>
              <a:t>atau </a:t>
            </a:r>
            <a:r>
              <a:rPr lang="id-ID" b="1" dirty="0" smtClean="0"/>
              <a:t>Nilai Ekspor </a:t>
            </a:r>
            <a:r>
              <a:rPr lang="id-ID" dirty="0" smtClean="0"/>
              <a:t>atau Nilai Lain yang ditetapkan dengan Keputusan Menteri Keuangan yang dipakai sebagai dasar untuk menghitung pajak yang terutang.</a:t>
            </a:r>
          </a:p>
          <a:p>
            <a:pPr marL="457200" indent="-457200">
              <a:buFont typeface="+mj-lt"/>
              <a:buAutoNum type="arabicPeriod"/>
            </a:pPr>
            <a:r>
              <a:rPr lang="id-ID" dirty="0" smtClean="0"/>
              <a:t>Harga jual adalah nilai berupa uang, termasuk semua biaya yang diminta atau seharusnya diminta oleh penjual karena penyerahan Barang Kena Pajak, tidak termasuk PPN yang dipungut menurutUndang-Undang PPN dan PPnBM dan potongan harga yang dicantumkan dalam faktur pajak.</a:t>
            </a:r>
          </a:p>
          <a:p>
            <a:pPr marL="457200" indent="-457200">
              <a:buFont typeface="+mj-lt"/>
              <a:buAutoNum type="arabicPeriod"/>
            </a:pPr>
            <a:r>
              <a:rPr lang="id-ID" dirty="0" smtClean="0"/>
              <a:t>Penggantian adalah nilai berupa uang, termasuk biaya yang diminta atau seharusnya diminta oleh pengusaha karena penyerahan Jasa Kena Pajak, ekspor  Jasa Kena Pajak, atau ekspor Jasa Kena Pajak Tidak Berwujud, tetapi tidak termasuk Pajak Pertambahan Nilai yang dipungut menurut Undang-Undang No.8 tahun 1983.</a:t>
            </a:r>
            <a:endParaRPr lang="id-ID" dirty="0"/>
          </a:p>
        </p:txBody>
      </p:sp>
    </p:spTree>
    <p:extLst>
      <p:ext uri="{BB962C8B-B14F-4D97-AF65-F5344CB8AC3E}">
        <p14:creationId xmlns:p14="http://schemas.microsoft.com/office/powerpoint/2010/main" val="3617946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a:t>Dasar Pengenaan Pajak (DPP)</a:t>
            </a:r>
          </a:p>
        </p:txBody>
      </p:sp>
      <p:sp>
        <p:nvSpPr>
          <p:cNvPr id="3" name="Content Placeholder 2"/>
          <p:cNvSpPr>
            <a:spLocks noGrp="1"/>
          </p:cNvSpPr>
          <p:nvPr>
            <p:ph idx="1"/>
          </p:nvPr>
        </p:nvSpPr>
        <p:spPr/>
        <p:txBody>
          <a:bodyPr/>
          <a:lstStyle/>
          <a:p>
            <a:r>
              <a:rPr lang="id-ID" dirty="0" smtClean="0"/>
              <a:t>Nilai Ekspor ialah nilai berupa uang, termasuk semua biaya yang diminta atau yang seharusnya diminta oleh eksportir. Nilai Ekspor dapat diketahui dari dokumen ekspor, misalnya harga yang tercantum dalam Pemberitahuan Ekspor Barang (PEB).</a:t>
            </a:r>
          </a:p>
          <a:p>
            <a:r>
              <a:rPr lang="id-ID" dirty="0" smtClean="0"/>
              <a:t>Nilai Impor ialah nilai berupa uang yang menjadi dasar penghitungan bea masuk ditambah pungutan lainnya yang dikenakan berdasarkan ketentuan dalam Peraturan Perundang-undangan Pabean untuk Impor Barang Kena Pajak, tidak termasuk PPN yang dipungut menurut undang-undang PPN dan PPnBM.</a:t>
            </a:r>
            <a:endParaRPr lang="id-ID" dirty="0"/>
          </a:p>
        </p:txBody>
      </p:sp>
    </p:spTree>
    <p:extLst>
      <p:ext uri="{BB962C8B-B14F-4D97-AF65-F5344CB8AC3E}">
        <p14:creationId xmlns:p14="http://schemas.microsoft.com/office/powerpoint/2010/main" val="1198551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id-ID" sz="4600" dirty="0" smtClean="0"/>
              <a:t>Perhitungan PPN</a:t>
            </a:r>
            <a:endParaRPr lang="id-ID" sz="4600" dirty="0"/>
          </a:p>
        </p:txBody>
      </p:sp>
      <p:sp>
        <p:nvSpPr>
          <p:cNvPr id="3" name="Content Placeholder 2"/>
          <p:cNvSpPr>
            <a:spLocks noGrp="1"/>
          </p:cNvSpPr>
          <p:nvPr>
            <p:ph idx="1"/>
          </p:nvPr>
        </p:nvSpPr>
        <p:spPr/>
        <p:txBody>
          <a:bodyPr>
            <a:normAutofit/>
          </a:bodyPr>
          <a:lstStyle/>
          <a:p>
            <a:r>
              <a:rPr lang="id-ID" sz="2500" b="1" dirty="0" smtClean="0"/>
              <a:t>PPN = DPP x Tarif Pajak</a:t>
            </a:r>
          </a:p>
          <a:p>
            <a:r>
              <a:rPr lang="id-ID" sz="2500" b="1" dirty="0" smtClean="0"/>
              <a:t>PPnBM = DPP x Tarif Pajak</a:t>
            </a:r>
            <a:endParaRPr lang="id-ID" sz="2500" b="1" dirty="0"/>
          </a:p>
        </p:txBody>
      </p:sp>
    </p:spTree>
    <p:extLst>
      <p:ext uri="{BB962C8B-B14F-4D97-AF65-F5344CB8AC3E}">
        <p14:creationId xmlns:p14="http://schemas.microsoft.com/office/powerpoint/2010/main" val="1504376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9678"/>
            <a:ext cx="4138706" cy="4952492"/>
          </a:xfrm>
        </p:spPr>
        <p:txBody>
          <a:bodyPr>
            <a:normAutofit/>
          </a:bodyPr>
          <a:lstStyle/>
          <a:p>
            <a:pPr algn="just"/>
            <a:r>
              <a:rPr lang="id-ID" sz="2600" b="1" dirty="0" smtClean="0"/>
              <a:t>Pengertian-pengertian</a:t>
            </a:r>
            <a:endParaRPr lang="id-ID" sz="2600" b="1" dirty="0"/>
          </a:p>
        </p:txBody>
      </p:sp>
      <p:sp>
        <p:nvSpPr>
          <p:cNvPr id="3" name="Content Placeholder 2"/>
          <p:cNvSpPr>
            <a:spLocks noGrp="1"/>
          </p:cNvSpPr>
          <p:nvPr>
            <p:ph idx="1"/>
          </p:nvPr>
        </p:nvSpPr>
        <p:spPr/>
        <p:txBody>
          <a:bodyPr/>
          <a:lstStyle/>
          <a:p>
            <a:r>
              <a:rPr lang="id-ID" dirty="0" smtClean="0"/>
              <a:t>Daerah Pabean adalah wilayah Republik Indonesia yang meliputi wilayah dara, perairan, dan ruang udara di atasnya, serta tempat-tempat tertentu di Zona Ekonomi Eksklusif dan landas kontinen yang di dalamnya berlaku Undang-undang yang mengatur mengenai kepabean.</a:t>
            </a:r>
          </a:p>
          <a:p>
            <a:r>
              <a:rPr lang="id-ID" dirty="0" smtClean="0"/>
              <a:t>Impor adalah kegiatan memasukkan barang dari Luar daerah Pabean ke dalam daerah Pabean.</a:t>
            </a:r>
          </a:p>
          <a:p>
            <a:r>
              <a:rPr lang="id-ID" dirty="0" smtClean="0"/>
              <a:t>Ekspor Barang Kena Pajak Berwujud ialah setiapa kegiatan mengeluarkan barang kena pajak berwujud dari dalam daerah pabean ke luar daerah pabean.</a:t>
            </a:r>
          </a:p>
          <a:p>
            <a:r>
              <a:rPr lang="id-ID" dirty="0" smtClean="0"/>
              <a:t>Ekspor Barang Kena Pajak Tidak Berwujud ialah setiap kegiatan pemanfaatan barang kena pajak tidak berwujud dari dalam daerah pabean di luar daerah pabean.</a:t>
            </a:r>
            <a:endParaRPr lang="id-ID" dirty="0"/>
          </a:p>
        </p:txBody>
      </p:sp>
    </p:spTree>
    <p:extLst>
      <p:ext uri="{BB962C8B-B14F-4D97-AF65-F5344CB8AC3E}">
        <p14:creationId xmlns:p14="http://schemas.microsoft.com/office/powerpoint/2010/main" val="3741087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smtClean="0"/>
              <a:t>Latihan Soal</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Pengusaha Kena Pajak “D” menjual tunai BKP kepada pengusaha kena pajak “K” dengan harga jual Rp 25.000.000. Hitunglah PPN terutang.</a:t>
            </a:r>
          </a:p>
          <a:p>
            <a:pPr marL="457200" indent="-457200">
              <a:buFont typeface="+mj-lt"/>
              <a:buAutoNum type="arabicPeriod"/>
            </a:pPr>
            <a:r>
              <a:rPr lang="id-ID" dirty="0" smtClean="0"/>
              <a:t>PSY sebagai pabrikan menyerahkan barang hasil produksinya dengan harga jual Rp 10.000.000. Barang tersebut merupakan BKP yang tergolong mewah dengan tarif PPnBM 40%. Hitunglah pajak yang harus dipungut.</a:t>
            </a:r>
          </a:p>
          <a:p>
            <a:pPr marL="457200" indent="-457200">
              <a:buFont typeface="+mj-lt"/>
              <a:buAutoNum type="arabicPeriod"/>
            </a:pPr>
            <a:r>
              <a:rPr lang="id-ID" dirty="0" smtClean="0"/>
              <a:t>PT. PARK melakukan impor </a:t>
            </a:r>
            <a:r>
              <a:rPr lang="id-ID" i="1" dirty="0" smtClean="0"/>
              <a:t>Air Conditioner (</a:t>
            </a:r>
            <a:r>
              <a:rPr lang="id-ID" dirty="0" smtClean="0"/>
              <a:t>AC) sebanyak 3000 unit dari Jepang dengan harga impor (CIF) US$ 500 per unit, atas impor AC terutang Bea Masuk 50%. Kurs berdasarkan Kemenkeu Rp 13.000 per US$ 1. Hitunglah biaya yang harus dibayar PT.PARK beserta PPN dan PPnBM (20%).</a:t>
            </a:r>
            <a:endParaRPr lang="id-ID" dirty="0"/>
          </a:p>
        </p:txBody>
      </p:sp>
    </p:spTree>
    <p:extLst>
      <p:ext uri="{BB962C8B-B14F-4D97-AF65-F5344CB8AC3E}">
        <p14:creationId xmlns:p14="http://schemas.microsoft.com/office/powerpoint/2010/main" val="2282981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smtClean="0"/>
              <a:t>Latihan Soal</a:t>
            </a:r>
            <a:endParaRPr lang="id-ID" dirty="0"/>
          </a:p>
        </p:txBody>
      </p:sp>
      <p:sp>
        <p:nvSpPr>
          <p:cNvPr id="3" name="Content Placeholder 2"/>
          <p:cNvSpPr>
            <a:spLocks noGrp="1"/>
          </p:cNvSpPr>
          <p:nvPr>
            <p:ph idx="1"/>
          </p:nvPr>
        </p:nvSpPr>
        <p:spPr/>
        <p:txBody>
          <a:bodyPr/>
          <a:lstStyle/>
          <a:p>
            <a:pPr marL="0" indent="0">
              <a:buNone/>
            </a:pPr>
            <a:r>
              <a:rPr lang="id-ID" dirty="0" smtClean="0"/>
              <a:t>4.  Setelah membeli AC dari Jepang, PT. PSY mendistribusikan AC tersebut ke PT.Dingin dengan harga Rp 6.000.000 per unit AC. Hitunglah harga penyerahan sebagai jumlah yang harus dibayar PT. Dingin.</a:t>
            </a:r>
            <a:endParaRPr lang="id-ID" dirty="0"/>
          </a:p>
        </p:txBody>
      </p:sp>
    </p:spTree>
    <p:extLst>
      <p:ext uri="{BB962C8B-B14F-4D97-AF65-F5344CB8AC3E}">
        <p14:creationId xmlns:p14="http://schemas.microsoft.com/office/powerpoint/2010/main" val="4042881689"/>
      </p:ext>
    </p:extLst>
  </p:cSld>
  <p:clrMapOvr>
    <a:masterClrMapping/>
  </p:clrMapOvr>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docProps/app.xml><?xml version="1.0" encoding="utf-8"?>
<Properties xmlns="http://schemas.openxmlformats.org/officeDocument/2006/extended-properties" xmlns:vt="http://schemas.openxmlformats.org/officeDocument/2006/docPropsVTypes">
  <Template>TM10001103[[fn=Headlines]]</Template>
  <TotalTime>261</TotalTime>
  <Words>1411</Words>
  <Application>Microsoft Office PowerPoint</Application>
  <PresentationFormat>Widescreen</PresentationFormat>
  <Paragraphs>87</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Calisto MT</vt:lpstr>
      <vt:lpstr>Century Schoolbook</vt:lpstr>
      <vt:lpstr>Corbel</vt:lpstr>
      <vt:lpstr>Times New Roman</vt:lpstr>
      <vt:lpstr>Headlines</vt:lpstr>
      <vt:lpstr>Akuntansi pajak pertambahan nilai    &amp;  Pajak Penjualan ATAS BARANG MEWAH </vt:lpstr>
      <vt:lpstr>BAHAN AJAR</vt:lpstr>
      <vt:lpstr>Pendahuluan</vt:lpstr>
      <vt:lpstr>BARANG KENA PAJAK </vt:lpstr>
      <vt:lpstr>Pengecualian BKP</vt:lpstr>
      <vt:lpstr>Jasa Kena Pajak</vt:lpstr>
      <vt:lpstr>Pengusaha Kena Pajak </vt:lpstr>
      <vt:lpstr>Kewajiban Pengusaha Kena Pajak</vt:lpstr>
      <vt:lpstr>Pengecualian Pengusaha Kena Pajak</vt:lpstr>
      <vt:lpstr>Objek PPN </vt:lpstr>
      <vt:lpstr>PPnBM</vt:lpstr>
      <vt:lpstr>Objek PPnBM</vt:lpstr>
      <vt:lpstr>Tarif PPN</vt:lpstr>
      <vt:lpstr>Dasar Pengenaan Pajak (DPP)</vt:lpstr>
      <vt:lpstr>Dasar Pengenaan Pajak (DPP)</vt:lpstr>
      <vt:lpstr>Perhitungan PPN</vt:lpstr>
      <vt:lpstr>Pengertian-pengertian</vt:lpstr>
      <vt:lpstr>Latihan Soal</vt:lpstr>
      <vt:lpstr>Latihan Soal</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Akuntansi pajak pertambahan nilai    &amp;  Pajak Penjualan ATAS BARANG MEWAH</dc:title>
  <dc:creator>Acer</dc:creator>
  <cp:lastModifiedBy>Acer</cp:lastModifiedBy>
  <cp:revision>28</cp:revision>
  <dcterms:created xsi:type="dcterms:W3CDTF">2017-12-10T14:22:02Z</dcterms:created>
  <dcterms:modified xsi:type="dcterms:W3CDTF">2017-12-12T06:17:36Z</dcterms:modified>
</cp:coreProperties>
</file>