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9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10693400" cy="7556500"/>
  <p:notesSz cx="10693400" cy="7556500"/>
  <p:defaultTextStyle>
    <a:defPPr>
      <a:defRPr lang="en-US"/>
    </a:defPPr>
    <a:lvl1pPr marL="0" algn="l" defTabSz="91434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74" algn="l" defTabSz="91434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49" algn="l" defTabSz="91434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22" algn="l" defTabSz="91434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96" algn="l" defTabSz="91434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71" algn="l" defTabSz="91434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45" algn="l" defTabSz="91434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19" algn="l" defTabSz="91434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393" algn="l" defTabSz="91434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254" y="-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2515"/>
            <a:ext cx="908939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1641"/>
            <a:ext cx="748538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11/10/2015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760256" y="858330"/>
            <a:ext cx="7172891" cy="661720"/>
          </a:xfrm>
        </p:spPr>
        <p:txBody>
          <a:bodyPr lIns="0" tIns="0" rIns="0" bIns="0"/>
          <a:lstStyle>
            <a:lvl1pPr>
              <a:defRPr sz="43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10134" y="1990853"/>
            <a:ext cx="8073135" cy="492443"/>
          </a:xfrm>
        </p:spPr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11/10/2015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760256" y="858330"/>
            <a:ext cx="7172891" cy="661720"/>
          </a:xfrm>
        </p:spPr>
        <p:txBody>
          <a:bodyPr lIns="0" tIns="0" rIns="0" bIns="0"/>
          <a:lstStyle>
            <a:lvl1pPr>
              <a:defRPr sz="43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1" y="1737996"/>
            <a:ext cx="4651629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2" y="1737996"/>
            <a:ext cx="4651629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11/10/2015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760256" y="858330"/>
            <a:ext cx="7172891" cy="661720"/>
          </a:xfrm>
        </p:spPr>
        <p:txBody>
          <a:bodyPr lIns="0" tIns="0" rIns="0" bIns="0"/>
          <a:lstStyle>
            <a:lvl1pPr>
              <a:defRPr sz="43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11/10/2015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11/10/2015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760256" y="858330"/>
            <a:ext cx="7172891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10134" y="1990853"/>
            <a:ext cx="8073135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27545"/>
            <a:ext cx="342188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27545"/>
            <a:ext cx="24594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11/10/2015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27545"/>
            <a:ext cx="24594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174">
        <a:defRPr>
          <a:latin typeface="+mn-lt"/>
          <a:ea typeface="+mn-ea"/>
          <a:cs typeface="+mn-cs"/>
        </a:defRPr>
      </a:lvl2pPr>
      <a:lvl3pPr marL="914349">
        <a:defRPr>
          <a:latin typeface="+mn-lt"/>
          <a:ea typeface="+mn-ea"/>
          <a:cs typeface="+mn-cs"/>
        </a:defRPr>
      </a:lvl3pPr>
      <a:lvl4pPr marL="1371522">
        <a:defRPr>
          <a:latin typeface="+mn-lt"/>
          <a:ea typeface="+mn-ea"/>
          <a:cs typeface="+mn-cs"/>
        </a:defRPr>
      </a:lvl4pPr>
      <a:lvl5pPr marL="1828696">
        <a:defRPr>
          <a:latin typeface="+mn-lt"/>
          <a:ea typeface="+mn-ea"/>
          <a:cs typeface="+mn-cs"/>
        </a:defRPr>
      </a:lvl5pPr>
      <a:lvl6pPr marL="2285871">
        <a:defRPr>
          <a:latin typeface="+mn-lt"/>
          <a:ea typeface="+mn-ea"/>
          <a:cs typeface="+mn-cs"/>
        </a:defRPr>
      </a:lvl6pPr>
      <a:lvl7pPr marL="2743045">
        <a:defRPr>
          <a:latin typeface="+mn-lt"/>
          <a:ea typeface="+mn-ea"/>
          <a:cs typeface="+mn-cs"/>
        </a:defRPr>
      </a:lvl7pPr>
      <a:lvl8pPr marL="3200219">
        <a:defRPr>
          <a:latin typeface="+mn-lt"/>
          <a:ea typeface="+mn-ea"/>
          <a:cs typeface="+mn-cs"/>
        </a:defRPr>
      </a:lvl8pPr>
      <a:lvl9pPr marL="3657393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174">
        <a:defRPr>
          <a:latin typeface="+mn-lt"/>
          <a:ea typeface="+mn-ea"/>
          <a:cs typeface="+mn-cs"/>
        </a:defRPr>
      </a:lvl2pPr>
      <a:lvl3pPr marL="914349">
        <a:defRPr>
          <a:latin typeface="+mn-lt"/>
          <a:ea typeface="+mn-ea"/>
          <a:cs typeface="+mn-cs"/>
        </a:defRPr>
      </a:lvl3pPr>
      <a:lvl4pPr marL="1371522">
        <a:defRPr>
          <a:latin typeface="+mn-lt"/>
          <a:ea typeface="+mn-ea"/>
          <a:cs typeface="+mn-cs"/>
        </a:defRPr>
      </a:lvl4pPr>
      <a:lvl5pPr marL="1828696">
        <a:defRPr>
          <a:latin typeface="+mn-lt"/>
          <a:ea typeface="+mn-ea"/>
          <a:cs typeface="+mn-cs"/>
        </a:defRPr>
      </a:lvl5pPr>
      <a:lvl6pPr marL="2285871">
        <a:defRPr>
          <a:latin typeface="+mn-lt"/>
          <a:ea typeface="+mn-ea"/>
          <a:cs typeface="+mn-cs"/>
        </a:defRPr>
      </a:lvl6pPr>
      <a:lvl7pPr marL="2743045">
        <a:defRPr>
          <a:latin typeface="+mn-lt"/>
          <a:ea typeface="+mn-ea"/>
          <a:cs typeface="+mn-cs"/>
        </a:defRPr>
      </a:lvl7pPr>
      <a:lvl8pPr marL="3200219">
        <a:defRPr>
          <a:latin typeface="+mn-lt"/>
          <a:ea typeface="+mn-ea"/>
          <a:cs typeface="+mn-cs"/>
        </a:defRPr>
      </a:lvl8pPr>
      <a:lvl9pPr marL="3657393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10116" y="2877630"/>
            <a:ext cx="3877310" cy="661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spc="-5" dirty="0"/>
              <a:t>Logika</a:t>
            </a:r>
            <a:r>
              <a:rPr spc="-95" dirty="0"/>
              <a:t> </a:t>
            </a:r>
            <a:r>
              <a:rPr dirty="0"/>
              <a:t>Predikat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41085"/>
            <a:r>
              <a:rPr dirty="0"/>
              <a:t>Pendahuluan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133" y="2088510"/>
            <a:ext cx="8058150" cy="4011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579" marR="1289612" indent="-342881" algn="just">
              <a:lnSpc>
                <a:spcPct val="78900"/>
              </a:lnSpc>
              <a:buChar char="•"/>
              <a:tabLst>
                <a:tab pos="355579" algn="l"/>
              </a:tabLst>
            </a:pPr>
            <a:r>
              <a:rPr sz="2700" spc="-5" dirty="0">
                <a:latin typeface="Arial"/>
                <a:cs typeface="Arial"/>
              </a:rPr>
              <a:t>Logika proposisional </a:t>
            </a:r>
            <a:r>
              <a:rPr sz="2700" dirty="0">
                <a:latin typeface="Arial"/>
                <a:cs typeface="Arial"/>
              </a:rPr>
              <a:t>sudah cukup </a:t>
            </a:r>
            <a:r>
              <a:rPr sz="2700" spc="-5" dirty="0">
                <a:latin typeface="Arial"/>
                <a:cs typeface="Arial"/>
              </a:rPr>
              <a:t>untuk  </a:t>
            </a:r>
            <a:r>
              <a:rPr sz="2700" dirty="0">
                <a:latin typeface="Arial"/>
                <a:cs typeface="Arial"/>
              </a:rPr>
              <a:t>menangani </a:t>
            </a:r>
            <a:r>
              <a:rPr sz="2700" spc="-5" dirty="0">
                <a:latin typeface="Arial"/>
                <a:cs typeface="Arial"/>
              </a:rPr>
              <a:t>pernyataan-pernyataan </a:t>
            </a:r>
            <a:r>
              <a:rPr sz="2700" dirty="0">
                <a:latin typeface="Arial"/>
                <a:cs typeface="Arial"/>
              </a:rPr>
              <a:t>yang  sederhana.</a:t>
            </a:r>
            <a:endParaRPr sz="2700">
              <a:latin typeface="Arial"/>
              <a:cs typeface="Arial"/>
            </a:endParaRPr>
          </a:p>
          <a:p>
            <a:pPr marL="355579" marR="5080" indent="-342881">
              <a:lnSpc>
                <a:spcPts val="2829"/>
              </a:lnSpc>
              <a:spcBef>
                <a:spcPts val="545"/>
              </a:spcBef>
              <a:buChar char="•"/>
              <a:tabLst>
                <a:tab pos="355579" algn="l"/>
              </a:tabLst>
            </a:pPr>
            <a:r>
              <a:rPr sz="2700" dirty="0">
                <a:latin typeface="Arial"/>
                <a:cs typeface="Arial"/>
              </a:rPr>
              <a:t>Pernyataan yang mengandung kata, semua,</a:t>
            </a:r>
            <a:r>
              <a:rPr sz="2700" spc="-120" dirty="0">
                <a:latin typeface="Arial"/>
                <a:cs typeface="Arial"/>
              </a:rPr>
              <a:t> </a:t>
            </a:r>
            <a:r>
              <a:rPr sz="2700" spc="-5" dirty="0">
                <a:latin typeface="Arial"/>
                <a:cs typeface="Arial"/>
              </a:rPr>
              <a:t>ada  atau </a:t>
            </a:r>
            <a:r>
              <a:rPr sz="2700" dirty="0">
                <a:latin typeface="Arial"/>
                <a:cs typeface="Arial"/>
              </a:rPr>
              <a:t>kata yang </a:t>
            </a:r>
            <a:r>
              <a:rPr sz="2700" spc="-5" dirty="0">
                <a:latin typeface="Arial"/>
                <a:cs typeface="Arial"/>
              </a:rPr>
              <a:t>lain </a:t>
            </a:r>
            <a:r>
              <a:rPr sz="2700" dirty="0">
                <a:latin typeface="Arial"/>
                <a:cs typeface="Arial"/>
              </a:rPr>
              <a:t>tidak </a:t>
            </a:r>
            <a:r>
              <a:rPr sz="2700" spc="-5" dirty="0">
                <a:latin typeface="Arial"/>
                <a:cs typeface="Arial"/>
              </a:rPr>
              <a:t>bisa</a:t>
            </a:r>
            <a:r>
              <a:rPr sz="2700" spc="-85" dirty="0">
                <a:latin typeface="Arial"/>
                <a:cs typeface="Arial"/>
              </a:rPr>
              <a:t> </a:t>
            </a:r>
            <a:r>
              <a:rPr sz="2700" spc="-5" dirty="0">
                <a:latin typeface="Arial"/>
                <a:cs typeface="Arial"/>
              </a:rPr>
              <a:t>diselesaikan.</a:t>
            </a:r>
            <a:endParaRPr sz="2700">
              <a:latin typeface="Arial"/>
              <a:cs typeface="Arial"/>
            </a:endParaRPr>
          </a:p>
          <a:p>
            <a:pPr marL="354944" marR="1152460" indent="-342246">
              <a:lnSpc>
                <a:spcPts val="3500"/>
              </a:lnSpc>
              <a:spcBef>
                <a:spcPts val="5"/>
              </a:spcBef>
              <a:buChar char="•"/>
              <a:tabLst>
                <a:tab pos="355579" algn="l"/>
              </a:tabLst>
            </a:pPr>
            <a:r>
              <a:rPr sz="2700" spc="-5" dirty="0">
                <a:latin typeface="Arial"/>
                <a:cs typeface="Arial"/>
              </a:rPr>
              <a:t>Untuk pernyataan </a:t>
            </a:r>
            <a:r>
              <a:rPr sz="2700" dirty="0">
                <a:latin typeface="Arial"/>
                <a:cs typeface="Arial"/>
              </a:rPr>
              <a:t>yang </a:t>
            </a:r>
            <a:r>
              <a:rPr sz="2700" spc="-5" dirty="0">
                <a:latin typeface="Arial"/>
                <a:cs typeface="Arial"/>
              </a:rPr>
              <a:t>lebih </a:t>
            </a:r>
            <a:r>
              <a:rPr sz="2700" dirty="0">
                <a:latin typeface="Arial"/>
                <a:cs typeface="Arial"/>
              </a:rPr>
              <a:t>rumit, misal:  A=semua mahasiswa</a:t>
            </a:r>
            <a:r>
              <a:rPr sz="2700" spc="-110" dirty="0">
                <a:latin typeface="Arial"/>
                <a:cs typeface="Arial"/>
              </a:rPr>
              <a:t> </a:t>
            </a:r>
            <a:r>
              <a:rPr sz="2700" spc="-5" dirty="0">
                <a:latin typeface="Arial"/>
                <a:cs typeface="Arial"/>
              </a:rPr>
              <a:t>pandai.</a:t>
            </a:r>
            <a:endParaRPr sz="2700">
              <a:latin typeface="Arial"/>
              <a:cs typeface="Arial"/>
            </a:endParaRPr>
          </a:p>
          <a:p>
            <a:pPr marL="354944" marR="1320090">
              <a:lnSpc>
                <a:spcPts val="3500"/>
              </a:lnSpc>
            </a:pPr>
            <a:r>
              <a:rPr sz="2700" dirty="0">
                <a:latin typeface="Arial"/>
                <a:cs typeface="Arial"/>
              </a:rPr>
              <a:t>B=Badu seorang mahasiswa.  </a:t>
            </a:r>
            <a:r>
              <a:rPr sz="2700" spc="-5" dirty="0">
                <a:latin typeface="Arial"/>
                <a:cs typeface="Arial"/>
              </a:rPr>
              <a:t>C=Dengan demikian, </a:t>
            </a:r>
            <a:r>
              <a:rPr sz="2700" dirty="0">
                <a:latin typeface="Arial"/>
                <a:cs typeface="Arial"/>
              </a:rPr>
              <a:t>Badu </a:t>
            </a:r>
            <a:r>
              <a:rPr sz="2700" spc="-5" dirty="0">
                <a:latin typeface="Arial"/>
                <a:cs typeface="Arial"/>
              </a:rPr>
              <a:t>pasti pandai.  bentuk ekspresi</a:t>
            </a:r>
            <a:r>
              <a:rPr sz="2700" spc="-85" dirty="0">
                <a:latin typeface="Arial"/>
                <a:cs typeface="Arial"/>
              </a:rPr>
              <a:t> </a:t>
            </a:r>
            <a:r>
              <a:rPr sz="2700" spc="-5" dirty="0">
                <a:latin typeface="Arial"/>
                <a:cs typeface="Arial"/>
              </a:rPr>
              <a:t>logika</a:t>
            </a:r>
            <a:endParaRPr sz="27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52931" y="6109715"/>
            <a:ext cx="1558925" cy="4154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sz="2700" dirty="0">
                <a:latin typeface="Arial"/>
                <a:cs typeface="Arial"/>
              </a:rPr>
              <a:t>(A</a:t>
            </a:r>
            <a:r>
              <a:rPr sz="2700" dirty="0">
                <a:latin typeface="Symbol"/>
                <a:cs typeface="Symbol"/>
              </a:rPr>
              <a:t></a:t>
            </a:r>
            <a:r>
              <a:rPr sz="2700" dirty="0">
                <a:latin typeface="Arial"/>
                <a:cs typeface="Arial"/>
              </a:rPr>
              <a:t>B)</a:t>
            </a:r>
            <a:r>
              <a:rPr sz="2700" dirty="0">
                <a:latin typeface="Symbol"/>
                <a:cs typeface="Symbol"/>
              </a:rPr>
              <a:t></a:t>
            </a:r>
            <a:r>
              <a:rPr sz="2700" dirty="0">
                <a:latin typeface="Arial"/>
                <a:cs typeface="Arial"/>
              </a:rPr>
              <a:t>C</a:t>
            </a:r>
            <a:endParaRPr sz="27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82900" y="6109717"/>
            <a:ext cx="3522978" cy="4154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sz="2700" dirty="0">
                <a:latin typeface="Arial"/>
                <a:cs typeface="Arial"/>
              </a:rPr>
              <a:t>: tidak </a:t>
            </a:r>
            <a:r>
              <a:rPr sz="2700" spc="-5" dirty="0">
                <a:latin typeface="Arial"/>
                <a:cs typeface="Arial"/>
              </a:rPr>
              <a:t>bisa</a:t>
            </a:r>
            <a:r>
              <a:rPr sz="2700" spc="-100" dirty="0">
                <a:latin typeface="Arial"/>
                <a:cs typeface="Arial"/>
              </a:rPr>
              <a:t> </a:t>
            </a:r>
            <a:r>
              <a:rPr sz="2700" spc="-5" dirty="0">
                <a:latin typeface="Arial"/>
                <a:cs typeface="Arial"/>
              </a:rPr>
              <a:t>dibuktikan!</a:t>
            </a:r>
            <a:endParaRPr sz="27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41085"/>
            <a:r>
              <a:rPr dirty="0"/>
              <a:t>Pendahuluan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133" y="1994672"/>
            <a:ext cx="7641590" cy="37600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579" marR="5080" indent="-342881">
              <a:lnSpc>
                <a:spcPct val="99700"/>
              </a:lnSpc>
              <a:buChar char="•"/>
              <a:tabLst>
                <a:tab pos="355579" algn="l"/>
              </a:tabLst>
            </a:pPr>
            <a:r>
              <a:rPr sz="2700" dirty="0">
                <a:latin typeface="Arial"/>
                <a:cs typeface="Arial"/>
              </a:rPr>
              <a:t>Bila menginginkan </a:t>
            </a:r>
            <a:r>
              <a:rPr sz="2700" spc="-5" dirty="0">
                <a:latin typeface="Arial"/>
                <a:cs typeface="Arial"/>
              </a:rPr>
              <a:t>diselesaikan dengan logika  proposisi, pernyataan-pernyataannya harus  dirubah</a:t>
            </a:r>
            <a:r>
              <a:rPr sz="2700" spc="-95" dirty="0">
                <a:latin typeface="Arial"/>
                <a:cs typeface="Arial"/>
              </a:rPr>
              <a:t> </a:t>
            </a:r>
            <a:r>
              <a:rPr sz="2700" dirty="0">
                <a:latin typeface="Arial"/>
                <a:cs typeface="Arial"/>
              </a:rPr>
              <a:t>menjadi</a:t>
            </a:r>
            <a:endParaRPr sz="2700">
              <a:latin typeface="Arial"/>
              <a:cs typeface="Arial"/>
            </a:endParaRPr>
          </a:p>
          <a:p>
            <a:pPr marL="355579" marR="514321" indent="-635">
              <a:lnSpc>
                <a:spcPts val="3329"/>
              </a:lnSpc>
              <a:spcBef>
                <a:spcPts val="844"/>
              </a:spcBef>
            </a:pPr>
            <a:r>
              <a:rPr sz="2700" dirty="0">
                <a:latin typeface="Arial"/>
                <a:cs typeface="Arial"/>
              </a:rPr>
              <a:t>A</a:t>
            </a:r>
            <a:r>
              <a:rPr sz="2700" dirty="0">
                <a:latin typeface="Symbol"/>
                <a:cs typeface="Symbol"/>
              </a:rPr>
              <a:t></a:t>
            </a:r>
            <a:r>
              <a:rPr sz="2700" dirty="0">
                <a:latin typeface="Arial"/>
                <a:cs typeface="Arial"/>
              </a:rPr>
              <a:t>B=Jika Badu mahasiswa, maka </a:t>
            </a:r>
            <a:r>
              <a:rPr sz="2700" spc="-5" dirty="0">
                <a:latin typeface="Arial"/>
                <a:cs typeface="Arial"/>
              </a:rPr>
              <a:t>ia</a:t>
            </a:r>
            <a:r>
              <a:rPr sz="2700" spc="-114" dirty="0">
                <a:latin typeface="Arial"/>
                <a:cs typeface="Arial"/>
              </a:rPr>
              <a:t> </a:t>
            </a:r>
            <a:r>
              <a:rPr sz="2700" spc="-5" dirty="0">
                <a:latin typeface="Arial"/>
                <a:cs typeface="Arial"/>
              </a:rPr>
              <a:t>pasti  pandai.</a:t>
            </a:r>
            <a:endParaRPr sz="2700">
              <a:latin typeface="Arial"/>
              <a:cs typeface="Arial"/>
            </a:endParaRPr>
          </a:p>
          <a:p>
            <a:pPr marL="354944" marR="1575981">
              <a:lnSpc>
                <a:spcPts val="4000"/>
              </a:lnSpc>
              <a:spcBef>
                <a:spcPts val="204"/>
              </a:spcBef>
            </a:pPr>
            <a:r>
              <a:rPr sz="2700" dirty="0">
                <a:latin typeface="Arial"/>
                <a:cs typeface="Arial"/>
              </a:rPr>
              <a:t>A=Badu seorang mahasiswa.  B=Dengan </a:t>
            </a:r>
            <a:r>
              <a:rPr sz="2700" spc="-5" dirty="0">
                <a:latin typeface="Arial"/>
                <a:cs typeface="Arial"/>
              </a:rPr>
              <a:t>demikian, ia pasti pandai  </a:t>
            </a:r>
            <a:r>
              <a:rPr sz="2700" dirty="0">
                <a:latin typeface="Arial"/>
                <a:cs typeface="Arial"/>
              </a:rPr>
              <a:t>((A</a:t>
            </a:r>
            <a:r>
              <a:rPr sz="2700" dirty="0">
                <a:latin typeface="Symbol"/>
                <a:cs typeface="Symbol"/>
              </a:rPr>
              <a:t></a:t>
            </a:r>
            <a:r>
              <a:rPr sz="2700" dirty="0">
                <a:latin typeface="Arial"/>
                <a:cs typeface="Arial"/>
              </a:rPr>
              <a:t>B)</a:t>
            </a:r>
            <a:r>
              <a:rPr sz="2700" dirty="0">
                <a:latin typeface="Symbol"/>
                <a:cs typeface="Symbol"/>
              </a:rPr>
              <a:t></a:t>
            </a:r>
            <a:r>
              <a:rPr sz="2700" dirty="0">
                <a:latin typeface="Arial"/>
                <a:cs typeface="Arial"/>
              </a:rPr>
              <a:t>A)</a:t>
            </a:r>
            <a:r>
              <a:rPr sz="2700" dirty="0">
                <a:latin typeface="Symbol"/>
                <a:cs typeface="Symbol"/>
              </a:rPr>
              <a:t></a:t>
            </a:r>
            <a:r>
              <a:rPr sz="2700" dirty="0">
                <a:latin typeface="Arial"/>
                <a:cs typeface="Arial"/>
              </a:rPr>
              <a:t>B</a:t>
            </a:r>
            <a:endParaRPr sz="27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41085"/>
            <a:r>
              <a:rPr dirty="0"/>
              <a:t>Pendahuluan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133" y="1992539"/>
            <a:ext cx="7919084" cy="16619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579" marR="5080" indent="-342881">
              <a:lnSpc>
                <a:spcPct val="100200"/>
              </a:lnSpc>
              <a:buChar char="•"/>
              <a:tabLst>
                <a:tab pos="355579" algn="l"/>
              </a:tabLst>
            </a:pPr>
            <a:r>
              <a:rPr sz="2700" spc="-5" dirty="0">
                <a:latin typeface="Arial"/>
                <a:cs typeface="Arial"/>
              </a:rPr>
              <a:t>Logika predikat </a:t>
            </a:r>
            <a:r>
              <a:rPr sz="2700" dirty="0">
                <a:latin typeface="Arial"/>
                <a:cs typeface="Arial"/>
              </a:rPr>
              <a:t>merupakan </a:t>
            </a:r>
            <a:r>
              <a:rPr sz="2700" spc="-5" dirty="0">
                <a:latin typeface="Arial"/>
                <a:cs typeface="Arial"/>
              </a:rPr>
              <a:t>pengembangan dari  logika proposisional dengan </a:t>
            </a:r>
            <a:r>
              <a:rPr sz="2700" dirty="0">
                <a:latin typeface="Arial"/>
                <a:cs typeface="Arial"/>
              </a:rPr>
              <a:t>masalah  </a:t>
            </a:r>
            <a:r>
              <a:rPr sz="2700" spc="-5" dirty="0">
                <a:latin typeface="Arial"/>
                <a:cs typeface="Arial"/>
              </a:rPr>
              <a:t>pengkuantoran dan </a:t>
            </a:r>
            <a:r>
              <a:rPr sz="2700" dirty="0">
                <a:latin typeface="Arial"/>
                <a:cs typeface="Arial"/>
              </a:rPr>
              <a:t>menambah </a:t>
            </a:r>
            <a:r>
              <a:rPr sz="2700" spc="-5" dirty="0">
                <a:latin typeface="Arial"/>
                <a:cs typeface="Arial"/>
              </a:rPr>
              <a:t>istilah-istilah  baru.</a:t>
            </a:r>
            <a:endParaRPr sz="27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60256" y="858330"/>
            <a:ext cx="7172891" cy="661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874"/>
            <a:r>
              <a:rPr dirty="0"/>
              <a:t>Istilah </a:t>
            </a:r>
            <a:r>
              <a:rPr spc="-5" dirty="0"/>
              <a:t>dalam Logika</a:t>
            </a:r>
            <a:r>
              <a:rPr spc="-95" dirty="0"/>
              <a:t> </a:t>
            </a:r>
            <a:r>
              <a:rPr dirty="0"/>
              <a:t>Predikat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1310134" y="1990853"/>
            <a:ext cx="8073135" cy="41062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579" indent="-342881">
              <a:buChar char="•"/>
              <a:tabLst>
                <a:tab pos="355579" algn="l"/>
              </a:tabLst>
            </a:pPr>
            <a:r>
              <a:rPr spc="-95" dirty="0"/>
              <a:t>Term </a:t>
            </a:r>
            <a:r>
              <a:rPr dirty="0"/>
              <a:t>: kata </a:t>
            </a:r>
            <a:r>
              <a:rPr spc="-5" dirty="0"/>
              <a:t>benda atau</a:t>
            </a:r>
            <a:r>
              <a:rPr spc="25" dirty="0"/>
              <a:t> </a:t>
            </a:r>
            <a:r>
              <a:rPr dirty="0"/>
              <a:t>subjek</a:t>
            </a:r>
          </a:p>
          <a:p>
            <a:pPr marL="355579" indent="-342881">
              <a:spcBef>
                <a:spcPts val="725"/>
              </a:spcBef>
              <a:buChar char="•"/>
              <a:tabLst>
                <a:tab pos="355579" algn="l"/>
              </a:tabLst>
            </a:pPr>
            <a:r>
              <a:rPr dirty="0"/>
              <a:t>Predikat : </a:t>
            </a:r>
            <a:r>
              <a:rPr spc="-5" dirty="0"/>
              <a:t>properti dari</a:t>
            </a:r>
            <a:r>
              <a:rPr spc="-85" dirty="0"/>
              <a:t> </a:t>
            </a:r>
            <a:r>
              <a:rPr dirty="0"/>
              <a:t>term</a:t>
            </a:r>
          </a:p>
          <a:p>
            <a:pPr marL="355579" indent="-342881">
              <a:spcBef>
                <a:spcPts val="760"/>
              </a:spcBef>
              <a:buChar char="•"/>
              <a:tabLst>
                <a:tab pos="355579" algn="l"/>
              </a:tabLst>
            </a:pPr>
            <a:r>
              <a:rPr dirty="0"/>
              <a:t>Fungsi</a:t>
            </a:r>
            <a:r>
              <a:rPr spc="-110" dirty="0"/>
              <a:t> </a:t>
            </a:r>
            <a:r>
              <a:rPr spc="-5" dirty="0"/>
              <a:t>proposisional=fungsi</a:t>
            </a:r>
          </a:p>
          <a:p>
            <a:pPr marL="355579" indent="-342881">
              <a:spcBef>
                <a:spcPts val="860"/>
              </a:spcBef>
              <a:buChar char="•"/>
              <a:tabLst>
                <a:tab pos="355579" algn="l"/>
              </a:tabLst>
            </a:pPr>
            <a:r>
              <a:rPr dirty="0"/>
              <a:t>Kuantor</a:t>
            </a:r>
          </a:p>
          <a:p>
            <a:pPr marL="755607" lvl="1" indent="-285734">
              <a:spcBef>
                <a:spcPts val="660"/>
              </a:spcBef>
              <a:buChar char="–"/>
              <a:tabLst>
                <a:tab pos="755607" algn="l"/>
              </a:tabLst>
            </a:pPr>
            <a:r>
              <a:rPr sz="2700" spc="-5" dirty="0">
                <a:latin typeface="Arial"/>
                <a:cs typeface="Arial"/>
              </a:rPr>
              <a:t>Universal: </a:t>
            </a:r>
            <a:r>
              <a:rPr sz="2700" dirty="0">
                <a:latin typeface="Arial"/>
                <a:cs typeface="Arial"/>
              </a:rPr>
              <a:t>yang selalu </a:t>
            </a:r>
            <a:r>
              <a:rPr sz="2700" spc="-5" dirty="0">
                <a:latin typeface="Arial"/>
                <a:cs typeface="Arial"/>
              </a:rPr>
              <a:t>bernilai benar</a:t>
            </a:r>
            <a:r>
              <a:rPr sz="2700" spc="-76" dirty="0">
                <a:latin typeface="Arial"/>
                <a:cs typeface="Arial"/>
              </a:rPr>
              <a:t> </a:t>
            </a:r>
            <a:r>
              <a:rPr sz="2700" dirty="0">
                <a:latin typeface="Arial"/>
                <a:cs typeface="Arial"/>
              </a:rPr>
              <a:t>(</a:t>
            </a:r>
            <a:r>
              <a:rPr sz="2700">
                <a:latin typeface="Symbol"/>
                <a:cs typeface="Symbol"/>
              </a:rPr>
              <a:t></a:t>
            </a:r>
            <a:r>
              <a:rPr sz="2700" smtClean="0">
                <a:latin typeface="Arial"/>
                <a:cs typeface="Arial"/>
              </a:rPr>
              <a:t>)</a:t>
            </a:r>
            <a:r>
              <a:rPr lang="en-US" sz="2700" dirty="0" smtClean="0">
                <a:latin typeface="Arial"/>
                <a:cs typeface="Arial"/>
              </a:rPr>
              <a:t>&gt;&gt;&gt;</a:t>
            </a:r>
            <a:r>
              <a:rPr lang="en-US" sz="2700" dirty="0" err="1" smtClean="0">
                <a:latin typeface="Arial"/>
                <a:cs typeface="Arial"/>
              </a:rPr>
              <a:t>semua</a:t>
            </a:r>
            <a:r>
              <a:rPr lang="en-US" sz="2700" dirty="0" smtClean="0">
                <a:latin typeface="Arial"/>
                <a:cs typeface="Arial"/>
              </a:rPr>
              <a:t>/for all</a:t>
            </a:r>
            <a:r>
              <a:rPr sz="2700" smtClean="0">
                <a:latin typeface="Arial"/>
                <a:cs typeface="Arial"/>
              </a:rPr>
              <a:t>.</a:t>
            </a:r>
            <a:endParaRPr sz="2700">
              <a:latin typeface="Arial"/>
              <a:cs typeface="Arial"/>
            </a:endParaRPr>
          </a:p>
          <a:p>
            <a:pPr marL="755607" lvl="1" indent="-285734">
              <a:spcBef>
                <a:spcPts val="640"/>
              </a:spcBef>
              <a:buChar char="–"/>
              <a:tabLst>
                <a:tab pos="755607" algn="l"/>
              </a:tabLst>
            </a:pPr>
            <a:r>
              <a:rPr sz="2700" dirty="0">
                <a:latin typeface="Arial"/>
                <a:cs typeface="Arial"/>
              </a:rPr>
              <a:t>Eksistensial: </a:t>
            </a:r>
            <a:r>
              <a:rPr sz="2700" spc="-5" dirty="0">
                <a:latin typeface="Arial"/>
                <a:cs typeface="Arial"/>
              </a:rPr>
              <a:t>bisa bernilai benar atau</a:t>
            </a:r>
            <a:r>
              <a:rPr sz="2700" spc="-65" dirty="0">
                <a:latin typeface="Arial"/>
                <a:cs typeface="Arial"/>
              </a:rPr>
              <a:t> </a:t>
            </a:r>
            <a:r>
              <a:rPr sz="2700" dirty="0">
                <a:latin typeface="Arial"/>
                <a:cs typeface="Arial"/>
              </a:rPr>
              <a:t>salah(</a:t>
            </a:r>
            <a:r>
              <a:rPr sz="2700">
                <a:latin typeface="Symbol"/>
                <a:cs typeface="Symbol"/>
              </a:rPr>
              <a:t></a:t>
            </a:r>
            <a:r>
              <a:rPr sz="2700" smtClean="0">
                <a:latin typeface="Arial"/>
                <a:cs typeface="Arial"/>
              </a:rPr>
              <a:t>)</a:t>
            </a:r>
            <a:r>
              <a:rPr lang="en-US" sz="2700" dirty="0" smtClean="0">
                <a:latin typeface="Arial"/>
                <a:cs typeface="Arial"/>
              </a:rPr>
              <a:t>&gt;&gt;&gt; </a:t>
            </a:r>
            <a:r>
              <a:rPr lang="en-US" sz="2700" dirty="0" err="1" smtClean="0">
                <a:latin typeface="Arial"/>
                <a:cs typeface="Arial"/>
              </a:rPr>
              <a:t>sebagian</a:t>
            </a:r>
            <a:r>
              <a:rPr lang="en-US" sz="2700" dirty="0" smtClean="0">
                <a:latin typeface="Arial"/>
                <a:cs typeface="Arial"/>
              </a:rPr>
              <a:t>/some</a:t>
            </a:r>
            <a:r>
              <a:rPr sz="2700" smtClean="0">
                <a:latin typeface="Arial"/>
                <a:cs typeface="Arial"/>
              </a:rPr>
              <a:t>.</a:t>
            </a:r>
            <a:endParaRPr sz="27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83856"/>
            <a:r>
              <a:rPr spc="-5" dirty="0"/>
              <a:t>Contoh Logika</a:t>
            </a:r>
            <a:r>
              <a:rPr spc="-80" dirty="0"/>
              <a:t> </a:t>
            </a:r>
            <a:r>
              <a:rPr dirty="0"/>
              <a:t>Predikat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0133" y="1993390"/>
            <a:ext cx="5868035" cy="342965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buChar char="•"/>
              <a:tabLst>
                <a:tab pos="355579" algn="l"/>
              </a:tabLst>
            </a:pPr>
            <a:r>
              <a:rPr sz="3200" spc="-5" dirty="0">
                <a:latin typeface="Arial"/>
                <a:cs typeface="Arial"/>
              </a:rPr>
              <a:t>Nani adalah ibu dari</a:t>
            </a:r>
            <a:r>
              <a:rPr sz="3200" spc="-6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Ratna.</a:t>
            </a:r>
            <a:endParaRPr sz="3200">
              <a:latin typeface="Arial"/>
              <a:cs typeface="Arial"/>
            </a:endParaRPr>
          </a:p>
          <a:p>
            <a:pPr marL="355579" indent="-342881">
              <a:spcBef>
                <a:spcPts val="725"/>
              </a:spcBef>
              <a:buChar char="•"/>
              <a:tabLst>
                <a:tab pos="355579" algn="l"/>
              </a:tabLst>
            </a:pPr>
            <a:r>
              <a:rPr sz="3200" spc="-45" dirty="0">
                <a:latin typeface="Arial"/>
                <a:cs typeface="Arial"/>
              </a:rPr>
              <a:t>Term=nani </a:t>
            </a:r>
            <a:r>
              <a:rPr sz="3200" dirty="0">
                <a:latin typeface="Arial"/>
                <a:cs typeface="Arial"/>
              </a:rPr>
              <a:t>,</a:t>
            </a:r>
            <a:r>
              <a:rPr sz="3200" spc="-4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ratna</a:t>
            </a:r>
            <a:endParaRPr sz="3200">
              <a:latin typeface="Arial"/>
              <a:cs typeface="Arial"/>
            </a:endParaRPr>
          </a:p>
          <a:p>
            <a:pPr marL="355579" indent="-342881">
              <a:spcBef>
                <a:spcPts val="760"/>
              </a:spcBef>
              <a:buChar char="•"/>
              <a:tabLst>
                <a:tab pos="355579" algn="l"/>
              </a:tabLst>
            </a:pPr>
            <a:r>
              <a:rPr sz="3200" dirty="0">
                <a:latin typeface="Arial"/>
                <a:cs typeface="Arial"/>
              </a:rPr>
              <a:t>Predikat=adalah </a:t>
            </a:r>
            <a:r>
              <a:rPr sz="3200" spc="-5" dirty="0">
                <a:latin typeface="Arial"/>
                <a:cs typeface="Arial"/>
              </a:rPr>
              <a:t>ibu</a:t>
            </a:r>
            <a:r>
              <a:rPr sz="3200" spc="-10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dari</a:t>
            </a:r>
            <a:endParaRPr sz="3200">
              <a:latin typeface="Arial"/>
              <a:cs typeface="Arial"/>
            </a:endParaRPr>
          </a:p>
          <a:p>
            <a:pPr marL="12700" marR="5080">
              <a:lnSpc>
                <a:spcPct val="119800"/>
              </a:lnSpc>
              <a:spcBef>
                <a:spcPts val="100"/>
              </a:spcBef>
              <a:buChar char="•"/>
              <a:tabLst>
                <a:tab pos="355579" algn="l"/>
              </a:tabLst>
            </a:pPr>
            <a:r>
              <a:rPr sz="3200" dirty="0">
                <a:latin typeface="Arial"/>
                <a:cs typeface="Arial"/>
              </a:rPr>
              <a:t>Fungsi=ibu(nani,ratna) ;</a:t>
            </a:r>
            <a:r>
              <a:rPr sz="3200" spc="-13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M(n,r)  Bentuk </a:t>
            </a:r>
            <a:r>
              <a:rPr sz="3200" spc="-5" dirty="0">
                <a:latin typeface="Arial"/>
                <a:cs typeface="Arial"/>
              </a:rPr>
              <a:t>logika predikat  </a:t>
            </a:r>
            <a:r>
              <a:rPr sz="3200" spc="-15" dirty="0">
                <a:latin typeface="Arial"/>
                <a:cs typeface="Arial"/>
              </a:rPr>
              <a:t>M(n,r)</a:t>
            </a:r>
            <a:r>
              <a:rPr sz="3200" spc="-15" dirty="0">
                <a:latin typeface="Symbol"/>
                <a:cs typeface="Symbol"/>
              </a:rPr>
              <a:t></a:t>
            </a:r>
            <a:r>
              <a:rPr sz="3200" spc="-15" dirty="0">
                <a:latin typeface="Arial"/>
                <a:cs typeface="Arial"/>
              </a:rPr>
              <a:t>M(r,n)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0"/>
            <a:ext cx="135230" cy="1266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530"/>
            <a:r>
              <a:rPr spc="-6" dirty="0"/>
              <a:t>Fungsi</a:t>
            </a:r>
            <a:r>
              <a:rPr spc="-57" dirty="0"/>
              <a:t> </a:t>
            </a:r>
            <a:r>
              <a:rPr spc="-6" dirty="0"/>
              <a:t>Proposisi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951116" y="6955360"/>
            <a:ext cx="142976" cy="1667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060">
              <a:lnSpc>
                <a:spcPts val="1270"/>
              </a:lnSpc>
            </a:pPr>
            <a:fld id="{81D60167-4931-47E6-BA6A-407CBD079E47}" type="slidenum">
              <a:rPr sz="1100" dirty="0">
                <a:latin typeface="Arial"/>
                <a:cs typeface="Arial"/>
              </a:rPr>
              <a:pPr marL="29060">
                <a:lnSpc>
                  <a:spcPts val="1270"/>
                </a:lnSpc>
              </a:pPr>
              <a:t>7</a:t>
            </a:fld>
            <a:endParaRPr sz="11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4497" y="1794177"/>
            <a:ext cx="8971733" cy="37061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842" marR="5812" indent="-392312"/>
            <a:r>
              <a:rPr sz="3700" spc="154" dirty="0">
                <a:solidFill>
                  <a:srgbClr val="CCCCFF"/>
                </a:solidFill>
                <a:latin typeface="Meiryo"/>
                <a:cs typeface="Meiryo"/>
              </a:rPr>
              <a:t>•</a:t>
            </a:r>
            <a:r>
              <a:rPr sz="3700" spc="154" dirty="0">
                <a:latin typeface="Arial"/>
                <a:cs typeface="Arial"/>
              </a:rPr>
              <a:t>Logika </a:t>
            </a:r>
            <a:r>
              <a:rPr sz="3700" spc="-11" dirty="0">
                <a:latin typeface="Arial"/>
                <a:cs typeface="Arial"/>
              </a:rPr>
              <a:t>predikat </a:t>
            </a:r>
            <a:r>
              <a:rPr sz="3700" spc="-6" dirty="0">
                <a:latin typeface="Arial"/>
                <a:cs typeface="Arial"/>
              </a:rPr>
              <a:t>dapat </a:t>
            </a:r>
            <a:r>
              <a:rPr sz="3700" spc="-11" dirty="0">
                <a:latin typeface="Arial"/>
                <a:cs typeface="Arial"/>
              </a:rPr>
              <a:t>digeneralisir untuk  menyatakan </a:t>
            </a:r>
            <a:r>
              <a:rPr sz="3700" spc="-6" dirty="0">
                <a:latin typeface="Arial"/>
                <a:cs typeface="Arial"/>
              </a:rPr>
              <a:t>fungsi </a:t>
            </a:r>
            <a:r>
              <a:rPr sz="3700" spc="-11" dirty="0">
                <a:latin typeface="Arial"/>
                <a:cs typeface="Arial"/>
              </a:rPr>
              <a:t>proposisi dengan  banyak</a:t>
            </a:r>
            <a:r>
              <a:rPr sz="3700" spc="-51" dirty="0">
                <a:latin typeface="Arial"/>
                <a:cs typeface="Arial"/>
              </a:rPr>
              <a:t> </a:t>
            </a:r>
            <a:r>
              <a:rPr sz="3700" spc="-11" dirty="0">
                <a:latin typeface="Arial"/>
                <a:cs typeface="Arial"/>
              </a:rPr>
              <a:t>argumen.</a:t>
            </a:r>
            <a:endParaRPr sz="3700">
              <a:latin typeface="Arial"/>
              <a:cs typeface="Arial"/>
            </a:endParaRPr>
          </a:p>
          <a:p>
            <a:pPr marL="864539" marR="74830" indent="-327653">
              <a:spcBef>
                <a:spcPts val="755"/>
              </a:spcBef>
              <a:tabLst>
                <a:tab pos="2476650" algn="l"/>
              </a:tabLst>
            </a:pPr>
            <a:r>
              <a:rPr sz="3100" spc="40" dirty="0">
                <a:solidFill>
                  <a:srgbClr val="CCCCFF"/>
                </a:solidFill>
                <a:latin typeface="Meiryo"/>
                <a:cs typeface="Meiryo"/>
              </a:rPr>
              <a:t>O</a:t>
            </a:r>
            <a:r>
              <a:rPr sz="3100" i="1" spc="40" dirty="0">
                <a:latin typeface="Arial"/>
                <a:cs typeface="Arial"/>
              </a:rPr>
              <a:t>Contoh:	</a:t>
            </a:r>
            <a:r>
              <a:rPr sz="3100" spc="-6" dirty="0">
                <a:latin typeface="Arial"/>
                <a:cs typeface="Arial"/>
              </a:rPr>
              <a:t>Misalkan </a:t>
            </a:r>
            <a:r>
              <a:rPr sz="3100" i="1" spc="-6" dirty="0">
                <a:latin typeface="Arial"/>
                <a:cs typeface="Arial"/>
              </a:rPr>
              <a:t>P</a:t>
            </a:r>
            <a:r>
              <a:rPr sz="3100" spc="-6" dirty="0">
                <a:latin typeface="Arial"/>
                <a:cs typeface="Arial"/>
              </a:rPr>
              <a:t>(</a:t>
            </a:r>
            <a:r>
              <a:rPr sz="3100" i="1" spc="-6" dirty="0">
                <a:latin typeface="Arial"/>
                <a:cs typeface="Arial"/>
              </a:rPr>
              <a:t>x</a:t>
            </a:r>
            <a:r>
              <a:rPr sz="3100" spc="-6" dirty="0">
                <a:latin typeface="Arial"/>
                <a:cs typeface="Arial"/>
              </a:rPr>
              <a:t>,</a:t>
            </a:r>
            <a:r>
              <a:rPr sz="3100" i="1" spc="-6" dirty="0">
                <a:latin typeface="Arial"/>
                <a:cs typeface="Arial"/>
              </a:rPr>
              <a:t>y,z</a:t>
            </a:r>
            <a:r>
              <a:rPr sz="3100" spc="-6" dirty="0">
                <a:latin typeface="Arial"/>
                <a:cs typeface="Arial"/>
              </a:rPr>
              <a:t>) </a:t>
            </a:r>
            <a:r>
              <a:rPr sz="3100" dirty="0">
                <a:latin typeface="Arial"/>
                <a:cs typeface="Arial"/>
              </a:rPr>
              <a:t>=</a:t>
            </a:r>
            <a:r>
              <a:rPr sz="3100" spc="-51" dirty="0">
                <a:latin typeface="Arial"/>
                <a:cs typeface="Arial"/>
              </a:rPr>
              <a:t> </a:t>
            </a:r>
            <a:r>
              <a:rPr sz="3100" dirty="0">
                <a:latin typeface="Arial"/>
                <a:cs typeface="Arial"/>
              </a:rPr>
              <a:t>“</a:t>
            </a:r>
            <a:r>
              <a:rPr sz="3100" i="1" dirty="0">
                <a:latin typeface="Arial"/>
                <a:cs typeface="Arial"/>
              </a:rPr>
              <a:t>x</a:t>
            </a:r>
            <a:r>
              <a:rPr sz="3100" i="1" spc="-23" dirty="0">
                <a:latin typeface="Arial"/>
                <a:cs typeface="Arial"/>
              </a:rPr>
              <a:t> </a:t>
            </a:r>
            <a:r>
              <a:rPr sz="3100" spc="-6" dirty="0">
                <a:latin typeface="Arial"/>
                <a:cs typeface="Arial"/>
              </a:rPr>
              <a:t>memberikan  pada </a:t>
            </a:r>
            <a:r>
              <a:rPr sz="3100" i="1" dirty="0">
                <a:latin typeface="Arial"/>
                <a:cs typeface="Arial"/>
              </a:rPr>
              <a:t>y </a:t>
            </a:r>
            <a:r>
              <a:rPr sz="3100" spc="-6" dirty="0">
                <a:latin typeface="Arial"/>
                <a:cs typeface="Arial"/>
              </a:rPr>
              <a:t>nilai </a:t>
            </a:r>
            <a:r>
              <a:rPr sz="3100" i="1" dirty="0">
                <a:latin typeface="Arial"/>
                <a:cs typeface="Arial"/>
              </a:rPr>
              <a:t>z</a:t>
            </a:r>
            <a:r>
              <a:rPr sz="3100" dirty="0">
                <a:latin typeface="Arial"/>
                <a:cs typeface="Arial"/>
              </a:rPr>
              <a:t>”, maka </a:t>
            </a:r>
            <a:r>
              <a:rPr sz="3100" spc="-6" dirty="0">
                <a:latin typeface="Arial"/>
                <a:cs typeface="Arial"/>
              </a:rPr>
              <a:t>jika </a:t>
            </a:r>
            <a:r>
              <a:rPr sz="3100" i="1" dirty="0">
                <a:latin typeface="Arial"/>
                <a:cs typeface="Arial"/>
              </a:rPr>
              <a:t>x=</a:t>
            </a:r>
            <a:r>
              <a:rPr sz="3100" dirty="0">
                <a:latin typeface="Arial"/>
                <a:cs typeface="Arial"/>
              </a:rPr>
              <a:t>“Mike”,</a:t>
            </a:r>
            <a:r>
              <a:rPr sz="3100" spc="-97" dirty="0">
                <a:latin typeface="Arial"/>
                <a:cs typeface="Arial"/>
              </a:rPr>
              <a:t> </a:t>
            </a:r>
            <a:r>
              <a:rPr sz="3100" i="1" dirty="0">
                <a:latin typeface="Arial"/>
                <a:cs typeface="Arial"/>
              </a:rPr>
              <a:t>y</a:t>
            </a:r>
            <a:r>
              <a:rPr sz="3100" dirty="0">
                <a:latin typeface="Arial"/>
                <a:cs typeface="Arial"/>
              </a:rPr>
              <a:t>=“Mary”,  </a:t>
            </a:r>
            <a:r>
              <a:rPr sz="3100" i="1" dirty="0">
                <a:latin typeface="Arial"/>
                <a:cs typeface="Arial"/>
              </a:rPr>
              <a:t>z</a:t>
            </a:r>
            <a:r>
              <a:rPr sz="3100" dirty="0">
                <a:latin typeface="Arial"/>
                <a:cs typeface="Arial"/>
              </a:rPr>
              <a:t>=“A”, maka </a:t>
            </a:r>
            <a:r>
              <a:rPr sz="3100" i="1" spc="-6" dirty="0">
                <a:latin typeface="Arial"/>
                <a:cs typeface="Arial"/>
              </a:rPr>
              <a:t>P</a:t>
            </a:r>
            <a:r>
              <a:rPr sz="3100" spc="-6" dirty="0">
                <a:latin typeface="Arial"/>
                <a:cs typeface="Arial"/>
              </a:rPr>
              <a:t>(</a:t>
            </a:r>
            <a:r>
              <a:rPr sz="3100" i="1" spc="-6" dirty="0">
                <a:latin typeface="Arial"/>
                <a:cs typeface="Arial"/>
              </a:rPr>
              <a:t>x</a:t>
            </a:r>
            <a:r>
              <a:rPr sz="3100" spc="-6" dirty="0">
                <a:latin typeface="Arial"/>
                <a:cs typeface="Arial"/>
              </a:rPr>
              <a:t>,</a:t>
            </a:r>
            <a:r>
              <a:rPr sz="3100" i="1" spc="-6" dirty="0">
                <a:latin typeface="Arial"/>
                <a:cs typeface="Arial"/>
              </a:rPr>
              <a:t>y</a:t>
            </a:r>
            <a:r>
              <a:rPr sz="3100" spc="-6" dirty="0">
                <a:latin typeface="Arial"/>
                <a:cs typeface="Arial"/>
              </a:rPr>
              <a:t>,</a:t>
            </a:r>
            <a:r>
              <a:rPr sz="3100" i="1" spc="-6" dirty="0">
                <a:latin typeface="Arial"/>
                <a:cs typeface="Arial"/>
              </a:rPr>
              <a:t>z</a:t>
            </a:r>
            <a:r>
              <a:rPr sz="3100" spc="-6" dirty="0">
                <a:latin typeface="Arial"/>
                <a:cs typeface="Arial"/>
              </a:rPr>
              <a:t>) </a:t>
            </a:r>
            <a:r>
              <a:rPr sz="3100" dirty="0">
                <a:latin typeface="Arial"/>
                <a:cs typeface="Arial"/>
              </a:rPr>
              <a:t>= “Mike memberi </a:t>
            </a:r>
            <a:r>
              <a:rPr sz="3100" spc="-6" dirty="0">
                <a:latin typeface="Arial"/>
                <a:cs typeface="Arial"/>
              </a:rPr>
              <a:t>Mary  nilai</a:t>
            </a:r>
            <a:r>
              <a:rPr sz="3100" spc="-103" dirty="0">
                <a:latin typeface="Arial"/>
                <a:cs typeface="Arial"/>
              </a:rPr>
              <a:t> </a:t>
            </a:r>
            <a:r>
              <a:rPr sz="3100" spc="-6" dirty="0">
                <a:latin typeface="Arial"/>
                <a:cs typeface="Arial"/>
              </a:rPr>
              <a:t>A.”</a:t>
            </a:r>
            <a:endParaRPr sz="3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8598"/>
            <a:r>
              <a:rPr spc="-5" dirty="0"/>
              <a:t>Contoh </a:t>
            </a:r>
            <a:r>
              <a:rPr dirty="0"/>
              <a:t>Kuantor</a:t>
            </a:r>
            <a:r>
              <a:rPr spc="-90" dirty="0"/>
              <a:t> </a:t>
            </a:r>
            <a:r>
              <a:rPr spc="-5" dirty="0"/>
              <a:t>Universal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1310134" y="1990852"/>
            <a:ext cx="8073135" cy="395185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dirty="0"/>
              <a:t>•Semua </a:t>
            </a:r>
            <a:r>
              <a:rPr spc="-5" dirty="0"/>
              <a:t>gajah </a:t>
            </a:r>
            <a:r>
              <a:rPr dirty="0"/>
              <a:t>mempunyai</a:t>
            </a:r>
            <a:r>
              <a:rPr spc="-100" dirty="0"/>
              <a:t> </a:t>
            </a:r>
            <a:r>
              <a:rPr spc="-5" dirty="0"/>
              <a:t>belalai</a:t>
            </a:r>
          </a:p>
          <a:p>
            <a:pPr marL="12700">
              <a:spcBef>
                <a:spcPts val="725"/>
              </a:spcBef>
            </a:pPr>
            <a:r>
              <a:rPr dirty="0"/>
              <a:t>•G(x) =</a:t>
            </a:r>
            <a:r>
              <a:rPr spc="-105" dirty="0"/>
              <a:t> </a:t>
            </a:r>
            <a:r>
              <a:rPr spc="-5" dirty="0"/>
              <a:t>gajah</a:t>
            </a:r>
          </a:p>
          <a:p>
            <a:pPr marL="12700">
              <a:spcBef>
                <a:spcPts val="760"/>
              </a:spcBef>
            </a:pPr>
            <a:r>
              <a:rPr dirty="0"/>
              <a:t>•B(x) =</a:t>
            </a:r>
            <a:r>
              <a:rPr spc="-100" dirty="0"/>
              <a:t> </a:t>
            </a:r>
            <a:r>
              <a:rPr spc="-5" dirty="0"/>
              <a:t>belalai</a:t>
            </a:r>
          </a:p>
          <a:p>
            <a:pPr marL="12700" marR="3844707">
              <a:lnSpc>
                <a:spcPct val="119800"/>
              </a:lnSpc>
              <a:spcBef>
                <a:spcPts val="100"/>
              </a:spcBef>
            </a:pPr>
            <a:r>
              <a:rPr dirty="0"/>
              <a:t>Bentuk </a:t>
            </a:r>
            <a:r>
              <a:rPr spc="-5" dirty="0"/>
              <a:t>logika</a:t>
            </a:r>
            <a:r>
              <a:rPr spc="-100" dirty="0"/>
              <a:t> </a:t>
            </a:r>
            <a:r>
              <a:rPr spc="-5" dirty="0"/>
              <a:t>predikat  </a:t>
            </a:r>
            <a:r>
              <a:rPr dirty="0"/>
              <a:t>(</a:t>
            </a:r>
            <a:r>
              <a:rPr dirty="0">
                <a:latin typeface="Symbol"/>
                <a:cs typeface="Symbol"/>
              </a:rPr>
              <a:t></a:t>
            </a:r>
            <a:r>
              <a:rPr dirty="0"/>
              <a:t>x)(G(x)</a:t>
            </a:r>
            <a:r>
              <a:rPr dirty="0">
                <a:latin typeface="Symbol"/>
                <a:cs typeface="Symbol"/>
              </a:rPr>
              <a:t></a:t>
            </a:r>
            <a:r>
              <a:rPr dirty="0"/>
              <a:t>B(x))</a:t>
            </a:r>
          </a:p>
          <a:p>
            <a:pPr marL="12700" marR="5080">
              <a:spcBef>
                <a:spcPts val="760"/>
              </a:spcBef>
            </a:pPr>
            <a:r>
              <a:rPr spc="-5" dirty="0"/>
              <a:t>Dibaca: untuk </a:t>
            </a:r>
            <a:r>
              <a:rPr dirty="0"/>
              <a:t>semua x, </a:t>
            </a:r>
            <a:r>
              <a:rPr spc="-5" dirty="0"/>
              <a:t>jika </a:t>
            </a:r>
            <a:r>
              <a:rPr dirty="0"/>
              <a:t>x seekor </a:t>
            </a:r>
            <a:r>
              <a:rPr spc="-5" dirty="0"/>
              <a:t>gajah,  </a:t>
            </a:r>
            <a:r>
              <a:rPr dirty="0"/>
              <a:t>maka x mempunyai</a:t>
            </a:r>
            <a:r>
              <a:rPr spc="-110" dirty="0"/>
              <a:t> </a:t>
            </a:r>
            <a:r>
              <a:rPr spc="-5" dirty="0"/>
              <a:t>belalai.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60256" y="858330"/>
            <a:ext cx="7172891" cy="661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8101"/>
            <a:r>
              <a:rPr spc="-5" dirty="0"/>
              <a:t>Contoh </a:t>
            </a:r>
            <a:r>
              <a:rPr dirty="0"/>
              <a:t>Kuantor</a:t>
            </a:r>
            <a:r>
              <a:rPr spc="-90" dirty="0"/>
              <a:t> </a:t>
            </a:r>
            <a:r>
              <a:rPr dirty="0"/>
              <a:t>Eksistensial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1310134" y="1990852"/>
            <a:ext cx="8073135" cy="395185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dirty="0"/>
              <a:t>•Ada </a:t>
            </a:r>
            <a:r>
              <a:rPr spc="-5" dirty="0"/>
              <a:t>bilangan prima </a:t>
            </a:r>
            <a:r>
              <a:rPr dirty="0"/>
              <a:t>yang </a:t>
            </a:r>
            <a:r>
              <a:rPr spc="-5" dirty="0"/>
              <a:t>bernilai</a:t>
            </a:r>
            <a:r>
              <a:rPr spc="-85" dirty="0"/>
              <a:t> </a:t>
            </a:r>
            <a:r>
              <a:rPr spc="-5" dirty="0"/>
              <a:t>genap.</a:t>
            </a:r>
          </a:p>
          <a:p>
            <a:pPr marL="12700">
              <a:spcBef>
                <a:spcPts val="725"/>
              </a:spcBef>
            </a:pPr>
            <a:r>
              <a:rPr dirty="0"/>
              <a:t>•P(x) = </a:t>
            </a:r>
            <a:r>
              <a:rPr spc="-5" dirty="0"/>
              <a:t>bilangan</a:t>
            </a:r>
            <a:r>
              <a:rPr spc="-95" dirty="0"/>
              <a:t> </a:t>
            </a:r>
            <a:r>
              <a:rPr spc="-5" dirty="0"/>
              <a:t>prima</a:t>
            </a:r>
          </a:p>
          <a:p>
            <a:pPr marL="12700">
              <a:spcBef>
                <a:spcPts val="760"/>
              </a:spcBef>
            </a:pPr>
            <a:r>
              <a:rPr dirty="0"/>
              <a:t>•G(x) = </a:t>
            </a:r>
            <a:r>
              <a:rPr spc="-5" dirty="0"/>
              <a:t>bernilai</a:t>
            </a:r>
            <a:r>
              <a:rPr spc="-100" dirty="0"/>
              <a:t> </a:t>
            </a:r>
            <a:r>
              <a:rPr spc="-5" dirty="0"/>
              <a:t>genap</a:t>
            </a:r>
          </a:p>
          <a:p>
            <a:pPr marL="12700" marR="4025673">
              <a:lnSpc>
                <a:spcPct val="119800"/>
              </a:lnSpc>
              <a:spcBef>
                <a:spcPts val="100"/>
              </a:spcBef>
            </a:pPr>
            <a:r>
              <a:rPr dirty="0"/>
              <a:t>Bentuk </a:t>
            </a:r>
            <a:r>
              <a:rPr spc="-5" dirty="0"/>
              <a:t>logika</a:t>
            </a:r>
            <a:r>
              <a:rPr spc="-100" dirty="0"/>
              <a:t> </a:t>
            </a:r>
            <a:r>
              <a:rPr spc="-5" dirty="0"/>
              <a:t>predikat  </a:t>
            </a:r>
            <a:r>
              <a:rPr dirty="0"/>
              <a:t>(</a:t>
            </a:r>
            <a:r>
              <a:rPr dirty="0">
                <a:latin typeface="Symbol"/>
                <a:cs typeface="Symbol"/>
              </a:rPr>
              <a:t></a:t>
            </a:r>
            <a:r>
              <a:rPr dirty="0"/>
              <a:t>x)(P(x)</a:t>
            </a:r>
            <a:r>
              <a:rPr dirty="0">
                <a:latin typeface="Symbol"/>
                <a:cs typeface="Symbol"/>
              </a:rPr>
              <a:t></a:t>
            </a:r>
            <a:r>
              <a:rPr dirty="0"/>
              <a:t>G(x))</a:t>
            </a:r>
          </a:p>
          <a:p>
            <a:pPr marL="12700" marR="5080">
              <a:spcBef>
                <a:spcPts val="760"/>
              </a:spcBef>
            </a:pPr>
            <a:r>
              <a:rPr spc="-5" dirty="0"/>
              <a:t>Dibaca: ada </a:t>
            </a:r>
            <a:r>
              <a:rPr dirty="0"/>
              <a:t>x, yang x </a:t>
            </a:r>
            <a:r>
              <a:rPr spc="-5" dirty="0"/>
              <a:t>adalah bilangan prima  dan </a:t>
            </a:r>
            <a:r>
              <a:rPr dirty="0"/>
              <a:t>x </a:t>
            </a:r>
            <a:r>
              <a:rPr spc="-5" dirty="0"/>
              <a:t>bernilai</a:t>
            </a:r>
            <a:r>
              <a:rPr spc="-85" dirty="0"/>
              <a:t> </a:t>
            </a:r>
            <a:r>
              <a:rPr spc="-5" dirty="0"/>
              <a:t>genap.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86154"/>
            <a:r>
              <a:rPr dirty="0"/>
              <a:t>Ekivalen</a:t>
            </a:r>
            <a:r>
              <a:rPr spc="-105" dirty="0"/>
              <a:t> </a:t>
            </a:r>
            <a:r>
              <a:rPr spc="-5" dirty="0"/>
              <a:t>Logis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1310134" y="1990852"/>
            <a:ext cx="8073135" cy="44140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tabLst>
                <a:tab pos="354944" algn="l"/>
              </a:tabLst>
            </a:pPr>
            <a:r>
              <a:rPr dirty="0"/>
              <a:t>•	(</a:t>
            </a:r>
            <a:r>
              <a:rPr dirty="0">
                <a:latin typeface="Symbol"/>
                <a:cs typeface="Symbol"/>
              </a:rPr>
              <a:t></a:t>
            </a:r>
            <a:r>
              <a:rPr dirty="0"/>
              <a:t>x)A(x) </a:t>
            </a:r>
            <a:r>
              <a:rPr dirty="0">
                <a:latin typeface="Symbol"/>
                <a:cs typeface="Symbol"/>
              </a:rPr>
              <a:t></a:t>
            </a:r>
            <a:r>
              <a:rPr dirty="0">
                <a:latin typeface="Times New Roman"/>
                <a:cs typeface="Times New Roman"/>
              </a:rPr>
              <a:t> </a:t>
            </a:r>
            <a:r>
              <a:rPr dirty="0"/>
              <a:t>A(a</a:t>
            </a:r>
            <a:r>
              <a:rPr baseline="-21164" dirty="0"/>
              <a:t>1</a:t>
            </a:r>
            <a:r>
              <a:rPr dirty="0"/>
              <a:t>)</a:t>
            </a:r>
            <a:r>
              <a:rPr dirty="0">
                <a:latin typeface="Symbol"/>
                <a:cs typeface="Symbol"/>
              </a:rPr>
              <a:t></a:t>
            </a:r>
            <a:r>
              <a:rPr dirty="0"/>
              <a:t>A(a</a:t>
            </a:r>
            <a:r>
              <a:rPr baseline="-21164" dirty="0"/>
              <a:t>2</a:t>
            </a:r>
            <a:r>
              <a:rPr dirty="0"/>
              <a:t>)</a:t>
            </a:r>
            <a:r>
              <a:rPr dirty="0">
                <a:latin typeface="Symbol"/>
                <a:cs typeface="Symbol"/>
              </a:rPr>
              <a:t></a:t>
            </a:r>
            <a:r>
              <a:rPr dirty="0"/>
              <a:t>A(a</a:t>
            </a:r>
            <a:r>
              <a:rPr baseline="-21164" dirty="0"/>
              <a:t>3</a:t>
            </a:r>
            <a:r>
              <a:rPr dirty="0"/>
              <a:t>)</a:t>
            </a:r>
            <a:r>
              <a:rPr dirty="0">
                <a:latin typeface="Symbol"/>
                <a:cs typeface="Symbol"/>
              </a:rPr>
              <a:t></a:t>
            </a:r>
            <a:r>
              <a:rPr dirty="0"/>
              <a:t>…</a:t>
            </a:r>
            <a:r>
              <a:rPr spc="-305" dirty="0"/>
              <a:t> </a:t>
            </a:r>
            <a:r>
              <a:rPr dirty="0"/>
              <a:t>A(a</a:t>
            </a:r>
            <a:r>
              <a:rPr baseline="-21164" dirty="0"/>
              <a:t>n</a:t>
            </a:r>
            <a:r>
              <a:rPr dirty="0"/>
              <a:t>)</a:t>
            </a:r>
            <a:endParaRPr>
              <a:latin typeface="Symbol"/>
              <a:cs typeface="Symbol"/>
            </a:endParaRPr>
          </a:p>
          <a:p>
            <a:pPr marL="12700">
              <a:spcBef>
                <a:spcPts val="424"/>
              </a:spcBef>
              <a:tabLst>
                <a:tab pos="354944" algn="l"/>
              </a:tabLst>
            </a:pPr>
            <a:r>
              <a:rPr dirty="0"/>
              <a:t>•	(</a:t>
            </a:r>
            <a:r>
              <a:rPr dirty="0">
                <a:latin typeface="Symbol"/>
                <a:cs typeface="Symbol"/>
              </a:rPr>
              <a:t></a:t>
            </a:r>
            <a:r>
              <a:rPr dirty="0"/>
              <a:t>x)A(x) </a:t>
            </a:r>
            <a:r>
              <a:rPr dirty="0">
                <a:latin typeface="Symbol"/>
                <a:cs typeface="Symbol"/>
              </a:rPr>
              <a:t></a:t>
            </a:r>
            <a:r>
              <a:rPr dirty="0">
                <a:latin typeface="Times New Roman"/>
                <a:cs typeface="Times New Roman"/>
              </a:rPr>
              <a:t> </a:t>
            </a:r>
            <a:r>
              <a:rPr dirty="0"/>
              <a:t>A(a</a:t>
            </a:r>
            <a:r>
              <a:rPr baseline="-21164" dirty="0"/>
              <a:t>1</a:t>
            </a:r>
            <a:r>
              <a:rPr dirty="0"/>
              <a:t>)</a:t>
            </a:r>
            <a:r>
              <a:rPr dirty="0">
                <a:latin typeface="Symbol"/>
                <a:cs typeface="Symbol"/>
              </a:rPr>
              <a:t></a:t>
            </a:r>
            <a:r>
              <a:rPr dirty="0"/>
              <a:t>A(a</a:t>
            </a:r>
            <a:r>
              <a:rPr baseline="-21164" dirty="0"/>
              <a:t>2</a:t>
            </a:r>
            <a:r>
              <a:rPr dirty="0"/>
              <a:t>)</a:t>
            </a:r>
            <a:r>
              <a:rPr dirty="0">
                <a:latin typeface="Symbol"/>
                <a:cs typeface="Symbol"/>
              </a:rPr>
              <a:t></a:t>
            </a:r>
            <a:r>
              <a:rPr dirty="0"/>
              <a:t>A(a</a:t>
            </a:r>
            <a:r>
              <a:rPr baseline="-21164" dirty="0"/>
              <a:t>3</a:t>
            </a:r>
            <a:r>
              <a:rPr dirty="0"/>
              <a:t>)</a:t>
            </a:r>
            <a:r>
              <a:rPr dirty="0">
                <a:latin typeface="Symbol"/>
                <a:cs typeface="Symbol"/>
              </a:rPr>
              <a:t></a:t>
            </a:r>
            <a:r>
              <a:rPr dirty="0"/>
              <a:t>…</a:t>
            </a:r>
            <a:r>
              <a:rPr spc="-305" dirty="0"/>
              <a:t> </a:t>
            </a:r>
            <a:r>
              <a:rPr dirty="0"/>
              <a:t>A(a</a:t>
            </a:r>
            <a:r>
              <a:rPr baseline="-21164" dirty="0"/>
              <a:t>n</a:t>
            </a:r>
            <a:r>
              <a:rPr dirty="0"/>
              <a:t>)</a:t>
            </a:r>
            <a:endParaRPr>
              <a:latin typeface="Symbol"/>
              <a:cs typeface="Symbol"/>
            </a:endParaRPr>
          </a:p>
          <a:p>
            <a:pPr marL="12700">
              <a:spcBef>
                <a:spcPts val="559"/>
              </a:spcBef>
              <a:tabLst>
                <a:tab pos="354944" algn="l"/>
              </a:tabLst>
            </a:pPr>
            <a:r>
              <a:rPr dirty="0"/>
              <a:t>•	(</a:t>
            </a:r>
            <a:r>
              <a:rPr dirty="0">
                <a:latin typeface="Symbol"/>
                <a:cs typeface="Symbol"/>
              </a:rPr>
              <a:t></a:t>
            </a:r>
            <a:r>
              <a:rPr dirty="0"/>
              <a:t>x)(</a:t>
            </a:r>
            <a:r>
              <a:rPr dirty="0">
                <a:latin typeface="Symbol"/>
                <a:cs typeface="Symbol"/>
              </a:rPr>
              <a:t></a:t>
            </a:r>
            <a:r>
              <a:rPr dirty="0"/>
              <a:t>y)A(x,y) </a:t>
            </a:r>
            <a:r>
              <a:rPr dirty="0">
                <a:latin typeface="Symbol"/>
                <a:cs typeface="Symbol"/>
              </a:rPr>
              <a:t></a:t>
            </a:r>
            <a:r>
              <a:rPr spc="50" dirty="0">
                <a:latin typeface="Times New Roman"/>
                <a:cs typeface="Times New Roman"/>
              </a:rPr>
              <a:t> </a:t>
            </a:r>
            <a:r>
              <a:rPr spc="-5" dirty="0"/>
              <a:t>(</a:t>
            </a:r>
            <a:r>
              <a:rPr spc="-5" dirty="0">
                <a:latin typeface="Symbol"/>
                <a:cs typeface="Symbol"/>
              </a:rPr>
              <a:t></a:t>
            </a:r>
            <a:r>
              <a:rPr spc="-5" dirty="0"/>
              <a:t>y)(</a:t>
            </a:r>
            <a:r>
              <a:rPr spc="-5" dirty="0">
                <a:latin typeface="Symbol"/>
                <a:cs typeface="Symbol"/>
              </a:rPr>
              <a:t></a:t>
            </a:r>
            <a:r>
              <a:rPr spc="-5" dirty="0"/>
              <a:t>x)A(x,y)</a:t>
            </a:r>
          </a:p>
          <a:p>
            <a:pPr marL="12700">
              <a:spcBef>
                <a:spcPts val="459"/>
              </a:spcBef>
              <a:tabLst>
                <a:tab pos="354944" algn="l"/>
              </a:tabLst>
            </a:pPr>
            <a:r>
              <a:rPr dirty="0"/>
              <a:t>•	(</a:t>
            </a:r>
            <a:r>
              <a:rPr dirty="0">
                <a:latin typeface="Symbol"/>
                <a:cs typeface="Symbol"/>
              </a:rPr>
              <a:t></a:t>
            </a:r>
            <a:r>
              <a:rPr dirty="0"/>
              <a:t>x)(</a:t>
            </a:r>
            <a:r>
              <a:rPr dirty="0">
                <a:latin typeface="Symbol"/>
                <a:cs typeface="Symbol"/>
              </a:rPr>
              <a:t></a:t>
            </a:r>
            <a:r>
              <a:rPr dirty="0"/>
              <a:t>y)A(x,y) </a:t>
            </a:r>
            <a:r>
              <a:rPr dirty="0">
                <a:latin typeface="Symbol"/>
                <a:cs typeface="Symbol"/>
              </a:rPr>
              <a:t></a:t>
            </a:r>
            <a:r>
              <a:rPr spc="50" dirty="0">
                <a:latin typeface="Times New Roman"/>
                <a:cs typeface="Times New Roman"/>
              </a:rPr>
              <a:t> </a:t>
            </a:r>
            <a:r>
              <a:rPr spc="-5" dirty="0"/>
              <a:t>(</a:t>
            </a:r>
            <a:r>
              <a:rPr spc="-5" dirty="0">
                <a:latin typeface="Symbol"/>
                <a:cs typeface="Symbol"/>
              </a:rPr>
              <a:t></a:t>
            </a:r>
            <a:r>
              <a:rPr spc="-5" dirty="0"/>
              <a:t>y)(</a:t>
            </a:r>
            <a:r>
              <a:rPr spc="-5" dirty="0">
                <a:latin typeface="Symbol"/>
                <a:cs typeface="Symbol"/>
              </a:rPr>
              <a:t></a:t>
            </a:r>
            <a:r>
              <a:rPr spc="-5" dirty="0"/>
              <a:t>x)A(x,y)</a:t>
            </a:r>
          </a:p>
          <a:p>
            <a:pPr marL="12700">
              <a:spcBef>
                <a:spcPts val="559"/>
              </a:spcBef>
              <a:tabLst>
                <a:tab pos="354944" algn="l"/>
              </a:tabLst>
            </a:pPr>
            <a:r>
              <a:rPr dirty="0"/>
              <a:t>•	(</a:t>
            </a:r>
            <a:r>
              <a:rPr dirty="0">
                <a:latin typeface="Symbol"/>
                <a:cs typeface="Symbol"/>
              </a:rPr>
              <a:t></a:t>
            </a:r>
            <a:r>
              <a:rPr dirty="0"/>
              <a:t>x)R </a:t>
            </a:r>
            <a:r>
              <a:rPr dirty="0">
                <a:latin typeface="Symbol"/>
                <a:cs typeface="Symbol"/>
              </a:rPr>
              <a:t></a:t>
            </a:r>
            <a:r>
              <a:rPr dirty="0">
                <a:latin typeface="Times New Roman"/>
                <a:cs typeface="Times New Roman"/>
              </a:rPr>
              <a:t> </a:t>
            </a:r>
            <a:r>
              <a:rPr spc="-5" dirty="0"/>
              <a:t>(</a:t>
            </a:r>
            <a:r>
              <a:rPr spc="-5" dirty="0">
                <a:latin typeface="Symbol"/>
                <a:cs typeface="Symbol"/>
              </a:rPr>
              <a:t></a:t>
            </a:r>
            <a:r>
              <a:rPr spc="-5" dirty="0"/>
              <a:t>x)R </a:t>
            </a:r>
            <a:r>
              <a:rPr dirty="0">
                <a:latin typeface="Symbol"/>
                <a:cs typeface="Symbol"/>
              </a:rPr>
              <a:t></a:t>
            </a:r>
            <a:r>
              <a:rPr spc="95" dirty="0">
                <a:latin typeface="Times New Roman"/>
                <a:cs typeface="Times New Roman"/>
              </a:rPr>
              <a:t> </a:t>
            </a:r>
            <a:r>
              <a:rPr dirty="0"/>
              <a:t>R</a:t>
            </a:r>
          </a:p>
          <a:p>
            <a:pPr marL="12700">
              <a:spcBef>
                <a:spcPts val="559"/>
              </a:spcBef>
              <a:tabLst>
                <a:tab pos="354944" algn="l"/>
              </a:tabLst>
            </a:pPr>
            <a:r>
              <a:rPr dirty="0"/>
              <a:t>•	(</a:t>
            </a:r>
            <a:r>
              <a:rPr dirty="0">
                <a:latin typeface="Symbol"/>
                <a:cs typeface="Symbol"/>
              </a:rPr>
              <a:t></a:t>
            </a:r>
            <a:r>
              <a:rPr dirty="0"/>
              <a:t>x)(A</a:t>
            </a:r>
            <a:r>
              <a:rPr dirty="0">
                <a:latin typeface="Symbol"/>
                <a:cs typeface="Symbol"/>
              </a:rPr>
              <a:t></a:t>
            </a:r>
            <a:r>
              <a:rPr dirty="0"/>
              <a:t>B(x)) </a:t>
            </a:r>
            <a:r>
              <a:rPr dirty="0">
                <a:latin typeface="Symbol"/>
                <a:cs typeface="Symbol"/>
              </a:rPr>
              <a:t></a:t>
            </a:r>
            <a:r>
              <a:rPr dirty="0">
                <a:latin typeface="Times New Roman"/>
                <a:cs typeface="Times New Roman"/>
              </a:rPr>
              <a:t> </a:t>
            </a:r>
            <a:r>
              <a:rPr dirty="0"/>
              <a:t>A</a:t>
            </a:r>
            <a:r>
              <a:rPr spc="-375" dirty="0"/>
              <a:t> </a:t>
            </a:r>
            <a:r>
              <a:rPr dirty="0">
                <a:latin typeface="Symbol"/>
                <a:cs typeface="Symbol"/>
              </a:rPr>
              <a:t></a:t>
            </a:r>
            <a:r>
              <a:rPr dirty="0"/>
              <a:t>(</a:t>
            </a:r>
            <a:r>
              <a:rPr dirty="0">
                <a:latin typeface="Symbol"/>
                <a:cs typeface="Symbol"/>
              </a:rPr>
              <a:t></a:t>
            </a:r>
            <a:r>
              <a:rPr dirty="0"/>
              <a:t>x)B(x)</a:t>
            </a:r>
          </a:p>
          <a:p>
            <a:pPr marL="12700">
              <a:spcBef>
                <a:spcPts val="559"/>
              </a:spcBef>
              <a:tabLst>
                <a:tab pos="354944" algn="l"/>
              </a:tabLst>
            </a:pPr>
            <a:r>
              <a:rPr dirty="0"/>
              <a:t>•	(</a:t>
            </a:r>
            <a:r>
              <a:rPr dirty="0">
                <a:latin typeface="Symbol"/>
                <a:cs typeface="Symbol"/>
              </a:rPr>
              <a:t></a:t>
            </a:r>
            <a:r>
              <a:rPr dirty="0"/>
              <a:t>x)(T</a:t>
            </a:r>
            <a:r>
              <a:rPr dirty="0">
                <a:latin typeface="Symbol"/>
                <a:cs typeface="Symbol"/>
              </a:rPr>
              <a:t></a:t>
            </a:r>
            <a:r>
              <a:rPr dirty="0"/>
              <a:t>B(x)) </a:t>
            </a:r>
            <a:r>
              <a:rPr dirty="0">
                <a:latin typeface="Symbol"/>
                <a:cs typeface="Symbol"/>
              </a:rPr>
              <a:t></a:t>
            </a:r>
            <a:r>
              <a:rPr dirty="0">
                <a:latin typeface="Times New Roman"/>
                <a:cs typeface="Times New Roman"/>
              </a:rPr>
              <a:t> </a:t>
            </a:r>
            <a:r>
              <a:rPr dirty="0"/>
              <a:t>T</a:t>
            </a:r>
            <a:r>
              <a:rPr spc="-135" dirty="0"/>
              <a:t> </a:t>
            </a:r>
            <a:r>
              <a:rPr dirty="0">
                <a:latin typeface="Symbol"/>
                <a:cs typeface="Symbol"/>
              </a:rPr>
              <a:t></a:t>
            </a:r>
            <a:r>
              <a:rPr dirty="0"/>
              <a:t>(</a:t>
            </a:r>
            <a:r>
              <a:rPr dirty="0">
                <a:latin typeface="Symbol"/>
                <a:cs typeface="Symbol"/>
              </a:rPr>
              <a:t></a:t>
            </a:r>
            <a:r>
              <a:rPr dirty="0"/>
              <a:t>x)B(x)</a:t>
            </a:r>
          </a:p>
          <a:p>
            <a:pPr marL="12700">
              <a:spcBef>
                <a:spcPts val="459"/>
              </a:spcBef>
              <a:tabLst>
                <a:tab pos="354944" algn="l"/>
              </a:tabLst>
            </a:pPr>
            <a:r>
              <a:rPr dirty="0"/>
              <a:t>•	(</a:t>
            </a:r>
            <a:r>
              <a:rPr dirty="0">
                <a:latin typeface="Symbol"/>
                <a:cs typeface="Symbol"/>
              </a:rPr>
              <a:t></a:t>
            </a:r>
            <a:r>
              <a:rPr dirty="0"/>
              <a:t>x)(F</a:t>
            </a:r>
            <a:r>
              <a:rPr dirty="0">
                <a:latin typeface="Symbol"/>
                <a:cs typeface="Symbol"/>
              </a:rPr>
              <a:t></a:t>
            </a:r>
            <a:r>
              <a:rPr dirty="0"/>
              <a:t>B(x)) </a:t>
            </a:r>
            <a:r>
              <a:rPr dirty="0">
                <a:latin typeface="Symbol"/>
                <a:cs typeface="Symbol"/>
              </a:rPr>
              <a:t></a:t>
            </a:r>
            <a:r>
              <a:rPr dirty="0">
                <a:latin typeface="Times New Roman"/>
                <a:cs typeface="Times New Roman"/>
              </a:rPr>
              <a:t> </a:t>
            </a:r>
            <a:r>
              <a:rPr dirty="0"/>
              <a:t>F</a:t>
            </a:r>
            <a:r>
              <a:rPr spc="-25" dirty="0"/>
              <a:t> </a:t>
            </a:r>
            <a:r>
              <a:rPr dirty="0">
                <a:latin typeface="Symbol"/>
                <a:cs typeface="Symbol"/>
              </a:rPr>
              <a:t></a:t>
            </a:r>
            <a:r>
              <a:rPr dirty="0"/>
              <a:t>(</a:t>
            </a:r>
            <a:r>
              <a:rPr dirty="0">
                <a:latin typeface="Symbol"/>
                <a:cs typeface="Symbol"/>
              </a:rPr>
              <a:t></a:t>
            </a:r>
            <a:r>
              <a:rPr dirty="0"/>
              <a:t>x)B(x)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10132" y="2040596"/>
            <a:ext cx="8002269" cy="44535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579" marR="5080" indent="-342881">
              <a:lnSpc>
                <a:spcPct val="89800"/>
              </a:lnSpc>
              <a:buChar char="•"/>
              <a:tabLst>
                <a:tab pos="355579" algn="l"/>
              </a:tabLst>
            </a:pPr>
            <a:r>
              <a:rPr sz="3200" spc="-5" dirty="0">
                <a:latin typeface="Arial"/>
                <a:cs typeface="Arial"/>
              </a:rPr>
              <a:t>Ubahlah pernyataan </a:t>
            </a:r>
            <a:r>
              <a:rPr sz="3200" dirty="0">
                <a:latin typeface="Arial"/>
                <a:cs typeface="Arial"/>
              </a:rPr>
              <a:t>kuantor-kuantor  </a:t>
            </a:r>
            <a:r>
              <a:rPr sz="3200" spc="-5" dirty="0">
                <a:latin typeface="Arial"/>
                <a:cs typeface="Arial"/>
              </a:rPr>
              <a:t>berikut </a:t>
            </a:r>
            <a:r>
              <a:rPr sz="3200" dirty="0">
                <a:latin typeface="Arial"/>
                <a:cs typeface="Arial"/>
              </a:rPr>
              <a:t>kedalam </a:t>
            </a:r>
            <a:r>
              <a:rPr sz="3200" spc="-5" dirty="0">
                <a:latin typeface="Arial"/>
                <a:cs typeface="Arial"/>
              </a:rPr>
              <a:t>bahasa </a:t>
            </a:r>
            <a:r>
              <a:rPr sz="3200" dirty="0">
                <a:latin typeface="Arial"/>
                <a:cs typeface="Arial"/>
              </a:rPr>
              <a:t>Indonesia </a:t>
            </a:r>
            <a:r>
              <a:rPr sz="3200" spc="-5" dirty="0">
                <a:latin typeface="Arial"/>
                <a:cs typeface="Arial"/>
              </a:rPr>
              <a:t>jika  </a:t>
            </a:r>
            <a:r>
              <a:rPr sz="3200" dirty="0">
                <a:latin typeface="Arial"/>
                <a:cs typeface="Arial"/>
              </a:rPr>
              <a:t>B(x) </a:t>
            </a:r>
            <a:r>
              <a:rPr sz="3200" spc="-5" dirty="0">
                <a:latin typeface="Arial"/>
                <a:cs typeface="Arial"/>
              </a:rPr>
              <a:t>adalah pernyataan </a:t>
            </a:r>
            <a:r>
              <a:rPr sz="3200" dirty="0">
                <a:latin typeface="Arial"/>
                <a:cs typeface="Arial"/>
              </a:rPr>
              <a:t>“x </a:t>
            </a:r>
            <a:r>
              <a:rPr sz="3200" spc="-5" dirty="0">
                <a:latin typeface="Arial"/>
                <a:cs typeface="Arial"/>
              </a:rPr>
              <a:t>belajar lima</a:t>
            </a:r>
            <a:r>
              <a:rPr sz="3200" spc="-59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jam</a:t>
            </a:r>
            <a:endParaRPr sz="3200">
              <a:latin typeface="Arial"/>
              <a:cs typeface="Arial"/>
            </a:endParaRPr>
          </a:p>
          <a:p>
            <a:pPr marL="355579" marR="1088329">
              <a:lnSpc>
                <a:spcPts val="3400"/>
              </a:lnSpc>
              <a:spcBef>
                <a:spcPts val="140"/>
              </a:spcBef>
            </a:pPr>
            <a:r>
              <a:rPr sz="3200" spc="-5" dirty="0">
                <a:latin typeface="Arial"/>
                <a:cs typeface="Arial"/>
              </a:rPr>
              <a:t>per hari </a:t>
            </a:r>
            <a:r>
              <a:rPr sz="3200" dirty="0">
                <a:latin typeface="Arial"/>
                <a:cs typeface="Arial"/>
              </a:rPr>
              <a:t>selama kuliah” </a:t>
            </a:r>
            <a:r>
              <a:rPr sz="3200" spc="-5" dirty="0">
                <a:latin typeface="Arial"/>
                <a:cs typeface="Arial"/>
              </a:rPr>
              <a:t>dan </a:t>
            </a:r>
            <a:r>
              <a:rPr sz="3200" dirty="0">
                <a:latin typeface="Arial"/>
                <a:cs typeface="Arial"/>
              </a:rPr>
              <a:t>x</a:t>
            </a:r>
            <a:r>
              <a:rPr sz="3200" spc="-8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adalah  </a:t>
            </a:r>
            <a:r>
              <a:rPr sz="3200" dirty="0">
                <a:latin typeface="Arial"/>
                <a:cs typeface="Arial"/>
              </a:rPr>
              <a:t>semua</a:t>
            </a:r>
            <a:r>
              <a:rPr sz="3200" spc="-105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mahasiswa.</a:t>
            </a:r>
            <a:endParaRPr sz="3200">
              <a:latin typeface="Arial"/>
              <a:cs typeface="Arial"/>
            </a:endParaRPr>
          </a:p>
          <a:p>
            <a:pPr marL="12700">
              <a:spcBef>
                <a:spcPts val="384"/>
              </a:spcBef>
              <a:tabLst>
                <a:tab pos="354944" algn="l"/>
              </a:tabLst>
            </a:pPr>
            <a:r>
              <a:rPr sz="3200" dirty="0">
                <a:latin typeface="Arial"/>
                <a:cs typeface="Arial"/>
              </a:rPr>
              <a:t>•	(</a:t>
            </a:r>
            <a:r>
              <a:rPr sz="3200" dirty="0">
                <a:latin typeface="Symbol"/>
                <a:cs typeface="Symbol"/>
              </a:rPr>
              <a:t></a:t>
            </a:r>
            <a:r>
              <a:rPr sz="3200" dirty="0">
                <a:latin typeface="Arial"/>
                <a:cs typeface="Arial"/>
              </a:rPr>
              <a:t>x)B(x)</a:t>
            </a:r>
            <a:endParaRPr sz="3200">
              <a:latin typeface="Arial"/>
              <a:cs typeface="Arial"/>
            </a:endParaRPr>
          </a:p>
          <a:p>
            <a:pPr marL="12700">
              <a:spcBef>
                <a:spcPts val="559"/>
              </a:spcBef>
              <a:tabLst>
                <a:tab pos="354944" algn="l"/>
              </a:tabLst>
            </a:pPr>
            <a:r>
              <a:rPr sz="3200" dirty="0">
                <a:latin typeface="Arial"/>
                <a:cs typeface="Arial"/>
              </a:rPr>
              <a:t>•	(</a:t>
            </a:r>
            <a:r>
              <a:rPr sz="3200" dirty="0">
                <a:latin typeface="Symbol"/>
                <a:cs typeface="Symbol"/>
              </a:rPr>
              <a:t></a:t>
            </a:r>
            <a:r>
              <a:rPr sz="3200" dirty="0">
                <a:latin typeface="Arial"/>
                <a:cs typeface="Arial"/>
              </a:rPr>
              <a:t>x)¬B(x)</a:t>
            </a:r>
            <a:endParaRPr sz="3200">
              <a:latin typeface="Arial"/>
              <a:cs typeface="Arial"/>
            </a:endParaRPr>
          </a:p>
          <a:p>
            <a:pPr marL="12700">
              <a:spcBef>
                <a:spcPts val="559"/>
              </a:spcBef>
              <a:tabLst>
                <a:tab pos="354944" algn="l"/>
              </a:tabLst>
            </a:pPr>
            <a:r>
              <a:rPr sz="3200" dirty="0">
                <a:latin typeface="Arial"/>
                <a:cs typeface="Arial"/>
              </a:rPr>
              <a:t>•	(</a:t>
            </a:r>
            <a:r>
              <a:rPr sz="3200" dirty="0">
                <a:latin typeface="Symbol"/>
                <a:cs typeface="Symbol"/>
              </a:rPr>
              <a:t></a:t>
            </a:r>
            <a:r>
              <a:rPr sz="3200" dirty="0">
                <a:latin typeface="Arial"/>
                <a:cs typeface="Arial"/>
              </a:rPr>
              <a:t>x)B(x)</a:t>
            </a:r>
            <a:endParaRPr sz="3200">
              <a:latin typeface="Arial"/>
              <a:cs typeface="Arial"/>
            </a:endParaRPr>
          </a:p>
          <a:p>
            <a:pPr marL="12700">
              <a:spcBef>
                <a:spcPts val="459"/>
              </a:spcBef>
              <a:tabLst>
                <a:tab pos="354944" algn="l"/>
              </a:tabLst>
            </a:pPr>
            <a:r>
              <a:rPr sz="3200" dirty="0">
                <a:latin typeface="Arial"/>
                <a:cs typeface="Arial"/>
              </a:rPr>
              <a:t>•	(</a:t>
            </a:r>
            <a:r>
              <a:rPr sz="3200" dirty="0">
                <a:latin typeface="Symbol"/>
                <a:cs typeface="Symbol"/>
              </a:rPr>
              <a:t></a:t>
            </a:r>
            <a:r>
              <a:rPr sz="3200" dirty="0">
                <a:latin typeface="Arial"/>
                <a:cs typeface="Arial"/>
              </a:rPr>
              <a:t>x)</a:t>
            </a:r>
            <a:r>
              <a:rPr sz="3200" spc="-10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¬B(x)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10133" y="1993392"/>
            <a:ext cx="7778115" cy="4270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sz="2700" spc="-5" dirty="0">
                <a:latin typeface="Arial"/>
                <a:cs typeface="Arial"/>
              </a:rPr>
              <a:t>Ubah dalam bentuk logika predikat</a:t>
            </a:r>
            <a:r>
              <a:rPr sz="2700" spc="-55" dirty="0">
                <a:latin typeface="Arial"/>
                <a:cs typeface="Arial"/>
              </a:rPr>
              <a:t> </a:t>
            </a:r>
            <a:r>
              <a:rPr sz="2700" dirty="0">
                <a:latin typeface="Arial"/>
                <a:cs typeface="Arial"/>
              </a:rPr>
              <a:t>:</a:t>
            </a:r>
            <a:endParaRPr sz="2700">
              <a:latin typeface="Arial"/>
              <a:cs typeface="Arial"/>
            </a:endParaRPr>
          </a:p>
          <a:p>
            <a:pPr marL="355579" marR="5080" indent="-342881">
              <a:lnSpc>
                <a:spcPts val="3329"/>
              </a:lnSpc>
              <a:spcBef>
                <a:spcPts val="844"/>
              </a:spcBef>
              <a:buAutoNum type="arabicPeriod"/>
              <a:tabLst>
                <a:tab pos="355579" algn="l"/>
              </a:tabLst>
            </a:pPr>
            <a:r>
              <a:rPr sz="2700" dirty="0">
                <a:latin typeface="Arial"/>
                <a:cs typeface="Arial"/>
              </a:rPr>
              <a:t>Jika Siti mirip </a:t>
            </a:r>
            <a:r>
              <a:rPr sz="2700" spc="-5" dirty="0">
                <a:latin typeface="Arial"/>
                <a:cs typeface="Arial"/>
              </a:rPr>
              <a:t>Dewi dan Dewi </a:t>
            </a:r>
            <a:r>
              <a:rPr sz="2700" dirty="0">
                <a:latin typeface="Arial"/>
                <a:cs typeface="Arial"/>
              </a:rPr>
              <a:t>mirip Santi,</a:t>
            </a:r>
            <a:r>
              <a:rPr sz="2700" spc="-95" dirty="0">
                <a:latin typeface="Arial"/>
                <a:cs typeface="Arial"/>
              </a:rPr>
              <a:t> </a:t>
            </a:r>
            <a:r>
              <a:rPr sz="2700" dirty="0">
                <a:latin typeface="Arial"/>
                <a:cs typeface="Arial"/>
              </a:rPr>
              <a:t>maka  Siti mirip</a:t>
            </a:r>
            <a:r>
              <a:rPr sz="2700" spc="-110" dirty="0">
                <a:latin typeface="Arial"/>
                <a:cs typeface="Arial"/>
              </a:rPr>
              <a:t> </a:t>
            </a:r>
            <a:r>
              <a:rPr sz="2700" dirty="0">
                <a:latin typeface="Arial"/>
                <a:cs typeface="Arial"/>
              </a:rPr>
              <a:t>Santi.</a:t>
            </a:r>
            <a:endParaRPr sz="2700">
              <a:latin typeface="Arial"/>
              <a:cs typeface="Arial"/>
            </a:endParaRPr>
          </a:p>
          <a:p>
            <a:pPr marL="355579" indent="-342881">
              <a:spcBef>
                <a:spcPts val="605"/>
              </a:spcBef>
              <a:buAutoNum type="arabicPeriod"/>
              <a:tabLst>
                <a:tab pos="355579" algn="l"/>
              </a:tabLst>
            </a:pPr>
            <a:r>
              <a:rPr sz="2700" dirty="0">
                <a:latin typeface="Arial"/>
                <a:cs typeface="Arial"/>
              </a:rPr>
              <a:t>Badu sangat sibuk, tetapi </a:t>
            </a:r>
            <a:r>
              <a:rPr sz="2700" spc="-5" dirty="0">
                <a:latin typeface="Arial"/>
                <a:cs typeface="Arial"/>
              </a:rPr>
              <a:t>Dito</a:t>
            </a:r>
            <a:r>
              <a:rPr sz="2700" spc="-114" dirty="0">
                <a:latin typeface="Arial"/>
                <a:cs typeface="Arial"/>
              </a:rPr>
              <a:t> </a:t>
            </a:r>
            <a:r>
              <a:rPr sz="2700" dirty="0">
                <a:latin typeface="Arial"/>
                <a:cs typeface="Arial"/>
              </a:rPr>
              <a:t>tidak.</a:t>
            </a:r>
            <a:endParaRPr sz="2700">
              <a:latin typeface="Arial"/>
              <a:cs typeface="Arial"/>
            </a:endParaRPr>
          </a:p>
          <a:p>
            <a:pPr marL="355579" marR="22224" indent="-342881">
              <a:lnSpc>
                <a:spcPts val="3329"/>
              </a:lnSpc>
              <a:spcBef>
                <a:spcPts val="775"/>
              </a:spcBef>
              <a:buAutoNum type="arabicPeriod"/>
              <a:tabLst>
                <a:tab pos="355579" algn="l"/>
              </a:tabLst>
            </a:pPr>
            <a:r>
              <a:rPr sz="2700" dirty="0">
                <a:latin typeface="Arial"/>
                <a:cs typeface="Arial"/>
              </a:rPr>
              <a:t>Amir kenal Bapak Bowo, tetapi Pak Bowo</a:t>
            </a:r>
            <a:r>
              <a:rPr sz="2700" spc="-130" dirty="0">
                <a:latin typeface="Arial"/>
                <a:cs typeface="Arial"/>
              </a:rPr>
              <a:t> </a:t>
            </a:r>
            <a:r>
              <a:rPr sz="2700" dirty="0">
                <a:latin typeface="Arial"/>
                <a:cs typeface="Arial"/>
              </a:rPr>
              <a:t>tidak  kenal</a:t>
            </a:r>
            <a:r>
              <a:rPr sz="2700" spc="-240" dirty="0">
                <a:latin typeface="Arial"/>
                <a:cs typeface="Arial"/>
              </a:rPr>
              <a:t> </a:t>
            </a:r>
            <a:r>
              <a:rPr sz="2700" spc="-35" dirty="0">
                <a:latin typeface="Arial"/>
                <a:cs typeface="Arial"/>
              </a:rPr>
              <a:t>Amir.</a:t>
            </a:r>
            <a:endParaRPr sz="2700">
              <a:latin typeface="Arial"/>
              <a:cs typeface="Arial"/>
            </a:endParaRPr>
          </a:p>
          <a:p>
            <a:pPr marL="355579" indent="-342881">
              <a:spcBef>
                <a:spcPts val="605"/>
              </a:spcBef>
              <a:buAutoNum type="arabicPeriod"/>
              <a:tabLst>
                <a:tab pos="355579" algn="l"/>
              </a:tabLst>
            </a:pPr>
            <a:r>
              <a:rPr sz="2700" spc="-25" dirty="0">
                <a:latin typeface="Arial"/>
                <a:cs typeface="Arial"/>
              </a:rPr>
              <a:t>Tidak </a:t>
            </a:r>
            <a:r>
              <a:rPr sz="2700" dirty="0">
                <a:latin typeface="Arial"/>
                <a:cs typeface="Arial"/>
              </a:rPr>
              <a:t>semua </a:t>
            </a:r>
            <a:r>
              <a:rPr sz="2700" spc="-5" dirty="0">
                <a:latin typeface="Arial"/>
                <a:cs typeface="Arial"/>
              </a:rPr>
              <a:t>orang </a:t>
            </a:r>
            <a:r>
              <a:rPr sz="2700" dirty="0">
                <a:latin typeface="Arial"/>
                <a:cs typeface="Arial"/>
              </a:rPr>
              <a:t>kaya</a:t>
            </a:r>
            <a:r>
              <a:rPr sz="2700" spc="-70" dirty="0">
                <a:latin typeface="Arial"/>
                <a:cs typeface="Arial"/>
              </a:rPr>
              <a:t> </a:t>
            </a:r>
            <a:r>
              <a:rPr sz="2700" dirty="0">
                <a:latin typeface="Arial"/>
                <a:cs typeface="Arial"/>
              </a:rPr>
              <a:t>raya.</a:t>
            </a:r>
            <a:endParaRPr sz="2700">
              <a:latin typeface="Arial"/>
              <a:cs typeface="Arial"/>
            </a:endParaRPr>
          </a:p>
          <a:p>
            <a:pPr marL="355579" indent="-342881">
              <a:spcBef>
                <a:spcPts val="640"/>
              </a:spcBef>
              <a:buAutoNum type="arabicPeriod"/>
              <a:tabLst>
                <a:tab pos="355579" algn="l"/>
              </a:tabLst>
            </a:pPr>
            <a:r>
              <a:rPr sz="2700" dirty="0">
                <a:latin typeface="Arial"/>
                <a:cs typeface="Arial"/>
              </a:rPr>
              <a:t>Semua </a:t>
            </a:r>
            <a:r>
              <a:rPr sz="2700" spc="-5" dirty="0">
                <a:latin typeface="Arial"/>
                <a:cs typeface="Arial"/>
              </a:rPr>
              <a:t>harimau adalah</a:t>
            </a:r>
            <a:r>
              <a:rPr sz="2700" spc="-90" dirty="0">
                <a:latin typeface="Arial"/>
                <a:cs typeface="Arial"/>
              </a:rPr>
              <a:t> </a:t>
            </a:r>
            <a:r>
              <a:rPr sz="2700" spc="-5" dirty="0">
                <a:latin typeface="Arial"/>
                <a:cs typeface="Arial"/>
              </a:rPr>
              <a:t>pemangsa.</a:t>
            </a:r>
            <a:endParaRPr sz="2700">
              <a:latin typeface="Arial"/>
              <a:cs typeface="Arial"/>
            </a:endParaRPr>
          </a:p>
          <a:p>
            <a:pPr marL="355579" indent="-342881">
              <a:spcBef>
                <a:spcPts val="640"/>
              </a:spcBef>
              <a:buAutoNum type="arabicPeriod"/>
              <a:tabLst>
                <a:tab pos="355579" algn="l"/>
              </a:tabLst>
            </a:pPr>
            <a:r>
              <a:rPr sz="2700" dirty="0">
                <a:latin typeface="Arial"/>
                <a:cs typeface="Arial"/>
              </a:rPr>
              <a:t>Ada </a:t>
            </a:r>
            <a:r>
              <a:rPr sz="2700" spc="-5" dirty="0">
                <a:latin typeface="Arial"/>
                <a:cs typeface="Arial"/>
              </a:rPr>
              <a:t>harimau </a:t>
            </a:r>
            <a:r>
              <a:rPr sz="2700" dirty="0">
                <a:latin typeface="Arial"/>
                <a:cs typeface="Arial"/>
              </a:rPr>
              <a:t>yang </a:t>
            </a:r>
            <a:r>
              <a:rPr sz="2700" spc="-5" dirty="0">
                <a:latin typeface="Arial"/>
                <a:cs typeface="Arial"/>
              </a:rPr>
              <a:t>hanya </a:t>
            </a:r>
            <a:r>
              <a:rPr sz="2700" dirty="0">
                <a:latin typeface="Arial"/>
                <a:cs typeface="Arial"/>
              </a:rPr>
              <a:t>memangsa</a:t>
            </a:r>
            <a:r>
              <a:rPr sz="2700" spc="-95" dirty="0">
                <a:latin typeface="Arial"/>
                <a:cs typeface="Arial"/>
              </a:rPr>
              <a:t> </a:t>
            </a:r>
            <a:r>
              <a:rPr sz="2700" dirty="0">
                <a:latin typeface="Arial"/>
                <a:cs typeface="Arial"/>
              </a:rPr>
              <a:t>kijang.</a:t>
            </a:r>
            <a:endParaRPr sz="2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10132" y="1993390"/>
            <a:ext cx="7425689" cy="41883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579" indent="-342881">
              <a:buChar char="•"/>
              <a:tabLst>
                <a:tab pos="355579" algn="l"/>
              </a:tabLst>
            </a:pPr>
            <a:r>
              <a:rPr sz="1900" dirty="0">
                <a:latin typeface="Arial"/>
                <a:cs typeface="Arial"/>
              </a:rPr>
              <a:t>Jika Siti mirip </a:t>
            </a:r>
            <a:r>
              <a:rPr sz="1900" spc="-5" dirty="0">
                <a:latin typeface="Arial"/>
                <a:cs typeface="Arial"/>
              </a:rPr>
              <a:t>Dewi dan Dewi </a:t>
            </a:r>
            <a:r>
              <a:rPr sz="1900" dirty="0">
                <a:latin typeface="Arial"/>
                <a:cs typeface="Arial"/>
              </a:rPr>
              <a:t>mirip Santi, maka Siti mirip</a:t>
            </a:r>
            <a:r>
              <a:rPr sz="1900" spc="-9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Santi.</a:t>
            </a:r>
            <a:endParaRPr sz="1900">
              <a:latin typeface="Arial"/>
              <a:cs typeface="Arial"/>
            </a:endParaRPr>
          </a:p>
          <a:p>
            <a:pPr marL="755607" lvl="1" indent="-285734">
              <a:spcBef>
                <a:spcPts val="481"/>
              </a:spcBef>
              <a:buChar char="–"/>
              <a:tabLst>
                <a:tab pos="755607" algn="l"/>
              </a:tabLst>
            </a:pPr>
            <a:r>
              <a:rPr sz="1900" spc="-50" dirty="0">
                <a:latin typeface="Arial"/>
                <a:cs typeface="Arial"/>
              </a:rPr>
              <a:t>Term: </a:t>
            </a:r>
            <a:r>
              <a:rPr sz="1900" dirty="0">
                <a:latin typeface="Arial"/>
                <a:cs typeface="Arial"/>
              </a:rPr>
              <a:t>S=Siti, </a:t>
            </a:r>
            <a:r>
              <a:rPr sz="1900" spc="-5" dirty="0">
                <a:latin typeface="Arial"/>
                <a:cs typeface="Arial"/>
              </a:rPr>
              <a:t>D=Dewi,</a:t>
            </a:r>
            <a:r>
              <a:rPr sz="1900" spc="-30" dirty="0">
                <a:latin typeface="Arial"/>
                <a:cs typeface="Arial"/>
              </a:rPr>
              <a:t> </a:t>
            </a:r>
            <a:r>
              <a:rPr sz="1900" spc="-5" dirty="0">
                <a:latin typeface="Arial"/>
                <a:cs typeface="Arial"/>
              </a:rPr>
              <a:t>N=Santi</a:t>
            </a:r>
            <a:endParaRPr sz="1900">
              <a:latin typeface="Arial"/>
              <a:cs typeface="Arial"/>
            </a:endParaRPr>
          </a:p>
          <a:p>
            <a:pPr marL="755607" lvl="1" indent="-285734">
              <a:spcBef>
                <a:spcPts val="500"/>
              </a:spcBef>
              <a:buChar char="–"/>
              <a:tabLst>
                <a:tab pos="755607" algn="l"/>
              </a:tabLst>
            </a:pPr>
            <a:r>
              <a:rPr sz="1900" dirty="0">
                <a:latin typeface="Arial"/>
                <a:cs typeface="Arial"/>
              </a:rPr>
              <a:t>Predikat:</a:t>
            </a:r>
            <a:r>
              <a:rPr sz="1900" spc="-10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M=Mirip</a:t>
            </a:r>
            <a:endParaRPr sz="1900">
              <a:latin typeface="Arial"/>
              <a:cs typeface="Arial"/>
            </a:endParaRPr>
          </a:p>
          <a:p>
            <a:pPr marL="755607" lvl="1" indent="-285734">
              <a:spcBef>
                <a:spcPts val="500"/>
              </a:spcBef>
              <a:buChar char="–"/>
              <a:tabLst>
                <a:tab pos="755607" algn="l"/>
              </a:tabLst>
            </a:pPr>
            <a:r>
              <a:rPr sz="1900" dirty="0">
                <a:latin typeface="Arial"/>
                <a:cs typeface="Arial"/>
              </a:rPr>
              <a:t>Fungsi: (M(S,D) </a:t>
            </a:r>
            <a:r>
              <a:rPr sz="1900" dirty="0">
                <a:latin typeface="Symbol"/>
                <a:cs typeface="Symbol"/>
              </a:rPr>
              <a:t>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Arial"/>
                <a:cs typeface="Arial"/>
              </a:rPr>
              <a:t>M (D,N)) </a:t>
            </a:r>
            <a:r>
              <a:rPr sz="1900" dirty="0">
                <a:latin typeface="Symbol"/>
                <a:cs typeface="Symbol"/>
              </a:rPr>
              <a:t>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Arial"/>
                <a:cs typeface="Arial"/>
              </a:rPr>
              <a:t>M(S,N)</a:t>
            </a:r>
            <a:endParaRPr sz="1900">
              <a:latin typeface="Arial"/>
              <a:cs typeface="Arial"/>
            </a:endParaRPr>
          </a:p>
          <a:p>
            <a:pPr marL="355579" indent="-342881">
              <a:spcBef>
                <a:spcPts val="400"/>
              </a:spcBef>
              <a:buChar char="•"/>
              <a:tabLst>
                <a:tab pos="355579" algn="l"/>
              </a:tabLst>
            </a:pPr>
            <a:r>
              <a:rPr sz="1900" dirty="0">
                <a:latin typeface="Arial"/>
                <a:cs typeface="Arial"/>
              </a:rPr>
              <a:t>Badu sangat sibuk, tetapi </a:t>
            </a:r>
            <a:r>
              <a:rPr sz="1900" spc="-5" dirty="0">
                <a:latin typeface="Arial"/>
                <a:cs typeface="Arial"/>
              </a:rPr>
              <a:t>Dito</a:t>
            </a:r>
            <a:r>
              <a:rPr sz="1900" spc="-114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tidak.</a:t>
            </a:r>
            <a:endParaRPr sz="1900">
              <a:latin typeface="Arial"/>
              <a:cs typeface="Arial"/>
            </a:endParaRPr>
          </a:p>
          <a:p>
            <a:pPr marL="755607" lvl="1" indent="-285734">
              <a:spcBef>
                <a:spcPts val="500"/>
              </a:spcBef>
              <a:buChar char="–"/>
              <a:tabLst>
                <a:tab pos="755607" algn="l"/>
                <a:tab pos="1531533" algn="l"/>
              </a:tabLst>
            </a:pPr>
            <a:r>
              <a:rPr sz="1900" spc="-50" dirty="0">
                <a:latin typeface="Arial"/>
                <a:cs typeface="Arial"/>
              </a:rPr>
              <a:t>Term:	</a:t>
            </a:r>
            <a:r>
              <a:rPr sz="1900" dirty="0">
                <a:latin typeface="Arial"/>
                <a:cs typeface="Arial"/>
              </a:rPr>
              <a:t>B-Badu,</a:t>
            </a:r>
            <a:r>
              <a:rPr sz="1900" spc="-105" dirty="0">
                <a:latin typeface="Arial"/>
                <a:cs typeface="Arial"/>
              </a:rPr>
              <a:t> </a:t>
            </a:r>
            <a:r>
              <a:rPr sz="1900" spc="-5" dirty="0">
                <a:latin typeface="Arial"/>
                <a:cs typeface="Arial"/>
              </a:rPr>
              <a:t>D=Dito</a:t>
            </a:r>
            <a:endParaRPr sz="1900">
              <a:latin typeface="Arial"/>
              <a:cs typeface="Arial"/>
            </a:endParaRPr>
          </a:p>
          <a:p>
            <a:pPr marL="755607" lvl="1" indent="-285734">
              <a:spcBef>
                <a:spcPts val="500"/>
              </a:spcBef>
              <a:buChar char="–"/>
              <a:tabLst>
                <a:tab pos="755607" algn="l"/>
              </a:tabLst>
            </a:pPr>
            <a:r>
              <a:rPr sz="1900" dirty="0">
                <a:latin typeface="Arial"/>
                <a:cs typeface="Arial"/>
              </a:rPr>
              <a:t>Predikat:</a:t>
            </a:r>
            <a:r>
              <a:rPr sz="1900" spc="-10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S=sibuk</a:t>
            </a:r>
            <a:endParaRPr sz="1900">
              <a:latin typeface="Arial"/>
              <a:cs typeface="Arial"/>
            </a:endParaRPr>
          </a:p>
          <a:p>
            <a:pPr marL="755607" lvl="1" indent="-285734">
              <a:spcBef>
                <a:spcPts val="500"/>
              </a:spcBef>
              <a:buChar char="–"/>
              <a:tabLst>
                <a:tab pos="755607" algn="l"/>
              </a:tabLst>
            </a:pPr>
            <a:r>
              <a:rPr sz="1900" dirty="0">
                <a:latin typeface="Arial"/>
                <a:cs typeface="Arial"/>
              </a:rPr>
              <a:t>Fungsi: S (B) </a:t>
            </a:r>
            <a:r>
              <a:rPr sz="1900" dirty="0">
                <a:latin typeface="Symbol"/>
                <a:cs typeface="Symbol"/>
              </a:rPr>
              <a:t>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Symbol"/>
                <a:cs typeface="Symbol"/>
              </a:rPr>
              <a:t></a:t>
            </a:r>
            <a:r>
              <a:rPr sz="1900" dirty="0">
                <a:latin typeface="Arial"/>
                <a:cs typeface="Arial"/>
              </a:rPr>
              <a:t>S</a:t>
            </a:r>
            <a:r>
              <a:rPr sz="1900" spc="-5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(D)</a:t>
            </a:r>
            <a:endParaRPr sz="1900">
              <a:latin typeface="Arial"/>
              <a:cs typeface="Arial"/>
            </a:endParaRPr>
          </a:p>
          <a:p>
            <a:pPr marL="355579" indent="-342881">
              <a:spcBef>
                <a:spcPts val="500"/>
              </a:spcBef>
              <a:buChar char="•"/>
              <a:tabLst>
                <a:tab pos="355579" algn="l"/>
              </a:tabLst>
            </a:pPr>
            <a:r>
              <a:rPr sz="1900" dirty="0">
                <a:latin typeface="Arial"/>
                <a:cs typeface="Arial"/>
              </a:rPr>
              <a:t>Amir kenal Bapak Bowo, tetapi Pak Bowo tidak kenal</a:t>
            </a:r>
            <a:r>
              <a:rPr sz="1900" spc="-235" dirty="0">
                <a:latin typeface="Arial"/>
                <a:cs typeface="Arial"/>
              </a:rPr>
              <a:t> </a:t>
            </a:r>
            <a:r>
              <a:rPr sz="1900" spc="-25" dirty="0">
                <a:latin typeface="Arial"/>
                <a:cs typeface="Arial"/>
              </a:rPr>
              <a:t>Amir.</a:t>
            </a:r>
            <a:endParaRPr sz="1900">
              <a:latin typeface="Arial"/>
              <a:cs typeface="Arial"/>
            </a:endParaRPr>
          </a:p>
          <a:p>
            <a:pPr marL="755607" lvl="1" indent="-285734">
              <a:spcBef>
                <a:spcPts val="400"/>
              </a:spcBef>
              <a:buChar char="–"/>
              <a:tabLst>
                <a:tab pos="755607" algn="l"/>
              </a:tabLst>
            </a:pPr>
            <a:r>
              <a:rPr sz="1900" spc="-59" dirty="0">
                <a:latin typeface="Arial"/>
                <a:cs typeface="Arial"/>
              </a:rPr>
              <a:t>Term </a:t>
            </a:r>
            <a:r>
              <a:rPr sz="1900" dirty="0">
                <a:latin typeface="Arial"/>
                <a:cs typeface="Arial"/>
              </a:rPr>
              <a:t>: </a:t>
            </a:r>
            <a:r>
              <a:rPr sz="1900" spc="-19" dirty="0">
                <a:latin typeface="Arial"/>
                <a:cs typeface="Arial"/>
              </a:rPr>
              <a:t>A=Amir,</a:t>
            </a:r>
            <a:r>
              <a:rPr sz="1900" spc="-114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B=Bowo</a:t>
            </a:r>
            <a:endParaRPr sz="1900">
              <a:latin typeface="Arial"/>
              <a:cs typeface="Arial"/>
            </a:endParaRPr>
          </a:p>
          <a:p>
            <a:pPr marL="755607" lvl="1" indent="-285734">
              <a:spcBef>
                <a:spcPts val="500"/>
              </a:spcBef>
              <a:buChar char="–"/>
              <a:tabLst>
                <a:tab pos="755607" algn="l"/>
              </a:tabLst>
            </a:pPr>
            <a:r>
              <a:rPr sz="1900" dirty="0">
                <a:latin typeface="Arial"/>
                <a:cs typeface="Arial"/>
              </a:rPr>
              <a:t>Predikat :</a:t>
            </a:r>
            <a:r>
              <a:rPr sz="1900" spc="-10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K=kenal</a:t>
            </a:r>
            <a:endParaRPr sz="1900">
              <a:latin typeface="Arial"/>
              <a:cs typeface="Arial"/>
            </a:endParaRPr>
          </a:p>
          <a:p>
            <a:pPr marL="755607" lvl="1" indent="-285734">
              <a:spcBef>
                <a:spcPts val="500"/>
              </a:spcBef>
              <a:buChar char="–"/>
              <a:tabLst>
                <a:tab pos="755607" algn="l"/>
              </a:tabLst>
            </a:pPr>
            <a:r>
              <a:rPr sz="1900" dirty="0">
                <a:latin typeface="Arial"/>
                <a:cs typeface="Arial"/>
              </a:rPr>
              <a:t>Fungsi: K (A,B) </a:t>
            </a:r>
            <a:r>
              <a:rPr sz="1900" dirty="0">
                <a:latin typeface="Symbol"/>
                <a:cs typeface="Symbol"/>
              </a:rPr>
              <a:t>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Arial"/>
                <a:cs typeface="Arial"/>
              </a:rPr>
              <a:t>K</a:t>
            </a:r>
            <a:r>
              <a:rPr sz="1900" spc="-5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(B,A)</a:t>
            </a:r>
            <a:endParaRPr sz="1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10132" y="1993390"/>
            <a:ext cx="5323841" cy="41883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579" indent="-342881">
              <a:buChar char="•"/>
              <a:tabLst>
                <a:tab pos="355579" algn="l"/>
              </a:tabLst>
            </a:pPr>
            <a:r>
              <a:rPr sz="1900" spc="-19" dirty="0">
                <a:latin typeface="Arial"/>
                <a:cs typeface="Arial"/>
              </a:rPr>
              <a:t>Tidak </a:t>
            </a:r>
            <a:r>
              <a:rPr sz="1900" dirty="0">
                <a:latin typeface="Arial"/>
                <a:cs typeface="Arial"/>
              </a:rPr>
              <a:t>semua </a:t>
            </a:r>
            <a:r>
              <a:rPr sz="1900" spc="-5" dirty="0">
                <a:latin typeface="Arial"/>
                <a:cs typeface="Arial"/>
              </a:rPr>
              <a:t>orang </a:t>
            </a:r>
            <a:r>
              <a:rPr sz="1900" dirty="0">
                <a:latin typeface="Arial"/>
                <a:cs typeface="Arial"/>
              </a:rPr>
              <a:t>kaya</a:t>
            </a:r>
            <a:r>
              <a:rPr sz="1900" spc="-7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raya.</a:t>
            </a:r>
            <a:endParaRPr sz="1900">
              <a:latin typeface="Arial"/>
              <a:cs typeface="Arial"/>
            </a:endParaRPr>
          </a:p>
          <a:p>
            <a:pPr marL="755607" lvl="1" indent="-285734">
              <a:spcBef>
                <a:spcPts val="481"/>
              </a:spcBef>
              <a:buChar char="–"/>
              <a:tabLst>
                <a:tab pos="755607" algn="l"/>
              </a:tabLst>
            </a:pPr>
            <a:r>
              <a:rPr sz="1900" spc="-59" dirty="0">
                <a:latin typeface="Arial"/>
                <a:cs typeface="Arial"/>
              </a:rPr>
              <a:t>Term </a:t>
            </a:r>
            <a:r>
              <a:rPr sz="1900" dirty="0">
                <a:latin typeface="Arial"/>
                <a:cs typeface="Arial"/>
              </a:rPr>
              <a:t>:</a:t>
            </a:r>
            <a:r>
              <a:rPr sz="1900" spc="-3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O(x)=orang</a:t>
            </a:r>
            <a:endParaRPr sz="1900">
              <a:latin typeface="Arial"/>
              <a:cs typeface="Arial"/>
            </a:endParaRPr>
          </a:p>
          <a:p>
            <a:pPr marL="755607" lvl="1" indent="-285734">
              <a:spcBef>
                <a:spcPts val="500"/>
              </a:spcBef>
              <a:buChar char="–"/>
              <a:tabLst>
                <a:tab pos="755607" algn="l"/>
              </a:tabLst>
            </a:pPr>
            <a:r>
              <a:rPr sz="1900" dirty="0">
                <a:latin typeface="Arial"/>
                <a:cs typeface="Arial"/>
              </a:rPr>
              <a:t>Predikat :</a:t>
            </a:r>
            <a:r>
              <a:rPr sz="1900" spc="-10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K(x)=kaya</a:t>
            </a:r>
            <a:endParaRPr sz="1900">
              <a:latin typeface="Arial"/>
              <a:cs typeface="Arial"/>
            </a:endParaRPr>
          </a:p>
          <a:p>
            <a:pPr marL="469874">
              <a:spcBef>
                <a:spcPts val="500"/>
              </a:spcBef>
              <a:tabLst>
                <a:tab pos="754972" algn="l"/>
              </a:tabLst>
            </a:pPr>
            <a:r>
              <a:rPr sz="1900" dirty="0">
                <a:latin typeface="Arial"/>
                <a:cs typeface="Arial"/>
              </a:rPr>
              <a:t>–	</a:t>
            </a:r>
            <a:r>
              <a:rPr sz="1900" dirty="0">
                <a:latin typeface="Symbol"/>
                <a:cs typeface="Symbol"/>
              </a:rPr>
              <a:t>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Arial"/>
                <a:cs typeface="Arial"/>
              </a:rPr>
              <a:t>O(x) </a:t>
            </a:r>
            <a:r>
              <a:rPr sz="1900" dirty="0">
                <a:latin typeface="Symbol"/>
                <a:cs typeface="Symbol"/>
              </a:rPr>
              <a:t>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Arial"/>
                <a:cs typeface="Arial"/>
              </a:rPr>
              <a:t>K(x)</a:t>
            </a:r>
            <a:endParaRPr sz="1900">
              <a:latin typeface="Arial"/>
              <a:cs typeface="Arial"/>
            </a:endParaRPr>
          </a:p>
          <a:p>
            <a:pPr marL="355579" indent="-342881">
              <a:spcBef>
                <a:spcPts val="400"/>
              </a:spcBef>
              <a:buChar char="•"/>
              <a:tabLst>
                <a:tab pos="355579" algn="l"/>
              </a:tabLst>
            </a:pPr>
            <a:r>
              <a:rPr sz="1900" dirty="0">
                <a:latin typeface="Arial"/>
                <a:cs typeface="Arial"/>
              </a:rPr>
              <a:t>Semua </a:t>
            </a:r>
            <a:r>
              <a:rPr sz="1900" spc="-5" dirty="0">
                <a:latin typeface="Arial"/>
                <a:cs typeface="Arial"/>
              </a:rPr>
              <a:t>harimau adalah</a:t>
            </a:r>
            <a:r>
              <a:rPr sz="1900" spc="-90" dirty="0">
                <a:latin typeface="Arial"/>
                <a:cs typeface="Arial"/>
              </a:rPr>
              <a:t> </a:t>
            </a:r>
            <a:r>
              <a:rPr sz="1900" spc="-5" dirty="0">
                <a:latin typeface="Arial"/>
                <a:cs typeface="Arial"/>
              </a:rPr>
              <a:t>pemangsa.</a:t>
            </a:r>
            <a:endParaRPr sz="1900">
              <a:latin typeface="Arial"/>
              <a:cs typeface="Arial"/>
            </a:endParaRPr>
          </a:p>
          <a:p>
            <a:pPr marL="755607" lvl="1" indent="-285734">
              <a:spcBef>
                <a:spcPts val="500"/>
              </a:spcBef>
              <a:buChar char="–"/>
              <a:tabLst>
                <a:tab pos="755607" algn="l"/>
              </a:tabLst>
            </a:pPr>
            <a:r>
              <a:rPr sz="1900" spc="-50" dirty="0">
                <a:latin typeface="Arial"/>
                <a:cs typeface="Arial"/>
              </a:rPr>
              <a:t>Term: </a:t>
            </a:r>
            <a:r>
              <a:rPr sz="1900" spc="-5" dirty="0">
                <a:latin typeface="Arial"/>
                <a:cs typeface="Arial"/>
              </a:rPr>
              <a:t>H(x)=</a:t>
            </a:r>
            <a:r>
              <a:rPr sz="1900" spc="-30" dirty="0">
                <a:latin typeface="Arial"/>
                <a:cs typeface="Arial"/>
              </a:rPr>
              <a:t> </a:t>
            </a:r>
            <a:r>
              <a:rPr sz="1900" spc="-5" dirty="0">
                <a:latin typeface="Arial"/>
                <a:cs typeface="Arial"/>
              </a:rPr>
              <a:t>Harimau</a:t>
            </a:r>
            <a:endParaRPr sz="1900">
              <a:latin typeface="Arial"/>
              <a:cs typeface="Arial"/>
            </a:endParaRPr>
          </a:p>
          <a:p>
            <a:pPr marL="755607" lvl="1" indent="-285734">
              <a:spcBef>
                <a:spcPts val="500"/>
              </a:spcBef>
              <a:buChar char="–"/>
              <a:tabLst>
                <a:tab pos="755607" algn="l"/>
              </a:tabLst>
            </a:pPr>
            <a:r>
              <a:rPr sz="1900" dirty="0">
                <a:latin typeface="Arial"/>
                <a:cs typeface="Arial"/>
              </a:rPr>
              <a:t>Predikat: P(x) =</a:t>
            </a:r>
            <a:r>
              <a:rPr sz="1900" spc="-10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Pemangsa</a:t>
            </a:r>
            <a:endParaRPr sz="1900">
              <a:latin typeface="Arial"/>
              <a:cs typeface="Arial"/>
            </a:endParaRPr>
          </a:p>
          <a:p>
            <a:pPr marL="755607" lvl="1" indent="-285734">
              <a:spcBef>
                <a:spcPts val="500"/>
              </a:spcBef>
              <a:buChar char="–"/>
              <a:tabLst>
                <a:tab pos="755607" algn="l"/>
              </a:tabLst>
            </a:pPr>
            <a:r>
              <a:rPr sz="1900" dirty="0">
                <a:latin typeface="Arial"/>
                <a:cs typeface="Arial"/>
              </a:rPr>
              <a:t>Fungsi: </a:t>
            </a:r>
            <a:r>
              <a:rPr sz="1900" dirty="0">
                <a:latin typeface="Symbol"/>
                <a:cs typeface="Symbol"/>
              </a:rPr>
              <a:t>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Arial"/>
                <a:cs typeface="Arial"/>
              </a:rPr>
              <a:t>H(x) </a:t>
            </a:r>
            <a:r>
              <a:rPr sz="1900" dirty="0">
                <a:latin typeface="Symbol"/>
                <a:cs typeface="Symbol"/>
              </a:rPr>
              <a:t></a:t>
            </a:r>
            <a:r>
              <a:rPr sz="1900" spc="15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Arial"/>
                <a:cs typeface="Arial"/>
              </a:rPr>
              <a:t>P(x)</a:t>
            </a:r>
            <a:endParaRPr sz="1900">
              <a:latin typeface="Arial"/>
              <a:cs typeface="Arial"/>
            </a:endParaRPr>
          </a:p>
          <a:p>
            <a:pPr marL="355579" indent="-342881">
              <a:spcBef>
                <a:spcPts val="500"/>
              </a:spcBef>
              <a:buChar char="•"/>
              <a:tabLst>
                <a:tab pos="355579" algn="l"/>
              </a:tabLst>
            </a:pPr>
            <a:r>
              <a:rPr sz="1900" dirty="0">
                <a:latin typeface="Arial"/>
                <a:cs typeface="Arial"/>
              </a:rPr>
              <a:t>Ada </a:t>
            </a:r>
            <a:r>
              <a:rPr sz="1900" spc="-5" dirty="0">
                <a:latin typeface="Arial"/>
                <a:cs typeface="Arial"/>
              </a:rPr>
              <a:t>harimau </a:t>
            </a:r>
            <a:r>
              <a:rPr sz="1900" dirty="0">
                <a:latin typeface="Arial"/>
                <a:cs typeface="Arial"/>
              </a:rPr>
              <a:t>yang </a:t>
            </a:r>
            <a:r>
              <a:rPr sz="1900" spc="-5" dirty="0">
                <a:latin typeface="Arial"/>
                <a:cs typeface="Arial"/>
              </a:rPr>
              <a:t>hanya </a:t>
            </a:r>
            <a:r>
              <a:rPr sz="1900" dirty="0">
                <a:latin typeface="Arial"/>
                <a:cs typeface="Arial"/>
              </a:rPr>
              <a:t>memangsa</a:t>
            </a:r>
            <a:r>
              <a:rPr sz="1900" spc="-9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kijang.</a:t>
            </a:r>
            <a:endParaRPr sz="1900">
              <a:latin typeface="Arial"/>
              <a:cs typeface="Arial"/>
            </a:endParaRPr>
          </a:p>
          <a:p>
            <a:pPr marL="755607" lvl="1" indent="-285734">
              <a:spcBef>
                <a:spcPts val="400"/>
              </a:spcBef>
              <a:buChar char="–"/>
              <a:tabLst>
                <a:tab pos="755607" algn="l"/>
              </a:tabLst>
            </a:pPr>
            <a:r>
              <a:rPr sz="1900" spc="-50" dirty="0">
                <a:latin typeface="Arial"/>
                <a:cs typeface="Arial"/>
              </a:rPr>
              <a:t>Term: </a:t>
            </a:r>
            <a:r>
              <a:rPr sz="1900" spc="-5" dirty="0">
                <a:latin typeface="Arial"/>
                <a:cs typeface="Arial"/>
              </a:rPr>
              <a:t>H(x)= Harimau,</a:t>
            </a:r>
            <a:r>
              <a:rPr sz="1900" spc="-19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K(x)=kijang</a:t>
            </a:r>
            <a:endParaRPr sz="1900">
              <a:latin typeface="Arial"/>
              <a:cs typeface="Arial"/>
            </a:endParaRPr>
          </a:p>
          <a:p>
            <a:pPr marL="755607" lvl="1" indent="-285734">
              <a:spcBef>
                <a:spcPts val="500"/>
              </a:spcBef>
              <a:buChar char="–"/>
              <a:tabLst>
                <a:tab pos="755607" algn="l"/>
              </a:tabLst>
            </a:pPr>
            <a:r>
              <a:rPr sz="1900" dirty="0">
                <a:latin typeface="Arial"/>
                <a:cs typeface="Arial"/>
              </a:rPr>
              <a:t>Predikat: P(x) =</a:t>
            </a:r>
            <a:r>
              <a:rPr sz="1900" spc="-10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Pemangsa</a:t>
            </a:r>
            <a:endParaRPr sz="1900">
              <a:latin typeface="Arial"/>
              <a:cs typeface="Arial"/>
            </a:endParaRPr>
          </a:p>
          <a:p>
            <a:pPr marL="755607" lvl="1" indent="-285734">
              <a:spcBef>
                <a:spcPts val="500"/>
              </a:spcBef>
              <a:buChar char="–"/>
              <a:tabLst>
                <a:tab pos="755607" algn="l"/>
              </a:tabLst>
            </a:pPr>
            <a:r>
              <a:rPr sz="1900" dirty="0">
                <a:latin typeface="Arial"/>
                <a:cs typeface="Arial"/>
              </a:rPr>
              <a:t>Fungsi: </a:t>
            </a:r>
            <a:r>
              <a:rPr sz="1900" dirty="0">
                <a:latin typeface="Symbol"/>
                <a:cs typeface="Symbol"/>
              </a:rPr>
              <a:t>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Arial"/>
                <a:cs typeface="Arial"/>
              </a:rPr>
              <a:t>(x)H(x) </a:t>
            </a:r>
            <a:r>
              <a:rPr sz="1900">
                <a:latin typeface="Symbol"/>
                <a:cs typeface="Symbol"/>
              </a:rPr>
              <a:t></a:t>
            </a:r>
            <a:r>
              <a:rPr sz="1900">
                <a:latin typeface="Times New Roman"/>
                <a:cs typeface="Times New Roman"/>
              </a:rPr>
              <a:t> </a:t>
            </a:r>
            <a:r>
              <a:rPr lang="en-US" sz="1900" spc="-5" dirty="0">
                <a:latin typeface="Arial"/>
                <a:cs typeface="Arial"/>
              </a:rPr>
              <a:t>P</a:t>
            </a:r>
            <a:r>
              <a:rPr sz="1900" spc="-5">
                <a:latin typeface="Arial"/>
                <a:cs typeface="Arial"/>
              </a:rPr>
              <a:t>(x</a:t>
            </a:r>
            <a:r>
              <a:rPr sz="1900" spc="-5" dirty="0">
                <a:latin typeface="Arial"/>
                <a:cs typeface="Arial"/>
              </a:rPr>
              <a:t>)</a:t>
            </a:r>
            <a:r>
              <a:rPr sz="1900" spc="-5" dirty="0">
                <a:latin typeface="Symbol"/>
                <a:cs typeface="Symbol"/>
              </a:rPr>
              <a:t></a:t>
            </a:r>
            <a:r>
              <a:rPr sz="1900" spc="76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Arial"/>
                <a:cs typeface="Arial"/>
              </a:rPr>
              <a:t>K(x)</a:t>
            </a:r>
            <a:endParaRPr sz="1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</TotalTime>
  <Words>466</Words>
  <Application>Microsoft Office PowerPoint</Application>
  <PresentationFormat>Custom</PresentationFormat>
  <Paragraphs>88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Logika Predikat</vt:lpstr>
      <vt:lpstr>Pendahuluan</vt:lpstr>
      <vt:lpstr>Pendahuluan</vt:lpstr>
      <vt:lpstr>Pendahuluan</vt:lpstr>
      <vt:lpstr>Istilah dalam Logika Predikat</vt:lpstr>
      <vt:lpstr>Contoh Logika Predikat</vt:lpstr>
      <vt:lpstr>Fungsi Proposisi</vt:lpstr>
      <vt:lpstr>Contoh Kuantor Universal</vt:lpstr>
      <vt:lpstr>Contoh Kuantor Eksistensial</vt:lpstr>
      <vt:lpstr>Ekivalen Logis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 Logika predikat1.ppt</dc:title>
  <dc:creator>Teknik ELektro</dc:creator>
  <cp:lastModifiedBy>NOTEBOOK</cp:lastModifiedBy>
  <cp:revision>4</cp:revision>
  <dcterms:created xsi:type="dcterms:W3CDTF">2015-11-10T02:23:46Z</dcterms:created>
  <dcterms:modified xsi:type="dcterms:W3CDTF">2015-11-10T03:46:30Z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2010-09-03T00:00:00Z</vt:filetime>
  </property>
  <property fmtid="{D5CDD505-2E9C-101B-9397-08002B2CF9AE}" pid="3" name="Creator">
    <vt:lpwstr>Microsoft PowerPoint</vt:lpwstr>
  </property>
  <property fmtid="{D5CDD505-2E9C-101B-9397-08002B2CF9AE}" pid="4" name="LastSaved">
    <vt:filetime>2015-11-10T00:00:00Z</vt:filetime>
  </property>
</Properties>
</file>