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08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496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44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840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949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275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156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786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633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626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350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2925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66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054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558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2189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86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A4694CB-9F6F-4D65-B72B-0B646D436636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87FCD-BAB9-4BA9-9919-9DBF73F5D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6351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497" y="403906"/>
            <a:ext cx="9144000" cy="2387600"/>
          </a:xfrm>
        </p:spPr>
        <p:txBody>
          <a:bodyPr/>
          <a:lstStyle/>
          <a:p>
            <a:r>
              <a:rPr lang="en-ID" dirty="0" smtClean="0">
                <a:latin typeface="Algerian" panose="04020705040A02060702" pitchFamily="82" charset="0"/>
              </a:rPr>
              <a:t>PROGRAM PENDIDIKAN GURU</a:t>
            </a:r>
            <a:endParaRPr lang="en-US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 smtClean="0">
                <a:latin typeface="Algerian" panose="04020705040A02060702" pitchFamily="82" charset="0"/>
              </a:rPr>
              <a:t>DWI PRASETIYAWATI D.H., </a:t>
            </a:r>
            <a:r>
              <a:rPr lang="en-ID" dirty="0" err="1" smtClean="0">
                <a:latin typeface="Algerian" panose="04020705040A02060702" pitchFamily="82" charset="0"/>
              </a:rPr>
              <a:t>S.Pd</a:t>
            </a:r>
            <a:r>
              <a:rPr lang="en-ID" dirty="0" smtClean="0">
                <a:latin typeface="Algerian" panose="04020705040A02060702" pitchFamily="82" charset="0"/>
              </a:rPr>
              <a:t>., </a:t>
            </a:r>
            <a:r>
              <a:rPr lang="en-ID" dirty="0" err="1" smtClean="0">
                <a:latin typeface="Algerian" panose="04020705040A02060702" pitchFamily="82" charset="0"/>
              </a:rPr>
              <a:t>M.Pd</a:t>
            </a:r>
            <a:r>
              <a:rPr lang="en-ID" dirty="0" smtClean="0">
                <a:latin typeface="Algerian" panose="04020705040A02060702" pitchFamily="82" charset="0"/>
              </a:rPr>
              <a:t>.</a:t>
            </a:r>
            <a:endParaRPr lang="en-US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728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ISI PROGRAM PENDIDIKAN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D" dirty="0" smtClean="0"/>
              <a:t>Program </a:t>
            </a: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mengandung</a:t>
            </a:r>
            <a:r>
              <a:rPr lang="en-ID" dirty="0" smtClean="0"/>
              <a:t> </a:t>
            </a:r>
            <a:r>
              <a:rPr lang="en-ID" dirty="0" err="1" smtClean="0"/>
              <a:t>aspek</a:t>
            </a:r>
            <a:r>
              <a:rPr lang="en-ID" dirty="0" smtClean="0"/>
              <a:t> </a:t>
            </a:r>
            <a:r>
              <a:rPr lang="en-ID" dirty="0" err="1" smtClean="0"/>
              <a:t>moralitas</a:t>
            </a:r>
            <a:r>
              <a:rPr lang="en-ID" dirty="0" smtClean="0"/>
              <a:t>.</a:t>
            </a:r>
          </a:p>
          <a:p>
            <a:r>
              <a:rPr lang="en-ID" dirty="0" smtClean="0"/>
              <a:t>Program </a:t>
            </a: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mengarah</a:t>
            </a:r>
            <a:r>
              <a:rPr lang="en-ID" dirty="0" smtClean="0"/>
              <a:t> </a:t>
            </a:r>
            <a:r>
              <a:rPr lang="en-ID" dirty="0" err="1" smtClean="0"/>
              <a:t>ke</a:t>
            </a:r>
            <a:r>
              <a:rPr lang="en-ID" dirty="0" smtClean="0"/>
              <a:t> </a:t>
            </a:r>
            <a:r>
              <a:rPr lang="en-ID" dirty="0" err="1" smtClean="0"/>
              <a:t>bidang</a:t>
            </a:r>
            <a:r>
              <a:rPr lang="en-ID" dirty="0" smtClean="0"/>
              <a:t> </a:t>
            </a:r>
            <a:r>
              <a:rPr lang="en-ID" dirty="0" err="1" smtClean="0"/>
              <a:t>studi</a:t>
            </a:r>
            <a:r>
              <a:rPr lang="en-ID" dirty="0" smtClean="0"/>
              <a:t>.</a:t>
            </a:r>
          </a:p>
          <a:p>
            <a:r>
              <a:rPr lang="en-ID" dirty="0" err="1" smtClean="0"/>
              <a:t>Menurut</a:t>
            </a:r>
            <a:r>
              <a:rPr lang="en-ID" dirty="0" smtClean="0"/>
              <a:t> J. Herbart </a:t>
            </a: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mengajar</a:t>
            </a:r>
            <a:r>
              <a:rPr lang="en-ID" dirty="0" smtClean="0"/>
              <a:t> yang </a:t>
            </a:r>
            <a:r>
              <a:rPr lang="en-ID" dirty="0" err="1" smtClean="0"/>
              <a:t>diterapkan</a:t>
            </a:r>
            <a:r>
              <a:rPr lang="en-ID" dirty="0" smtClean="0"/>
              <a:t> </a:t>
            </a:r>
            <a:r>
              <a:rPr lang="en-ID" dirty="0" err="1" smtClean="0"/>
              <a:t>menggunakan</a:t>
            </a:r>
            <a:r>
              <a:rPr lang="en-ID" dirty="0" smtClean="0"/>
              <a:t> </a:t>
            </a:r>
            <a:r>
              <a:rPr lang="en-ID" dirty="0" err="1" smtClean="0"/>
              <a:t>metode</a:t>
            </a:r>
            <a:r>
              <a:rPr lang="en-ID" dirty="0" smtClean="0"/>
              <a:t> </a:t>
            </a:r>
            <a:r>
              <a:rPr lang="en-ID" i="1" dirty="0" smtClean="0"/>
              <a:t>formal step-</a:t>
            </a:r>
            <a:r>
              <a:rPr lang="en-ID" dirty="0" err="1" smtClean="0"/>
              <a:t>nya</a:t>
            </a:r>
            <a:r>
              <a:rPr lang="en-ID" dirty="0" smtClean="0"/>
              <a:t>,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langkah-langkah</a:t>
            </a:r>
            <a:r>
              <a:rPr lang="en-ID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Persiapan</a:t>
            </a:r>
            <a:r>
              <a:rPr lang="en-ID" dirty="0" smtClean="0"/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Penyajian</a:t>
            </a:r>
            <a:r>
              <a:rPr lang="en-ID" dirty="0" smtClean="0"/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Asosiasi</a:t>
            </a:r>
            <a:r>
              <a:rPr lang="en-ID" dirty="0" smtClean="0"/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Generalisasi</a:t>
            </a:r>
            <a:r>
              <a:rPr lang="en-ID" dirty="0" smtClean="0"/>
              <a:t>,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Aplikasi</a:t>
            </a:r>
            <a:endParaRPr lang="en-ID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626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PENGETAHUAN PENGUASAAN CALON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Studi</a:t>
            </a:r>
            <a:r>
              <a:rPr lang="en-ID" dirty="0" smtClean="0"/>
              <a:t> </a:t>
            </a:r>
            <a:r>
              <a:rPr lang="en-ID" dirty="0" err="1" smtClean="0"/>
              <a:t>analisis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pengajaran</a:t>
            </a:r>
            <a:r>
              <a:rPr lang="en-ID" dirty="0" smtClean="0"/>
              <a:t>        </a:t>
            </a:r>
            <a:r>
              <a:rPr lang="en-ID" dirty="0" err="1" smtClean="0"/>
              <a:t>terdiri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bentuk-bentuk</a:t>
            </a:r>
            <a:r>
              <a:rPr lang="en-ID" dirty="0" smtClean="0"/>
              <a:t> </a:t>
            </a:r>
            <a:r>
              <a:rPr lang="en-ID" dirty="0" err="1" smtClean="0"/>
              <a:t>interaksi</a:t>
            </a:r>
            <a:r>
              <a:rPr lang="en-ID" dirty="0" smtClean="0"/>
              <a:t> verbal </a:t>
            </a:r>
            <a:r>
              <a:rPr lang="en-ID" dirty="0" err="1" smtClean="0"/>
              <a:t>dan</a:t>
            </a:r>
            <a:r>
              <a:rPr lang="en-ID" dirty="0" smtClean="0"/>
              <a:t> nonverbal, </a:t>
            </a:r>
            <a:r>
              <a:rPr lang="en-ID" dirty="0" err="1" smtClean="0"/>
              <a:t>konsep</a:t>
            </a:r>
            <a:r>
              <a:rPr lang="en-ID" dirty="0" smtClean="0"/>
              <a:t> </a:t>
            </a:r>
            <a:r>
              <a:rPr lang="en-ID" dirty="0" err="1" smtClean="0"/>
              <a:t>pengajaran</a:t>
            </a:r>
            <a:r>
              <a:rPr lang="en-ID" dirty="0" smtClean="0"/>
              <a:t>, </a:t>
            </a:r>
            <a:r>
              <a:rPr lang="en-ID" dirty="0" err="1" smtClean="0"/>
              <a:t>kelas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system social </a:t>
            </a:r>
            <a:r>
              <a:rPr lang="en-ID" dirty="0" err="1" smtClean="0"/>
              <a:t>emosional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hakikat</a:t>
            </a:r>
            <a:r>
              <a:rPr lang="en-ID" dirty="0" smtClean="0"/>
              <a:t> </a:t>
            </a:r>
            <a:r>
              <a:rPr lang="en-ID" dirty="0" err="1" smtClean="0"/>
              <a:t>kepemimpinan</a:t>
            </a:r>
            <a:r>
              <a:rPr lang="en-ID" dirty="0" smtClean="0"/>
              <a:t> (</a:t>
            </a:r>
            <a:r>
              <a:rPr lang="en-ID" i="1" dirty="0" err="1" smtClean="0"/>
              <a:t>ledearship</a:t>
            </a:r>
            <a:r>
              <a:rPr lang="en-ID" i="1" dirty="0" smtClean="0"/>
              <a:t>)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Struktur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kegunaan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     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menguasai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pengertian</a:t>
            </a:r>
            <a:r>
              <a:rPr lang="en-ID" dirty="0" smtClean="0"/>
              <a:t> </a:t>
            </a:r>
            <a:r>
              <a:rPr lang="en-ID" dirty="0" err="1" smtClean="0"/>
              <a:t>dasar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bagaimana</a:t>
            </a:r>
            <a:r>
              <a:rPr lang="en-ID" dirty="0" smtClean="0"/>
              <a:t> </a:t>
            </a:r>
            <a:r>
              <a:rPr lang="en-ID" dirty="0" err="1" smtClean="0"/>
              <a:t>struktur</a:t>
            </a:r>
            <a:r>
              <a:rPr lang="en-ID" dirty="0" smtClean="0"/>
              <a:t> </a:t>
            </a:r>
            <a:r>
              <a:rPr lang="en-ID" dirty="0" err="1" smtClean="0"/>
              <a:t>itu</a:t>
            </a:r>
            <a:r>
              <a:rPr lang="en-ID" dirty="0" smtClean="0"/>
              <a:t> </a:t>
            </a:r>
            <a:r>
              <a:rPr lang="en-ID" dirty="0" err="1" smtClean="0"/>
              <a:t>mempengaruhi</a:t>
            </a:r>
            <a:r>
              <a:rPr lang="en-ID" dirty="0" smtClean="0"/>
              <a:t> </a:t>
            </a:r>
            <a:r>
              <a:rPr lang="en-ID" dirty="0" err="1" smtClean="0"/>
              <a:t>seni</a:t>
            </a:r>
            <a:r>
              <a:rPr lang="en-ID" dirty="0" smtClean="0"/>
              <a:t> </a:t>
            </a:r>
            <a:r>
              <a:rPr lang="en-ID" dirty="0" err="1" smtClean="0"/>
              <a:t>mengajar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Konsep-konsep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perkembangan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     </a:t>
            </a:r>
            <a:r>
              <a:rPr lang="en-ID" dirty="0" err="1" smtClean="0"/>
              <a:t>aspek</a:t>
            </a:r>
            <a:r>
              <a:rPr lang="en-ID" dirty="0" smtClean="0"/>
              <a:t> </a:t>
            </a:r>
            <a:r>
              <a:rPr lang="en-ID" dirty="0" err="1" smtClean="0"/>
              <a:t>ini</a:t>
            </a:r>
            <a:r>
              <a:rPr lang="en-ID" dirty="0" smtClean="0"/>
              <a:t> </a:t>
            </a:r>
            <a:r>
              <a:rPr lang="en-ID" dirty="0" err="1" smtClean="0"/>
              <a:t>meliputi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struktur</a:t>
            </a:r>
            <a:r>
              <a:rPr lang="en-ID" dirty="0" smtClean="0"/>
              <a:t> </a:t>
            </a:r>
            <a:r>
              <a:rPr lang="en-ID" dirty="0" err="1" smtClean="0"/>
              <a:t>intelek</a:t>
            </a:r>
            <a:r>
              <a:rPr lang="en-ID" dirty="0" smtClean="0"/>
              <a:t>, </a:t>
            </a:r>
            <a:r>
              <a:rPr lang="en-ID" dirty="0" err="1" smtClean="0"/>
              <a:t>pertumbuhan</a:t>
            </a:r>
            <a:r>
              <a:rPr lang="en-ID" dirty="0" smtClean="0"/>
              <a:t> </a:t>
            </a:r>
            <a:r>
              <a:rPr lang="en-ID" dirty="0" err="1" smtClean="0"/>
              <a:t>kognitif</a:t>
            </a:r>
            <a:r>
              <a:rPr lang="en-ID" dirty="0" smtClean="0"/>
              <a:t>, </a:t>
            </a:r>
            <a:r>
              <a:rPr lang="en-ID" dirty="0" err="1" smtClean="0"/>
              <a:t>tipe-tipe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konsep-konsep</a:t>
            </a:r>
            <a:r>
              <a:rPr lang="en-ID" dirty="0" smtClean="0"/>
              <a:t> </a:t>
            </a:r>
            <a:r>
              <a:rPr lang="en-ID" dirty="0" err="1" smtClean="0"/>
              <a:t>dasar</a:t>
            </a:r>
            <a:r>
              <a:rPr lang="en-ID" dirty="0" smtClean="0"/>
              <a:t>, </a:t>
            </a:r>
            <a:r>
              <a:rPr lang="en-ID" dirty="0" err="1" smtClean="0"/>
              <a:t>misalnya</a:t>
            </a:r>
            <a:r>
              <a:rPr lang="en-ID" dirty="0" smtClean="0"/>
              <a:t> </a:t>
            </a:r>
            <a:r>
              <a:rPr lang="en-ID" dirty="0" err="1" smtClean="0"/>
              <a:t>kesiapan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motivasi</a:t>
            </a:r>
            <a:r>
              <a:rPr lang="en-ID" dirty="0" smtClean="0"/>
              <a:t>.</a:t>
            </a:r>
          </a:p>
        </p:txBody>
      </p:sp>
      <p:sp>
        <p:nvSpPr>
          <p:cNvPr id="6" name="Right Arrow 5"/>
          <p:cNvSpPr/>
          <p:nvPr/>
        </p:nvSpPr>
        <p:spPr>
          <a:xfrm>
            <a:off x="6505303" y="1972492"/>
            <a:ext cx="470262" cy="1567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6766561" y="3239590"/>
            <a:ext cx="391886" cy="2090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10123714" y="4571999"/>
            <a:ext cx="352697" cy="1567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9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5577"/>
            <a:ext cx="10515600" cy="5641386"/>
          </a:xfrm>
        </p:spPr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en-ID" dirty="0" err="1" smtClean="0"/>
              <a:t>Desain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r>
              <a:rPr lang="en-ID" dirty="0" err="1" smtClean="0"/>
              <a:t>mengajar</a:t>
            </a:r>
            <a:r>
              <a:rPr lang="en-ID" dirty="0" smtClean="0"/>
              <a:t>        </a:t>
            </a:r>
            <a:r>
              <a:rPr lang="en-ID" dirty="0" err="1" smtClean="0"/>
              <a:t>berhubungan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metode</a:t>
            </a:r>
            <a:r>
              <a:rPr lang="en-ID" dirty="0" smtClean="0"/>
              <a:t>, </a:t>
            </a:r>
            <a:r>
              <a:rPr lang="en-ID" dirty="0" err="1" smtClean="0"/>
              <a:t>sehingga</a:t>
            </a:r>
            <a:r>
              <a:rPr lang="en-ID" dirty="0" smtClean="0"/>
              <a:t>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mempelajari</a:t>
            </a:r>
            <a:r>
              <a:rPr lang="en-ID" dirty="0" smtClean="0"/>
              <a:t> </a:t>
            </a:r>
            <a:r>
              <a:rPr lang="en-ID" dirty="0" err="1" smtClean="0"/>
              <a:t>cara-cara</a:t>
            </a:r>
            <a:r>
              <a:rPr lang="en-ID" dirty="0" smtClean="0"/>
              <a:t> </a:t>
            </a:r>
            <a:r>
              <a:rPr lang="en-ID" dirty="0" err="1" smtClean="0"/>
              <a:t>menentukan</a:t>
            </a:r>
            <a:r>
              <a:rPr lang="en-ID" dirty="0" smtClean="0"/>
              <a:t> </a:t>
            </a:r>
            <a:r>
              <a:rPr lang="en-ID" dirty="0" err="1" smtClean="0"/>
              <a:t>tujuan</a:t>
            </a:r>
            <a:r>
              <a:rPr lang="en-ID" dirty="0" smtClean="0"/>
              <a:t>, </a:t>
            </a:r>
            <a:r>
              <a:rPr lang="en-ID" dirty="0" err="1" smtClean="0"/>
              <a:t>menggunakan</a:t>
            </a:r>
            <a:r>
              <a:rPr lang="en-ID" dirty="0" smtClean="0"/>
              <a:t> </a:t>
            </a:r>
            <a:r>
              <a:rPr lang="en-ID" dirty="0" err="1" smtClean="0"/>
              <a:t>strategi</a:t>
            </a:r>
            <a:r>
              <a:rPr lang="en-ID" dirty="0" smtClean="0"/>
              <a:t>, </a:t>
            </a:r>
            <a:r>
              <a:rPr lang="en-ID" dirty="0" err="1" smtClean="0"/>
              <a:t>mengembangkan</a:t>
            </a:r>
            <a:r>
              <a:rPr lang="en-ID" dirty="0" smtClean="0"/>
              <a:t> unit </a:t>
            </a:r>
            <a:r>
              <a:rPr lang="en-ID" dirty="0" err="1" smtClean="0"/>
              <a:t>belajar</a:t>
            </a:r>
            <a:r>
              <a:rPr lang="en-ID" dirty="0" smtClean="0"/>
              <a:t>, </a:t>
            </a:r>
            <a:r>
              <a:rPr lang="en-ID" dirty="0" err="1" smtClean="0"/>
              <a:t>serta</a:t>
            </a:r>
            <a:r>
              <a:rPr lang="en-ID" dirty="0" smtClean="0"/>
              <a:t> </a:t>
            </a:r>
            <a:r>
              <a:rPr lang="en-ID" dirty="0" err="1" smtClean="0"/>
              <a:t>menggunakan</a:t>
            </a:r>
            <a:r>
              <a:rPr lang="en-ID" dirty="0" smtClean="0"/>
              <a:t> </a:t>
            </a:r>
            <a:r>
              <a:rPr lang="en-ID" dirty="0" err="1" smtClean="0"/>
              <a:t>sisten</a:t>
            </a:r>
            <a:r>
              <a:rPr lang="en-ID" dirty="0" smtClean="0"/>
              <a:t> </a:t>
            </a:r>
            <a:r>
              <a:rPr lang="en-ID" dirty="0" err="1" smtClean="0"/>
              <a:t>pengajaran</a:t>
            </a:r>
            <a:r>
              <a:rPr lang="en-ID" dirty="0" smtClean="0"/>
              <a:t>. 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ID" dirty="0" err="1" smtClean="0"/>
              <a:t>Demonstrasi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evaluasi</a:t>
            </a:r>
            <a:r>
              <a:rPr lang="en-ID" dirty="0" smtClean="0"/>
              <a:t> </a:t>
            </a:r>
            <a:r>
              <a:rPr lang="en-ID" dirty="0" err="1" smtClean="0"/>
              <a:t>kompetensi-kompetensi</a:t>
            </a:r>
            <a:r>
              <a:rPr lang="en-ID" dirty="0" smtClean="0"/>
              <a:t> </a:t>
            </a:r>
            <a:r>
              <a:rPr lang="en-ID" dirty="0" err="1" smtClean="0"/>
              <a:t>mengajar</a:t>
            </a:r>
            <a:r>
              <a:rPr lang="en-ID" dirty="0" smtClean="0"/>
              <a:t>      </a:t>
            </a:r>
            <a:r>
              <a:rPr lang="en-ID" dirty="0" err="1" smtClean="0"/>
              <a:t>meliputi</a:t>
            </a:r>
            <a:r>
              <a:rPr lang="en-ID" dirty="0" smtClean="0"/>
              <a:t> </a:t>
            </a:r>
            <a:r>
              <a:rPr lang="en-ID" dirty="0" err="1" smtClean="0"/>
              <a:t>pengalaman-pengalaman</a:t>
            </a:r>
            <a:r>
              <a:rPr lang="en-ID" dirty="0" smtClean="0"/>
              <a:t> </a:t>
            </a:r>
            <a:r>
              <a:rPr lang="en-ID" dirty="0" err="1" smtClean="0"/>
              <a:t>percobaan</a:t>
            </a:r>
            <a:r>
              <a:rPr lang="en-ID" dirty="0" smtClean="0"/>
              <a:t> </a:t>
            </a:r>
            <a:r>
              <a:rPr lang="en-ID" dirty="0" err="1" smtClean="0"/>
              <a:t>mengajar</a:t>
            </a:r>
            <a:r>
              <a:rPr lang="en-ID" dirty="0" smtClean="0"/>
              <a:t>, </a:t>
            </a:r>
            <a:r>
              <a:rPr lang="en-ID" dirty="0" err="1" smtClean="0"/>
              <a:t>menganalisis</a:t>
            </a:r>
            <a:r>
              <a:rPr lang="en-ID" dirty="0" smtClean="0"/>
              <a:t> </a:t>
            </a:r>
            <a:r>
              <a:rPr lang="en-ID" dirty="0" err="1" smtClean="0"/>
              <a:t>kompetensi</a:t>
            </a:r>
            <a:r>
              <a:rPr lang="en-ID" dirty="0" smtClean="0"/>
              <a:t> yang </a:t>
            </a:r>
            <a:r>
              <a:rPr lang="en-ID" dirty="0" err="1" smtClean="0"/>
              <a:t>didemontrasikan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masalah-masalah</a:t>
            </a:r>
            <a:r>
              <a:rPr lang="en-ID" dirty="0" smtClean="0"/>
              <a:t> professional </a:t>
            </a:r>
            <a:r>
              <a:rPr lang="en-ID" dirty="0" err="1" smtClean="0"/>
              <a:t>lainnya</a:t>
            </a:r>
            <a:r>
              <a:rPr lang="en-ID" dirty="0" smtClean="0"/>
              <a:t>.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ight Arrow 3"/>
          <p:cNvSpPr/>
          <p:nvPr/>
        </p:nvSpPr>
        <p:spPr>
          <a:xfrm>
            <a:off x="5042262" y="692332"/>
            <a:ext cx="470263" cy="1698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10202092" y="2364376"/>
            <a:ext cx="326571" cy="1828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667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KOMPONEN-KOMPONEN PENGETAHUAN GURU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039294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329">
                  <a:extLst>
                    <a:ext uri="{9D8B030D-6E8A-4147-A177-3AD203B41FA5}">
                      <a16:colId xmlns:a16="http://schemas.microsoft.com/office/drawing/2014/main" val="954060930"/>
                    </a:ext>
                  </a:extLst>
                </a:gridCol>
                <a:gridCol w="3745577">
                  <a:extLst>
                    <a:ext uri="{9D8B030D-6E8A-4147-A177-3AD203B41FA5}">
                      <a16:colId xmlns:a16="http://schemas.microsoft.com/office/drawing/2014/main" val="4266896007"/>
                    </a:ext>
                  </a:extLst>
                </a:gridCol>
                <a:gridCol w="411236">
                  <a:extLst>
                    <a:ext uri="{9D8B030D-6E8A-4147-A177-3AD203B41FA5}">
                      <a16:colId xmlns:a16="http://schemas.microsoft.com/office/drawing/2014/main" val="2591058201"/>
                    </a:ext>
                  </a:extLst>
                </a:gridCol>
                <a:gridCol w="4192008">
                  <a:extLst>
                    <a:ext uri="{9D8B030D-6E8A-4147-A177-3AD203B41FA5}">
                      <a16:colId xmlns:a16="http://schemas.microsoft.com/office/drawing/2014/main" val="15506981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ID" dirty="0" smtClean="0"/>
                        <a:t>1.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Keterampilan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smtClean="0"/>
                        <a:t>7.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Belajar</a:t>
                      </a:r>
                      <a:endParaRPr lang="en-US" dirty="0"/>
                    </a:p>
                  </a:txBody>
                  <a:tcPr marL="77801" marR="77801"/>
                </a:tc>
                <a:extLst>
                  <a:ext uri="{0D108BD9-81ED-4DB2-BD59-A6C34878D82A}">
                    <a16:rowId xmlns:a16="http://schemas.microsoft.com/office/drawing/2014/main" val="4141442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D" dirty="0" smtClean="0"/>
                        <a:t>2.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Etika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smtClean="0"/>
                        <a:t>8.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Pedagogik</a:t>
                      </a:r>
                      <a:r>
                        <a:rPr lang="en-ID" baseline="0" dirty="0" smtClean="0"/>
                        <a:t> / </a:t>
                      </a:r>
                      <a:r>
                        <a:rPr lang="en-ID" baseline="0" dirty="0" err="1" smtClean="0"/>
                        <a:t>metodologi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pengajaran</a:t>
                      </a:r>
                      <a:endParaRPr lang="en-US" dirty="0"/>
                    </a:p>
                  </a:txBody>
                  <a:tcPr marL="77801" marR="77801"/>
                </a:tc>
                <a:extLst>
                  <a:ext uri="{0D108BD9-81ED-4DB2-BD59-A6C34878D82A}">
                    <a16:rowId xmlns:a16="http://schemas.microsoft.com/office/drawing/2014/main" val="664054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D" dirty="0" smtClean="0"/>
                        <a:t>3.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Disiplin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ilmiah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smtClean="0"/>
                        <a:t>9.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smtClean="0"/>
                        <a:t>Proses</a:t>
                      </a:r>
                      <a:endParaRPr lang="en-US" dirty="0"/>
                    </a:p>
                  </a:txBody>
                  <a:tcPr marL="77801" marR="77801"/>
                </a:tc>
                <a:extLst>
                  <a:ext uri="{0D108BD9-81ED-4DB2-BD59-A6C34878D82A}">
                    <a16:rowId xmlns:a16="http://schemas.microsoft.com/office/drawing/2014/main" val="14335616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D" dirty="0" smtClean="0"/>
                        <a:t>4.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Konsep-konsep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dasar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smtClean="0"/>
                        <a:t>10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Teknologi</a:t>
                      </a:r>
                      <a:endParaRPr lang="en-US" dirty="0"/>
                    </a:p>
                  </a:txBody>
                  <a:tcPr marL="77801" marR="77801"/>
                </a:tc>
                <a:extLst>
                  <a:ext uri="{0D108BD9-81ED-4DB2-BD59-A6C34878D82A}">
                    <a16:rowId xmlns:a16="http://schemas.microsoft.com/office/drawing/2014/main" val="4011103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D" dirty="0" smtClean="0"/>
                        <a:t>5.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Pelajar</a:t>
                      </a:r>
                      <a:r>
                        <a:rPr lang="en-ID" dirty="0" smtClean="0"/>
                        <a:t>/</a:t>
                      </a:r>
                      <a:r>
                        <a:rPr lang="en-ID" dirty="0" err="1" smtClean="0"/>
                        <a:t>siswa</a:t>
                      </a:r>
                      <a:r>
                        <a:rPr lang="en-ID" dirty="0" smtClean="0"/>
                        <a:t> 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smtClean="0"/>
                        <a:t>11.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Pengembangan</a:t>
                      </a:r>
                      <a:r>
                        <a:rPr lang="en-ID" baseline="0" dirty="0" smtClean="0"/>
                        <a:t> </a:t>
                      </a:r>
                      <a:r>
                        <a:rPr lang="en-ID" baseline="0" dirty="0" err="1" smtClean="0"/>
                        <a:t>Diri</a:t>
                      </a:r>
                      <a:r>
                        <a:rPr lang="en-ID" baseline="0" dirty="0" smtClean="0"/>
                        <a:t> (</a:t>
                      </a:r>
                      <a:r>
                        <a:rPr lang="en-ID" i="1" baseline="0" dirty="0" smtClean="0"/>
                        <a:t>self</a:t>
                      </a:r>
                      <a:r>
                        <a:rPr lang="en-ID" i="0" baseline="0" dirty="0" smtClean="0"/>
                        <a:t>)</a:t>
                      </a:r>
                      <a:endParaRPr lang="en-US" dirty="0"/>
                    </a:p>
                  </a:txBody>
                  <a:tcPr marL="77801" marR="77801"/>
                </a:tc>
                <a:extLst>
                  <a:ext uri="{0D108BD9-81ED-4DB2-BD59-A6C34878D82A}">
                    <a16:rowId xmlns:a16="http://schemas.microsoft.com/office/drawing/2014/main" val="3663695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D" dirty="0" smtClean="0"/>
                        <a:t>6.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Suasana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sosial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smtClean="0"/>
                        <a:t>12.</a:t>
                      </a:r>
                      <a:endParaRPr lang="en-US" dirty="0"/>
                    </a:p>
                  </a:txBody>
                  <a:tcPr marL="77801" marR="77801"/>
                </a:tc>
                <a:tc>
                  <a:txBody>
                    <a:bodyPr/>
                    <a:lstStyle/>
                    <a:p>
                      <a:r>
                        <a:rPr lang="en-ID" dirty="0" err="1" smtClean="0"/>
                        <a:t>Perubahan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dan</a:t>
                      </a:r>
                      <a:r>
                        <a:rPr lang="en-ID" dirty="0" smtClean="0"/>
                        <a:t> </a:t>
                      </a:r>
                      <a:r>
                        <a:rPr lang="en-ID" dirty="0" err="1" smtClean="0"/>
                        <a:t>inovasi</a:t>
                      </a:r>
                      <a:endParaRPr lang="en-US" dirty="0"/>
                    </a:p>
                  </a:txBody>
                  <a:tcPr marL="77801" marR="77801"/>
                </a:tc>
                <a:extLst>
                  <a:ext uri="{0D108BD9-81ED-4DB2-BD59-A6C34878D82A}">
                    <a16:rowId xmlns:a16="http://schemas.microsoft.com/office/drawing/2014/main" val="19473177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7258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1. KETERAMPILAN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Keterampilan</a:t>
            </a:r>
            <a:r>
              <a:rPr lang="en-ID" dirty="0" smtClean="0"/>
              <a:t> </a:t>
            </a:r>
            <a:r>
              <a:rPr lang="en-ID" dirty="0" err="1" smtClean="0"/>
              <a:t>ini</a:t>
            </a:r>
            <a:r>
              <a:rPr lang="en-ID" dirty="0" smtClean="0"/>
              <a:t> </a:t>
            </a:r>
            <a:r>
              <a:rPr lang="en-ID" dirty="0" err="1" smtClean="0"/>
              <a:t>diperoleh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latihan-latihan</a:t>
            </a:r>
            <a:r>
              <a:rPr lang="en-ID" dirty="0" smtClean="0"/>
              <a:t> </a:t>
            </a:r>
            <a:r>
              <a:rPr lang="en-ID" dirty="0" err="1" smtClean="0"/>
              <a:t>keguruan</a:t>
            </a:r>
            <a:r>
              <a:rPr lang="en-ID" dirty="0"/>
              <a:t> </a:t>
            </a:r>
            <a:r>
              <a:rPr lang="en-ID" dirty="0" smtClean="0"/>
              <a:t>(</a:t>
            </a:r>
            <a:r>
              <a:rPr lang="en-ID" i="1" dirty="0" smtClean="0"/>
              <a:t>technical approach</a:t>
            </a:r>
            <a:r>
              <a:rPr lang="en-ID" dirty="0" smtClean="0"/>
              <a:t>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Pendekatan</a:t>
            </a:r>
            <a:r>
              <a:rPr lang="en-ID" dirty="0" smtClean="0"/>
              <a:t> yang </a:t>
            </a:r>
            <a:r>
              <a:rPr lang="en-ID" dirty="0" err="1" smtClean="0"/>
              <a:t>digunakan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mengembangkan</a:t>
            </a:r>
            <a:r>
              <a:rPr lang="en-ID" dirty="0" smtClean="0"/>
              <a:t> </a:t>
            </a:r>
            <a:r>
              <a:rPr lang="en-ID" dirty="0" err="1" smtClean="0"/>
              <a:t>keterampilan</a:t>
            </a:r>
            <a:r>
              <a:rPr lang="en-ID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Pendekatan</a:t>
            </a:r>
            <a:r>
              <a:rPr lang="en-ID" dirty="0" smtClean="0"/>
              <a:t> </a:t>
            </a:r>
            <a:r>
              <a:rPr lang="en-ID" i="1" dirty="0" err="1" smtClean="0"/>
              <a:t>mikro</a:t>
            </a:r>
            <a:r>
              <a:rPr lang="en-ID" i="1" dirty="0" smtClean="0"/>
              <a:t> teaching</a:t>
            </a:r>
            <a:endParaRPr lang="en-ID" dirty="0" smtClean="0"/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Pendekatan</a:t>
            </a:r>
            <a:r>
              <a:rPr lang="en-ID" dirty="0" smtClean="0"/>
              <a:t> </a:t>
            </a:r>
            <a:r>
              <a:rPr lang="en-ID" dirty="0" err="1" smtClean="0"/>
              <a:t>tingkah</a:t>
            </a:r>
            <a:r>
              <a:rPr lang="en-ID" dirty="0" smtClean="0"/>
              <a:t> </a:t>
            </a:r>
            <a:r>
              <a:rPr lang="en-ID" dirty="0" err="1" smtClean="0"/>
              <a:t>laku</a:t>
            </a:r>
            <a:r>
              <a:rPr lang="en-ID" dirty="0" smtClean="0"/>
              <a:t> (</a:t>
            </a:r>
            <a:r>
              <a:rPr lang="en-ID" i="1" dirty="0" err="1" smtClean="0"/>
              <a:t>behavioral</a:t>
            </a:r>
            <a:r>
              <a:rPr lang="en-ID" i="1" dirty="0" smtClean="0"/>
              <a:t> </a:t>
            </a:r>
            <a:r>
              <a:rPr lang="en-ID" i="1" dirty="0" err="1" smtClean="0"/>
              <a:t>objectivies</a:t>
            </a:r>
            <a:r>
              <a:rPr lang="en-ID" i="1" dirty="0" smtClean="0"/>
              <a:t> </a:t>
            </a:r>
            <a:r>
              <a:rPr lang="en-ID" i="1" dirty="0" err="1" smtClean="0"/>
              <a:t>approch</a:t>
            </a:r>
            <a:r>
              <a:rPr lang="en-ID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916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2. ETIKA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D" dirty="0" err="1" smtClean="0"/>
              <a:t>Tujuan</a:t>
            </a:r>
            <a:r>
              <a:rPr lang="en-ID" dirty="0" smtClean="0"/>
              <a:t> </a:t>
            </a:r>
            <a:r>
              <a:rPr lang="en-ID" dirty="0" err="1" smtClean="0"/>
              <a:t>umumnya</a:t>
            </a:r>
            <a:r>
              <a:rPr lang="en-ID" dirty="0" smtClean="0"/>
              <a:t> </a:t>
            </a:r>
            <a:r>
              <a:rPr lang="en-ID" dirty="0" err="1" smtClean="0"/>
              <a:t>supaya</a:t>
            </a:r>
            <a:r>
              <a:rPr lang="en-ID" dirty="0" smtClean="0"/>
              <a:t>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melaksanakan</a:t>
            </a:r>
            <a:r>
              <a:rPr lang="en-ID" dirty="0" smtClean="0"/>
              <a:t> </a:t>
            </a: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peserta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norma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etika</a:t>
            </a:r>
            <a:r>
              <a:rPr lang="en-ID" dirty="0" smtClean="0"/>
              <a:t> yang </a:t>
            </a:r>
            <a:r>
              <a:rPr lang="en-ID" dirty="0" err="1" smtClean="0"/>
              <a:t>berlaku</a:t>
            </a:r>
            <a:r>
              <a:rPr lang="en-ID" dirty="0" smtClean="0"/>
              <a:t>.</a:t>
            </a:r>
          </a:p>
          <a:p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dilatih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hal</a:t>
            </a:r>
            <a:r>
              <a:rPr lang="en-ID" dirty="0" smtClean="0"/>
              <a:t> </a:t>
            </a:r>
            <a:r>
              <a:rPr lang="en-ID" dirty="0" err="1" smtClean="0"/>
              <a:t>etika</a:t>
            </a:r>
            <a:r>
              <a:rPr lang="en-ID" dirty="0" smtClean="0"/>
              <a:t> </a:t>
            </a:r>
            <a:r>
              <a:rPr lang="en-ID" dirty="0" err="1" smtClean="0"/>
              <a:t>supaya</a:t>
            </a:r>
            <a:r>
              <a:rPr lang="en-ID" dirty="0" smtClean="0"/>
              <a:t>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mendidik</a:t>
            </a:r>
            <a:r>
              <a:rPr lang="en-ID" dirty="0" smtClean="0"/>
              <a:t> </a:t>
            </a:r>
            <a:r>
              <a:rPr lang="en-ID" dirty="0" err="1" smtClean="0"/>
              <a:t>peserta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yang </a:t>
            </a:r>
            <a:r>
              <a:rPr lang="en-ID" dirty="0" err="1" smtClean="0"/>
              <a:t>baik</a:t>
            </a:r>
            <a:r>
              <a:rPr lang="en-ID" dirty="0" smtClean="0"/>
              <a:t>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harkatnya</a:t>
            </a:r>
            <a:r>
              <a:rPr lang="en-ID" dirty="0" smtClean="0"/>
              <a:t>.</a:t>
            </a:r>
          </a:p>
          <a:p>
            <a:r>
              <a:rPr lang="en-ID" dirty="0" smtClean="0"/>
              <a:t>Para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disiapkan</a:t>
            </a:r>
            <a:r>
              <a:rPr lang="en-ID" dirty="0" smtClean="0"/>
              <a:t> agar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bekerja</a:t>
            </a:r>
            <a:r>
              <a:rPr lang="en-ID" dirty="0" smtClean="0"/>
              <a:t> </a:t>
            </a:r>
            <a:r>
              <a:rPr lang="en-ID" dirty="0" err="1" smtClean="0"/>
              <a:t>sama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demokratis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kehidupan</a:t>
            </a:r>
            <a:r>
              <a:rPr lang="en-ID" dirty="0" smtClean="0"/>
              <a:t> </a:t>
            </a:r>
            <a:r>
              <a:rPr lang="en-ID" dirty="0" err="1" smtClean="0"/>
              <a:t>kelompok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proyek-proyek</a:t>
            </a:r>
            <a:r>
              <a:rPr lang="en-ID" dirty="0" smtClean="0"/>
              <a:t> </a:t>
            </a:r>
            <a:r>
              <a:rPr lang="en-ID" dirty="0" err="1" smtClean="0"/>
              <a:t>kerja</a:t>
            </a:r>
            <a:r>
              <a:rPr lang="en-ID" dirty="0" smtClean="0"/>
              <a:t> </a:t>
            </a:r>
            <a:r>
              <a:rPr lang="en-ID" dirty="0" err="1" smtClean="0"/>
              <a:t>sama</a:t>
            </a:r>
            <a:r>
              <a:rPr lang="en-ID" dirty="0" smtClean="0"/>
              <a:t> </a:t>
            </a:r>
            <a:r>
              <a:rPr lang="en-ID" dirty="0" err="1" smtClean="0"/>
              <a:t>lainnya</a:t>
            </a:r>
            <a:r>
              <a:rPr lang="en-ID" dirty="0" smtClean="0"/>
              <a:t>.</a:t>
            </a:r>
          </a:p>
          <a:p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perkembangannya</a:t>
            </a:r>
            <a:r>
              <a:rPr lang="en-ID" dirty="0" smtClean="0"/>
              <a:t> </a:t>
            </a:r>
            <a:r>
              <a:rPr lang="en-ID" dirty="0" err="1" smtClean="0"/>
              <a:t>muncul</a:t>
            </a:r>
            <a:r>
              <a:rPr lang="en-ID" dirty="0" smtClean="0"/>
              <a:t> </a:t>
            </a:r>
            <a:r>
              <a:rPr lang="en-ID" dirty="0" err="1" smtClean="0"/>
              <a:t>etik</a:t>
            </a:r>
            <a:r>
              <a:rPr lang="en-ID" dirty="0" smtClean="0"/>
              <a:t> </a:t>
            </a:r>
            <a:r>
              <a:rPr lang="en-ID" dirty="0" err="1" smtClean="0"/>
              <a:t>individualitas</a:t>
            </a:r>
            <a:r>
              <a:rPr lang="en-ID" dirty="0" smtClean="0"/>
              <a:t>, </a:t>
            </a:r>
            <a:r>
              <a:rPr lang="en-ID" dirty="0" err="1" smtClean="0"/>
              <a:t>dimana</a:t>
            </a:r>
            <a:r>
              <a:rPr lang="en-ID" dirty="0" smtClean="0"/>
              <a:t> orang </a:t>
            </a:r>
            <a:r>
              <a:rPr lang="en-ID" dirty="0" err="1" smtClean="0"/>
              <a:t>berbuat</a:t>
            </a:r>
            <a:r>
              <a:rPr lang="en-ID" dirty="0" smtClean="0"/>
              <a:t>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kepentingannya</a:t>
            </a:r>
            <a:r>
              <a:rPr lang="en-ID" dirty="0" smtClean="0"/>
              <a:t>. </a:t>
            </a:r>
            <a:r>
              <a:rPr lang="en-ID" dirty="0" err="1" smtClean="0"/>
              <a:t>Maka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program </a:t>
            </a:r>
            <a:r>
              <a:rPr lang="en-ID" dirty="0" err="1" smtClean="0"/>
              <a:t>ini</a:t>
            </a:r>
            <a:r>
              <a:rPr lang="en-ID" dirty="0" smtClean="0"/>
              <a:t> </a:t>
            </a:r>
            <a:r>
              <a:rPr lang="en-ID" dirty="0" err="1" smtClean="0"/>
              <a:t>disusun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mengembangkan</a:t>
            </a:r>
            <a:r>
              <a:rPr lang="en-ID" dirty="0" smtClean="0"/>
              <a:t> </a:t>
            </a:r>
            <a:r>
              <a:rPr lang="en-ID" dirty="0" err="1" smtClean="0"/>
              <a:t>diri</a:t>
            </a:r>
            <a:r>
              <a:rPr lang="en-ID" dirty="0" smtClean="0"/>
              <a:t> </a:t>
            </a:r>
            <a:r>
              <a:rPr lang="en-ID" dirty="0" err="1" smtClean="0"/>
              <a:t>sendiri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pembentukan</a:t>
            </a:r>
            <a:r>
              <a:rPr lang="en-ID" dirty="0" smtClean="0"/>
              <a:t> </a:t>
            </a:r>
            <a:r>
              <a:rPr lang="en-ID" dirty="0" err="1" smtClean="0"/>
              <a:t>kepribadian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630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3. DISIPLIN ILMIAH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D" dirty="0" err="1" smtClean="0"/>
              <a:t>Disiplin</a:t>
            </a:r>
            <a:r>
              <a:rPr lang="en-ID" dirty="0" smtClean="0"/>
              <a:t> </a:t>
            </a:r>
            <a:r>
              <a:rPr lang="en-ID" dirty="0" err="1" smtClean="0"/>
              <a:t>ilmiah</a:t>
            </a:r>
            <a:r>
              <a:rPr lang="en-ID" dirty="0" smtClean="0"/>
              <a:t> </a:t>
            </a:r>
            <a:r>
              <a:rPr lang="en-ID" dirty="0" err="1" smtClean="0"/>
              <a:t>meliputi</a:t>
            </a:r>
            <a:r>
              <a:rPr lang="en-ID" dirty="0" smtClean="0"/>
              <a:t>:</a:t>
            </a:r>
          </a:p>
          <a:p>
            <a:pPr marL="514350" indent="-514350">
              <a:buFont typeface="+mj-lt"/>
              <a:buAutoNum type="alphaLcPeriod"/>
            </a:pP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Umum</a:t>
            </a:r>
            <a:r>
              <a:rPr lang="en-ID" dirty="0" smtClean="0"/>
              <a:t> (</a:t>
            </a:r>
            <a:r>
              <a:rPr lang="en-ID" i="1" dirty="0" smtClean="0"/>
              <a:t>General education</a:t>
            </a:r>
            <a:r>
              <a:rPr lang="en-ID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 </a:t>
            </a:r>
            <a:r>
              <a:rPr lang="en-ID" dirty="0" err="1" smtClean="0"/>
              <a:t>terdiri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semua</a:t>
            </a:r>
            <a:r>
              <a:rPr lang="en-ID" dirty="0" smtClean="0"/>
              <a:t> </a:t>
            </a:r>
            <a:r>
              <a:rPr lang="en-ID" dirty="0" err="1" smtClean="0"/>
              <a:t>pelajaran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pengalaman</a:t>
            </a:r>
            <a:r>
              <a:rPr lang="en-ID" dirty="0" smtClean="0"/>
              <a:t> yang </a:t>
            </a:r>
            <a:r>
              <a:rPr lang="en-ID" dirty="0" err="1" smtClean="0"/>
              <a:t>bersifat</a:t>
            </a:r>
            <a:r>
              <a:rPr lang="en-ID" dirty="0" smtClean="0"/>
              <a:t> </a:t>
            </a:r>
            <a:r>
              <a:rPr lang="en-ID" dirty="0" err="1" smtClean="0"/>
              <a:t>dasar</a:t>
            </a:r>
            <a:r>
              <a:rPr lang="en-ID" dirty="0" smtClean="0"/>
              <a:t> yang </a:t>
            </a:r>
            <a:r>
              <a:rPr lang="en-ID" dirty="0" err="1" smtClean="0"/>
              <a:t>ditujukan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mengembangkan</a:t>
            </a:r>
            <a:r>
              <a:rPr lang="en-ID" dirty="0" smtClean="0"/>
              <a:t> “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terdidik</a:t>
            </a:r>
            <a:r>
              <a:rPr lang="en-ID" dirty="0" smtClean="0"/>
              <a:t>”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luas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Konsep</a:t>
            </a:r>
            <a:r>
              <a:rPr lang="en-ID" dirty="0" smtClean="0"/>
              <a:t> yang </a:t>
            </a:r>
            <a:r>
              <a:rPr lang="en-ID" dirty="0" err="1" smtClean="0"/>
              <a:t>luas</a:t>
            </a:r>
            <a:r>
              <a:rPr lang="en-ID" dirty="0" smtClean="0"/>
              <a:t> </a:t>
            </a:r>
            <a:r>
              <a:rPr lang="en-ID" dirty="0" err="1" smtClean="0"/>
              <a:t>mempersiapkan</a:t>
            </a:r>
            <a:r>
              <a:rPr lang="en-ID" dirty="0" smtClean="0"/>
              <a:t>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memilih</a:t>
            </a:r>
            <a:r>
              <a:rPr lang="en-ID" dirty="0" smtClean="0"/>
              <a:t> </a:t>
            </a:r>
            <a:r>
              <a:rPr lang="en-ID" dirty="0" err="1" smtClean="0"/>
              <a:t>spesialisasi</a:t>
            </a:r>
            <a:r>
              <a:rPr lang="en-ID" dirty="0" smtClean="0"/>
              <a:t> yang </a:t>
            </a:r>
            <a:r>
              <a:rPr lang="en-ID" dirty="0" err="1" smtClean="0"/>
              <a:t>diinginkan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Mempersiapkan</a:t>
            </a:r>
            <a:r>
              <a:rPr lang="en-ID" dirty="0" smtClean="0"/>
              <a:t>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selaku</a:t>
            </a:r>
            <a:r>
              <a:rPr lang="en-ID" dirty="0" smtClean="0"/>
              <a:t> </a:t>
            </a:r>
            <a:r>
              <a:rPr lang="en-ID" dirty="0" err="1" smtClean="0"/>
              <a:t>warga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warga</a:t>
            </a:r>
            <a:r>
              <a:rPr lang="en-ID" dirty="0" smtClean="0"/>
              <a:t> </a:t>
            </a:r>
            <a:r>
              <a:rPr lang="en-ID" dirty="0" err="1" smtClean="0"/>
              <a:t>negara</a:t>
            </a:r>
            <a:r>
              <a:rPr lang="en-ID" dirty="0" smtClean="0"/>
              <a:t> yang </a:t>
            </a:r>
            <a:r>
              <a:rPr lang="en-ID" dirty="0" err="1" smtClean="0"/>
              <a:t>inteligen</a:t>
            </a:r>
            <a:r>
              <a:rPr lang="en-ID" dirty="0" smtClean="0"/>
              <a:t>.</a:t>
            </a:r>
          </a:p>
          <a:p>
            <a:pPr marL="514350" indent="-514350">
              <a:buFont typeface="+mj-lt"/>
              <a:buAutoNum type="alphaLcPeriod" startAt="2"/>
            </a:pP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Profesional</a:t>
            </a:r>
            <a:r>
              <a:rPr lang="en-ID" dirty="0" smtClean="0"/>
              <a:t> (</a:t>
            </a:r>
            <a:r>
              <a:rPr lang="en-ID" i="1" dirty="0" smtClean="0"/>
              <a:t>professional studies</a:t>
            </a:r>
            <a:r>
              <a:rPr lang="en-ID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mengembangkan</a:t>
            </a:r>
            <a:r>
              <a:rPr lang="en-ID" dirty="0" smtClean="0"/>
              <a:t> </a:t>
            </a:r>
            <a:r>
              <a:rPr lang="en-ID" dirty="0" err="1" smtClean="0"/>
              <a:t>minat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bakatnya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0" indent="0">
              <a:buNone/>
            </a:pPr>
            <a:endParaRPr lang="en-ID" dirty="0" smtClean="0"/>
          </a:p>
        </p:txBody>
      </p:sp>
    </p:spTree>
    <p:extLst>
      <p:ext uri="{BB962C8B-B14F-4D97-AF65-F5344CB8AC3E}">
        <p14:creationId xmlns:p14="http://schemas.microsoft.com/office/powerpoint/2010/main" val="1623823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4. KONSEP-KONSEP DASAR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 yang </a:t>
            </a:r>
            <a:r>
              <a:rPr lang="en-ID" dirty="0" err="1" smtClean="0"/>
              <a:t>memuat</a:t>
            </a:r>
            <a:r>
              <a:rPr lang="en-ID" dirty="0" smtClean="0"/>
              <a:t> </a:t>
            </a:r>
            <a:r>
              <a:rPr lang="en-ID" dirty="0" err="1" smtClean="0"/>
              <a:t>informasi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data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fakta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kehidupan</a:t>
            </a:r>
            <a:r>
              <a:rPr lang="en-ID" dirty="0" smtClean="0"/>
              <a:t>, </a:t>
            </a:r>
            <a:r>
              <a:rPr lang="en-ID" dirty="0" err="1" smtClean="0"/>
              <a:t>dimana</a:t>
            </a:r>
            <a:r>
              <a:rPr lang="en-ID" dirty="0" smtClean="0"/>
              <a:t> </a:t>
            </a:r>
            <a:r>
              <a:rPr lang="en-ID" dirty="0" err="1" smtClean="0"/>
              <a:t>fakta</a:t>
            </a:r>
            <a:r>
              <a:rPr lang="en-ID" dirty="0" smtClean="0"/>
              <a:t> yang </a:t>
            </a:r>
            <a:r>
              <a:rPr lang="en-ID" dirty="0" err="1" smtClean="0"/>
              <a:t>luas</a:t>
            </a:r>
            <a:r>
              <a:rPr lang="en-ID" dirty="0" smtClean="0"/>
              <a:t>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mungkin</a:t>
            </a:r>
            <a:r>
              <a:rPr lang="en-ID" dirty="0" smtClean="0"/>
              <a:t> </a:t>
            </a:r>
            <a:r>
              <a:rPr lang="en-ID" dirty="0" err="1" smtClean="0"/>
              <a:t>diingat</a:t>
            </a:r>
            <a:r>
              <a:rPr lang="en-ID" dirty="0" smtClean="0"/>
              <a:t> </a:t>
            </a:r>
            <a:r>
              <a:rPr lang="en-ID" dirty="0" err="1" smtClean="0"/>
              <a:t>semua</a:t>
            </a:r>
            <a:r>
              <a:rPr lang="en-ID" dirty="0" smtClean="0"/>
              <a:t> </a:t>
            </a:r>
            <a:r>
              <a:rPr lang="en-ID" dirty="0" err="1" smtClean="0"/>
              <a:t>oleh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demikian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pelaksanaannya</a:t>
            </a:r>
            <a:r>
              <a:rPr lang="en-ID" dirty="0" smtClean="0"/>
              <a:t> </a:t>
            </a:r>
            <a:r>
              <a:rPr lang="en-ID" dirty="0" err="1" smtClean="0"/>
              <a:t>hanya</a:t>
            </a:r>
            <a:r>
              <a:rPr lang="en-ID" dirty="0" smtClean="0"/>
              <a:t> </a:t>
            </a:r>
            <a:r>
              <a:rPr lang="en-ID" dirty="0" err="1" smtClean="0"/>
              <a:t>esensi</a:t>
            </a:r>
            <a:r>
              <a:rPr lang="en-ID" dirty="0" smtClean="0"/>
              <a:t> yang </a:t>
            </a:r>
            <a:r>
              <a:rPr lang="en-ID" dirty="0" err="1" smtClean="0"/>
              <a:t>pokok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profesionalisasi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tersebut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en-ID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14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6. PELAJAR/SISWA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Komponen</a:t>
            </a:r>
            <a:r>
              <a:rPr lang="en-ID" dirty="0" smtClean="0"/>
              <a:t> </a:t>
            </a:r>
            <a:r>
              <a:rPr lang="en-ID" dirty="0" err="1" smtClean="0"/>
              <a:t>dasar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semua</a:t>
            </a:r>
            <a:r>
              <a:rPr lang="en-ID" dirty="0" smtClean="0"/>
              <a:t> program </a:t>
            </a:r>
            <a:r>
              <a:rPr lang="en-ID" dirty="0" err="1" smtClean="0"/>
              <a:t>pendidikan</a:t>
            </a:r>
            <a:r>
              <a:rPr lang="en-ID" dirty="0" smtClean="0"/>
              <a:t> guru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perkembangan</a:t>
            </a:r>
            <a:r>
              <a:rPr lang="en-ID" dirty="0" smtClean="0"/>
              <a:t> </a:t>
            </a:r>
            <a:r>
              <a:rPr lang="en-ID" dirty="0" err="1" smtClean="0"/>
              <a:t>siswa</a:t>
            </a:r>
            <a:r>
              <a:rPr lang="en-ID" dirty="0" smtClean="0"/>
              <a:t> </a:t>
            </a:r>
            <a:r>
              <a:rPr lang="en-ID" dirty="0" err="1" smtClean="0"/>
              <a:t>sejak</a:t>
            </a:r>
            <a:r>
              <a:rPr lang="en-ID" dirty="0" smtClean="0"/>
              <a:t> </a:t>
            </a:r>
            <a:r>
              <a:rPr lang="en-ID" dirty="0" err="1" smtClean="0"/>
              <a:t>tingkat</a:t>
            </a:r>
            <a:r>
              <a:rPr lang="en-ID" dirty="0" smtClean="0"/>
              <a:t> </a:t>
            </a:r>
            <a:r>
              <a:rPr lang="en-ID" dirty="0" err="1" smtClean="0"/>
              <a:t>pra</a:t>
            </a:r>
            <a:r>
              <a:rPr lang="en-ID" dirty="0" smtClean="0"/>
              <a:t> </a:t>
            </a:r>
            <a:r>
              <a:rPr lang="en-ID" dirty="0" err="1" smtClean="0"/>
              <a:t>kanak-kanak</a:t>
            </a:r>
            <a:r>
              <a:rPr lang="en-ID" dirty="0" smtClean="0"/>
              <a:t>, masa </a:t>
            </a:r>
            <a:r>
              <a:rPr lang="en-ID" dirty="0" err="1" smtClean="0"/>
              <a:t>kanak-kanak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masa </a:t>
            </a:r>
            <a:r>
              <a:rPr lang="en-ID" dirty="0" err="1" smtClean="0"/>
              <a:t>remaja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Asumsi</a:t>
            </a:r>
            <a:r>
              <a:rPr lang="en-ID" dirty="0" smtClean="0"/>
              <a:t> yang </a:t>
            </a:r>
            <a:r>
              <a:rPr lang="en-ID" dirty="0" err="1" smtClean="0"/>
              <a:t>mendasari</a:t>
            </a:r>
            <a:r>
              <a:rPr lang="en-ID" dirty="0" smtClean="0"/>
              <a:t> </a:t>
            </a:r>
            <a:r>
              <a:rPr lang="en-ID" dirty="0" err="1" smtClean="0"/>
              <a:t>komponen</a:t>
            </a:r>
            <a:r>
              <a:rPr lang="en-ID" dirty="0" smtClean="0"/>
              <a:t> </a:t>
            </a:r>
            <a:r>
              <a:rPr lang="en-ID" dirty="0" err="1" smtClean="0"/>
              <a:t>itu</a:t>
            </a:r>
            <a:r>
              <a:rPr lang="en-ID" dirty="0" smtClean="0"/>
              <a:t>, </a:t>
            </a:r>
            <a:r>
              <a:rPr lang="en-ID" dirty="0" err="1" smtClean="0"/>
              <a:t>bahwa</a:t>
            </a:r>
            <a:r>
              <a:rPr lang="en-ID" dirty="0" smtClean="0"/>
              <a:t> </a:t>
            </a:r>
            <a:r>
              <a:rPr lang="en-ID" dirty="0" err="1" smtClean="0"/>
              <a:t>pada</a:t>
            </a:r>
            <a:r>
              <a:rPr lang="en-ID" dirty="0" smtClean="0"/>
              <a:t> </a:t>
            </a:r>
            <a:r>
              <a:rPr lang="en-ID" dirty="0" err="1" smtClean="0"/>
              <a:t>hakikatnya</a:t>
            </a:r>
            <a:r>
              <a:rPr lang="en-ID" dirty="0" smtClean="0"/>
              <a:t> </a:t>
            </a:r>
            <a:r>
              <a:rPr lang="en-ID" dirty="0" err="1" smtClean="0"/>
              <a:t>perkembangan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pemuda</a:t>
            </a:r>
            <a:r>
              <a:rPr lang="en-ID" dirty="0" smtClean="0"/>
              <a:t>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</a:t>
            </a:r>
            <a:r>
              <a:rPr lang="en-ID" dirty="0" err="1" smtClean="0"/>
              <a:t>suatu</a:t>
            </a:r>
            <a:r>
              <a:rPr lang="en-ID" dirty="0" smtClean="0"/>
              <a:t> variable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menentukan</a:t>
            </a:r>
            <a:r>
              <a:rPr lang="en-ID" dirty="0" smtClean="0"/>
              <a:t> </a:t>
            </a:r>
            <a:r>
              <a:rPr lang="en-ID" dirty="0" err="1" smtClean="0"/>
              <a:t>bagaimana</a:t>
            </a:r>
            <a:r>
              <a:rPr lang="en-ID" dirty="0" smtClean="0"/>
              <a:t> guru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berinteraksi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mereka</a:t>
            </a:r>
            <a:r>
              <a:rPr lang="en-ID" dirty="0" smtClean="0"/>
              <a:t> yang </a:t>
            </a:r>
            <a:r>
              <a:rPr lang="en-ID" dirty="0" err="1" smtClean="0"/>
              <a:t>meliputi</a:t>
            </a:r>
            <a:r>
              <a:rPr lang="en-ID" dirty="0" smtClean="0"/>
              <a:t> </a:t>
            </a:r>
            <a:r>
              <a:rPr lang="en-ID" dirty="0" err="1" smtClean="0"/>
              <a:t>dimensi</a:t>
            </a:r>
            <a:r>
              <a:rPr lang="en-ID" dirty="0" smtClean="0"/>
              <a:t> </a:t>
            </a:r>
            <a:r>
              <a:rPr lang="en-ID" dirty="0" err="1" smtClean="0"/>
              <a:t>fisiologis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kepribadian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972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6. SUASANA SOSIAL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 </a:t>
            </a:r>
            <a:r>
              <a:rPr lang="en-ID" dirty="0" err="1" smtClean="0"/>
              <a:t>Berkaitan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nilai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kultur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bermacam-macam</a:t>
            </a:r>
            <a:r>
              <a:rPr lang="en-ID" dirty="0" smtClean="0"/>
              <a:t> </a:t>
            </a:r>
            <a:r>
              <a:rPr lang="en-ID" dirty="0" err="1" smtClean="0"/>
              <a:t>kelompok</a:t>
            </a:r>
            <a:r>
              <a:rPr lang="en-ID" dirty="0" smtClean="0"/>
              <a:t> </a:t>
            </a:r>
            <a:r>
              <a:rPr lang="en-ID" dirty="0" err="1" smtClean="0"/>
              <a:t>masyarakat</a:t>
            </a:r>
            <a:r>
              <a:rPr lang="en-ID" dirty="0" smtClean="0"/>
              <a:t> di mana guru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bekerja</a:t>
            </a:r>
            <a:r>
              <a:rPr lang="en-ID" dirty="0" smtClean="0"/>
              <a:t> </a:t>
            </a:r>
            <a:r>
              <a:rPr lang="en-ID" dirty="0" err="1" smtClean="0"/>
              <a:t>kelak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Tujuan</a:t>
            </a:r>
            <a:r>
              <a:rPr lang="en-ID" dirty="0" smtClean="0"/>
              <a:t> </a:t>
            </a:r>
            <a:r>
              <a:rPr lang="en-ID" dirty="0" err="1" smtClean="0"/>
              <a:t>komponen</a:t>
            </a:r>
            <a:r>
              <a:rPr lang="en-ID" dirty="0" smtClean="0"/>
              <a:t> </a:t>
            </a:r>
            <a:r>
              <a:rPr lang="en-ID" dirty="0" err="1" smtClean="0"/>
              <a:t>susasana</a:t>
            </a:r>
            <a:r>
              <a:rPr lang="en-ID" dirty="0" smtClean="0"/>
              <a:t> social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memberikan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latar</a:t>
            </a:r>
            <a:r>
              <a:rPr lang="en-ID" dirty="0" smtClean="0"/>
              <a:t> </a:t>
            </a:r>
            <a:r>
              <a:rPr lang="en-ID" dirty="0" err="1" smtClean="0"/>
              <a:t>belakang</a:t>
            </a:r>
            <a:r>
              <a:rPr lang="en-ID" dirty="0" smtClean="0"/>
              <a:t> social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hal-hal</a:t>
            </a:r>
            <a:r>
              <a:rPr lang="en-ID" dirty="0" smtClean="0"/>
              <a:t> yang </a:t>
            </a:r>
            <a:r>
              <a:rPr lang="en-ID" dirty="0" err="1" smtClean="0"/>
              <a:t>sangat</a:t>
            </a:r>
            <a:r>
              <a:rPr lang="en-ID" dirty="0" smtClean="0"/>
              <a:t> </a:t>
            </a:r>
            <a:r>
              <a:rPr lang="en-ID" dirty="0" err="1" smtClean="0"/>
              <a:t>berpengaruh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demikian</a:t>
            </a:r>
            <a:r>
              <a:rPr lang="en-ID" dirty="0" smtClean="0"/>
              <a:t>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membimbing</a:t>
            </a:r>
            <a:r>
              <a:rPr lang="en-ID" dirty="0" smtClean="0"/>
              <a:t> </a:t>
            </a:r>
            <a:r>
              <a:rPr lang="en-ID" dirty="0" err="1" smtClean="0"/>
              <a:t>peserta</a:t>
            </a:r>
            <a:r>
              <a:rPr lang="en-ID" dirty="0" smtClean="0"/>
              <a:t> </a:t>
            </a:r>
            <a:r>
              <a:rPr lang="en-ID" dirty="0" err="1" smtClean="0"/>
              <a:t>didik</a:t>
            </a:r>
            <a:r>
              <a:rPr lang="en-ID" dirty="0" smtClean="0"/>
              <a:t> yang </a:t>
            </a:r>
            <a:r>
              <a:rPr lang="en-ID" dirty="0" err="1" smtClean="0"/>
              <a:t>relevan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latar</a:t>
            </a:r>
            <a:r>
              <a:rPr lang="en-ID" dirty="0" smtClean="0"/>
              <a:t> </a:t>
            </a:r>
            <a:r>
              <a:rPr lang="en-ID" dirty="0" err="1" smtClean="0"/>
              <a:t>belakang</a:t>
            </a:r>
            <a:r>
              <a:rPr lang="en-ID" dirty="0" smtClean="0"/>
              <a:t> social </a:t>
            </a:r>
            <a:r>
              <a:rPr lang="en-ID" dirty="0" err="1" smtClean="0"/>
              <a:t>masyarakat</a:t>
            </a:r>
            <a:r>
              <a:rPr lang="en-ID" dirty="0" smtClean="0"/>
              <a:t> </a:t>
            </a:r>
            <a:r>
              <a:rPr lang="en-ID" dirty="0" err="1" smtClean="0"/>
              <a:t>sekitarnya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316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7. BELAJAR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diberi</a:t>
            </a:r>
            <a:r>
              <a:rPr lang="en-ID" dirty="0" smtClean="0"/>
              <a:t> </a:t>
            </a:r>
            <a:r>
              <a:rPr lang="en-ID" dirty="0" err="1" smtClean="0"/>
              <a:t>petunjuk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mendasar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bagaimana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persiapan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guru yang </a:t>
            </a:r>
            <a:r>
              <a:rPr lang="en-ID" dirty="0" err="1" smtClean="0"/>
              <a:t>efektif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memberikan</a:t>
            </a:r>
            <a:r>
              <a:rPr lang="en-ID" dirty="0" smtClean="0"/>
              <a:t> </a:t>
            </a:r>
            <a:r>
              <a:rPr lang="en-ID" dirty="0" err="1" smtClean="0"/>
              <a:t>kesempatan</a:t>
            </a:r>
            <a:r>
              <a:rPr lang="en-ID" dirty="0" smtClean="0"/>
              <a:t> </a:t>
            </a:r>
            <a:r>
              <a:rPr lang="en-ID" dirty="0" err="1" smtClean="0"/>
              <a:t>kepada</a:t>
            </a:r>
            <a:r>
              <a:rPr lang="en-ID" dirty="0" smtClean="0"/>
              <a:t> </a:t>
            </a:r>
            <a:r>
              <a:rPr lang="en-ID" dirty="0" err="1" smtClean="0"/>
              <a:t>anak-anak</a:t>
            </a:r>
            <a:r>
              <a:rPr lang="en-ID" dirty="0" smtClean="0"/>
              <a:t> agar </a:t>
            </a:r>
            <a:r>
              <a:rPr lang="en-ID" dirty="0" err="1" smtClean="0"/>
              <a:t>mereka</a:t>
            </a:r>
            <a:r>
              <a:rPr lang="en-ID" dirty="0" smtClean="0"/>
              <a:t> </a:t>
            </a:r>
            <a:r>
              <a:rPr lang="en-ID" dirty="0" err="1" smtClean="0"/>
              <a:t>berkembang</a:t>
            </a:r>
            <a:r>
              <a:rPr lang="en-ID" dirty="0" smtClean="0"/>
              <a:t>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cara-caranya</a:t>
            </a:r>
            <a:r>
              <a:rPr lang="en-ID" dirty="0" smtClean="0"/>
              <a:t> yang </a:t>
            </a:r>
            <a:r>
              <a:rPr lang="en-ID" dirty="0" err="1" smtClean="0"/>
              <a:t>unik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968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8. PEDAGOGIK/METODOLOGI PENGAJARAN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Program </a:t>
            </a:r>
            <a:r>
              <a:rPr lang="en-ID" dirty="0" err="1" smtClean="0"/>
              <a:t>pendidikan</a:t>
            </a:r>
            <a:r>
              <a:rPr lang="en-ID" dirty="0" smtClean="0"/>
              <a:t> </a:t>
            </a:r>
            <a:r>
              <a:rPr lang="en-ID" dirty="0" err="1" smtClean="0"/>
              <a:t>berisi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studi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</a:t>
            </a:r>
            <a:r>
              <a:rPr lang="en-ID" dirty="0" err="1" smtClean="0"/>
              <a:t>metode</a:t>
            </a:r>
            <a:r>
              <a:rPr lang="en-ID" dirty="0" smtClean="0"/>
              <a:t> </a:t>
            </a:r>
            <a:r>
              <a:rPr lang="en-ID" dirty="0" err="1" smtClean="0"/>
              <a:t>pengajaran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Metode</a:t>
            </a:r>
            <a:r>
              <a:rPr lang="en-ID" dirty="0" smtClean="0"/>
              <a:t> </a:t>
            </a:r>
            <a:r>
              <a:rPr lang="en-ID" dirty="0" err="1" smtClean="0"/>
              <a:t>pengajaran</a:t>
            </a:r>
            <a:r>
              <a:rPr lang="en-ID" dirty="0" smtClean="0"/>
              <a:t> </a:t>
            </a:r>
            <a:r>
              <a:rPr lang="en-ID" dirty="0" err="1" smtClean="0"/>
              <a:t>terdiri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metode</a:t>
            </a:r>
            <a:r>
              <a:rPr lang="en-ID" dirty="0" smtClean="0"/>
              <a:t> </a:t>
            </a:r>
            <a:r>
              <a:rPr lang="en-ID" dirty="0" err="1" smtClean="0"/>
              <a:t>umum</a:t>
            </a:r>
            <a:r>
              <a:rPr lang="en-ID" dirty="0" smtClean="0"/>
              <a:t> (</a:t>
            </a:r>
            <a:r>
              <a:rPr lang="en-ID" i="1" dirty="0" smtClean="0"/>
              <a:t>general method</a:t>
            </a:r>
            <a:r>
              <a:rPr lang="en-ID" dirty="0" smtClean="0"/>
              <a:t>)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metode</a:t>
            </a:r>
            <a:r>
              <a:rPr lang="en-ID" dirty="0" smtClean="0"/>
              <a:t> </a:t>
            </a:r>
            <a:r>
              <a:rPr lang="en-ID" dirty="0" err="1" smtClean="0"/>
              <a:t>khusus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setiap</a:t>
            </a:r>
            <a:r>
              <a:rPr lang="en-ID" dirty="0" smtClean="0"/>
              <a:t> </a:t>
            </a:r>
            <a:r>
              <a:rPr lang="en-ID" dirty="0" err="1" smtClean="0"/>
              <a:t>mata</a:t>
            </a:r>
            <a:r>
              <a:rPr lang="en-ID" dirty="0" smtClean="0"/>
              <a:t> </a:t>
            </a:r>
            <a:r>
              <a:rPr lang="en-ID" dirty="0" err="1" smtClean="0"/>
              <a:t>pelajaran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metode</a:t>
            </a:r>
            <a:r>
              <a:rPr lang="en-ID" dirty="0" smtClean="0"/>
              <a:t> </a:t>
            </a:r>
            <a:r>
              <a:rPr lang="en-ID" dirty="0" err="1" smtClean="0"/>
              <a:t>khusus</a:t>
            </a:r>
            <a:r>
              <a:rPr lang="en-ID" dirty="0" smtClean="0"/>
              <a:t> </a:t>
            </a:r>
            <a:r>
              <a:rPr lang="en-ID" dirty="0" err="1" smtClean="0"/>
              <a:t>terpadu</a:t>
            </a:r>
            <a:r>
              <a:rPr lang="en-ID" dirty="0" smtClean="0"/>
              <a:t> </a:t>
            </a:r>
            <a:r>
              <a:rPr lang="en-ID" dirty="0" err="1" smtClean="0"/>
              <a:t>bidang</a:t>
            </a:r>
            <a:r>
              <a:rPr lang="en-ID" dirty="0" smtClean="0"/>
              <a:t> </a:t>
            </a:r>
            <a:r>
              <a:rPr lang="en-ID" dirty="0" err="1" smtClean="0"/>
              <a:t>studi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keguruan</a:t>
            </a:r>
            <a:r>
              <a:rPr lang="en-ID" dirty="0" smtClean="0"/>
              <a:t>, </a:t>
            </a:r>
            <a:r>
              <a:rPr lang="en-ID" dirty="0" err="1" smtClean="0"/>
              <a:t>termasuk</a:t>
            </a:r>
            <a:r>
              <a:rPr lang="en-ID" dirty="0" smtClean="0"/>
              <a:t> di </a:t>
            </a:r>
            <a:r>
              <a:rPr lang="en-ID" dirty="0" err="1" smtClean="0"/>
              <a:t>dalamnya</a:t>
            </a:r>
            <a:r>
              <a:rPr lang="en-ID" dirty="0" smtClean="0"/>
              <a:t> </a:t>
            </a:r>
            <a:r>
              <a:rPr lang="en-ID" dirty="0" err="1" smtClean="0"/>
              <a:t>metode</a:t>
            </a:r>
            <a:r>
              <a:rPr lang="en-ID" dirty="0" smtClean="0"/>
              <a:t> </a:t>
            </a:r>
            <a:r>
              <a:rPr lang="en-ID" dirty="0" err="1" smtClean="0"/>
              <a:t>umum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prinsip-prinsip</a:t>
            </a:r>
            <a:r>
              <a:rPr lang="en-ID" dirty="0" smtClean="0"/>
              <a:t> </a:t>
            </a:r>
            <a:r>
              <a:rPr lang="en-ID" dirty="0" err="1" smtClean="0"/>
              <a:t>mengajar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Metodologi</a:t>
            </a:r>
            <a:r>
              <a:rPr lang="en-ID" dirty="0" smtClean="0"/>
              <a:t>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dipelajari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bentuk</a:t>
            </a:r>
            <a:r>
              <a:rPr lang="en-ID" dirty="0" smtClean="0"/>
              <a:t> </a:t>
            </a:r>
            <a:r>
              <a:rPr lang="en-ID" dirty="0" err="1" smtClean="0"/>
              <a:t>teori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praktek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50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9. PROSES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 </a:t>
            </a:r>
            <a:r>
              <a:rPr lang="en-ID" dirty="0" err="1" smtClean="0"/>
              <a:t>komponen</a:t>
            </a:r>
            <a:r>
              <a:rPr lang="en-ID" dirty="0" smtClean="0"/>
              <a:t> proses </a:t>
            </a:r>
            <a:r>
              <a:rPr lang="en-ID" dirty="0" err="1" smtClean="0"/>
              <a:t>menekankan</a:t>
            </a:r>
            <a:r>
              <a:rPr lang="en-ID" dirty="0" smtClean="0"/>
              <a:t> </a:t>
            </a:r>
            <a:r>
              <a:rPr lang="en-ID" dirty="0" err="1" smtClean="0"/>
              <a:t>pada</a:t>
            </a:r>
            <a:r>
              <a:rPr lang="en-ID" dirty="0" smtClean="0"/>
              <a:t> proses </a:t>
            </a:r>
            <a:r>
              <a:rPr lang="en-ID" dirty="0" err="1" smtClean="0"/>
              <a:t>interaksi</a:t>
            </a:r>
            <a:r>
              <a:rPr lang="en-ID" dirty="0" smtClean="0"/>
              <a:t> guru – </a:t>
            </a:r>
            <a:r>
              <a:rPr lang="en-ID" dirty="0" err="1" smtClean="0"/>
              <a:t>siswa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perjumpaan</a:t>
            </a:r>
            <a:r>
              <a:rPr lang="en-ID" dirty="0" smtClean="0"/>
              <a:t> </a:t>
            </a:r>
            <a:r>
              <a:rPr lang="en-ID" dirty="0" err="1" smtClean="0"/>
              <a:t>dinamika</a:t>
            </a:r>
            <a:r>
              <a:rPr lang="en-ID" dirty="0" smtClean="0"/>
              <a:t> interpersonal.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dipersiapkan</a:t>
            </a:r>
            <a:r>
              <a:rPr lang="en-ID" dirty="0" smtClean="0"/>
              <a:t> agar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mengawasi</a:t>
            </a:r>
            <a:r>
              <a:rPr lang="en-ID" dirty="0" smtClean="0"/>
              <a:t> </a:t>
            </a:r>
            <a:r>
              <a:rPr lang="en-ID" dirty="0" err="1" smtClean="0"/>
              <a:t>dirinya</a:t>
            </a:r>
            <a:r>
              <a:rPr lang="en-ID" dirty="0" smtClean="0"/>
              <a:t> </a:t>
            </a:r>
            <a:r>
              <a:rPr lang="en-ID" dirty="0" err="1" smtClean="0"/>
              <a:t>sendiri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mengubah</a:t>
            </a:r>
            <a:r>
              <a:rPr lang="en-ID" dirty="0" smtClean="0"/>
              <a:t> </a:t>
            </a:r>
            <a:r>
              <a:rPr lang="en-ID" dirty="0" err="1" smtClean="0"/>
              <a:t>tingkah</a:t>
            </a:r>
            <a:r>
              <a:rPr lang="en-ID" dirty="0" smtClean="0"/>
              <a:t> </a:t>
            </a:r>
            <a:r>
              <a:rPr lang="en-ID" dirty="0" err="1" smtClean="0"/>
              <a:t>laku</a:t>
            </a:r>
            <a:r>
              <a:rPr lang="en-ID" dirty="0" smtClean="0"/>
              <a:t> </a:t>
            </a:r>
            <a:r>
              <a:rPr lang="en-ID" dirty="0" err="1" smtClean="0"/>
              <a:t>instruksionalnya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i="1" dirty="0" smtClean="0"/>
              <a:t>self development</a:t>
            </a:r>
            <a:r>
              <a:rPr lang="en-ID" dirty="0" smtClean="0"/>
              <a:t> </a:t>
            </a:r>
            <a:r>
              <a:rPr lang="en-ID" dirty="0" err="1" smtClean="0"/>
              <a:t>melalui</a:t>
            </a:r>
            <a:r>
              <a:rPr lang="en-ID" dirty="0" smtClean="0"/>
              <a:t> </a:t>
            </a:r>
            <a:r>
              <a:rPr lang="en-ID" dirty="0" err="1" smtClean="0"/>
              <a:t>studi</a:t>
            </a:r>
            <a:r>
              <a:rPr lang="en-ID" dirty="0" smtClean="0"/>
              <a:t> </a:t>
            </a:r>
            <a:r>
              <a:rPr lang="en-ID" dirty="0" err="1" smtClean="0"/>
              <a:t>tentang</a:t>
            </a:r>
            <a:r>
              <a:rPr lang="en-ID" dirty="0" smtClean="0"/>
              <a:t> proses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r>
              <a:rPr lang="en-ID" dirty="0" err="1" smtClean="0"/>
              <a:t>mengajar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Bentuk</a:t>
            </a:r>
            <a:r>
              <a:rPr lang="en-ID" dirty="0" smtClean="0"/>
              <a:t> </a:t>
            </a:r>
            <a:r>
              <a:rPr lang="en-ID" dirty="0" err="1" smtClean="0"/>
              <a:t>tingkah</a:t>
            </a:r>
            <a:r>
              <a:rPr lang="en-ID" dirty="0" smtClean="0"/>
              <a:t> </a:t>
            </a:r>
            <a:r>
              <a:rPr lang="en-ID" dirty="0" err="1" smtClean="0"/>
              <a:t>laku</a:t>
            </a:r>
            <a:r>
              <a:rPr lang="en-ID" dirty="0" smtClean="0"/>
              <a:t> </a:t>
            </a:r>
            <a:r>
              <a:rPr lang="en-ID" i="1" dirty="0" err="1" smtClean="0"/>
              <a:t>mivro</a:t>
            </a:r>
            <a:r>
              <a:rPr lang="en-ID" i="1" dirty="0" smtClean="0"/>
              <a:t> teaching</a:t>
            </a:r>
            <a:r>
              <a:rPr lang="en-ID" dirty="0" smtClean="0"/>
              <a:t> </a:t>
            </a:r>
            <a:r>
              <a:rPr lang="en-ID" dirty="0" err="1" smtClean="0"/>
              <a:t>antara</a:t>
            </a:r>
            <a:r>
              <a:rPr lang="en-ID" dirty="0" smtClean="0"/>
              <a:t> lain </a:t>
            </a:r>
            <a:r>
              <a:rPr lang="en-ID" dirty="0" err="1" smtClean="0"/>
              <a:t>bertanya</a:t>
            </a:r>
            <a:r>
              <a:rPr lang="en-ID" dirty="0" smtClean="0"/>
              <a:t>, </a:t>
            </a:r>
            <a:r>
              <a:rPr lang="en-ID" dirty="0" err="1" smtClean="0"/>
              <a:t>merencanakan</a:t>
            </a:r>
            <a:r>
              <a:rPr lang="en-ID" dirty="0" smtClean="0"/>
              <a:t>, </a:t>
            </a:r>
            <a:r>
              <a:rPr lang="en-ID" dirty="0" err="1" smtClean="0"/>
              <a:t>pembuatan</a:t>
            </a:r>
            <a:r>
              <a:rPr lang="en-ID" dirty="0" smtClean="0"/>
              <a:t> </a:t>
            </a:r>
            <a:r>
              <a:rPr lang="en-ID" dirty="0" err="1" smtClean="0"/>
              <a:t>tugas</a:t>
            </a:r>
            <a:r>
              <a:rPr lang="en-ID" dirty="0" smtClean="0"/>
              <a:t>, </a:t>
            </a:r>
            <a:r>
              <a:rPr lang="en-ID" dirty="0" err="1" smtClean="0"/>
              <a:t>mengevaluasi</a:t>
            </a:r>
            <a:r>
              <a:rPr lang="en-ID" dirty="0" smtClean="0"/>
              <a:t> </a:t>
            </a:r>
            <a:r>
              <a:rPr lang="en-ID" dirty="0" err="1" smtClean="0"/>
              <a:t>siswa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klasifikasi</a:t>
            </a:r>
            <a:r>
              <a:rPr lang="en-ID" dirty="0" smtClean="0"/>
              <a:t> </a:t>
            </a:r>
            <a:r>
              <a:rPr lang="en-ID" dirty="0" err="1" smtClean="0"/>
              <a:t>nilai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960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10. TEKNOLOGI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Meliputi</a:t>
            </a:r>
            <a:r>
              <a:rPr lang="en-ID" dirty="0" smtClean="0"/>
              <a:t> media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teknologi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hendaknya</a:t>
            </a:r>
            <a:r>
              <a:rPr lang="en-ID" dirty="0"/>
              <a:t>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menguasai</a:t>
            </a:r>
            <a:r>
              <a:rPr lang="en-ID" dirty="0" smtClean="0"/>
              <a:t> </a:t>
            </a:r>
            <a:r>
              <a:rPr lang="en-ID" dirty="0" err="1" smtClean="0"/>
              <a:t>penggunaan</a:t>
            </a:r>
            <a:r>
              <a:rPr lang="en-ID" dirty="0" smtClean="0"/>
              <a:t> media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teknologi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melengkapi</a:t>
            </a:r>
            <a:r>
              <a:rPr lang="en-ID" dirty="0" smtClean="0"/>
              <a:t> proses </a:t>
            </a:r>
            <a:r>
              <a:rPr lang="en-ID" dirty="0" err="1" smtClean="0"/>
              <a:t>pembelajaran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berkembangkan</a:t>
            </a:r>
            <a:r>
              <a:rPr lang="en-ID" dirty="0" smtClean="0"/>
              <a:t> </a:t>
            </a:r>
            <a:r>
              <a:rPr lang="en-ID" dirty="0" err="1" smtClean="0"/>
              <a:t>jaman</a:t>
            </a:r>
            <a:r>
              <a:rPr lang="en-ID" dirty="0" smtClean="0"/>
              <a:t>,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ditanamkan</a:t>
            </a:r>
            <a:r>
              <a:rPr lang="en-ID" dirty="0" smtClean="0"/>
              <a:t> </a:t>
            </a:r>
            <a:r>
              <a:rPr lang="en-ID" dirty="0" err="1" smtClean="0"/>
              <a:t>kesadaran</a:t>
            </a:r>
            <a:r>
              <a:rPr lang="en-ID" dirty="0"/>
              <a:t> </a:t>
            </a:r>
            <a:r>
              <a:rPr lang="en-ID" dirty="0" smtClean="0"/>
              <a:t>para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pentingnya</a:t>
            </a:r>
            <a:r>
              <a:rPr lang="en-ID" dirty="0" smtClean="0"/>
              <a:t> </a:t>
            </a:r>
            <a:r>
              <a:rPr lang="en-ID" dirty="0" err="1" smtClean="0"/>
              <a:t>penggunaan</a:t>
            </a:r>
            <a:r>
              <a:rPr lang="en-ID" dirty="0" smtClean="0"/>
              <a:t> media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teknologi</a:t>
            </a:r>
            <a:r>
              <a:rPr lang="en-ID" dirty="0" smtClean="0"/>
              <a:t>, </a:t>
            </a:r>
            <a:r>
              <a:rPr lang="en-ID" dirty="0" err="1" smtClean="0"/>
              <a:t>sehingga</a:t>
            </a:r>
            <a:r>
              <a:rPr lang="en-ID" dirty="0" smtClean="0"/>
              <a:t> </a:t>
            </a:r>
            <a:r>
              <a:rPr lang="en-ID" dirty="0" err="1" smtClean="0"/>
              <a:t>fasilitas</a:t>
            </a:r>
            <a:r>
              <a:rPr lang="en-ID" dirty="0" smtClean="0"/>
              <a:t> yang </a:t>
            </a:r>
            <a:r>
              <a:rPr lang="en-ID" dirty="0" err="1" smtClean="0"/>
              <a:t>sudah</a:t>
            </a:r>
            <a:r>
              <a:rPr lang="en-ID" dirty="0" smtClean="0"/>
              <a:t> </a:t>
            </a:r>
            <a:r>
              <a:rPr lang="en-ID" dirty="0" err="1" smtClean="0"/>
              <a:t>disediakan</a:t>
            </a:r>
            <a:r>
              <a:rPr lang="en-ID" dirty="0" smtClean="0"/>
              <a:t> </a:t>
            </a:r>
            <a:r>
              <a:rPr lang="en-ID" dirty="0" err="1" smtClean="0"/>
              <a:t>oleh</a:t>
            </a:r>
            <a:r>
              <a:rPr lang="en-ID" dirty="0" smtClean="0"/>
              <a:t> </a:t>
            </a:r>
            <a:r>
              <a:rPr lang="en-ID" dirty="0" err="1" smtClean="0"/>
              <a:t>pemerintah</a:t>
            </a:r>
            <a:r>
              <a:rPr lang="en-ID" dirty="0" smtClean="0"/>
              <a:t> </a:t>
            </a:r>
            <a:r>
              <a:rPr lang="en-ID" dirty="0" err="1" smtClean="0"/>
              <a:t>tidak</a:t>
            </a:r>
            <a:r>
              <a:rPr lang="en-ID" dirty="0" smtClean="0"/>
              <a:t> </a:t>
            </a:r>
            <a:r>
              <a:rPr lang="en-ID" dirty="0" err="1" smtClean="0"/>
              <a:t>terpakai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932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11. PENGEMBANGAN DIRI (SELF)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Setiap</a:t>
            </a:r>
            <a:r>
              <a:rPr lang="en-ID" dirty="0" smtClean="0"/>
              <a:t>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harus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i="1" dirty="0" smtClean="0"/>
              <a:t>self understanding</a:t>
            </a:r>
            <a:r>
              <a:rPr lang="en-ID" dirty="0" smtClean="0"/>
              <a:t> yang </a:t>
            </a:r>
            <a:r>
              <a:rPr lang="en-ID" dirty="0" err="1" smtClean="0"/>
              <a:t>baik</a:t>
            </a:r>
            <a:r>
              <a:rPr lang="en-ID" dirty="0" smtClean="0"/>
              <a:t>, </a:t>
            </a:r>
            <a:r>
              <a:rPr lang="en-ID" dirty="0" err="1" smtClean="0"/>
              <a:t>kepribadian</a:t>
            </a:r>
            <a:r>
              <a:rPr lang="en-ID" dirty="0" smtClean="0"/>
              <a:t> yang </a:t>
            </a:r>
            <a:r>
              <a:rPr lang="en-ID" dirty="0" err="1" smtClean="0"/>
              <a:t>terintegrasi</a:t>
            </a:r>
            <a:r>
              <a:rPr lang="en-ID" dirty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keseimbangan</a:t>
            </a:r>
            <a:r>
              <a:rPr lang="en-ID" dirty="0" smtClean="0"/>
              <a:t> </a:t>
            </a:r>
            <a:r>
              <a:rPr lang="en-ID" dirty="0" err="1" smtClean="0"/>
              <a:t>antara</a:t>
            </a:r>
            <a:r>
              <a:rPr lang="en-ID" dirty="0" smtClean="0"/>
              <a:t> </a:t>
            </a:r>
            <a:r>
              <a:rPr lang="en-ID" dirty="0" err="1" smtClean="0"/>
              <a:t>fisis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psikis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Seorang</a:t>
            </a:r>
            <a:r>
              <a:rPr lang="en-ID" dirty="0" smtClean="0"/>
              <a:t> </a:t>
            </a:r>
            <a:r>
              <a:rPr lang="en-ID" dirty="0" err="1" smtClean="0"/>
              <a:t>calon</a:t>
            </a:r>
            <a:r>
              <a:rPr lang="en-ID" dirty="0" smtClean="0"/>
              <a:t> guru yang </a:t>
            </a:r>
            <a:r>
              <a:rPr lang="en-ID" dirty="0" err="1" smtClean="0"/>
              <a:t>frustasi</a:t>
            </a:r>
            <a:r>
              <a:rPr lang="en-ID" dirty="0" smtClean="0"/>
              <a:t>, </a:t>
            </a:r>
            <a:r>
              <a:rPr lang="en-ID" dirty="0" err="1" smtClean="0"/>
              <a:t>tak</a:t>
            </a:r>
            <a:r>
              <a:rPr lang="en-ID" dirty="0" smtClean="0"/>
              <a:t> </a:t>
            </a:r>
            <a:r>
              <a:rPr lang="en-ID" dirty="0" err="1" smtClean="0"/>
              <a:t>bertanggung</a:t>
            </a:r>
            <a:r>
              <a:rPr lang="en-ID" dirty="0" smtClean="0"/>
              <a:t> </a:t>
            </a:r>
            <a:r>
              <a:rPr lang="en-ID" dirty="0" err="1" smtClean="0"/>
              <a:t>jawab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memiliki</a:t>
            </a:r>
            <a:r>
              <a:rPr lang="en-ID" dirty="0" smtClean="0"/>
              <a:t> </a:t>
            </a:r>
            <a:r>
              <a:rPr lang="en-ID" dirty="0" err="1" smtClean="0"/>
              <a:t>kelemahan-kelemahan</a:t>
            </a:r>
            <a:r>
              <a:rPr lang="en-ID" dirty="0" smtClean="0"/>
              <a:t> </a:t>
            </a:r>
            <a:r>
              <a:rPr lang="en-ID" dirty="0" err="1" smtClean="0"/>
              <a:t>kepribadian</a:t>
            </a:r>
            <a:r>
              <a:rPr lang="en-ID" dirty="0" smtClean="0"/>
              <a:t> </a:t>
            </a:r>
            <a:r>
              <a:rPr lang="en-ID" dirty="0" err="1" smtClean="0"/>
              <a:t>lainnya</a:t>
            </a:r>
            <a:r>
              <a:rPr lang="en-ID" dirty="0" smtClean="0"/>
              <a:t> </a:t>
            </a:r>
            <a:r>
              <a:rPr lang="en-ID" dirty="0" err="1" smtClean="0"/>
              <a:t>sulit</a:t>
            </a:r>
            <a:r>
              <a:rPr lang="en-ID" dirty="0" smtClean="0"/>
              <a:t> </a:t>
            </a:r>
            <a:r>
              <a:rPr lang="en-ID" dirty="0" err="1" smtClean="0"/>
              <a:t>diharapkan</a:t>
            </a:r>
            <a:r>
              <a:rPr lang="en-ID" dirty="0" smtClean="0"/>
              <a:t> </a:t>
            </a:r>
            <a:r>
              <a:rPr lang="en-ID" dirty="0" err="1" smtClean="0"/>
              <a:t>mampu</a:t>
            </a:r>
            <a:r>
              <a:rPr lang="en-ID" dirty="0" smtClean="0"/>
              <a:t> </a:t>
            </a:r>
            <a:r>
              <a:rPr lang="en-ID" dirty="0" err="1" smtClean="0"/>
              <a:t>melaksanakan</a:t>
            </a:r>
            <a:r>
              <a:rPr lang="en-ID" dirty="0" smtClean="0"/>
              <a:t> </a:t>
            </a:r>
            <a:r>
              <a:rPr lang="en-ID" dirty="0" err="1" smtClean="0"/>
              <a:t>tugasnya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baik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berhasil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menimbulkan</a:t>
            </a:r>
            <a:r>
              <a:rPr lang="en-ID" dirty="0" smtClean="0"/>
              <a:t> </a:t>
            </a:r>
            <a:r>
              <a:rPr lang="en-ID" dirty="0" err="1" smtClean="0"/>
              <a:t>pengaruh</a:t>
            </a:r>
            <a:r>
              <a:rPr lang="en-ID" dirty="0" smtClean="0"/>
              <a:t> negative </a:t>
            </a:r>
            <a:r>
              <a:rPr lang="en-ID" dirty="0" err="1" smtClean="0"/>
              <a:t>bagi</a:t>
            </a:r>
            <a:r>
              <a:rPr lang="en-ID" dirty="0" smtClean="0"/>
              <a:t> </a:t>
            </a:r>
            <a:r>
              <a:rPr lang="en-ID" dirty="0" err="1" smtClean="0"/>
              <a:t>peserta</a:t>
            </a:r>
            <a:r>
              <a:rPr lang="en-ID" dirty="0" smtClean="0"/>
              <a:t> </a:t>
            </a:r>
            <a:r>
              <a:rPr lang="en-ID" dirty="0" err="1" smtClean="0"/>
              <a:t>didiknya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Program </a:t>
            </a:r>
            <a:r>
              <a:rPr lang="en-ID" dirty="0" err="1" smtClean="0"/>
              <a:t>sebaiknya</a:t>
            </a:r>
            <a:r>
              <a:rPr lang="en-ID" dirty="0" smtClean="0"/>
              <a:t> </a:t>
            </a:r>
            <a:r>
              <a:rPr lang="en-ID" dirty="0" err="1" smtClean="0"/>
              <a:t>mengembangkan</a:t>
            </a:r>
            <a:r>
              <a:rPr lang="en-ID" dirty="0" smtClean="0"/>
              <a:t> </a:t>
            </a:r>
            <a:r>
              <a:rPr lang="en-ID" i="1" dirty="0" smtClean="0"/>
              <a:t>self </a:t>
            </a:r>
            <a:r>
              <a:rPr lang="en-ID" dirty="0" smtClean="0"/>
              <a:t> </a:t>
            </a:r>
            <a:r>
              <a:rPr lang="en-ID" dirty="0" err="1" smtClean="0"/>
              <a:t>studi</a:t>
            </a:r>
            <a:r>
              <a:rPr lang="en-ID" dirty="0" smtClean="0"/>
              <a:t> para </a:t>
            </a:r>
            <a:r>
              <a:rPr lang="en-ID" dirty="0" err="1" smtClean="0"/>
              <a:t>calon</a:t>
            </a:r>
            <a:r>
              <a:rPr lang="en-ID" dirty="0" smtClean="0"/>
              <a:t> guru </a:t>
            </a:r>
            <a:r>
              <a:rPr lang="en-ID" dirty="0" err="1" smtClean="0"/>
              <a:t>bukan</a:t>
            </a:r>
            <a:r>
              <a:rPr lang="en-ID" dirty="0" smtClean="0"/>
              <a:t> </a:t>
            </a:r>
            <a:r>
              <a:rPr lang="en-ID" dirty="0" err="1" smtClean="0"/>
              <a:t>mengembangan</a:t>
            </a:r>
            <a:r>
              <a:rPr lang="en-ID" dirty="0" smtClean="0"/>
              <a:t> </a:t>
            </a:r>
            <a:r>
              <a:rPr lang="en-ID" i="1" dirty="0" smtClean="0"/>
              <a:t>self understanding</a:t>
            </a:r>
            <a:r>
              <a:rPr lang="en-ID" dirty="0" smtClean="0"/>
              <a:t> </a:t>
            </a:r>
            <a:r>
              <a:rPr lang="en-ID" dirty="0" err="1" smtClean="0"/>
              <a:t>mereka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160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12. PERUBAHAN DAN INOVASI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ID" dirty="0" smtClean="0"/>
              <a:t> </a:t>
            </a:r>
            <a:r>
              <a:rPr lang="en-ID" dirty="0" err="1" smtClean="0"/>
              <a:t>Pemerataan</a:t>
            </a:r>
            <a:r>
              <a:rPr lang="en-ID" dirty="0" smtClean="0"/>
              <a:t> </a:t>
            </a:r>
            <a:r>
              <a:rPr lang="en-ID" dirty="0" err="1" smtClean="0"/>
              <a:t>kesempatan</a:t>
            </a:r>
            <a:r>
              <a:rPr lang="en-ID" dirty="0" smtClean="0"/>
              <a:t> </a:t>
            </a:r>
            <a:r>
              <a:rPr lang="en-ID" dirty="0" err="1" smtClean="0"/>
              <a:t>mendorong</a:t>
            </a:r>
            <a:r>
              <a:rPr lang="en-ID" dirty="0" smtClean="0"/>
              <a:t> </a:t>
            </a:r>
            <a:r>
              <a:rPr lang="en-ID" dirty="0" err="1" smtClean="0"/>
              <a:t>ke</a:t>
            </a:r>
            <a:r>
              <a:rPr lang="en-ID" dirty="0" smtClean="0"/>
              <a:t> </a:t>
            </a:r>
            <a:r>
              <a:rPr lang="en-ID" dirty="0" err="1" smtClean="0"/>
              <a:t>arah</a:t>
            </a:r>
            <a:r>
              <a:rPr lang="en-ID" dirty="0" smtClean="0"/>
              <a:t> </a:t>
            </a:r>
            <a:r>
              <a:rPr lang="en-ID" dirty="0" err="1" smtClean="0"/>
              <a:t>perubahan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inovasi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system </a:t>
            </a:r>
            <a:r>
              <a:rPr lang="en-ID" dirty="0" err="1" smtClean="0"/>
              <a:t>persekolahan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program </a:t>
            </a:r>
            <a:r>
              <a:rPr lang="en-ID" dirty="0" err="1" smtClean="0"/>
              <a:t>pendidikan</a:t>
            </a:r>
            <a:r>
              <a:rPr lang="en-ID" dirty="0" smtClean="0"/>
              <a:t> guru.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Banyaknya</a:t>
            </a:r>
            <a:r>
              <a:rPr lang="en-ID" dirty="0" smtClean="0"/>
              <a:t> </a:t>
            </a:r>
            <a:r>
              <a:rPr lang="en-ID" dirty="0" err="1" smtClean="0"/>
              <a:t>perubahan</a:t>
            </a:r>
            <a:r>
              <a:rPr lang="en-ID" dirty="0" smtClean="0"/>
              <a:t> yang </a:t>
            </a:r>
            <a:r>
              <a:rPr lang="en-ID" dirty="0" err="1" smtClean="0"/>
              <a:t>terjadi</a:t>
            </a:r>
            <a:r>
              <a:rPr lang="en-ID" dirty="0" smtClean="0"/>
              <a:t> </a:t>
            </a:r>
            <a:r>
              <a:rPr lang="en-ID" dirty="0" err="1" smtClean="0"/>
              <a:t>menuntut</a:t>
            </a:r>
            <a:r>
              <a:rPr lang="en-ID" dirty="0" smtClean="0"/>
              <a:t> system program </a:t>
            </a:r>
            <a:r>
              <a:rPr lang="en-ID" dirty="0" err="1" smtClean="0"/>
              <a:t>pendidikan</a:t>
            </a:r>
            <a:r>
              <a:rPr lang="en-ID" dirty="0" smtClean="0"/>
              <a:t> guru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terbuka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perubahan-perubahan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berbagai</a:t>
            </a:r>
            <a:r>
              <a:rPr lang="en-ID" dirty="0" smtClean="0"/>
              <a:t> </a:t>
            </a:r>
            <a:r>
              <a:rPr lang="en-ID" dirty="0" err="1" smtClean="0"/>
              <a:t>upaya</a:t>
            </a:r>
            <a:r>
              <a:rPr lang="en-ID" dirty="0" smtClean="0"/>
              <a:t> </a:t>
            </a:r>
            <a:r>
              <a:rPr lang="en-ID" dirty="0" err="1" smtClean="0"/>
              <a:t>inovasi</a:t>
            </a:r>
            <a:r>
              <a:rPr lang="en-ID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 smtClean="0"/>
              <a:t>Perubahan</a:t>
            </a:r>
            <a:r>
              <a:rPr lang="en-ID" dirty="0" smtClean="0"/>
              <a:t> </a:t>
            </a:r>
            <a:r>
              <a:rPr lang="en-ID" dirty="0" err="1" smtClean="0"/>
              <a:t>itu</a:t>
            </a:r>
            <a:r>
              <a:rPr lang="en-ID" dirty="0" smtClean="0"/>
              <a:t> </a:t>
            </a:r>
            <a:r>
              <a:rPr lang="en-ID" dirty="0" err="1" smtClean="0"/>
              <a:t>dilaksanakan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bentuk</a:t>
            </a:r>
            <a:r>
              <a:rPr lang="en-ID" dirty="0" smtClean="0"/>
              <a:t> </a:t>
            </a:r>
            <a:r>
              <a:rPr lang="en-ID" dirty="0" err="1" smtClean="0"/>
              <a:t>penggunaan</a:t>
            </a:r>
            <a:r>
              <a:rPr lang="en-ID" dirty="0" smtClean="0"/>
              <a:t> </a:t>
            </a:r>
            <a:r>
              <a:rPr lang="en-ID" dirty="0" err="1" smtClean="0"/>
              <a:t>metode-metode</a:t>
            </a:r>
            <a:r>
              <a:rPr lang="en-ID" dirty="0" smtClean="0"/>
              <a:t> yang </a:t>
            </a:r>
            <a:r>
              <a:rPr lang="en-ID" dirty="0" err="1" smtClean="0"/>
              <a:t>lebih</a:t>
            </a:r>
            <a:r>
              <a:rPr lang="en-ID" dirty="0" smtClean="0"/>
              <a:t> </a:t>
            </a:r>
            <a:r>
              <a:rPr lang="en-ID" dirty="0" err="1" smtClean="0"/>
              <a:t>efektif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proses </a:t>
            </a:r>
            <a:r>
              <a:rPr lang="en-ID" dirty="0" err="1" smtClean="0"/>
              <a:t>pembelajaran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6215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124</TotalTime>
  <Words>910</Words>
  <Application>Microsoft Office PowerPoint</Application>
  <PresentationFormat>Widescreen</PresentationFormat>
  <Paragraphs>93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Algerian</vt:lpstr>
      <vt:lpstr>Arial</vt:lpstr>
      <vt:lpstr>Century Gothic</vt:lpstr>
      <vt:lpstr>Wingdings</vt:lpstr>
      <vt:lpstr>Wingdings 3</vt:lpstr>
      <vt:lpstr>Ion</vt:lpstr>
      <vt:lpstr>PROGRAM PENDIDIKAN GURU</vt:lpstr>
      <vt:lpstr>ISI PROGRAM PENDIDIKAN GURU</vt:lpstr>
      <vt:lpstr>PENGETAHUAN PENGUASAAN CALON GURU</vt:lpstr>
      <vt:lpstr>PowerPoint Presentation</vt:lpstr>
      <vt:lpstr>KOMPONEN-KOMPONEN PENGETAHUAN GURU</vt:lpstr>
      <vt:lpstr>1. KETERAMPILAN</vt:lpstr>
      <vt:lpstr>2. ETIKA</vt:lpstr>
      <vt:lpstr>3. DISIPLIN ILMIAH</vt:lpstr>
      <vt:lpstr>4. KONSEP-KONSEP DASAR</vt:lpstr>
      <vt:lpstr>6. PELAJAR/SISWA</vt:lpstr>
      <vt:lpstr>6. SUASANA SOSIAL</vt:lpstr>
      <vt:lpstr>7. BELAJAR</vt:lpstr>
      <vt:lpstr>8. PEDAGOGIK/METODOLOGI PENGAJARAN</vt:lpstr>
      <vt:lpstr>9. PROSES</vt:lpstr>
      <vt:lpstr>10. TEKNOLOGI</vt:lpstr>
      <vt:lpstr>11. PENGEMBANGAN DIRI (SELF)</vt:lpstr>
      <vt:lpstr>12. PERUBAHAN DAN INOVASI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 PENDIDIKAN GURU</dc:title>
  <dc:creator>ASUS</dc:creator>
  <cp:lastModifiedBy>ASUS</cp:lastModifiedBy>
  <cp:revision>14</cp:revision>
  <dcterms:created xsi:type="dcterms:W3CDTF">2019-10-24T03:14:19Z</dcterms:created>
  <dcterms:modified xsi:type="dcterms:W3CDTF">2019-10-24T05:19:14Z</dcterms:modified>
</cp:coreProperties>
</file>