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0135" y="2791333"/>
            <a:ext cx="12241530" cy="18909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64639" y="649045"/>
            <a:ext cx="10272521" cy="88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22452" y="2129789"/>
            <a:ext cx="12756895" cy="51454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36822" y="6735514"/>
            <a:ext cx="5923981" cy="5296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304032" y="7191755"/>
            <a:ext cx="5721096" cy="899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293607" y="7191755"/>
            <a:ext cx="5795772" cy="8991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357860" y="7191755"/>
            <a:ext cx="923544" cy="8991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921752" y="7909559"/>
            <a:ext cx="1371600" cy="6614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753856" y="7909559"/>
            <a:ext cx="679703" cy="6614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894064" y="7909559"/>
            <a:ext cx="763524" cy="66141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637534" y="6511493"/>
            <a:ext cx="10273030" cy="2016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90" algn="ctr">
              <a:lnSpc>
                <a:spcPct val="100000"/>
              </a:lnSpc>
              <a:spcBef>
                <a:spcPts val="100"/>
              </a:spcBef>
            </a:pP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5400" b="1" spc="-10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54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30"/>
              </a:spcBef>
            </a:pPr>
            <a:r>
              <a:rPr sz="4400" b="1" dirty="0">
                <a:solidFill>
                  <a:srgbClr val="CC0000"/>
                </a:solidFill>
                <a:latin typeface="Rockwell"/>
                <a:cs typeface="Rockwell"/>
              </a:rPr>
              <a:t>Spread Spectrum </a:t>
            </a:r>
            <a:r>
              <a:rPr sz="4400" b="1" spc="-5" dirty="0">
                <a:solidFill>
                  <a:srgbClr val="CC0000"/>
                </a:solidFill>
                <a:latin typeface="Rockwell"/>
                <a:cs typeface="Rockwell"/>
              </a:rPr>
              <a:t>(</a:t>
            </a:r>
            <a:r>
              <a:rPr sz="4400" b="1" i="1" spc="-5" dirty="0">
                <a:solidFill>
                  <a:srgbClr val="CC0000"/>
                </a:solidFill>
                <a:latin typeface="Rockwell"/>
                <a:cs typeface="Rockwell"/>
              </a:rPr>
              <a:t>Spectrum</a:t>
            </a:r>
            <a:r>
              <a:rPr sz="4400" b="1" i="1" spc="-60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4400" b="1" i="1" spc="-5" dirty="0">
                <a:solidFill>
                  <a:srgbClr val="CC0000"/>
                </a:solidFill>
                <a:latin typeface="Rockwell"/>
                <a:cs typeface="Rockwell"/>
              </a:rPr>
              <a:t>Tersebar</a:t>
            </a:r>
            <a:r>
              <a:rPr sz="4400" b="1" spc="-5" dirty="0">
                <a:solidFill>
                  <a:srgbClr val="CC0000"/>
                </a:solidFill>
                <a:latin typeface="Rockwell"/>
                <a:cs typeface="Rockwell"/>
              </a:rPr>
              <a:t>)</a:t>
            </a:r>
            <a:endParaRPr sz="44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</a:pPr>
            <a:r>
              <a:rPr sz="3200" b="1" dirty="0">
                <a:latin typeface="Rockwell"/>
                <a:cs typeface="Rockwell"/>
              </a:rPr>
              <a:t>Part-9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14401800" cy="648182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6900" y="1939289"/>
            <a:ext cx="13008610" cy="66414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191135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Dilatarbelakangi </a:t>
            </a:r>
            <a:r>
              <a:rPr sz="3500" spc="-5" dirty="0">
                <a:latin typeface="Rockwell"/>
                <a:cs typeface="Rockwell"/>
              </a:rPr>
              <a:t>oleh kebutuhan </a:t>
            </a:r>
            <a:r>
              <a:rPr sz="3500" dirty="0">
                <a:latin typeface="Rockwell"/>
                <a:cs typeface="Rockwell"/>
              </a:rPr>
              <a:t>akan sistem </a:t>
            </a:r>
            <a:r>
              <a:rPr sz="3500" spc="-5" dirty="0">
                <a:latin typeface="Rockwell"/>
                <a:cs typeface="Rockwell"/>
              </a:rPr>
              <a:t>komunikasi  yang kebal </a:t>
            </a:r>
            <a:r>
              <a:rPr sz="3500" dirty="0">
                <a:latin typeface="Rockwell"/>
                <a:cs typeface="Rockwell"/>
              </a:rPr>
              <a:t>terhadap </a:t>
            </a:r>
            <a:r>
              <a:rPr sz="3500" spc="-5" dirty="0">
                <a:latin typeface="Rockwell"/>
                <a:cs typeface="Rockwell"/>
              </a:rPr>
              <a:t>masalah interferensi </a:t>
            </a:r>
            <a:r>
              <a:rPr sz="3500" dirty="0">
                <a:latin typeface="Rockwell"/>
                <a:cs typeface="Rockwell"/>
              </a:rPr>
              <a:t>dan penyadapan,  </a:t>
            </a:r>
            <a:r>
              <a:rPr sz="3500" spc="-5" dirty="0">
                <a:latin typeface="Rockwell"/>
                <a:cs typeface="Rockwell"/>
              </a:rPr>
              <a:t>maka dikenalkan </a:t>
            </a:r>
            <a:r>
              <a:rPr sz="3500" dirty="0">
                <a:latin typeface="Rockwell"/>
                <a:cs typeface="Rockwell"/>
              </a:rPr>
              <a:t>sistem </a:t>
            </a:r>
            <a:r>
              <a:rPr sz="3500" spc="-5" dirty="0">
                <a:latin typeface="Rockwell"/>
                <a:cs typeface="Rockwell"/>
              </a:rPr>
              <a:t>komunikasi </a:t>
            </a:r>
            <a:r>
              <a:rPr sz="3500" i="1" dirty="0">
                <a:latin typeface="Rockwell"/>
                <a:cs typeface="Rockwell"/>
              </a:rPr>
              <a:t>spread spectrum </a:t>
            </a:r>
            <a:r>
              <a:rPr sz="3500" dirty="0">
                <a:latin typeface="Rockwell"/>
                <a:cs typeface="Rockwell"/>
              </a:rPr>
              <a:t>sekitar  pertengahan tahun</a:t>
            </a:r>
            <a:r>
              <a:rPr sz="3500" spc="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1950.</a:t>
            </a:r>
            <a:endParaRPr sz="35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44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500" i="1" dirty="0">
                <a:latin typeface="Rockwell"/>
                <a:cs typeface="Rockwell"/>
              </a:rPr>
              <a:t>Spread spectrum </a:t>
            </a:r>
            <a:r>
              <a:rPr sz="3500" dirty="0">
                <a:latin typeface="Rockwell"/>
                <a:cs typeface="Rockwell"/>
              </a:rPr>
              <a:t>dapat diartikan sebagai </a:t>
            </a:r>
            <a:r>
              <a:rPr sz="3500" spc="-5" dirty="0">
                <a:latin typeface="Rockwell"/>
                <a:cs typeface="Rockwell"/>
              </a:rPr>
              <a:t>teknik </a:t>
            </a:r>
            <a:r>
              <a:rPr sz="3500" dirty="0">
                <a:latin typeface="Rockwell"/>
                <a:cs typeface="Rockwell"/>
              </a:rPr>
              <a:t>pengiriman  sinyal informasi yang </a:t>
            </a:r>
            <a:r>
              <a:rPr sz="3500" spc="-5" dirty="0">
                <a:latin typeface="Rockwell"/>
                <a:cs typeface="Rockwell"/>
              </a:rPr>
              <a:t>menggunakan </a:t>
            </a:r>
            <a:r>
              <a:rPr sz="3500" dirty="0">
                <a:latin typeface="Rockwell"/>
                <a:cs typeface="Rockwell"/>
              </a:rPr>
              <a:t>suatu </a:t>
            </a:r>
            <a:r>
              <a:rPr sz="3500" spc="-5" dirty="0">
                <a:latin typeface="Rockwell"/>
                <a:cs typeface="Rockwell"/>
              </a:rPr>
              <a:t>kode untuk  menebarkan spectrum energi </a:t>
            </a:r>
            <a:r>
              <a:rPr sz="3500" dirty="0">
                <a:latin typeface="Rockwell"/>
                <a:cs typeface="Rockwell"/>
              </a:rPr>
              <a:t>sinyal informasi dalam  bandwidth yang jauh lebih lebar dibanding bandwidth sinyal  informasi.</a:t>
            </a:r>
            <a:endParaRPr sz="3500">
              <a:latin typeface="Rockwell"/>
              <a:cs typeface="Rockwell"/>
            </a:endParaRPr>
          </a:p>
          <a:p>
            <a:pPr marL="440690" marR="441959" indent="-428625">
              <a:lnSpc>
                <a:spcPct val="100000"/>
              </a:lnSpc>
              <a:spcBef>
                <a:spcPts val="844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spc="-5" dirty="0">
                <a:latin typeface="Rockwell"/>
                <a:cs typeface="Rockwell"/>
              </a:rPr>
              <a:t>Istilah </a:t>
            </a:r>
            <a:r>
              <a:rPr sz="3500" i="1" dirty="0">
                <a:latin typeface="Rockwell"/>
                <a:cs typeface="Rockwell"/>
              </a:rPr>
              <a:t>spread spectrum </a:t>
            </a:r>
            <a:r>
              <a:rPr sz="3500" dirty="0">
                <a:latin typeface="Rockwell"/>
                <a:cs typeface="Rockwell"/>
              </a:rPr>
              <a:t>digunakan </a:t>
            </a:r>
            <a:r>
              <a:rPr sz="3500" spc="-5" dirty="0">
                <a:latin typeface="Rockwell"/>
                <a:cs typeface="Rockwell"/>
              </a:rPr>
              <a:t>karena </a:t>
            </a:r>
            <a:r>
              <a:rPr sz="3500" dirty="0">
                <a:latin typeface="Rockwell"/>
                <a:cs typeface="Rockwell"/>
              </a:rPr>
              <a:t>pada sistem </a:t>
            </a:r>
            <a:r>
              <a:rPr sz="3500" spc="-5" dirty="0">
                <a:latin typeface="Rockwell"/>
                <a:cs typeface="Rockwell"/>
              </a:rPr>
              <a:t>ini,  </a:t>
            </a:r>
            <a:r>
              <a:rPr sz="3500" dirty="0">
                <a:latin typeface="Rockwell"/>
                <a:cs typeface="Rockwell"/>
              </a:rPr>
              <a:t>sinyal yang dikirimkan </a:t>
            </a:r>
            <a:r>
              <a:rPr sz="3500" spc="-5" dirty="0">
                <a:latin typeface="Rockwell"/>
                <a:cs typeface="Rockwell"/>
              </a:rPr>
              <a:t>memiliki </a:t>
            </a:r>
            <a:r>
              <a:rPr sz="3500" i="1" spc="-5" dirty="0">
                <a:latin typeface="Rockwell"/>
                <a:cs typeface="Rockwell"/>
              </a:rPr>
              <a:t>bandwidth </a:t>
            </a:r>
            <a:r>
              <a:rPr sz="3500" dirty="0">
                <a:latin typeface="Rockwell"/>
                <a:cs typeface="Rockwell"/>
              </a:rPr>
              <a:t>yang jauh lebih  lebar dari </a:t>
            </a:r>
            <a:r>
              <a:rPr sz="3500" i="1" spc="-5" dirty="0">
                <a:latin typeface="Rockwell"/>
                <a:cs typeface="Rockwell"/>
              </a:rPr>
              <a:t>bandwidth </a:t>
            </a:r>
            <a:r>
              <a:rPr sz="3500" dirty="0">
                <a:latin typeface="Rockwell"/>
                <a:cs typeface="Rockwell"/>
              </a:rPr>
              <a:t>sinyal </a:t>
            </a:r>
            <a:r>
              <a:rPr sz="3500" spc="-5" dirty="0">
                <a:latin typeface="Rockwell"/>
                <a:cs typeface="Rockwell"/>
              </a:rPr>
              <a:t>informasinya</a:t>
            </a:r>
            <a:r>
              <a:rPr sz="3500" spc="10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sendiri.</a:t>
            </a:r>
            <a:endParaRPr sz="35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2354" y="519810"/>
            <a:ext cx="46589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Pendahuluan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3047" y="2261107"/>
            <a:ext cx="13282294" cy="5268595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440690" marR="405130" indent="-428625">
              <a:lnSpc>
                <a:spcPct val="90000"/>
              </a:lnSpc>
              <a:spcBef>
                <a:spcPts val="57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Proses penebaran bandwidth </a:t>
            </a:r>
            <a:r>
              <a:rPr sz="4000" spc="-10" dirty="0">
                <a:latin typeface="Rockwell"/>
                <a:cs typeface="Rockwell"/>
              </a:rPr>
              <a:t>sinyal </a:t>
            </a:r>
            <a:r>
              <a:rPr sz="4000" spc="-5" dirty="0">
                <a:latin typeface="Rockwell"/>
                <a:cs typeface="Rockwell"/>
              </a:rPr>
              <a:t>informasi ini  disebut </a:t>
            </a:r>
            <a:r>
              <a:rPr sz="4000" i="1" spc="-5" dirty="0">
                <a:latin typeface="Rockwell"/>
                <a:cs typeface="Rockwell"/>
              </a:rPr>
              <a:t>spreading</a:t>
            </a:r>
            <a:r>
              <a:rPr sz="4000" spc="-5" dirty="0">
                <a:latin typeface="Rockwell"/>
                <a:cs typeface="Rockwell"/>
              </a:rPr>
              <a:t>. Spread </a:t>
            </a:r>
            <a:r>
              <a:rPr sz="4000" spc="-10" dirty="0">
                <a:latin typeface="Rockwell"/>
                <a:cs typeface="Rockwell"/>
              </a:rPr>
              <a:t>spectrum </a:t>
            </a:r>
            <a:r>
              <a:rPr sz="4000" spc="-5" dirty="0">
                <a:latin typeface="Rockwell"/>
                <a:cs typeface="Rockwell"/>
              </a:rPr>
              <a:t>jenis </a:t>
            </a:r>
            <a:r>
              <a:rPr sz="4000" spc="-10" dirty="0">
                <a:latin typeface="Rockwell"/>
                <a:cs typeface="Rockwell"/>
              </a:rPr>
              <a:t>pertama  </a:t>
            </a:r>
            <a:r>
              <a:rPr sz="4000" spc="-5" dirty="0">
                <a:latin typeface="Rockwell"/>
                <a:cs typeface="Rockwell"/>
              </a:rPr>
              <a:t>yang dikembangkan dikenal dengan nama </a:t>
            </a:r>
            <a:r>
              <a:rPr sz="4000" i="1" spc="-5" dirty="0">
                <a:latin typeface="Rockwell"/>
                <a:cs typeface="Rockwell"/>
              </a:rPr>
              <a:t>frequency  hopping </a:t>
            </a:r>
            <a:r>
              <a:rPr sz="4000" spc="-5" dirty="0">
                <a:latin typeface="Rockwell"/>
                <a:cs typeface="Rockwell"/>
              </a:rPr>
              <a:t>atau lompatan</a:t>
            </a:r>
            <a:r>
              <a:rPr sz="4000" spc="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frekuensi.</a:t>
            </a:r>
            <a:endParaRPr sz="4000">
              <a:latin typeface="Rockwell"/>
              <a:cs typeface="Rockwell"/>
            </a:endParaRPr>
          </a:p>
          <a:p>
            <a:pPr marL="440690" marR="1532890" indent="-428625" algn="just">
              <a:lnSpc>
                <a:spcPct val="90000"/>
              </a:lnSpc>
              <a:spcBef>
                <a:spcPts val="960"/>
              </a:spcBef>
              <a:buChar char="•"/>
              <a:tabLst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Versi yang terbaru adalah </a:t>
            </a:r>
            <a:r>
              <a:rPr sz="4000" i="1" spc="-5" dirty="0">
                <a:latin typeface="Rockwell"/>
                <a:cs typeface="Rockwell"/>
              </a:rPr>
              <a:t>direct squence spread  spectrum</a:t>
            </a:r>
            <a:r>
              <a:rPr sz="4000" spc="-5" dirty="0">
                <a:latin typeface="Rockwell"/>
                <a:cs typeface="Rockwell"/>
              </a:rPr>
              <a:t>. Kedua teknik </a:t>
            </a:r>
            <a:r>
              <a:rPr sz="4000" spc="-10" dirty="0">
                <a:latin typeface="Rockwell"/>
                <a:cs typeface="Rockwell"/>
              </a:rPr>
              <a:t>ini </a:t>
            </a:r>
            <a:r>
              <a:rPr sz="4000" spc="-5" dirty="0">
                <a:latin typeface="Rockwell"/>
                <a:cs typeface="Rockwell"/>
              </a:rPr>
              <a:t>dipergunakan dalam  berbagai produk jaringan</a:t>
            </a:r>
            <a:r>
              <a:rPr sz="4000" spc="-10" dirty="0">
                <a:latin typeface="Rockwell"/>
                <a:cs typeface="Rockwell"/>
              </a:rPr>
              <a:t> nirkabel.</a:t>
            </a:r>
            <a:endParaRPr sz="4000">
              <a:latin typeface="Rockwell"/>
              <a:cs typeface="Rockwell"/>
            </a:endParaRPr>
          </a:p>
          <a:p>
            <a:pPr marL="440690" marR="5080" indent="-428625" algn="just">
              <a:lnSpc>
                <a:spcPts val="4320"/>
              </a:lnSpc>
              <a:spcBef>
                <a:spcPts val="1025"/>
              </a:spcBef>
              <a:buFont typeface="Rockwell"/>
              <a:buChar char="•"/>
              <a:tabLst>
                <a:tab pos="566420" algn="l"/>
              </a:tabLst>
            </a:pPr>
            <a:r>
              <a:rPr dirty="0"/>
              <a:t>	</a:t>
            </a:r>
            <a:r>
              <a:rPr sz="4000" spc="-5" dirty="0">
                <a:latin typeface="Rockwell"/>
                <a:cs typeface="Rockwell"/>
              </a:rPr>
              <a:t>Selain itu juga </a:t>
            </a:r>
            <a:r>
              <a:rPr sz="4000" spc="-10" dirty="0">
                <a:latin typeface="Rockwell"/>
                <a:cs typeface="Rockwell"/>
              </a:rPr>
              <a:t>untuk </a:t>
            </a:r>
            <a:r>
              <a:rPr sz="4000" spc="-5" dirty="0">
                <a:latin typeface="Rockwell"/>
                <a:cs typeface="Rockwell"/>
              </a:rPr>
              <a:t>berbagai aplikasi lainnya, </a:t>
            </a:r>
            <a:r>
              <a:rPr sz="4000" spc="-10" dirty="0">
                <a:latin typeface="Rockwell"/>
                <a:cs typeface="Rockwell"/>
              </a:rPr>
              <a:t>seperti  </a:t>
            </a:r>
            <a:r>
              <a:rPr sz="4000" spc="-5" dirty="0">
                <a:latin typeface="Rockwell"/>
                <a:cs typeface="Rockwell"/>
              </a:rPr>
              <a:t>telepon </a:t>
            </a:r>
            <a:r>
              <a:rPr sz="4000" spc="-10" dirty="0">
                <a:latin typeface="Rockwell"/>
                <a:cs typeface="Rockwell"/>
              </a:rPr>
              <a:t>nirkabel </a:t>
            </a:r>
            <a:r>
              <a:rPr sz="4000" spc="-5" dirty="0">
                <a:latin typeface="Rockwell"/>
                <a:cs typeface="Rockwell"/>
              </a:rPr>
              <a:t>(</a:t>
            </a:r>
            <a:r>
              <a:rPr sz="4000" i="1" spc="-5" dirty="0">
                <a:latin typeface="Rockwell"/>
                <a:cs typeface="Rockwell"/>
              </a:rPr>
              <a:t>cordless</a:t>
            </a:r>
            <a:r>
              <a:rPr sz="4000" i="1" spc="10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telephone</a:t>
            </a:r>
            <a:r>
              <a:rPr sz="4000" spc="-5" dirty="0">
                <a:latin typeface="Rockwell"/>
                <a:cs typeface="Rockwell"/>
              </a:rPr>
              <a:t>).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2354" y="519810"/>
            <a:ext cx="46589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Pendahuluan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92851" y="647522"/>
            <a:ext cx="282003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Defin</a:t>
            </a:r>
            <a:r>
              <a:rPr spc="-20" dirty="0"/>
              <a:t>i</a:t>
            </a:r>
            <a:r>
              <a:rPr dirty="0"/>
              <a:t>si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79247" y="2471419"/>
            <a:ext cx="13217525" cy="4855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Spread Spectrum adalah </a:t>
            </a:r>
            <a:r>
              <a:rPr sz="4400" spc="-5" dirty="0">
                <a:latin typeface="Rockwell"/>
                <a:cs typeface="Rockwell"/>
              </a:rPr>
              <a:t>Teknik </a:t>
            </a:r>
            <a:r>
              <a:rPr sz="4400" dirty="0">
                <a:latin typeface="Rockwell"/>
                <a:cs typeface="Rockwell"/>
              </a:rPr>
              <a:t>Komunikasi yang  </a:t>
            </a:r>
            <a:r>
              <a:rPr sz="4400" spc="-5" dirty="0">
                <a:latin typeface="Rockwell"/>
                <a:cs typeface="Rockwell"/>
              </a:rPr>
              <a:t>dikategorikan oleh </a:t>
            </a:r>
            <a:r>
              <a:rPr sz="4400" dirty="0">
                <a:latin typeface="Rockwell"/>
                <a:cs typeface="Rockwell"/>
              </a:rPr>
              <a:t>lebar bandwith dan tenaga  yang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rendah.</a:t>
            </a:r>
            <a:endParaRPr sz="4400">
              <a:latin typeface="Rockwell"/>
              <a:cs typeface="Rockwell"/>
            </a:endParaRPr>
          </a:p>
          <a:p>
            <a:pPr marL="440690" marR="82550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Komunikasi Spectrum </a:t>
            </a:r>
            <a:r>
              <a:rPr sz="4400" spc="-5" dirty="0">
                <a:latin typeface="Rockwell"/>
                <a:cs typeface="Rockwell"/>
              </a:rPr>
              <a:t>menggunakan </a:t>
            </a:r>
            <a:r>
              <a:rPr sz="4400" dirty="0">
                <a:latin typeface="Rockwell"/>
                <a:cs typeface="Rockwell"/>
              </a:rPr>
              <a:t>berbagai  teknik </a:t>
            </a:r>
            <a:r>
              <a:rPr sz="4400" spc="-5" dirty="0">
                <a:latin typeface="Rockwell"/>
                <a:cs typeface="Rockwell"/>
              </a:rPr>
              <a:t>modulasi </a:t>
            </a:r>
            <a:r>
              <a:rPr sz="4400" dirty="0">
                <a:latin typeface="Rockwell"/>
                <a:cs typeface="Rockwell"/>
              </a:rPr>
              <a:t>pada </a:t>
            </a:r>
            <a:r>
              <a:rPr sz="4400" spc="-5" dirty="0">
                <a:latin typeface="Rockwell"/>
                <a:cs typeface="Rockwell"/>
              </a:rPr>
              <a:t>wireless </a:t>
            </a:r>
            <a:r>
              <a:rPr sz="4400" dirty="0">
                <a:latin typeface="Rockwell"/>
                <a:cs typeface="Rockwell"/>
              </a:rPr>
              <a:t>LAN dan  </a:t>
            </a:r>
            <a:r>
              <a:rPr sz="4400" spc="-5" dirty="0">
                <a:latin typeface="Rockwell"/>
                <a:cs typeface="Rockwell"/>
              </a:rPr>
              <a:t>mempunyai </a:t>
            </a:r>
            <a:r>
              <a:rPr sz="4400" dirty="0">
                <a:latin typeface="Rockwell"/>
                <a:cs typeface="Rockwell"/>
              </a:rPr>
              <a:t>banyak </a:t>
            </a:r>
            <a:r>
              <a:rPr sz="4400" spc="-5" dirty="0">
                <a:latin typeface="Rockwell"/>
                <a:cs typeface="Rockwell"/>
              </a:rPr>
              <a:t>keuntungan </a:t>
            </a:r>
            <a:r>
              <a:rPr sz="4400" dirty="0">
                <a:latin typeface="Rockwell"/>
                <a:cs typeface="Rockwell"/>
              </a:rPr>
              <a:t>diatas  pendahulunya, </a:t>
            </a:r>
            <a:r>
              <a:rPr sz="4400" spc="-5" dirty="0">
                <a:latin typeface="Rockwell"/>
                <a:cs typeface="Rockwell"/>
              </a:rPr>
              <a:t>komunikasi </a:t>
            </a:r>
            <a:r>
              <a:rPr sz="4400" i="1" spc="-5" dirty="0">
                <a:latin typeface="Rockwell"/>
                <a:cs typeface="Rockwell"/>
              </a:rPr>
              <a:t>narrow</a:t>
            </a:r>
            <a:r>
              <a:rPr sz="4400" i="1" spc="-10" dirty="0">
                <a:latin typeface="Rockwell"/>
                <a:cs typeface="Rockwell"/>
              </a:rPr>
              <a:t> </a:t>
            </a:r>
            <a:r>
              <a:rPr sz="4400" i="1" spc="-5" dirty="0">
                <a:latin typeface="Rockwell"/>
                <a:cs typeface="Rockwell"/>
              </a:rPr>
              <a:t>band.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298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69822" y="520699"/>
            <a:ext cx="1166622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Narrow </a:t>
            </a:r>
            <a:r>
              <a:rPr spc="-5" dirty="0"/>
              <a:t>Band </a:t>
            </a:r>
            <a:r>
              <a:rPr dirty="0"/>
              <a:t>vs Spread</a:t>
            </a:r>
            <a:r>
              <a:rPr spc="-65" dirty="0"/>
              <a:t> </a:t>
            </a:r>
            <a:r>
              <a:rPr dirty="0"/>
              <a:t>Spectrum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1600" y="1715261"/>
            <a:ext cx="7362190" cy="693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2800" i="1" spc="-10" dirty="0">
                <a:latin typeface="Rockwell"/>
                <a:cs typeface="Rockwell"/>
              </a:rPr>
              <a:t>Narrow band </a:t>
            </a:r>
            <a:r>
              <a:rPr sz="2800" i="1" spc="-5" dirty="0">
                <a:latin typeface="Rockwell"/>
                <a:cs typeface="Rockwell"/>
              </a:rPr>
              <a:t>transmission </a:t>
            </a:r>
            <a:r>
              <a:rPr sz="2800" spc="-5" dirty="0">
                <a:latin typeface="Rockwell"/>
                <a:cs typeface="Rockwell"/>
              </a:rPr>
              <a:t>merupakan  suatu teknologi komunikasi yang </a:t>
            </a:r>
            <a:r>
              <a:rPr sz="2800" spc="-10" dirty="0">
                <a:latin typeface="Rockwell"/>
                <a:cs typeface="Rockwell"/>
              </a:rPr>
              <a:t>hanya  </a:t>
            </a:r>
            <a:r>
              <a:rPr sz="2800" spc="-5" dirty="0">
                <a:latin typeface="Rockwell"/>
                <a:cs typeface="Rockwell"/>
              </a:rPr>
              <a:t>menggunakan spektrum frekuensi  sekadar cukup untuk membawa sinyal  data saja dengan tujuan untuk menghemat  penggunaan</a:t>
            </a:r>
            <a:r>
              <a:rPr sz="2800" spc="-4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frekuensi.</a:t>
            </a:r>
            <a:endParaRPr sz="2800">
              <a:latin typeface="Rockwell"/>
              <a:cs typeface="Rockwell"/>
            </a:endParaRPr>
          </a:p>
          <a:p>
            <a:pPr marL="440690" marR="96520" indent="-428625">
              <a:lnSpc>
                <a:spcPct val="100000"/>
              </a:lnSpc>
              <a:spcBef>
                <a:spcPts val="67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Teknologi pada narrow </a:t>
            </a:r>
            <a:r>
              <a:rPr sz="2800" dirty="0">
                <a:latin typeface="Rockwell"/>
                <a:cs typeface="Rockwell"/>
              </a:rPr>
              <a:t>band </a:t>
            </a:r>
            <a:r>
              <a:rPr sz="2800" spc="-5" dirty="0">
                <a:latin typeface="Rockwell"/>
                <a:cs typeface="Rockwell"/>
              </a:rPr>
              <a:t>justru  berbeda halnya dengan spread spectrum  yang justru menggunakan band frekuensi  yang jauh lebih lebar dibanding dengan  frekuensi yang dibutuhkan untuk  memancarkan sinyalnya, penggunaan  dayanya yang juga relatif lebih </a:t>
            </a:r>
            <a:r>
              <a:rPr sz="2800" dirty="0">
                <a:latin typeface="Rockwell"/>
                <a:cs typeface="Rockwell"/>
              </a:rPr>
              <a:t>rendah.  </a:t>
            </a:r>
            <a:r>
              <a:rPr sz="2800" spc="-5" dirty="0">
                <a:latin typeface="Rockwell"/>
                <a:cs typeface="Rockwell"/>
              </a:rPr>
              <a:t>Hal-hal inilah yang menyebabkan spread  spectrum </a:t>
            </a:r>
            <a:r>
              <a:rPr sz="2800" dirty="0">
                <a:latin typeface="Rockwell"/>
                <a:cs typeface="Rockwell"/>
              </a:rPr>
              <a:t>sebaliknya </a:t>
            </a:r>
            <a:r>
              <a:rPr sz="2800" spc="-5" dirty="0">
                <a:latin typeface="Rockwell"/>
                <a:cs typeface="Rockwell"/>
              </a:rPr>
              <a:t>menjadi lebih baik  daripada narrow</a:t>
            </a:r>
            <a:r>
              <a:rPr sz="2800" spc="-2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band.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745044" y="2731906"/>
            <a:ext cx="6342616" cy="5882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74623" y="777061"/>
            <a:ext cx="130543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Kelebihan Spread Spectrum dibanding Narrow</a:t>
            </a:r>
            <a:r>
              <a:rPr sz="4000" spc="35" dirty="0"/>
              <a:t> </a:t>
            </a:r>
            <a:r>
              <a:rPr sz="4000" spc="-10" dirty="0"/>
              <a:t>Band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177800" y="2366263"/>
            <a:ext cx="6942455" cy="4963795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440690" indent="-428625" algn="just">
              <a:lnSpc>
                <a:spcPct val="100000"/>
              </a:lnSpc>
              <a:spcBef>
                <a:spcPts val="960"/>
              </a:spcBef>
              <a:buChar char="•"/>
              <a:tabLst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Lebih </a:t>
            </a:r>
            <a:r>
              <a:rPr sz="3600" spc="-5" dirty="0">
                <a:latin typeface="Rockwell"/>
                <a:cs typeface="Rockwell"/>
              </a:rPr>
              <a:t>kebal </a:t>
            </a:r>
            <a:r>
              <a:rPr sz="3600" dirty="0">
                <a:latin typeface="Rockwell"/>
                <a:cs typeface="Rockwell"/>
              </a:rPr>
              <a:t>terhadap</a:t>
            </a:r>
            <a:r>
              <a:rPr sz="3600" spc="-9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jamming</a:t>
            </a:r>
            <a:endParaRPr sz="3600">
              <a:latin typeface="Rockwell"/>
              <a:cs typeface="Rockwell"/>
            </a:endParaRPr>
          </a:p>
          <a:p>
            <a:pPr marL="440690" indent="-428625" algn="just">
              <a:lnSpc>
                <a:spcPct val="100000"/>
              </a:lnSpc>
              <a:spcBef>
                <a:spcPts val="865"/>
              </a:spcBef>
              <a:buChar char="•"/>
              <a:tabLst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Mampu </a:t>
            </a:r>
            <a:r>
              <a:rPr sz="3600" spc="-5" dirty="0">
                <a:latin typeface="Rockwell"/>
                <a:cs typeface="Rockwell"/>
              </a:rPr>
              <a:t>menekan</a:t>
            </a:r>
            <a:r>
              <a:rPr sz="3600" spc="-6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interferensi</a:t>
            </a:r>
            <a:endParaRPr sz="3600">
              <a:latin typeface="Rockwell"/>
              <a:cs typeface="Rockwell"/>
            </a:endParaRPr>
          </a:p>
          <a:p>
            <a:pPr marL="440690" marR="39370" indent="-428625" algn="just">
              <a:lnSpc>
                <a:spcPct val="100000"/>
              </a:lnSpc>
              <a:spcBef>
                <a:spcPts val="870"/>
              </a:spcBef>
              <a:buChar char="•"/>
              <a:tabLst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Dapat </a:t>
            </a:r>
            <a:r>
              <a:rPr sz="3600" spc="-5" dirty="0">
                <a:latin typeface="Rockwell"/>
                <a:cs typeface="Rockwell"/>
              </a:rPr>
              <a:t>dioperasikan </a:t>
            </a:r>
            <a:r>
              <a:rPr sz="3600" dirty="0">
                <a:latin typeface="Rockwell"/>
                <a:cs typeface="Rockwell"/>
              </a:rPr>
              <a:t>pada</a:t>
            </a:r>
            <a:r>
              <a:rPr sz="3600" spc="-6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level  daya yang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rendah</a:t>
            </a:r>
            <a:endParaRPr sz="3600">
              <a:latin typeface="Rockwell"/>
              <a:cs typeface="Rockwell"/>
            </a:endParaRPr>
          </a:p>
          <a:p>
            <a:pPr marL="440690" marR="448945" indent="-428625" algn="just">
              <a:lnSpc>
                <a:spcPct val="100000"/>
              </a:lnSpc>
              <a:spcBef>
                <a:spcPts val="860"/>
              </a:spcBef>
              <a:buChar char="•"/>
              <a:tabLst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Kemampuan multiple </a:t>
            </a:r>
            <a:r>
              <a:rPr sz="3600" spc="-5" dirty="0">
                <a:latin typeface="Rockwell"/>
                <a:cs typeface="Rockwell"/>
              </a:rPr>
              <a:t>access  secara </a:t>
            </a:r>
            <a:r>
              <a:rPr sz="3600" dirty="0">
                <a:latin typeface="Rockwell"/>
                <a:cs typeface="Rockwell"/>
              </a:rPr>
              <a:t>CDMA </a:t>
            </a:r>
            <a:r>
              <a:rPr sz="3600" spc="-5" dirty="0">
                <a:latin typeface="Rockwell"/>
                <a:cs typeface="Rockwell"/>
              </a:rPr>
              <a:t>(</a:t>
            </a:r>
            <a:r>
              <a:rPr sz="3600" i="1" spc="-5" dirty="0">
                <a:latin typeface="Rockwell"/>
                <a:cs typeface="Rockwell"/>
              </a:rPr>
              <a:t>Code</a:t>
            </a:r>
            <a:r>
              <a:rPr sz="3600" i="1" spc="-50" dirty="0">
                <a:latin typeface="Rockwell"/>
                <a:cs typeface="Rockwell"/>
              </a:rPr>
              <a:t> </a:t>
            </a:r>
            <a:r>
              <a:rPr sz="3600" i="1" spc="-5" dirty="0">
                <a:latin typeface="Rockwell"/>
                <a:cs typeface="Rockwell"/>
              </a:rPr>
              <a:t>Division  Multiple </a:t>
            </a:r>
            <a:r>
              <a:rPr sz="3600" i="1" dirty="0">
                <a:latin typeface="Rockwell"/>
                <a:cs typeface="Rockwell"/>
              </a:rPr>
              <a:t>Access</a:t>
            </a:r>
            <a:r>
              <a:rPr sz="3600" dirty="0">
                <a:latin typeface="Rockwell"/>
                <a:cs typeface="Rockwell"/>
              </a:rPr>
              <a:t>)</a:t>
            </a:r>
            <a:endParaRPr sz="3600">
              <a:latin typeface="Rockwell"/>
              <a:cs typeface="Rockwell"/>
            </a:endParaRPr>
          </a:p>
          <a:p>
            <a:pPr marL="440690" indent="-428625" algn="just">
              <a:lnSpc>
                <a:spcPct val="100000"/>
              </a:lnSpc>
              <a:spcBef>
                <a:spcPts val="869"/>
              </a:spcBef>
              <a:buChar char="•"/>
              <a:tabLst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Kerahasiaan lebih</a:t>
            </a:r>
            <a:r>
              <a:rPr sz="3600" spc="-5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terjamin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581900" y="1833497"/>
            <a:ext cx="6819899" cy="71672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59838" y="647522"/>
            <a:ext cx="988631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Spreading dan</a:t>
            </a:r>
            <a:r>
              <a:rPr spc="-85" dirty="0"/>
              <a:t> </a:t>
            </a:r>
            <a:r>
              <a:rPr dirty="0"/>
              <a:t>de-Spreading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471419"/>
            <a:ext cx="12342495" cy="4184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29083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Proses </a:t>
            </a:r>
            <a:r>
              <a:rPr sz="4400" dirty="0">
                <a:latin typeface="Rockwell"/>
                <a:cs typeface="Rockwell"/>
              </a:rPr>
              <a:t>pelebaran bandwidth sinyal</a:t>
            </a:r>
            <a:r>
              <a:rPr sz="4400" spc="-6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informasi  ini dilakukan pada </a:t>
            </a:r>
            <a:r>
              <a:rPr sz="4400" spc="-5" dirty="0">
                <a:latin typeface="Rockwell"/>
                <a:cs typeface="Rockwell"/>
              </a:rPr>
              <a:t>sisi pengirim</a:t>
            </a:r>
            <a:r>
              <a:rPr sz="4400" dirty="0">
                <a:latin typeface="Rockwell"/>
                <a:cs typeface="Rockwell"/>
              </a:rPr>
              <a:t> dan</a:t>
            </a:r>
            <a:endParaRPr sz="4400">
              <a:latin typeface="Rockwell"/>
              <a:cs typeface="Rockwell"/>
            </a:endParaRPr>
          </a:p>
          <a:p>
            <a:pPr marL="440690">
              <a:lnSpc>
                <a:spcPct val="100000"/>
              </a:lnSpc>
              <a:spcBef>
                <a:spcPts val="5"/>
              </a:spcBef>
            </a:pPr>
            <a:r>
              <a:rPr sz="4400" dirty="0">
                <a:latin typeface="Rockwell"/>
                <a:cs typeface="Rockwell"/>
              </a:rPr>
              <a:t>disebut</a:t>
            </a:r>
            <a:r>
              <a:rPr sz="4400" spc="-45" dirty="0">
                <a:latin typeface="Rockwell"/>
                <a:cs typeface="Rockwell"/>
              </a:rPr>
              <a:t> </a:t>
            </a:r>
            <a:r>
              <a:rPr sz="4400" b="1" i="1" dirty="0">
                <a:latin typeface="Rockwell"/>
                <a:cs typeface="Rockwell"/>
              </a:rPr>
              <a:t>Spreading</a:t>
            </a:r>
            <a:r>
              <a:rPr sz="4400" dirty="0">
                <a:latin typeface="Rockwell"/>
                <a:cs typeface="Rockwell"/>
              </a:rPr>
              <a:t>.</a:t>
            </a:r>
            <a:endParaRPr sz="4400">
              <a:latin typeface="Rockwell"/>
              <a:cs typeface="Rockwell"/>
            </a:endParaRPr>
          </a:p>
          <a:p>
            <a:pPr marL="579120" indent="-567055">
              <a:lnSpc>
                <a:spcPct val="100000"/>
              </a:lnSpc>
              <a:spcBef>
                <a:spcPts val="1055"/>
              </a:spcBef>
              <a:buChar char="•"/>
              <a:tabLst>
                <a:tab pos="579120" algn="l"/>
                <a:tab pos="579755" algn="l"/>
              </a:tabLst>
            </a:pPr>
            <a:r>
              <a:rPr sz="4400" dirty="0">
                <a:latin typeface="Rockwell"/>
                <a:cs typeface="Rockwell"/>
              </a:rPr>
              <a:t>Sebaliknya, proses</a:t>
            </a:r>
            <a:r>
              <a:rPr sz="4400" spc="-1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penyempitan</a:t>
            </a:r>
            <a:endParaRPr sz="4400">
              <a:latin typeface="Rockwell"/>
              <a:cs typeface="Rockwell"/>
            </a:endParaRPr>
          </a:p>
          <a:p>
            <a:pPr marL="440690" marR="5080">
              <a:lnSpc>
                <a:spcPct val="100000"/>
              </a:lnSpc>
              <a:spcBef>
                <a:spcPts val="5"/>
              </a:spcBef>
            </a:pPr>
            <a:r>
              <a:rPr sz="4400" spc="-5" dirty="0">
                <a:latin typeface="Rockwell"/>
                <a:cs typeface="Rockwell"/>
              </a:rPr>
              <a:t>kembali </a:t>
            </a:r>
            <a:r>
              <a:rPr sz="4400" dirty="0">
                <a:latin typeface="Rockwell"/>
                <a:cs typeface="Rockwell"/>
              </a:rPr>
              <a:t>bandwidth sinyal informasi</a:t>
            </a:r>
            <a:r>
              <a:rPr sz="4400" spc="-5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dilakukan  </a:t>
            </a:r>
            <a:r>
              <a:rPr sz="4400" spc="-5" dirty="0">
                <a:latin typeface="Rockwell"/>
                <a:cs typeface="Rockwell"/>
              </a:rPr>
              <a:t>di sisi </a:t>
            </a:r>
            <a:r>
              <a:rPr sz="4400" dirty="0">
                <a:latin typeface="Rockwell"/>
                <a:cs typeface="Rockwell"/>
              </a:rPr>
              <a:t>penerima, dan disebut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b="1" i="1" spc="-5" dirty="0">
                <a:latin typeface="Rockwell"/>
                <a:cs typeface="Rockwell"/>
              </a:rPr>
              <a:t>de-spreading.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79323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03808" y="466419"/>
            <a:ext cx="1239901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Proses Spreading dan</a:t>
            </a:r>
            <a:r>
              <a:rPr spc="-80" dirty="0"/>
              <a:t> </a:t>
            </a:r>
            <a:r>
              <a:rPr dirty="0"/>
              <a:t>de-Spreading</a:t>
            </a:r>
          </a:p>
        </p:txBody>
      </p:sp>
      <p:sp>
        <p:nvSpPr>
          <p:cNvPr id="4" name="object 4"/>
          <p:cNvSpPr/>
          <p:nvPr/>
        </p:nvSpPr>
        <p:spPr>
          <a:xfrm>
            <a:off x="18002" y="1844484"/>
            <a:ext cx="14383766" cy="68470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15998" y="647522"/>
            <a:ext cx="103778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Kehandalan Spread</a:t>
            </a:r>
            <a:r>
              <a:rPr spc="-65" dirty="0"/>
              <a:t> </a:t>
            </a:r>
            <a:r>
              <a:rPr dirty="0"/>
              <a:t>Spectrum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96900" y="2322067"/>
            <a:ext cx="12880975" cy="5024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Sistem </a:t>
            </a:r>
            <a:r>
              <a:rPr sz="4000" spc="-10" dirty="0">
                <a:latin typeface="Rockwell"/>
                <a:cs typeface="Rockwell"/>
              </a:rPr>
              <a:t>komunikasi </a:t>
            </a:r>
            <a:r>
              <a:rPr sz="4000" i="1" spc="-5" dirty="0">
                <a:latin typeface="Rockwell"/>
                <a:cs typeface="Rockwell"/>
              </a:rPr>
              <a:t>spread spektrum </a:t>
            </a:r>
            <a:r>
              <a:rPr sz="4000" spc="-5" dirty="0">
                <a:latin typeface="Rockwell"/>
                <a:cs typeface="Rockwell"/>
              </a:rPr>
              <a:t>ini </a:t>
            </a:r>
            <a:r>
              <a:rPr sz="4000" spc="-10" dirty="0">
                <a:latin typeface="Rockwell"/>
                <a:cs typeface="Rockwell"/>
              </a:rPr>
              <a:t>mampu  mengurangi </a:t>
            </a:r>
            <a:r>
              <a:rPr sz="4000" spc="-5" dirty="0">
                <a:latin typeface="Rockwell"/>
                <a:cs typeface="Rockwell"/>
              </a:rPr>
              <a:t>kekhawatiran akan adanya penyadapan,  karena data yang dikirimkan bersifat acak dan  </a:t>
            </a:r>
            <a:r>
              <a:rPr sz="4000" spc="-10" dirty="0">
                <a:latin typeface="Rockwell"/>
                <a:cs typeface="Rockwell"/>
              </a:rPr>
              <a:t>memiliki kecenderungan </a:t>
            </a:r>
            <a:r>
              <a:rPr sz="4000" spc="-5" dirty="0">
                <a:latin typeface="Rockwell"/>
                <a:cs typeface="Rockwell"/>
              </a:rPr>
              <a:t>sifat seperti</a:t>
            </a:r>
            <a:r>
              <a:rPr sz="4000" spc="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derau.</a:t>
            </a:r>
            <a:endParaRPr sz="4000">
              <a:latin typeface="Rockwell"/>
              <a:cs typeface="Rockwell"/>
            </a:endParaRPr>
          </a:p>
          <a:p>
            <a:pPr marL="440690" marR="45212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Jadi jika penerima tidak </a:t>
            </a:r>
            <a:r>
              <a:rPr sz="4000" i="1" u="heavy" spc="-10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mengenali kode</a:t>
            </a:r>
            <a:r>
              <a:rPr sz="4000" i="1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yang  </a:t>
            </a:r>
            <a:r>
              <a:rPr sz="4000" spc="-10" dirty="0">
                <a:latin typeface="Rockwell"/>
                <a:cs typeface="Rockwell"/>
              </a:rPr>
              <a:t>digunakan </a:t>
            </a:r>
            <a:r>
              <a:rPr sz="4000" spc="-5" dirty="0">
                <a:latin typeface="Rockwell"/>
                <a:cs typeface="Rockwell"/>
              </a:rPr>
              <a:t>untuk </a:t>
            </a:r>
            <a:r>
              <a:rPr sz="4000" spc="-10" dirty="0">
                <a:latin typeface="Rockwell"/>
                <a:cs typeface="Rockwell"/>
              </a:rPr>
              <a:t>menebarkan </a:t>
            </a:r>
            <a:r>
              <a:rPr sz="4000" spc="-5" dirty="0">
                <a:latin typeface="Rockwell"/>
                <a:cs typeface="Rockwell"/>
              </a:rPr>
              <a:t>spektrum data di sisi  pengirim, </a:t>
            </a:r>
            <a:r>
              <a:rPr sz="4000" spc="-10" dirty="0">
                <a:latin typeface="Rockwell"/>
                <a:cs typeface="Rockwell"/>
              </a:rPr>
              <a:t>maka </a:t>
            </a:r>
            <a:r>
              <a:rPr sz="4000" spc="-5" dirty="0">
                <a:latin typeface="Rockwell"/>
                <a:cs typeface="Rockwell"/>
              </a:rPr>
              <a:t>penerima </a:t>
            </a:r>
            <a:r>
              <a:rPr sz="4000" spc="-10" dirty="0">
                <a:latin typeface="Rockwell"/>
                <a:cs typeface="Rockwell"/>
              </a:rPr>
              <a:t>hanya </a:t>
            </a:r>
            <a:r>
              <a:rPr sz="4000" spc="-5" dirty="0">
                <a:latin typeface="Rockwell"/>
                <a:cs typeface="Rockwell"/>
              </a:rPr>
              <a:t>akan </a:t>
            </a:r>
            <a:r>
              <a:rPr sz="4000" spc="-10" dirty="0">
                <a:latin typeface="Rockwell"/>
                <a:cs typeface="Rockwell"/>
              </a:rPr>
              <a:t>menerima  </a:t>
            </a:r>
            <a:r>
              <a:rPr sz="4000" spc="-5" dirty="0">
                <a:latin typeface="Rockwell"/>
                <a:cs typeface="Rockwell"/>
              </a:rPr>
              <a:t>sinyal </a:t>
            </a:r>
            <a:r>
              <a:rPr sz="4000" spc="-10" dirty="0">
                <a:latin typeface="Rockwell"/>
                <a:cs typeface="Rockwell"/>
              </a:rPr>
              <a:t>noise </a:t>
            </a:r>
            <a:r>
              <a:rPr sz="4000" spc="-5" dirty="0">
                <a:latin typeface="Rockwell"/>
                <a:cs typeface="Rockwell"/>
              </a:rPr>
              <a:t>saja.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87755" y="647522"/>
            <a:ext cx="1322705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Kehandalan Spread</a:t>
            </a:r>
            <a:r>
              <a:rPr spc="-25" dirty="0"/>
              <a:t> </a:t>
            </a:r>
            <a:r>
              <a:rPr spc="-5" dirty="0"/>
              <a:t>Spectrum..Contd,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93547" y="2167889"/>
            <a:ext cx="12780645" cy="6171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Selain untuk </a:t>
            </a:r>
            <a:r>
              <a:rPr sz="3600" spc="-5" dirty="0">
                <a:latin typeface="Rockwell"/>
                <a:cs typeface="Rockwell"/>
              </a:rPr>
              <a:t>mengatasi </a:t>
            </a:r>
            <a:r>
              <a:rPr sz="3600" dirty="0">
                <a:latin typeface="Rockwell"/>
                <a:cs typeface="Rockwell"/>
              </a:rPr>
              <a:t>interferensi,</a:t>
            </a:r>
            <a:r>
              <a:rPr sz="3600" spc="-6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sistem</a:t>
            </a:r>
            <a:endParaRPr sz="3600">
              <a:latin typeface="Rockwell"/>
              <a:cs typeface="Rockwell"/>
            </a:endParaRPr>
          </a:p>
          <a:p>
            <a:pPr marL="440690" marR="127000">
              <a:lnSpc>
                <a:spcPct val="100000"/>
              </a:lnSpc>
            </a:pPr>
            <a:r>
              <a:rPr sz="3600" spc="-5" dirty="0">
                <a:latin typeface="Rockwell"/>
                <a:cs typeface="Rockwell"/>
              </a:rPr>
              <a:t>komunikasi </a:t>
            </a:r>
            <a:r>
              <a:rPr sz="3600" i="1" dirty="0">
                <a:latin typeface="Rockwell"/>
                <a:cs typeface="Rockwell"/>
              </a:rPr>
              <a:t>spread </a:t>
            </a:r>
            <a:r>
              <a:rPr sz="3600" i="1" spc="-5" dirty="0">
                <a:latin typeface="Rockwell"/>
                <a:cs typeface="Rockwell"/>
              </a:rPr>
              <a:t>spectrum </a:t>
            </a:r>
            <a:r>
              <a:rPr sz="3600" dirty="0">
                <a:latin typeface="Rockwell"/>
                <a:cs typeface="Rockwell"/>
              </a:rPr>
              <a:t>juga dipakai untuk </a:t>
            </a:r>
            <a:r>
              <a:rPr sz="3600" spc="-5" dirty="0">
                <a:latin typeface="Rockwell"/>
                <a:cs typeface="Rockwell"/>
              </a:rPr>
              <a:t>menjamin  </a:t>
            </a:r>
            <a:r>
              <a:rPr sz="3600" spc="-10" dirty="0">
                <a:latin typeface="Rockwell"/>
                <a:cs typeface="Rockwell"/>
              </a:rPr>
              <a:t>kerahasiaan </a:t>
            </a:r>
            <a:r>
              <a:rPr sz="3600" dirty="0">
                <a:latin typeface="Rockwell"/>
                <a:cs typeface="Rockwell"/>
              </a:rPr>
              <a:t>informasi yang </a:t>
            </a:r>
            <a:r>
              <a:rPr sz="3600" spc="-5" dirty="0">
                <a:latin typeface="Rockwell"/>
                <a:cs typeface="Rockwell"/>
              </a:rPr>
              <a:t>dikirim </a:t>
            </a:r>
            <a:r>
              <a:rPr sz="3600" dirty="0">
                <a:latin typeface="Rockwell"/>
                <a:cs typeface="Rockwell"/>
              </a:rPr>
              <a:t>dan dapat beroperasi  pada tingkat S/N </a:t>
            </a:r>
            <a:r>
              <a:rPr sz="3600" spc="-5" dirty="0">
                <a:latin typeface="Rockwell"/>
                <a:cs typeface="Rockwell"/>
              </a:rPr>
              <a:t>(</a:t>
            </a:r>
            <a:r>
              <a:rPr sz="3600" i="1" spc="-5" dirty="0">
                <a:latin typeface="Rockwell"/>
                <a:cs typeface="Rockwell"/>
              </a:rPr>
              <a:t>signal </a:t>
            </a:r>
            <a:r>
              <a:rPr sz="3600" i="1" dirty="0">
                <a:latin typeface="Rockwell"/>
                <a:cs typeface="Rockwell"/>
              </a:rPr>
              <a:t>to noise </a:t>
            </a:r>
            <a:r>
              <a:rPr sz="3600" i="1" spc="-5" dirty="0">
                <a:latin typeface="Rockwell"/>
                <a:cs typeface="Rockwell"/>
              </a:rPr>
              <a:t>ratio</a:t>
            </a:r>
            <a:r>
              <a:rPr sz="3600" spc="-5" dirty="0">
                <a:latin typeface="Rockwell"/>
                <a:cs typeface="Rockwell"/>
              </a:rPr>
              <a:t>) </a:t>
            </a:r>
            <a:r>
              <a:rPr sz="3600" dirty="0">
                <a:latin typeface="Rockwell"/>
                <a:cs typeface="Rockwell"/>
              </a:rPr>
              <a:t>yang rendah atau  tahan terhadap derau yang</a:t>
            </a:r>
            <a:r>
              <a:rPr sz="3600" spc="-6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besar.</a:t>
            </a:r>
            <a:endParaRPr sz="36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Dengan berbagai </a:t>
            </a:r>
            <a:r>
              <a:rPr sz="3600" spc="-5" dirty="0">
                <a:latin typeface="Rockwell"/>
                <a:cs typeface="Rockwell"/>
              </a:rPr>
              <a:t>kehandalannya </a:t>
            </a:r>
            <a:r>
              <a:rPr sz="3600" dirty="0">
                <a:latin typeface="Rockwell"/>
                <a:cs typeface="Rockwell"/>
              </a:rPr>
              <a:t>ini, teknik </a:t>
            </a:r>
            <a:r>
              <a:rPr sz="3600" i="1" dirty="0">
                <a:latin typeface="Rockwell"/>
                <a:cs typeface="Rockwell"/>
              </a:rPr>
              <a:t>spread  spectrum </a:t>
            </a:r>
            <a:r>
              <a:rPr sz="3600" dirty="0">
                <a:latin typeface="Rockwell"/>
                <a:cs typeface="Rockwell"/>
              </a:rPr>
              <a:t>sangat tepat diterapkan pada dunia </a:t>
            </a:r>
            <a:r>
              <a:rPr sz="3600" spc="-5" dirty="0">
                <a:latin typeface="Rockwell"/>
                <a:cs typeface="Rockwell"/>
              </a:rPr>
              <a:t>komunikasi  </a:t>
            </a:r>
            <a:r>
              <a:rPr sz="3600" dirty="0">
                <a:latin typeface="Rockwell"/>
                <a:cs typeface="Rockwell"/>
              </a:rPr>
              <a:t>seluler </a:t>
            </a:r>
            <a:r>
              <a:rPr sz="3600" spc="-5" dirty="0">
                <a:latin typeface="Rockwell"/>
                <a:cs typeface="Rockwell"/>
              </a:rPr>
              <a:t>saat </a:t>
            </a:r>
            <a:r>
              <a:rPr sz="3600" dirty="0">
                <a:latin typeface="Rockwell"/>
                <a:cs typeface="Rockwell"/>
              </a:rPr>
              <a:t>ini, dimana penggunaan </a:t>
            </a:r>
            <a:r>
              <a:rPr sz="3600" spc="-5" dirty="0">
                <a:latin typeface="Rockwell"/>
                <a:cs typeface="Rockwell"/>
              </a:rPr>
              <a:t>kanal </a:t>
            </a:r>
            <a:r>
              <a:rPr sz="3600" dirty="0">
                <a:latin typeface="Rockwell"/>
                <a:cs typeface="Rockwell"/>
              </a:rPr>
              <a:t>frekuensi</a:t>
            </a:r>
            <a:r>
              <a:rPr sz="3600" spc="-9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sudah  cukup padat sehingga</a:t>
            </a:r>
            <a:r>
              <a:rPr sz="3600" spc="-3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interferensi</a:t>
            </a:r>
            <a:endParaRPr sz="3600">
              <a:latin typeface="Rockwell"/>
              <a:cs typeface="Rockwell"/>
            </a:endParaRPr>
          </a:p>
          <a:p>
            <a:pPr marL="440690" marR="2690495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latin typeface="Rockwell"/>
                <a:cs typeface="Rockwell"/>
              </a:rPr>
              <a:t>dan </a:t>
            </a:r>
            <a:r>
              <a:rPr sz="3600" spc="-5" dirty="0">
                <a:latin typeface="Rockwell"/>
                <a:cs typeface="Rockwell"/>
              </a:rPr>
              <a:t>noise </a:t>
            </a:r>
            <a:r>
              <a:rPr sz="3600" dirty="0">
                <a:latin typeface="Rockwell"/>
                <a:cs typeface="Rockwell"/>
              </a:rPr>
              <a:t>dari </a:t>
            </a:r>
            <a:r>
              <a:rPr sz="3600" i="1" dirty="0">
                <a:latin typeface="Rockwell"/>
                <a:cs typeface="Rockwell"/>
              </a:rPr>
              <a:t>transceiver </a:t>
            </a:r>
            <a:r>
              <a:rPr sz="3600" dirty="0">
                <a:latin typeface="Rockwell"/>
                <a:cs typeface="Rockwell"/>
              </a:rPr>
              <a:t>lain cukup</a:t>
            </a:r>
            <a:r>
              <a:rPr sz="3600" spc="-10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dominan  berpengaruh.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87241" y="647522"/>
            <a:ext cx="723074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Signal to Noise</a:t>
            </a:r>
            <a:r>
              <a:rPr spc="-70" dirty="0"/>
              <a:t> </a:t>
            </a:r>
            <a:r>
              <a:rPr spc="-5" dirty="0"/>
              <a:t>Ratio</a:t>
            </a:r>
          </a:p>
        </p:txBody>
      </p:sp>
      <p:sp>
        <p:nvSpPr>
          <p:cNvPr id="3" name="object 3"/>
          <p:cNvSpPr/>
          <p:nvPr/>
        </p:nvSpPr>
        <p:spPr>
          <a:xfrm>
            <a:off x="9182100" y="4881624"/>
            <a:ext cx="5152771" cy="41191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138424"/>
            <a:ext cx="9258300" cy="68623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88210" y="647522"/>
            <a:ext cx="100330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Ciri </a:t>
            </a:r>
            <a:r>
              <a:rPr spc="5" dirty="0"/>
              <a:t>Umum </a:t>
            </a:r>
            <a:r>
              <a:rPr dirty="0"/>
              <a:t>Spread</a:t>
            </a:r>
            <a:r>
              <a:rPr spc="-70" dirty="0"/>
              <a:t> </a:t>
            </a:r>
            <a:r>
              <a:rPr dirty="0"/>
              <a:t>Spectrum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414241"/>
            <a:ext cx="7915275" cy="324421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Berbentuk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noise</a:t>
            </a:r>
            <a:endParaRPr sz="44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105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Sulit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dideteksi</a:t>
            </a:r>
            <a:endParaRPr sz="44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105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Sulit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didemodulasi</a:t>
            </a:r>
            <a:endParaRPr sz="44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Butuh </a:t>
            </a:r>
            <a:r>
              <a:rPr sz="4400" spc="-5" dirty="0">
                <a:latin typeface="Rockwell"/>
                <a:cs typeface="Rockwell"/>
              </a:rPr>
              <a:t>perlengkapan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khusus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9625"/>
            <a:ext cx="14401800" cy="1498600"/>
          </a:xfrm>
          <a:custGeom>
            <a:avLst/>
            <a:gdLst/>
            <a:ahLst/>
            <a:cxnLst/>
            <a:rect l="l" t="t" r="r" b="b"/>
            <a:pathLst>
              <a:path w="14401800" h="1498600">
                <a:moveTo>
                  <a:pt x="0" y="1498600"/>
                </a:moveTo>
                <a:lnTo>
                  <a:pt x="14401800" y="1498600"/>
                </a:lnTo>
                <a:lnTo>
                  <a:pt x="14401800" y="0"/>
                </a:lnTo>
                <a:lnTo>
                  <a:pt x="0" y="0"/>
                </a:lnTo>
                <a:lnTo>
                  <a:pt x="0" y="1498600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48130" y="595070"/>
            <a:ext cx="1131379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Kriteria dalam Spread</a:t>
            </a:r>
            <a:r>
              <a:rPr spc="-60" dirty="0"/>
              <a:t> </a:t>
            </a:r>
            <a:r>
              <a:rPr dirty="0"/>
              <a:t>Spectrum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20700" y="2104389"/>
            <a:ext cx="12966065" cy="6366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56285" marR="13335" indent="-744220" algn="just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Sinyal yang dikirimkan </a:t>
            </a:r>
            <a:r>
              <a:rPr sz="4000" spc="-10" dirty="0">
                <a:latin typeface="Rockwell"/>
                <a:cs typeface="Rockwell"/>
              </a:rPr>
              <a:t>menduduki </a:t>
            </a:r>
            <a:r>
              <a:rPr sz="4000" spc="-5" dirty="0">
                <a:latin typeface="Rockwell"/>
                <a:cs typeface="Rockwell"/>
              </a:rPr>
              <a:t>bandwidth yang  jauh lebih </a:t>
            </a:r>
            <a:r>
              <a:rPr sz="4000" spc="-10" dirty="0">
                <a:latin typeface="Rockwell"/>
                <a:cs typeface="Rockwell"/>
              </a:rPr>
              <a:t>lebar </a:t>
            </a:r>
            <a:r>
              <a:rPr sz="4000" spc="-5" dirty="0">
                <a:latin typeface="Rockwell"/>
                <a:cs typeface="Rockwell"/>
              </a:rPr>
              <a:t>daripada bandwidth </a:t>
            </a:r>
            <a:r>
              <a:rPr sz="4000" spc="-10" dirty="0">
                <a:latin typeface="Rockwell"/>
                <a:cs typeface="Rockwell"/>
              </a:rPr>
              <a:t>minimum </a:t>
            </a:r>
            <a:r>
              <a:rPr sz="4000" spc="-5" dirty="0">
                <a:latin typeface="Rockwell"/>
                <a:cs typeface="Rockwell"/>
              </a:rPr>
              <a:t>yang  diperlukan </a:t>
            </a:r>
            <a:r>
              <a:rPr sz="4000" spc="-10" dirty="0">
                <a:latin typeface="Rockwell"/>
                <a:cs typeface="Rockwell"/>
              </a:rPr>
              <a:t>untuk mengirimkan sinyal</a:t>
            </a:r>
            <a:r>
              <a:rPr sz="4000" spc="-5" dirty="0">
                <a:latin typeface="Rockwell"/>
                <a:cs typeface="Rockwell"/>
              </a:rPr>
              <a:t> informasi</a:t>
            </a:r>
            <a:endParaRPr sz="40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9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10" dirty="0">
                <a:latin typeface="Rockwell"/>
                <a:cs typeface="Rockwell"/>
              </a:rPr>
              <a:t>Pada </a:t>
            </a:r>
            <a:r>
              <a:rPr sz="4000" spc="-5" dirty="0">
                <a:latin typeface="Rockwell"/>
                <a:cs typeface="Rockwell"/>
              </a:rPr>
              <a:t>pengirim terjadi proses </a:t>
            </a:r>
            <a:r>
              <a:rPr sz="4000" spc="-10" dirty="0">
                <a:latin typeface="Rockwell"/>
                <a:cs typeface="Rockwell"/>
              </a:rPr>
              <a:t>spreading </a:t>
            </a:r>
            <a:r>
              <a:rPr sz="4000" spc="-5" dirty="0">
                <a:latin typeface="Rockwell"/>
                <a:cs typeface="Rockwell"/>
              </a:rPr>
              <a:t>yang  </a:t>
            </a:r>
            <a:r>
              <a:rPr sz="4000" spc="-10" dirty="0">
                <a:latin typeface="Rockwell"/>
                <a:cs typeface="Rockwell"/>
              </a:rPr>
              <a:t>menebarkan </a:t>
            </a:r>
            <a:r>
              <a:rPr sz="4000" spc="-5" dirty="0">
                <a:latin typeface="Rockwell"/>
                <a:cs typeface="Rockwell"/>
              </a:rPr>
              <a:t>sinyal informasi dengan bantuan </a:t>
            </a:r>
            <a:r>
              <a:rPr sz="4000" spc="-10" dirty="0">
                <a:latin typeface="Rockwell"/>
                <a:cs typeface="Rockwell"/>
              </a:rPr>
              <a:t>sinyal  kode yang </a:t>
            </a:r>
            <a:r>
              <a:rPr sz="4000" spc="-5" dirty="0">
                <a:latin typeface="Rockwell"/>
                <a:cs typeface="Rockwell"/>
              </a:rPr>
              <a:t>bersifat independen </a:t>
            </a:r>
            <a:r>
              <a:rPr sz="4000" spc="-10" dirty="0">
                <a:latin typeface="Rockwell"/>
                <a:cs typeface="Rockwell"/>
              </a:rPr>
              <a:t>terhadap</a:t>
            </a:r>
            <a:r>
              <a:rPr sz="4000" spc="5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informasi</a:t>
            </a:r>
            <a:endParaRPr sz="4000">
              <a:latin typeface="Rockwell"/>
              <a:cs typeface="Rockwell"/>
            </a:endParaRPr>
          </a:p>
          <a:p>
            <a:pPr marL="756285" marR="76200" indent="-7442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10" dirty="0">
                <a:latin typeface="Rockwell"/>
                <a:cs typeface="Rockwell"/>
              </a:rPr>
              <a:t>Pada </a:t>
            </a:r>
            <a:r>
              <a:rPr sz="4000" spc="-5" dirty="0">
                <a:latin typeface="Rockwell"/>
                <a:cs typeface="Rockwell"/>
              </a:rPr>
              <a:t>penerima </a:t>
            </a:r>
            <a:r>
              <a:rPr sz="4000" spc="-10" dirty="0">
                <a:latin typeface="Rockwell"/>
                <a:cs typeface="Rockwell"/>
              </a:rPr>
              <a:t>terjadi </a:t>
            </a:r>
            <a:r>
              <a:rPr sz="4000" spc="-5" dirty="0">
                <a:latin typeface="Rockwell"/>
                <a:cs typeface="Rockwell"/>
              </a:rPr>
              <a:t>proses </a:t>
            </a:r>
            <a:r>
              <a:rPr sz="4000" i="1" spc="-5" dirty="0">
                <a:latin typeface="Rockwell"/>
                <a:cs typeface="Rockwell"/>
              </a:rPr>
              <a:t>de-spreading </a:t>
            </a:r>
            <a:r>
              <a:rPr sz="4000" spc="-5" dirty="0">
                <a:latin typeface="Rockwell"/>
                <a:cs typeface="Rockwell"/>
              </a:rPr>
              <a:t>yang  </a:t>
            </a:r>
            <a:r>
              <a:rPr sz="4000" spc="-10" dirty="0">
                <a:latin typeface="Rockwell"/>
                <a:cs typeface="Rockwell"/>
              </a:rPr>
              <a:t>melibatkan korelasi </a:t>
            </a:r>
            <a:r>
              <a:rPr sz="4000" spc="-5" dirty="0">
                <a:latin typeface="Rockwell"/>
                <a:cs typeface="Rockwell"/>
              </a:rPr>
              <a:t>antara </a:t>
            </a:r>
            <a:r>
              <a:rPr sz="4000" spc="-10" dirty="0">
                <a:latin typeface="Rockwell"/>
                <a:cs typeface="Rockwell"/>
              </a:rPr>
              <a:t>sinyal </a:t>
            </a:r>
            <a:r>
              <a:rPr sz="4000" spc="-5" dirty="0">
                <a:latin typeface="Rockwell"/>
                <a:cs typeface="Rockwell"/>
              </a:rPr>
              <a:t>yang diterima dan  replika </a:t>
            </a:r>
            <a:r>
              <a:rPr sz="4000" spc="-10" dirty="0">
                <a:latin typeface="Rockwell"/>
                <a:cs typeface="Rockwell"/>
              </a:rPr>
              <a:t>sinyal </a:t>
            </a:r>
            <a:r>
              <a:rPr sz="4000" spc="-5" dirty="0">
                <a:latin typeface="Rockwell"/>
                <a:cs typeface="Rockwell"/>
              </a:rPr>
              <a:t>kode yang dibangkitkan sendiri </a:t>
            </a:r>
            <a:r>
              <a:rPr sz="4000" spc="-10" dirty="0">
                <a:latin typeface="Rockwell"/>
                <a:cs typeface="Rockwell"/>
              </a:rPr>
              <a:t>oleh  </a:t>
            </a:r>
            <a:r>
              <a:rPr sz="4000" spc="-5" dirty="0">
                <a:latin typeface="Rockwell"/>
                <a:cs typeface="Rockwell"/>
              </a:rPr>
              <a:t>suatu generator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lokal.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5395" y="673099"/>
            <a:ext cx="1289875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Konsep dari Sistem Spread</a:t>
            </a:r>
            <a:r>
              <a:rPr spc="-70" dirty="0"/>
              <a:t> </a:t>
            </a:r>
            <a:r>
              <a:rPr dirty="0"/>
              <a:t>Spectrum</a:t>
            </a:r>
          </a:p>
        </p:txBody>
      </p:sp>
      <p:sp>
        <p:nvSpPr>
          <p:cNvPr id="3" name="object 3"/>
          <p:cNvSpPr/>
          <p:nvPr/>
        </p:nvSpPr>
        <p:spPr>
          <a:xfrm>
            <a:off x="304800" y="2010598"/>
            <a:ext cx="13906500" cy="69857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298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2371" y="616711"/>
            <a:ext cx="1404175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/>
              <a:t>Ket. </a:t>
            </a:r>
            <a:r>
              <a:rPr sz="4400" spc="-5" dirty="0"/>
              <a:t>Gambar; </a:t>
            </a:r>
            <a:r>
              <a:rPr sz="4400" dirty="0"/>
              <a:t>Konsep dari Sistem Spread</a:t>
            </a:r>
            <a:r>
              <a:rPr sz="4400" spc="-20" dirty="0"/>
              <a:t> </a:t>
            </a:r>
            <a:r>
              <a:rPr sz="4400" spc="-5" dirty="0"/>
              <a:t>Spectrum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330200" y="1864613"/>
            <a:ext cx="13692505" cy="6854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7685" marR="98234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dirty="0">
                <a:latin typeface="Rockwell"/>
                <a:cs typeface="Rockwell"/>
              </a:rPr>
              <a:t>Gambar diatas </a:t>
            </a:r>
            <a:r>
              <a:rPr sz="3200" spc="-5" dirty="0">
                <a:latin typeface="Rockwell"/>
                <a:cs typeface="Rockwell"/>
              </a:rPr>
              <a:t>menyajikan gambaran </a:t>
            </a:r>
            <a:r>
              <a:rPr sz="3200" dirty="0">
                <a:latin typeface="Rockwell"/>
                <a:cs typeface="Rockwell"/>
              </a:rPr>
              <a:t>tentang </a:t>
            </a:r>
            <a:r>
              <a:rPr sz="3200" spc="-5" dirty="0">
                <a:latin typeface="Rockwell"/>
                <a:cs typeface="Rockwell"/>
              </a:rPr>
              <a:t>karakteristik kunci  beberapa sistem spektum</a:t>
            </a:r>
            <a:r>
              <a:rPr sz="3200" spc="-3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penyebaran.</a:t>
            </a:r>
            <a:endParaRPr sz="3200">
              <a:latin typeface="Rockwell"/>
              <a:cs typeface="Rockwell"/>
            </a:endParaRPr>
          </a:p>
          <a:p>
            <a:pPr marL="527685" marR="5080" indent="-515620">
              <a:lnSpc>
                <a:spcPct val="100000"/>
              </a:lnSpc>
              <a:spcBef>
                <a:spcPts val="77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dirty="0">
                <a:latin typeface="Rockwell"/>
                <a:cs typeface="Rockwell"/>
              </a:rPr>
              <a:t>Input dimasukkan </a:t>
            </a:r>
            <a:r>
              <a:rPr sz="3200" spc="-5" dirty="0">
                <a:latin typeface="Rockwell"/>
                <a:cs typeface="Rockwell"/>
              </a:rPr>
              <a:t>ke </a:t>
            </a:r>
            <a:r>
              <a:rPr sz="3200" dirty="0">
                <a:latin typeface="Rockwell"/>
                <a:cs typeface="Rockwell"/>
              </a:rPr>
              <a:t>dalam </a:t>
            </a:r>
            <a:r>
              <a:rPr sz="3200" spc="-5" dirty="0">
                <a:latin typeface="Rockwell"/>
                <a:cs typeface="Rockwell"/>
              </a:rPr>
              <a:t>suatu </a:t>
            </a:r>
            <a:r>
              <a:rPr sz="3200" i="1" dirty="0">
                <a:latin typeface="Rockwell"/>
                <a:cs typeface="Rockwell"/>
              </a:rPr>
              <a:t>channel encoder </a:t>
            </a:r>
            <a:r>
              <a:rPr sz="3200" dirty="0">
                <a:latin typeface="Rockwell"/>
                <a:cs typeface="Rockwell"/>
              </a:rPr>
              <a:t>yang </a:t>
            </a:r>
            <a:r>
              <a:rPr sz="3200" spc="-5" dirty="0">
                <a:latin typeface="Rockwell"/>
                <a:cs typeface="Rockwell"/>
              </a:rPr>
              <a:t>menghasilkan  sebuah </a:t>
            </a:r>
            <a:r>
              <a:rPr sz="3200" i="1" dirty="0">
                <a:latin typeface="Rockwell"/>
                <a:cs typeface="Rockwell"/>
              </a:rPr>
              <a:t>sinyal analog </a:t>
            </a:r>
            <a:r>
              <a:rPr sz="3200" dirty="0">
                <a:latin typeface="Rockwell"/>
                <a:cs typeface="Rockwell"/>
              </a:rPr>
              <a:t>dengan bandwidth </a:t>
            </a:r>
            <a:r>
              <a:rPr sz="3200" spc="-5" dirty="0">
                <a:latin typeface="Rockwell"/>
                <a:cs typeface="Rockwell"/>
              </a:rPr>
              <a:t>sempit </a:t>
            </a:r>
            <a:r>
              <a:rPr sz="3200" dirty="0">
                <a:latin typeface="Rockwell"/>
                <a:cs typeface="Rockwell"/>
              </a:rPr>
              <a:t>relatif di seputar  </a:t>
            </a:r>
            <a:r>
              <a:rPr sz="3200" spc="-5" dirty="0">
                <a:latin typeface="Rockwell"/>
                <a:cs typeface="Rockwell"/>
              </a:rPr>
              <a:t>beberapa </a:t>
            </a:r>
            <a:r>
              <a:rPr sz="3200" dirty="0">
                <a:latin typeface="Rockwell"/>
                <a:cs typeface="Rockwell"/>
              </a:rPr>
              <a:t>frekuensi</a:t>
            </a:r>
            <a:r>
              <a:rPr sz="3200" spc="-1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pusat.</a:t>
            </a:r>
            <a:endParaRPr sz="3200">
              <a:latin typeface="Rockwell"/>
              <a:cs typeface="Rockwell"/>
            </a:endParaRPr>
          </a:p>
          <a:p>
            <a:pPr marL="527685" marR="274955" indent="-515620">
              <a:lnSpc>
                <a:spcPct val="100000"/>
              </a:lnSpc>
              <a:spcBef>
                <a:spcPts val="76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dirty="0">
                <a:latin typeface="Rockwell"/>
                <a:cs typeface="Rockwell"/>
              </a:rPr>
              <a:t>Sinyal ini </a:t>
            </a:r>
            <a:r>
              <a:rPr sz="3200" spc="-5" dirty="0">
                <a:latin typeface="Rockwell"/>
                <a:cs typeface="Rockwell"/>
              </a:rPr>
              <a:t>kemudian </a:t>
            </a:r>
            <a:r>
              <a:rPr sz="3200" dirty="0">
                <a:latin typeface="Rockwell"/>
                <a:cs typeface="Rockwell"/>
              </a:rPr>
              <a:t>dimodulasikan </a:t>
            </a:r>
            <a:r>
              <a:rPr sz="3200" spc="-5" dirty="0">
                <a:latin typeface="Rockwell"/>
                <a:cs typeface="Rockwell"/>
              </a:rPr>
              <a:t>menggunakan </a:t>
            </a:r>
            <a:r>
              <a:rPr sz="3200" dirty="0">
                <a:latin typeface="Rockwell"/>
                <a:cs typeface="Rockwell"/>
              </a:rPr>
              <a:t>deretan digit-digit  tidak beraturan yang disebut </a:t>
            </a:r>
            <a:r>
              <a:rPr sz="3200" i="1" spc="-5" dirty="0">
                <a:latin typeface="Rockwell"/>
                <a:cs typeface="Rockwell"/>
              </a:rPr>
              <a:t>pseudorandom</a:t>
            </a:r>
            <a:r>
              <a:rPr sz="3200" i="1" spc="-75" dirty="0">
                <a:latin typeface="Rockwell"/>
                <a:cs typeface="Rockwell"/>
              </a:rPr>
              <a:t> </a:t>
            </a:r>
            <a:r>
              <a:rPr sz="3200" i="1" dirty="0">
                <a:latin typeface="Rockwell"/>
                <a:cs typeface="Rockwell"/>
              </a:rPr>
              <a:t>sequence</a:t>
            </a:r>
            <a:r>
              <a:rPr sz="3200" dirty="0">
                <a:latin typeface="Rockwell"/>
                <a:cs typeface="Rockwell"/>
              </a:rPr>
              <a:t>.</a:t>
            </a:r>
            <a:endParaRPr sz="3200">
              <a:latin typeface="Rockwell"/>
              <a:cs typeface="Rockwell"/>
            </a:endParaRPr>
          </a:p>
          <a:p>
            <a:pPr marL="527685" indent="-515620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dirty="0">
                <a:latin typeface="Rockwell"/>
                <a:cs typeface="Rockwell"/>
              </a:rPr>
              <a:t>Efek dari </a:t>
            </a:r>
            <a:r>
              <a:rPr sz="3200" spc="-5" dirty="0">
                <a:latin typeface="Rockwell"/>
                <a:cs typeface="Rockwell"/>
              </a:rPr>
              <a:t>modulasi </a:t>
            </a:r>
            <a:r>
              <a:rPr sz="3200" dirty="0">
                <a:latin typeface="Rockwell"/>
                <a:cs typeface="Rockwell"/>
              </a:rPr>
              <a:t>ini adalah untuk </a:t>
            </a:r>
            <a:r>
              <a:rPr sz="3200" spc="-5" dirty="0">
                <a:latin typeface="Rockwell"/>
                <a:cs typeface="Rockwell"/>
              </a:rPr>
              <a:t>meningkatkan </a:t>
            </a:r>
            <a:r>
              <a:rPr sz="3200" dirty="0">
                <a:latin typeface="Rockwell"/>
                <a:cs typeface="Rockwell"/>
              </a:rPr>
              <a:t>secara</a:t>
            </a:r>
            <a:r>
              <a:rPr sz="3200" spc="-2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signifikan</a:t>
            </a:r>
            <a:endParaRPr sz="3200">
              <a:latin typeface="Rockwell"/>
              <a:cs typeface="Rockwell"/>
            </a:endParaRPr>
          </a:p>
          <a:p>
            <a:pPr marL="527685">
              <a:lnSpc>
                <a:spcPct val="100000"/>
              </a:lnSpc>
              <a:spcBef>
                <a:spcPts val="5"/>
              </a:spcBef>
            </a:pPr>
            <a:r>
              <a:rPr sz="3200" i="1" spc="-5" dirty="0">
                <a:latin typeface="Rockwell"/>
                <a:cs typeface="Rockwell"/>
              </a:rPr>
              <a:t>bandwith </a:t>
            </a:r>
            <a:r>
              <a:rPr sz="3200" dirty="0">
                <a:latin typeface="Rockwell"/>
                <a:cs typeface="Rockwell"/>
              </a:rPr>
              <a:t>(yang </a:t>
            </a:r>
            <a:r>
              <a:rPr sz="3200" spc="-5" dirty="0">
                <a:latin typeface="Rockwell"/>
                <a:cs typeface="Rockwell"/>
              </a:rPr>
              <a:t>menyebarkan </a:t>
            </a:r>
            <a:r>
              <a:rPr sz="3200" dirty="0">
                <a:latin typeface="Rockwell"/>
                <a:cs typeface="Rockwell"/>
              </a:rPr>
              <a:t>spectrum) sinyal yang</a:t>
            </a:r>
            <a:r>
              <a:rPr sz="3200" spc="-1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ditransmisikan.</a:t>
            </a:r>
            <a:endParaRPr sz="3200">
              <a:latin typeface="Rockwell"/>
              <a:cs typeface="Rockwell"/>
            </a:endParaRPr>
          </a:p>
          <a:p>
            <a:pPr marL="527685" marR="13970" indent="-515620">
              <a:lnSpc>
                <a:spcPct val="100000"/>
              </a:lnSpc>
              <a:spcBef>
                <a:spcPts val="765"/>
              </a:spcBef>
              <a:buAutoNum type="arabicPeriod" startAt="5"/>
              <a:tabLst>
                <a:tab pos="527685" algn="l"/>
                <a:tab pos="528320" algn="l"/>
              </a:tabLst>
            </a:pPr>
            <a:r>
              <a:rPr sz="3200" spc="-5" dirty="0">
                <a:latin typeface="Rockwell"/>
                <a:cs typeface="Rockwell"/>
              </a:rPr>
              <a:t>Pada </a:t>
            </a:r>
            <a:r>
              <a:rPr sz="3200" dirty="0">
                <a:latin typeface="Rockwell"/>
                <a:cs typeface="Rockwell"/>
              </a:rPr>
              <a:t>ujung penerima, deretan digit yang </a:t>
            </a:r>
            <a:r>
              <a:rPr sz="3200" spc="-5" dirty="0">
                <a:latin typeface="Rockwell"/>
                <a:cs typeface="Rockwell"/>
              </a:rPr>
              <a:t>sama </a:t>
            </a:r>
            <a:r>
              <a:rPr sz="3200" dirty="0">
                <a:latin typeface="Rockwell"/>
                <a:cs typeface="Rockwell"/>
              </a:rPr>
              <a:t>di gunakan untuk </a:t>
            </a:r>
            <a:r>
              <a:rPr sz="3200" i="1" spc="-5" dirty="0">
                <a:latin typeface="Rockwell"/>
                <a:cs typeface="Rockwell"/>
              </a:rPr>
              <a:t>men-  demodulasikan </a:t>
            </a:r>
            <a:r>
              <a:rPr sz="3200" i="1" dirty="0">
                <a:latin typeface="Rockwell"/>
                <a:cs typeface="Rockwell"/>
              </a:rPr>
              <a:t>sinyal spektrum</a:t>
            </a:r>
            <a:r>
              <a:rPr sz="3200" i="1" spc="-60" dirty="0">
                <a:latin typeface="Rockwell"/>
                <a:cs typeface="Rockwell"/>
              </a:rPr>
              <a:t> </a:t>
            </a:r>
            <a:r>
              <a:rPr sz="3200" i="1" spc="-5" dirty="0">
                <a:latin typeface="Rockwell"/>
                <a:cs typeface="Rockwell"/>
              </a:rPr>
              <a:t>penyebaran</a:t>
            </a:r>
            <a:r>
              <a:rPr sz="3200" spc="-5" dirty="0">
                <a:latin typeface="Rockwell"/>
                <a:cs typeface="Rockwell"/>
              </a:rPr>
              <a:t>.</a:t>
            </a:r>
            <a:endParaRPr sz="3200">
              <a:latin typeface="Rockwell"/>
              <a:cs typeface="Rockwell"/>
            </a:endParaRPr>
          </a:p>
          <a:p>
            <a:pPr marL="527685" marR="371475" indent="-515620">
              <a:lnSpc>
                <a:spcPct val="100000"/>
              </a:lnSpc>
              <a:spcBef>
                <a:spcPts val="770"/>
              </a:spcBef>
              <a:buAutoNum type="arabicPeriod" startAt="5"/>
              <a:tabLst>
                <a:tab pos="527685" algn="l"/>
                <a:tab pos="528320" algn="l"/>
              </a:tabLst>
            </a:pPr>
            <a:r>
              <a:rPr sz="3200" spc="-5" dirty="0">
                <a:latin typeface="Rockwell"/>
                <a:cs typeface="Rockwell"/>
              </a:rPr>
              <a:t>Terakhir sinyal </a:t>
            </a:r>
            <a:r>
              <a:rPr sz="3200" dirty="0">
                <a:latin typeface="Rockwell"/>
                <a:cs typeface="Rockwell"/>
              </a:rPr>
              <a:t>dimasukkan </a:t>
            </a:r>
            <a:r>
              <a:rPr sz="3200" spc="-5" dirty="0">
                <a:latin typeface="Rockwell"/>
                <a:cs typeface="Rockwell"/>
              </a:rPr>
              <a:t>ke </a:t>
            </a:r>
            <a:r>
              <a:rPr sz="3200" dirty="0">
                <a:latin typeface="Rockwell"/>
                <a:cs typeface="Rockwell"/>
              </a:rPr>
              <a:t>dalam </a:t>
            </a:r>
            <a:r>
              <a:rPr sz="3200" spc="-5" dirty="0">
                <a:latin typeface="Rockwell"/>
                <a:cs typeface="Rockwell"/>
              </a:rPr>
              <a:t>sebuah </a:t>
            </a:r>
            <a:r>
              <a:rPr sz="3200" i="1" dirty="0">
                <a:latin typeface="Rockwell"/>
                <a:cs typeface="Rockwell"/>
              </a:rPr>
              <a:t>channel decoder </a:t>
            </a:r>
            <a:r>
              <a:rPr sz="3200" dirty="0">
                <a:latin typeface="Rockwell"/>
                <a:cs typeface="Rockwell"/>
              </a:rPr>
              <a:t>untuk  </a:t>
            </a:r>
            <a:r>
              <a:rPr sz="3200" spc="-5" dirty="0">
                <a:latin typeface="Rockwell"/>
                <a:cs typeface="Rockwell"/>
              </a:rPr>
              <a:t>melindungi</a:t>
            </a:r>
            <a:r>
              <a:rPr sz="3200" spc="-1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data.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6199" y="1964069"/>
            <a:ext cx="12626975" cy="6464935"/>
          </a:xfrm>
          <a:prstGeom prst="rect">
            <a:avLst/>
          </a:prstGeom>
        </p:spPr>
        <p:txBody>
          <a:bodyPr vert="horz" wrap="square" lIns="0" tIns="13779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8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i="1" spc="-5" dirty="0">
                <a:latin typeface="Rockwell"/>
                <a:cs typeface="Rockwell"/>
              </a:rPr>
              <a:t>Imunitas </a:t>
            </a:r>
            <a:r>
              <a:rPr sz="4000" spc="-5" dirty="0">
                <a:latin typeface="Rockwell"/>
                <a:cs typeface="Rockwell"/>
              </a:rPr>
              <a:t>dari berbagai </a:t>
            </a:r>
            <a:r>
              <a:rPr sz="4000" i="1" spc="-5" dirty="0">
                <a:latin typeface="Rockwell"/>
                <a:cs typeface="Rockwell"/>
              </a:rPr>
              <a:t>noise </a:t>
            </a:r>
            <a:r>
              <a:rPr sz="4000" spc="-5" dirty="0">
                <a:latin typeface="Rockwell"/>
                <a:cs typeface="Rockwell"/>
              </a:rPr>
              <a:t>dan </a:t>
            </a:r>
            <a:r>
              <a:rPr sz="4000" i="1" spc="-10" dirty="0">
                <a:latin typeface="Rockwell"/>
                <a:cs typeface="Rockwell"/>
              </a:rPr>
              <a:t>multipath</a:t>
            </a:r>
            <a:r>
              <a:rPr sz="4000" i="1" spc="100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distortion</a:t>
            </a:r>
            <a:endParaRPr sz="4000">
              <a:latin typeface="Rockwell"/>
              <a:cs typeface="Rockwell"/>
            </a:endParaRPr>
          </a:p>
          <a:p>
            <a:pPr marL="939165" lvl="1" indent="-356235">
              <a:lnSpc>
                <a:spcPct val="100000"/>
              </a:lnSpc>
              <a:spcBef>
                <a:spcPts val="844"/>
              </a:spcBef>
              <a:buChar char="–"/>
              <a:tabLst>
                <a:tab pos="939800" algn="l"/>
              </a:tabLst>
            </a:pPr>
            <a:r>
              <a:rPr sz="3400" spc="-10" dirty="0">
                <a:latin typeface="Rockwell"/>
                <a:cs typeface="Rockwell"/>
              </a:rPr>
              <a:t>Termasuk </a:t>
            </a:r>
            <a:r>
              <a:rPr sz="3400" spc="-5" dirty="0">
                <a:latin typeface="Rockwell"/>
                <a:cs typeface="Rockwell"/>
              </a:rPr>
              <a:t>gangguan</a:t>
            </a:r>
            <a:r>
              <a:rPr sz="3400" spc="5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(</a:t>
            </a:r>
            <a:r>
              <a:rPr sz="3400" i="1" spc="-5" dirty="0">
                <a:latin typeface="Rockwell"/>
                <a:cs typeface="Rockwell"/>
              </a:rPr>
              <a:t>Jamming</a:t>
            </a:r>
            <a:r>
              <a:rPr sz="3400" spc="-5" dirty="0">
                <a:latin typeface="Rockwell"/>
                <a:cs typeface="Rockwell"/>
              </a:rPr>
              <a:t>)</a:t>
            </a:r>
            <a:endParaRPr sz="3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3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Dapat mengacak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sinyal</a:t>
            </a:r>
            <a:endParaRPr sz="4000">
              <a:latin typeface="Rockwell"/>
              <a:cs typeface="Rockwell"/>
            </a:endParaRPr>
          </a:p>
          <a:p>
            <a:pPr marL="939165" marR="248920" lvl="1" indent="-355600">
              <a:lnSpc>
                <a:spcPct val="100000"/>
              </a:lnSpc>
              <a:spcBef>
                <a:spcPts val="840"/>
              </a:spcBef>
              <a:buChar char="–"/>
              <a:tabLst>
                <a:tab pos="939800" algn="l"/>
              </a:tabLst>
            </a:pPr>
            <a:r>
              <a:rPr sz="3400" spc="-10" dirty="0">
                <a:latin typeface="Rockwell"/>
                <a:cs typeface="Rockwell"/>
              </a:rPr>
              <a:t>Hanya </a:t>
            </a:r>
            <a:r>
              <a:rPr sz="3400" i="1" spc="-5" dirty="0">
                <a:latin typeface="Rockwell"/>
                <a:cs typeface="Rockwell"/>
              </a:rPr>
              <a:t>receiver </a:t>
            </a:r>
            <a:r>
              <a:rPr sz="3400" spc="-5" dirty="0">
                <a:latin typeface="Rockwell"/>
                <a:cs typeface="Rockwell"/>
              </a:rPr>
              <a:t>yang </a:t>
            </a:r>
            <a:r>
              <a:rPr sz="3400" spc="-10" dirty="0">
                <a:latin typeface="Rockwell"/>
                <a:cs typeface="Rockwell"/>
              </a:rPr>
              <a:t>mengetahui </a:t>
            </a:r>
            <a:r>
              <a:rPr sz="3400" spc="-5" dirty="0">
                <a:latin typeface="Rockwell"/>
                <a:cs typeface="Rockwell"/>
              </a:rPr>
              <a:t>pengacakan </a:t>
            </a:r>
            <a:r>
              <a:rPr sz="3400" spc="-10" dirty="0">
                <a:latin typeface="Rockwell"/>
                <a:cs typeface="Rockwell"/>
              </a:rPr>
              <a:t>kode </a:t>
            </a:r>
            <a:r>
              <a:rPr sz="3400" spc="-5" dirty="0">
                <a:latin typeface="Rockwell"/>
                <a:cs typeface="Rockwell"/>
              </a:rPr>
              <a:t>dapat  </a:t>
            </a:r>
            <a:r>
              <a:rPr sz="3400" spc="-10" dirty="0">
                <a:latin typeface="Rockwell"/>
                <a:cs typeface="Rockwell"/>
              </a:rPr>
              <a:t>mendapat kembali</a:t>
            </a:r>
            <a:r>
              <a:rPr sz="3400" spc="-5" dirty="0">
                <a:latin typeface="Rockwell"/>
                <a:cs typeface="Rockwell"/>
              </a:rPr>
              <a:t> sinyal</a:t>
            </a:r>
            <a:endParaRPr sz="3400">
              <a:latin typeface="Rockwell"/>
              <a:cs typeface="Rockwell"/>
            </a:endParaRPr>
          </a:p>
          <a:p>
            <a:pPr marL="440690" marR="336550" indent="-428625">
              <a:lnSpc>
                <a:spcPct val="100000"/>
              </a:lnSpc>
              <a:spcBef>
                <a:spcPts val="94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Beberapa </a:t>
            </a:r>
            <a:r>
              <a:rPr sz="4000" i="1" spc="-5" dirty="0">
                <a:latin typeface="Rockwell"/>
                <a:cs typeface="Rockwell"/>
              </a:rPr>
              <a:t>user </a:t>
            </a:r>
            <a:r>
              <a:rPr sz="4000" spc="-5" dirty="0">
                <a:latin typeface="Rockwell"/>
                <a:cs typeface="Rockwell"/>
              </a:rPr>
              <a:t>dapat </a:t>
            </a:r>
            <a:r>
              <a:rPr sz="4000" spc="-10" dirty="0">
                <a:latin typeface="Rockwell"/>
                <a:cs typeface="Rockwell"/>
              </a:rPr>
              <a:t>mengunakan </a:t>
            </a:r>
            <a:r>
              <a:rPr sz="4000" i="1" spc="-10" dirty="0">
                <a:latin typeface="Rockwell"/>
                <a:cs typeface="Rockwell"/>
              </a:rPr>
              <a:t>bandwidth </a:t>
            </a:r>
            <a:r>
              <a:rPr sz="4000" spc="-5" dirty="0">
                <a:latin typeface="Rockwell"/>
                <a:cs typeface="Rockwell"/>
              </a:rPr>
              <a:t>yang  lebih besar dengan sedikit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interferency.</a:t>
            </a:r>
            <a:endParaRPr sz="4000">
              <a:latin typeface="Rockwell"/>
              <a:cs typeface="Rockwell"/>
            </a:endParaRPr>
          </a:p>
          <a:p>
            <a:pPr marL="939165" lvl="1" indent="-356235">
              <a:lnSpc>
                <a:spcPct val="100000"/>
              </a:lnSpc>
              <a:spcBef>
                <a:spcPts val="840"/>
              </a:spcBef>
              <a:buChar char="–"/>
              <a:tabLst>
                <a:tab pos="939800" algn="l"/>
              </a:tabLst>
            </a:pPr>
            <a:r>
              <a:rPr sz="3400" spc="-10" dirty="0">
                <a:latin typeface="Rockwell"/>
                <a:cs typeface="Rockwell"/>
              </a:rPr>
              <a:t>Telepon</a:t>
            </a:r>
            <a:r>
              <a:rPr sz="3400" spc="-5" dirty="0">
                <a:latin typeface="Rockwell"/>
                <a:cs typeface="Rockwell"/>
              </a:rPr>
              <a:t> seluler</a:t>
            </a:r>
            <a:endParaRPr sz="3400">
              <a:latin typeface="Rockwell"/>
              <a:cs typeface="Rockwell"/>
            </a:endParaRPr>
          </a:p>
          <a:p>
            <a:pPr marL="939165" lvl="1" indent="-356235">
              <a:lnSpc>
                <a:spcPct val="100000"/>
              </a:lnSpc>
              <a:spcBef>
                <a:spcPts val="815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Code Division Multiplexing</a:t>
            </a:r>
            <a:r>
              <a:rPr sz="3400" spc="-10" dirty="0">
                <a:latin typeface="Rockwell"/>
                <a:cs typeface="Rockwell"/>
              </a:rPr>
              <a:t> (CDM)</a:t>
            </a:r>
            <a:endParaRPr sz="3400">
              <a:latin typeface="Rockwell"/>
              <a:cs typeface="Rockwell"/>
            </a:endParaRPr>
          </a:p>
          <a:p>
            <a:pPr marL="939165" lvl="1" indent="-356235">
              <a:lnSpc>
                <a:spcPct val="100000"/>
              </a:lnSpc>
              <a:spcBef>
                <a:spcPts val="819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Code Division Multiple Access</a:t>
            </a:r>
            <a:r>
              <a:rPr sz="3400" spc="1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(CDMA)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041519" y="519810"/>
            <a:ext cx="432054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Keuntungan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12010" y="519810"/>
            <a:ext cx="101834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Jenis –Jenis Spread</a:t>
            </a:r>
            <a:r>
              <a:rPr spc="-85" dirty="0"/>
              <a:t> </a:t>
            </a:r>
            <a:r>
              <a:rPr dirty="0"/>
              <a:t>Spectrum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242819"/>
            <a:ext cx="12400280" cy="3379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4400" dirty="0">
                <a:latin typeface="Rockwell"/>
                <a:cs typeface="Rockwell"/>
              </a:rPr>
              <a:t>Menurut FCC </a:t>
            </a:r>
            <a:r>
              <a:rPr sz="4400" spc="-80" dirty="0">
                <a:latin typeface="Rockwell"/>
                <a:cs typeface="Rockwell"/>
              </a:rPr>
              <a:t>(</a:t>
            </a:r>
            <a:r>
              <a:rPr sz="4400" i="1" spc="-80" dirty="0">
                <a:latin typeface="Rockwell"/>
                <a:cs typeface="Rockwell"/>
              </a:rPr>
              <a:t>Federal </a:t>
            </a:r>
            <a:r>
              <a:rPr sz="4400" i="1" spc="-15" dirty="0">
                <a:latin typeface="Rockwell"/>
                <a:cs typeface="Rockwell"/>
              </a:rPr>
              <a:t>Communications  </a:t>
            </a:r>
            <a:r>
              <a:rPr sz="4400" i="1" dirty="0">
                <a:latin typeface="Rockwell"/>
                <a:cs typeface="Rockwell"/>
              </a:rPr>
              <a:t>Commission</a:t>
            </a:r>
            <a:r>
              <a:rPr sz="4400" dirty="0">
                <a:latin typeface="Rockwell"/>
                <a:cs typeface="Rockwell"/>
              </a:rPr>
              <a:t>), </a:t>
            </a:r>
            <a:r>
              <a:rPr sz="4400" spc="-5" dirty="0">
                <a:latin typeface="Rockwell"/>
                <a:cs typeface="Rockwell"/>
              </a:rPr>
              <a:t>teknologi </a:t>
            </a:r>
            <a:r>
              <a:rPr sz="4400" spc="-40" dirty="0">
                <a:latin typeface="Rockwell"/>
                <a:cs typeface="Rockwell"/>
              </a:rPr>
              <a:t>Spread </a:t>
            </a:r>
            <a:r>
              <a:rPr sz="4400" spc="5" dirty="0">
                <a:latin typeface="Rockwell"/>
                <a:cs typeface="Rockwell"/>
              </a:rPr>
              <a:t>Spectrum</a:t>
            </a:r>
            <a:r>
              <a:rPr sz="4400" spc="-36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dibagi  dua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15" dirty="0">
                <a:latin typeface="Rockwell"/>
                <a:cs typeface="Rockwell"/>
              </a:rPr>
              <a:t>yaitu;</a:t>
            </a:r>
            <a:endParaRPr sz="44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spc="-30" dirty="0">
                <a:latin typeface="Rockwell"/>
                <a:cs typeface="Rockwell"/>
              </a:rPr>
              <a:t>Frequency </a:t>
            </a:r>
            <a:r>
              <a:rPr sz="4400" spc="-5" dirty="0">
                <a:latin typeface="Rockwell"/>
                <a:cs typeface="Rockwell"/>
              </a:rPr>
              <a:t>Hopping </a:t>
            </a:r>
            <a:r>
              <a:rPr sz="4400" spc="-35" dirty="0">
                <a:latin typeface="Rockwell"/>
                <a:cs typeface="Rockwell"/>
              </a:rPr>
              <a:t>Spread </a:t>
            </a:r>
            <a:r>
              <a:rPr sz="4400" spc="5" dirty="0">
                <a:latin typeface="Rockwell"/>
                <a:cs typeface="Rockwell"/>
              </a:rPr>
              <a:t>Spectrum</a:t>
            </a:r>
            <a:r>
              <a:rPr sz="4400" spc="5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(FHSS)</a:t>
            </a:r>
            <a:endParaRPr sz="44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buAutoNum type="arabicPeriod"/>
              <a:tabLst>
                <a:tab pos="756285" algn="l"/>
                <a:tab pos="756920" algn="l"/>
              </a:tabLst>
            </a:pPr>
            <a:r>
              <a:rPr sz="4400" spc="-40" dirty="0">
                <a:latin typeface="Rockwell"/>
                <a:cs typeface="Rockwell"/>
              </a:rPr>
              <a:t>Direct </a:t>
            </a:r>
            <a:r>
              <a:rPr sz="4400" dirty="0">
                <a:latin typeface="Rockwell"/>
                <a:cs typeface="Rockwell"/>
              </a:rPr>
              <a:t>Sequence </a:t>
            </a:r>
            <a:r>
              <a:rPr sz="4400" spc="-40" dirty="0">
                <a:latin typeface="Rockwell"/>
                <a:cs typeface="Rockwell"/>
              </a:rPr>
              <a:t>Spread </a:t>
            </a:r>
            <a:r>
              <a:rPr sz="4400" spc="5" dirty="0">
                <a:latin typeface="Rockwell"/>
                <a:cs typeface="Rockwell"/>
              </a:rPr>
              <a:t>Spectrum</a:t>
            </a:r>
            <a:r>
              <a:rPr sz="4400" spc="5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(DSSS)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8839" y="8108695"/>
            <a:ext cx="954087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i="1" spc="-5" dirty="0">
                <a:latin typeface="Arial"/>
                <a:cs typeface="Arial"/>
              </a:rPr>
              <a:t>FCC info;</a:t>
            </a:r>
            <a:r>
              <a:rPr sz="2200" i="1" spc="140" dirty="0">
                <a:latin typeface="Arial"/>
                <a:cs typeface="Arial"/>
              </a:rPr>
              <a:t> </a:t>
            </a:r>
            <a:r>
              <a:rPr sz="2200" i="1" spc="-5" dirty="0">
                <a:latin typeface="Arial"/>
                <a:cs typeface="Arial"/>
              </a:rPr>
              <a:t>https://id.wikipedia.org/wiki/Federal_Communications_Commission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" y="585342"/>
            <a:ext cx="1396301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082415" algn="l"/>
              </a:tabLst>
            </a:pPr>
            <a:r>
              <a:rPr sz="4800" dirty="0"/>
              <a:t>1.</a:t>
            </a:r>
            <a:r>
              <a:rPr sz="4800" spc="-15" dirty="0"/>
              <a:t> </a:t>
            </a:r>
            <a:r>
              <a:rPr sz="4800" dirty="0"/>
              <a:t>Frequency	Hopping Spread Spectrum</a:t>
            </a:r>
            <a:r>
              <a:rPr sz="4800" spc="-100" dirty="0"/>
              <a:t> </a:t>
            </a:r>
            <a:r>
              <a:rPr sz="4800" spc="-5" dirty="0"/>
              <a:t>(FHSS)</a:t>
            </a:r>
            <a:endParaRPr sz="4800"/>
          </a:p>
        </p:txBody>
      </p:sp>
      <p:sp>
        <p:nvSpPr>
          <p:cNvPr id="4" name="object 4"/>
          <p:cNvSpPr/>
          <p:nvPr/>
        </p:nvSpPr>
        <p:spPr>
          <a:xfrm>
            <a:off x="5676900" y="1909762"/>
            <a:ext cx="8724900" cy="6781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9240" y="2385186"/>
            <a:ext cx="5086985" cy="6061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600" spc="-25" dirty="0">
                <a:latin typeface="Rockwell"/>
                <a:cs typeface="Rockwell"/>
              </a:rPr>
              <a:t>Frekuensi </a:t>
            </a:r>
            <a:r>
              <a:rPr sz="3600" spc="-20" dirty="0">
                <a:latin typeface="Rockwell"/>
                <a:cs typeface="Rockwell"/>
              </a:rPr>
              <a:t>pembawa  </a:t>
            </a:r>
            <a:r>
              <a:rPr sz="3600" spc="-35" dirty="0">
                <a:latin typeface="Rockwell"/>
                <a:cs typeface="Rockwell"/>
              </a:rPr>
              <a:t>sinyal </a:t>
            </a:r>
            <a:r>
              <a:rPr sz="3600" spc="5" dirty="0">
                <a:latin typeface="Rockwell"/>
                <a:cs typeface="Rockwell"/>
              </a:rPr>
              <a:t>informasi  </a:t>
            </a:r>
            <a:r>
              <a:rPr sz="3600" dirty="0">
                <a:latin typeface="Rockwell"/>
                <a:cs typeface="Rockwell"/>
              </a:rPr>
              <a:t>berubah-ubah  (lompatan </a:t>
            </a:r>
            <a:r>
              <a:rPr sz="3600" spc="-30" dirty="0">
                <a:latin typeface="Rockwell"/>
                <a:cs typeface="Rockwell"/>
              </a:rPr>
              <a:t>frekwensi)  </a:t>
            </a:r>
            <a:r>
              <a:rPr sz="3600" spc="-5" dirty="0">
                <a:latin typeface="Rockwell"/>
                <a:cs typeface="Rockwell"/>
              </a:rPr>
              <a:t>sesuai </a:t>
            </a:r>
            <a:r>
              <a:rPr sz="3600" spc="-10" dirty="0">
                <a:latin typeface="Rockwell"/>
                <a:cs typeface="Rockwell"/>
              </a:rPr>
              <a:t>dengan </a:t>
            </a:r>
            <a:r>
              <a:rPr sz="3600" spc="-30" dirty="0">
                <a:latin typeface="Rockwell"/>
                <a:cs typeface="Rockwell"/>
              </a:rPr>
              <a:t>deretan  kode </a:t>
            </a:r>
            <a:r>
              <a:rPr sz="3600" spc="-20" dirty="0">
                <a:latin typeface="Rockwell"/>
                <a:cs typeface="Rockwell"/>
              </a:rPr>
              <a:t>yang </a:t>
            </a:r>
            <a:r>
              <a:rPr sz="3600" spc="5" dirty="0">
                <a:latin typeface="Rockwell"/>
                <a:cs typeface="Rockwell"/>
              </a:rPr>
              <a:t>diberikan  </a:t>
            </a:r>
            <a:r>
              <a:rPr sz="3600" dirty="0">
                <a:latin typeface="Rockwell"/>
                <a:cs typeface="Rockwell"/>
              </a:rPr>
              <a:t>dan akan </a:t>
            </a:r>
            <a:r>
              <a:rPr sz="3600" spc="-20" dirty="0">
                <a:latin typeface="Rockwell"/>
                <a:cs typeface="Rockwell"/>
              </a:rPr>
              <a:t>konstan  </a:t>
            </a:r>
            <a:r>
              <a:rPr sz="3600" dirty="0">
                <a:latin typeface="Rockwell"/>
                <a:cs typeface="Rockwell"/>
              </a:rPr>
              <a:t>selama </a:t>
            </a:r>
            <a:r>
              <a:rPr sz="3600" spc="10" dirty="0">
                <a:latin typeface="Rockwell"/>
                <a:cs typeface="Rockwell"/>
              </a:rPr>
              <a:t>periode</a:t>
            </a:r>
            <a:r>
              <a:rPr sz="3600" spc="-95" dirty="0">
                <a:latin typeface="Rockwell"/>
                <a:cs typeface="Rockwell"/>
              </a:rPr>
              <a:t> </a:t>
            </a:r>
            <a:r>
              <a:rPr sz="3600" spc="5" dirty="0">
                <a:latin typeface="Rockwell"/>
                <a:cs typeface="Rockwell"/>
              </a:rPr>
              <a:t>tertentu  </a:t>
            </a:r>
            <a:r>
              <a:rPr sz="3600" spc="-20" dirty="0">
                <a:latin typeface="Rockwell"/>
                <a:cs typeface="Rockwell"/>
              </a:rPr>
              <a:t>yang </a:t>
            </a:r>
            <a:r>
              <a:rPr sz="3600" spc="-15" dirty="0">
                <a:latin typeface="Rockwell"/>
                <a:cs typeface="Rockwell"/>
              </a:rPr>
              <a:t>disebut </a:t>
            </a:r>
            <a:r>
              <a:rPr sz="3600" dirty="0">
                <a:latin typeface="Rockwell"/>
                <a:cs typeface="Rockwell"/>
              </a:rPr>
              <a:t>T </a:t>
            </a:r>
            <a:r>
              <a:rPr sz="3600" spc="10" dirty="0">
                <a:latin typeface="Rockwell"/>
                <a:cs typeface="Rockwell"/>
              </a:rPr>
              <a:t>(</a:t>
            </a:r>
            <a:r>
              <a:rPr sz="3600" i="1" spc="10" dirty="0">
                <a:latin typeface="Rockwell"/>
                <a:cs typeface="Rockwell"/>
              </a:rPr>
              <a:t>periode  </a:t>
            </a:r>
            <a:r>
              <a:rPr sz="3600" i="1" dirty="0">
                <a:latin typeface="Rockwell"/>
                <a:cs typeface="Rockwell"/>
              </a:rPr>
              <a:t>chip</a:t>
            </a:r>
            <a:r>
              <a:rPr sz="3600" dirty="0">
                <a:latin typeface="Rockwell"/>
                <a:cs typeface="Rockwell"/>
              </a:rPr>
              <a:t>) dalam </a:t>
            </a:r>
            <a:r>
              <a:rPr sz="3600" spc="-20" dirty="0">
                <a:latin typeface="Rockwell"/>
                <a:cs typeface="Rockwell"/>
              </a:rPr>
              <a:t>membawa  </a:t>
            </a:r>
            <a:r>
              <a:rPr sz="3600" spc="5" dirty="0">
                <a:latin typeface="Rockwell"/>
                <a:cs typeface="Rockwell"/>
              </a:rPr>
              <a:t>informasi.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4284521" cy="90007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3476" y="681354"/>
            <a:ext cx="131381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Ket, Gambar; </a:t>
            </a:r>
            <a:r>
              <a:rPr sz="3600" dirty="0"/>
              <a:t>Frequency Hopping Spread Spectrum</a:t>
            </a:r>
            <a:r>
              <a:rPr sz="3600" spc="-100" dirty="0"/>
              <a:t> </a:t>
            </a:r>
            <a:r>
              <a:rPr sz="3600" spc="-5" dirty="0"/>
              <a:t>(FHSS)</a:t>
            </a:r>
            <a:endParaRPr sz="3600"/>
          </a:p>
        </p:txBody>
      </p:sp>
      <p:sp>
        <p:nvSpPr>
          <p:cNvPr id="4" name="object 4"/>
          <p:cNvSpPr txBox="1"/>
          <p:nvPr/>
        </p:nvSpPr>
        <p:spPr>
          <a:xfrm>
            <a:off x="254000" y="1940763"/>
            <a:ext cx="13261975" cy="673163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56285" marR="186690" indent="-74422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Dalam </a:t>
            </a:r>
            <a:r>
              <a:rPr sz="4000" spc="-30" dirty="0">
                <a:latin typeface="Rockwell"/>
                <a:cs typeface="Rockwell"/>
              </a:rPr>
              <a:t>skema </a:t>
            </a:r>
            <a:r>
              <a:rPr sz="4000" i="1" spc="-20" dirty="0">
                <a:latin typeface="Rockwell"/>
                <a:cs typeface="Rockwell"/>
              </a:rPr>
              <a:t>Frequency </a:t>
            </a:r>
            <a:r>
              <a:rPr sz="4000" i="1" spc="-10" dirty="0">
                <a:latin typeface="Rockwell"/>
                <a:cs typeface="Rockwell"/>
              </a:rPr>
              <a:t>Hopping </a:t>
            </a:r>
            <a:r>
              <a:rPr sz="4000" i="1" spc="-15" dirty="0">
                <a:latin typeface="Rockwell"/>
                <a:cs typeface="Rockwell"/>
              </a:rPr>
              <a:t>Spread </a:t>
            </a:r>
            <a:r>
              <a:rPr sz="4000" i="1" spc="10" dirty="0">
                <a:latin typeface="Rockwell"/>
                <a:cs typeface="Rockwell"/>
              </a:rPr>
              <a:t>Spectrum</a:t>
            </a:r>
            <a:r>
              <a:rPr sz="4000" spc="10" dirty="0">
                <a:latin typeface="Rockwell"/>
                <a:cs typeface="Rockwell"/>
              </a:rPr>
              <a:t>,  </a:t>
            </a:r>
            <a:r>
              <a:rPr sz="4000" spc="-40" dirty="0">
                <a:latin typeface="Rockwell"/>
                <a:cs typeface="Rockwell"/>
              </a:rPr>
              <a:t>sinyal </a:t>
            </a:r>
            <a:r>
              <a:rPr sz="4000" spc="-15" dirty="0">
                <a:latin typeface="Rockwell"/>
                <a:cs typeface="Rockwell"/>
              </a:rPr>
              <a:t>disiarkan </a:t>
            </a:r>
            <a:r>
              <a:rPr sz="4000" spc="-5" dirty="0">
                <a:latin typeface="Rockwell"/>
                <a:cs typeface="Rockwell"/>
              </a:rPr>
              <a:t>sepanjang </a:t>
            </a:r>
            <a:r>
              <a:rPr sz="4000" spc="-15" dirty="0">
                <a:latin typeface="Rockwell"/>
                <a:cs typeface="Rockwell"/>
              </a:rPr>
              <a:t>rangkaian </a:t>
            </a:r>
            <a:r>
              <a:rPr sz="4000" spc="-30" dirty="0">
                <a:latin typeface="Rockwell"/>
                <a:cs typeface="Rockwell"/>
              </a:rPr>
              <a:t>frekuensi </a:t>
            </a:r>
            <a:r>
              <a:rPr sz="4000" spc="-25" dirty="0">
                <a:latin typeface="Rockwell"/>
                <a:cs typeface="Rockwell"/>
              </a:rPr>
              <a:t>radio  yang </a:t>
            </a:r>
            <a:r>
              <a:rPr sz="4000" spc="-35" dirty="0">
                <a:latin typeface="Rockwell"/>
                <a:cs typeface="Rockwell"/>
              </a:rPr>
              <a:t>kelihatannya </a:t>
            </a:r>
            <a:r>
              <a:rPr sz="4000" spc="-5" dirty="0">
                <a:latin typeface="Rockwell"/>
                <a:cs typeface="Rockwell"/>
              </a:rPr>
              <a:t>acak, </a:t>
            </a:r>
            <a:r>
              <a:rPr sz="4000" spc="-10" dirty="0">
                <a:latin typeface="Rockwell"/>
                <a:cs typeface="Rockwell"/>
              </a:rPr>
              <a:t>melompat </a:t>
            </a:r>
            <a:r>
              <a:rPr sz="4000" spc="15" dirty="0">
                <a:latin typeface="Rockwell"/>
                <a:cs typeface="Rockwell"/>
              </a:rPr>
              <a:t>dari </a:t>
            </a:r>
            <a:r>
              <a:rPr sz="4000" spc="-30" dirty="0">
                <a:latin typeface="Rockwell"/>
                <a:cs typeface="Rockwell"/>
              </a:rPr>
              <a:t>frekuensi </a:t>
            </a:r>
            <a:r>
              <a:rPr sz="4000" spc="-70" dirty="0">
                <a:latin typeface="Rockwell"/>
                <a:cs typeface="Rockwell"/>
              </a:rPr>
              <a:t>ke  </a:t>
            </a:r>
            <a:r>
              <a:rPr sz="4000" spc="-30" dirty="0">
                <a:latin typeface="Rockwell"/>
                <a:cs typeface="Rockwell"/>
              </a:rPr>
              <a:t>frekuensi </a:t>
            </a:r>
            <a:r>
              <a:rPr sz="4000" spc="-5" dirty="0">
                <a:latin typeface="Rockwell"/>
                <a:cs typeface="Rockwell"/>
              </a:rPr>
              <a:t>pada titik pisah (</a:t>
            </a:r>
            <a:r>
              <a:rPr sz="4000" i="1" spc="-5" dirty="0">
                <a:latin typeface="Rockwell"/>
                <a:cs typeface="Rockwell"/>
              </a:rPr>
              <a:t>split-second</a:t>
            </a:r>
            <a:r>
              <a:rPr sz="4000" i="1" spc="80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intervals</a:t>
            </a:r>
            <a:r>
              <a:rPr sz="4000" spc="-5" dirty="0">
                <a:latin typeface="Rockwell"/>
                <a:cs typeface="Rockwell"/>
              </a:rPr>
              <a:t>).</a:t>
            </a:r>
            <a:endParaRPr sz="40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756285" algn="l"/>
                <a:tab pos="756920" algn="l"/>
              </a:tabLst>
            </a:pPr>
            <a:r>
              <a:rPr sz="4000" spc="-20" dirty="0">
                <a:latin typeface="Rockwell"/>
                <a:cs typeface="Rockwell"/>
              </a:rPr>
              <a:t>Sebuah </a:t>
            </a:r>
            <a:r>
              <a:rPr sz="4000" i="1" spc="-20" dirty="0">
                <a:latin typeface="Rockwell"/>
                <a:cs typeface="Rockwell"/>
              </a:rPr>
              <a:t>receiver</a:t>
            </a:r>
            <a:r>
              <a:rPr sz="4000" spc="-20" dirty="0">
                <a:latin typeface="Rockwell"/>
                <a:cs typeface="Rockwell"/>
              </a:rPr>
              <a:t>, </a:t>
            </a:r>
            <a:r>
              <a:rPr sz="4000" spc="-10" dirty="0">
                <a:latin typeface="Rockwell"/>
                <a:cs typeface="Rockwell"/>
              </a:rPr>
              <a:t>melompat </a:t>
            </a:r>
            <a:r>
              <a:rPr sz="4000" spc="-5" dirty="0">
                <a:latin typeface="Rockwell"/>
                <a:cs typeface="Rockwell"/>
              </a:rPr>
              <a:t>di </a:t>
            </a:r>
            <a:r>
              <a:rPr sz="4000" spc="-20" dirty="0">
                <a:latin typeface="Rockwell"/>
                <a:cs typeface="Rockwell"/>
              </a:rPr>
              <a:t>antara </a:t>
            </a:r>
            <a:r>
              <a:rPr sz="4000" spc="-30" dirty="0">
                <a:latin typeface="Rockwell"/>
                <a:cs typeface="Rockwell"/>
              </a:rPr>
              <a:t>frekuensi </a:t>
            </a:r>
            <a:r>
              <a:rPr sz="4000" spc="-20" dirty="0">
                <a:latin typeface="Rockwell"/>
                <a:cs typeface="Rockwell"/>
              </a:rPr>
              <a:t>secara  </a:t>
            </a:r>
            <a:r>
              <a:rPr sz="4000" spc="-25" dirty="0">
                <a:latin typeface="Rockwell"/>
                <a:cs typeface="Rockwell"/>
              </a:rPr>
              <a:t>sinkron </a:t>
            </a:r>
            <a:r>
              <a:rPr sz="4000" spc="-15" dirty="0">
                <a:latin typeface="Rockwell"/>
                <a:cs typeface="Rockwell"/>
              </a:rPr>
              <a:t>dengan </a:t>
            </a:r>
            <a:r>
              <a:rPr sz="4000" spc="-35" dirty="0">
                <a:latin typeface="Rockwell"/>
                <a:cs typeface="Rockwell"/>
              </a:rPr>
              <a:t>transmitter, </a:t>
            </a:r>
            <a:r>
              <a:rPr sz="4000" spc="-5" dirty="0">
                <a:latin typeface="Rockwell"/>
                <a:cs typeface="Rockwell"/>
              </a:rPr>
              <a:t>lalu </a:t>
            </a:r>
            <a:r>
              <a:rPr sz="4000" spc="-10" dirty="0">
                <a:latin typeface="Rockwell"/>
                <a:cs typeface="Rockwell"/>
              </a:rPr>
              <a:t>menangkap </a:t>
            </a:r>
            <a:r>
              <a:rPr sz="4000" spc="-5" dirty="0">
                <a:latin typeface="Rockwell"/>
                <a:cs typeface="Rockwell"/>
              </a:rPr>
              <a:t>pesan.  </a:t>
            </a:r>
            <a:r>
              <a:rPr sz="4000" spc="-15" dirty="0">
                <a:latin typeface="Rockwell"/>
                <a:cs typeface="Rockwell"/>
              </a:rPr>
              <a:t>Sehingga </a:t>
            </a:r>
            <a:r>
              <a:rPr sz="4000" spc="-25" dirty="0">
                <a:latin typeface="Rockwell"/>
                <a:cs typeface="Rockwell"/>
              </a:rPr>
              <a:t>orang-orang yang </a:t>
            </a:r>
            <a:r>
              <a:rPr sz="4000" spc="5" dirty="0">
                <a:latin typeface="Rockwell"/>
                <a:cs typeface="Rockwell"/>
              </a:rPr>
              <a:t>berusaha </a:t>
            </a:r>
            <a:r>
              <a:rPr sz="4000" spc="-20" dirty="0">
                <a:latin typeface="Rockwell"/>
                <a:cs typeface="Rockwell"/>
              </a:rPr>
              <a:t>mendengarkan  secara </a:t>
            </a:r>
            <a:r>
              <a:rPr sz="4000" spc="-5" dirty="0">
                <a:latin typeface="Rockwell"/>
                <a:cs typeface="Rockwell"/>
              </a:rPr>
              <a:t>diam diam </a:t>
            </a:r>
            <a:r>
              <a:rPr sz="4000" spc="-45" dirty="0">
                <a:latin typeface="Rockwell"/>
                <a:cs typeface="Rockwell"/>
              </a:rPr>
              <a:t>hanya </a:t>
            </a:r>
            <a:r>
              <a:rPr sz="4000" spc="-5" dirty="0">
                <a:latin typeface="Rockwell"/>
                <a:cs typeface="Rockwell"/>
              </a:rPr>
              <a:t>akana </a:t>
            </a:r>
            <a:r>
              <a:rPr sz="4000" spc="-15" dirty="0">
                <a:latin typeface="Rockwell"/>
                <a:cs typeface="Rockwell"/>
              </a:rPr>
              <a:t>mendengar </a:t>
            </a:r>
            <a:r>
              <a:rPr sz="4000" spc="-40" dirty="0">
                <a:latin typeface="Rockwell"/>
                <a:cs typeface="Rockwell"/>
              </a:rPr>
              <a:t>bunyi </a:t>
            </a:r>
            <a:r>
              <a:rPr sz="4000" spc="-5" dirty="0">
                <a:latin typeface="Rockwell"/>
                <a:cs typeface="Rockwell"/>
              </a:rPr>
              <a:t>titik  titik </a:t>
            </a:r>
            <a:r>
              <a:rPr sz="4000" spc="-25" dirty="0">
                <a:latin typeface="Rockwell"/>
                <a:cs typeface="Rockwell"/>
              </a:rPr>
              <a:t>yang </a:t>
            </a:r>
            <a:r>
              <a:rPr sz="4000" spc="-5" dirty="0">
                <a:latin typeface="Rockwell"/>
                <a:cs typeface="Rockwell"/>
              </a:rPr>
              <a:t>tidak</a:t>
            </a:r>
            <a:r>
              <a:rPr sz="4000" spc="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jelas.</a:t>
            </a:r>
            <a:endParaRPr sz="4000">
              <a:latin typeface="Rockwell"/>
              <a:cs typeface="Rockwell"/>
            </a:endParaRPr>
          </a:p>
          <a:p>
            <a:pPr marL="756285" marR="69850" indent="-7442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756285" algn="l"/>
                <a:tab pos="756920" algn="l"/>
              </a:tabLst>
            </a:pPr>
            <a:r>
              <a:rPr sz="4000" spc="-40" dirty="0">
                <a:latin typeface="Rockwell"/>
                <a:cs typeface="Rockwell"/>
              </a:rPr>
              <a:t>Upaya </a:t>
            </a:r>
            <a:r>
              <a:rPr sz="4000" spc="-10" dirty="0">
                <a:latin typeface="Rockwell"/>
                <a:cs typeface="Rockwell"/>
              </a:rPr>
              <a:t>untuk </a:t>
            </a:r>
            <a:r>
              <a:rPr sz="4000" spc="-20" dirty="0">
                <a:latin typeface="Rockwell"/>
                <a:cs typeface="Rockwell"/>
              </a:rPr>
              <a:t>mengganggu </a:t>
            </a:r>
            <a:r>
              <a:rPr sz="4000" spc="-40" dirty="0">
                <a:latin typeface="Rockwell"/>
                <a:cs typeface="Rockwell"/>
              </a:rPr>
              <a:t>sinyal </a:t>
            </a:r>
            <a:r>
              <a:rPr sz="4000" spc="-45" dirty="0">
                <a:latin typeface="Rockwell"/>
                <a:cs typeface="Rockwell"/>
              </a:rPr>
              <a:t>hanya </a:t>
            </a:r>
            <a:r>
              <a:rPr sz="4000" spc="-5" dirty="0">
                <a:latin typeface="Rockwell"/>
                <a:cs typeface="Rockwell"/>
              </a:rPr>
              <a:t>akan berhasil  </a:t>
            </a:r>
            <a:r>
              <a:rPr sz="4000" spc="-15" dirty="0">
                <a:latin typeface="Rockwell"/>
                <a:cs typeface="Rockwell"/>
              </a:rPr>
              <a:t>dengan </a:t>
            </a:r>
            <a:r>
              <a:rPr sz="4000" spc="-35" dirty="0">
                <a:latin typeface="Rockwell"/>
                <a:cs typeface="Rockwell"/>
              </a:rPr>
              <a:t>cara </a:t>
            </a:r>
            <a:r>
              <a:rPr sz="4000" spc="-10" dirty="0">
                <a:latin typeface="Rockwell"/>
                <a:cs typeface="Rockwell"/>
              </a:rPr>
              <a:t>menghantam </a:t>
            </a:r>
            <a:r>
              <a:rPr sz="4000" spc="-5" dirty="0">
                <a:latin typeface="Rockwell"/>
                <a:cs typeface="Rockwell"/>
              </a:rPr>
              <a:t>sedikit</a:t>
            </a:r>
            <a:r>
              <a:rPr sz="4000" spc="50" dirty="0">
                <a:latin typeface="Rockwell"/>
                <a:cs typeface="Rockwell"/>
              </a:rPr>
              <a:t> </a:t>
            </a:r>
            <a:r>
              <a:rPr sz="4000" spc="-30" dirty="0">
                <a:latin typeface="Rockwell"/>
                <a:cs typeface="Rockwell"/>
              </a:rPr>
              <a:t>bit-nya.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57096" y="30606"/>
            <a:ext cx="11890375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510">
              <a:lnSpc>
                <a:spcPct val="100000"/>
              </a:lnSpc>
              <a:spcBef>
                <a:spcPts val="100"/>
              </a:spcBef>
            </a:pPr>
            <a:r>
              <a:rPr sz="6000" b="0" i="1" spc="-5" dirty="0">
                <a:latin typeface="Rockwell"/>
                <a:cs typeface="Rockwell"/>
              </a:rPr>
              <a:t>Contoh;Sistem </a:t>
            </a:r>
            <a:r>
              <a:rPr sz="6000" b="0" i="1" spc="-30" dirty="0">
                <a:latin typeface="Rockwell"/>
                <a:cs typeface="Rockwell"/>
              </a:rPr>
              <a:t>Frequency </a:t>
            </a:r>
            <a:r>
              <a:rPr sz="6000" b="0" i="1" dirty="0">
                <a:latin typeface="Rockwell"/>
                <a:cs typeface="Rockwell"/>
              </a:rPr>
              <a:t>Hopping  </a:t>
            </a:r>
            <a:r>
              <a:rPr sz="6000" b="0" i="1" spc="-20" dirty="0">
                <a:latin typeface="Rockwell"/>
                <a:cs typeface="Rockwell"/>
              </a:rPr>
              <a:t>Spread </a:t>
            </a:r>
            <a:r>
              <a:rPr sz="6000" b="0" i="1" spc="25" dirty="0">
                <a:latin typeface="Rockwell"/>
                <a:cs typeface="Rockwell"/>
              </a:rPr>
              <a:t>Spectrum </a:t>
            </a:r>
            <a:r>
              <a:rPr sz="6000" b="0" i="1" dirty="0">
                <a:latin typeface="Rockwell"/>
                <a:cs typeface="Rockwell"/>
              </a:rPr>
              <a:t>pada</a:t>
            </a:r>
            <a:r>
              <a:rPr sz="6000" b="0" i="1" spc="-315" dirty="0">
                <a:latin typeface="Rockwell"/>
                <a:cs typeface="Rockwell"/>
              </a:rPr>
              <a:t> </a:t>
            </a:r>
            <a:r>
              <a:rPr sz="6000" b="0" i="1" spc="-25" dirty="0">
                <a:latin typeface="Rockwell"/>
                <a:cs typeface="Rockwell"/>
              </a:rPr>
              <a:t>Transmitter</a:t>
            </a:r>
            <a:endParaRPr sz="60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028700" y="1933384"/>
            <a:ext cx="12534900" cy="66819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602482" y="647522"/>
            <a:ext cx="71970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Keterangan</a:t>
            </a:r>
            <a:r>
              <a:rPr spc="-114" dirty="0"/>
              <a:t> </a:t>
            </a:r>
            <a:r>
              <a:rPr spc="-5" dirty="0"/>
              <a:t>Gambar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169413"/>
            <a:ext cx="12503150" cy="6562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6223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200" dirty="0">
                <a:latin typeface="Rockwell"/>
                <a:cs typeface="Rockwell"/>
              </a:rPr>
              <a:t>Untuk transmisi data biner dimasukkan </a:t>
            </a:r>
            <a:r>
              <a:rPr sz="3200" spc="-5" dirty="0">
                <a:latin typeface="Rockwell"/>
                <a:cs typeface="Rockwell"/>
              </a:rPr>
              <a:t>ke </a:t>
            </a:r>
            <a:r>
              <a:rPr sz="3200" dirty="0">
                <a:latin typeface="Rockwell"/>
                <a:cs typeface="Rockwell"/>
              </a:rPr>
              <a:t>dalam </a:t>
            </a:r>
            <a:r>
              <a:rPr sz="3200" spc="-5" dirty="0">
                <a:latin typeface="Rockwell"/>
                <a:cs typeface="Rockwell"/>
              </a:rPr>
              <a:t>sebuah  modulator </a:t>
            </a:r>
            <a:r>
              <a:rPr sz="3200" dirty="0">
                <a:latin typeface="Rockwell"/>
                <a:cs typeface="Rockwell"/>
              </a:rPr>
              <a:t>dengan </a:t>
            </a:r>
            <a:r>
              <a:rPr sz="3200" spc="-5" dirty="0">
                <a:latin typeface="Rockwell"/>
                <a:cs typeface="Rockwell"/>
              </a:rPr>
              <a:t>menggunakan beberapa skema </a:t>
            </a:r>
            <a:r>
              <a:rPr sz="3200" dirty="0">
                <a:latin typeface="Rockwell"/>
                <a:cs typeface="Rockwell"/>
              </a:rPr>
              <a:t>pengkodean  digital-ke-analog, </a:t>
            </a:r>
            <a:r>
              <a:rPr sz="3200" spc="-5" dirty="0">
                <a:latin typeface="Rockwell"/>
                <a:cs typeface="Rockwell"/>
              </a:rPr>
              <a:t>semacam </a:t>
            </a:r>
            <a:r>
              <a:rPr sz="3200" i="1" dirty="0">
                <a:latin typeface="Rockwell"/>
                <a:cs typeface="Rockwell"/>
              </a:rPr>
              <a:t>Frequency-shift keying</a:t>
            </a:r>
            <a:r>
              <a:rPr sz="3200" dirty="0">
                <a:latin typeface="Rockwell"/>
                <a:cs typeface="Rockwell"/>
              </a:rPr>
              <a:t>(FSK) atau  </a:t>
            </a:r>
            <a:r>
              <a:rPr sz="3200" i="1" dirty="0">
                <a:latin typeface="Rockwell"/>
                <a:cs typeface="Rockwell"/>
              </a:rPr>
              <a:t>Binary Phase-Shift</a:t>
            </a:r>
            <a:r>
              <a:rPr sz="3200" i="1" spc="-55" dirty="0">
                <a:latin typeface="Rockwell"/>
                <a:cs typeface="Rockwell"/>
              </a:rPr>
              <a:t> </a:t>
            </a:r>
            <a:r>
              <a:rPr sz="3200" i="1" spc="-5" dirty="0">
                <a:latin typeface="Rockwell"/>
                <a:cs typeface="Rockwell"/>
              </a:rPr>
              <a:t>Keying</a:t>
            </a:r>
            <a:r>
              <a:rPr sz="3200" spc="-5" dirty="0">
                <a:latin typeface="Rockwell"/>
                <a:cs typeface="Rockwell"/>
              </a:rPr>
              <a:t>(BPSK).</a:t>
            </a:r>
            <a:endParaRPr sz="32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775"/>
              </a:spcBef>
              <a:buChar char="•"/>
              <a:tabLst>
                <a:tab pos="440690" algn="l"/>
                <a:tab pos="441325" algn="l"/>
              </a:tabLst>
            </a:pPr>
            <a:r>
              <a:rPr sz="3200" dirty="0">
                <a:latin typeface="Rockwell"/>
                <a:cs typeface="Rockwell"/>
              </a:rPr>
              <a:t>Sinyal yang dihasilkan dipusatkan disekitar </a:t>
            </a:r>
            <a:r>
              <a:rPr sz="3200" spc="-5" dirty="0">
                <a:latin typeface="Rockwell"/>
                <a:cs typeface="Rockwell"/>
              </a:rPr>
              <a:t>beberapa </a:t>
            </a:r>
            <a:r>
              <a:rPr sz="3200" dirty="0">
                <a:latin typeface="Rockwell"/>
                <a:cs typeface="Rockwell"/>
              </a:rPr>
              <a:t>frekuensi  dasar. Sumber jumlah </a:t>
            </a:r>
            <a:r>
              <a:rPr sz="3200" i="1" spc="-5" dirty="0">
                <a:latin typeface="Rockwell"/>
                <a:cs typeface="Rockwell"/>
              </a:rPr>
              <a:t>pseudorandom </a:t>
            </a:r>
            <a:r>
              <a:rPr sz="3200" spc="-5" dirty="0">
                <a:latin typeface="Rockwell"/>
                <a:cs typeface="Rockwell"/>
              </a:rPr>
              <a:t>menyajikan </a:t>
            </a:r>
            <a:r>
              <a:rPr sz="3200" dirty="0">
                <a:latin typeface="Rockwell"/>
                <a:cs typeface="Rockwell"/>
              </a:rPr>
              <a:t>apa </a:t>
            </a:r>
            <a:r>
              <a:rPr sz="3200" spc="-5" dirty="0">
                <a:latin typeface="Rockwell"/>
                <a:cs typeface="Rockwell"/>
              </a:rPr>
              <a:t>yang  </a:t>
            </a:r>
            <a:r>
              <a:rPr sz="3200" dirty="0">
                <a:latin typeface="Rockwell"/>
                <a:cs typeface="Rockwell"/>
              </a:rPr>
              <a:t>dilampirkan dalam indeks didalam tabel frekuensi. </a:t>
            </a:r>
            <a:r>
              <a:rPr sz="3200" spc="-5" dirty="0">
                <a:latin typeface="Rockwell"/>
                <a:cs typeface="Rockwell"/>
              </a:rPr>
              <a:t>Pada masing  masing </a:t>
            </a:r>
            <a:r>
              <a:rPr sz="3200" dirty="0">
                <a:latin typeface="Rockwell"/>
                <a:cs typeface="Rockwell"/>
              </a:rPr>
              <a:t>interval yang </a:t>
            </a:r>
            <a:r>
              <a:rPr sz="3200" spc="-5" dirty="0">
                <a:latin typeface="Rockwell"/>
                <a:cs typeface="Rockwell"/>
              </a:rPr>
              <a:t>berurutan, </a:t>
            </a:r>
            <a:r>
              <a:rPr sz="3200" dirty="0">
                <a:latin typeface="Rockwell"/>
                <a:cs typeface="Rockwell"/>
              </a:rPr>
              <a:t>dipilih </a:t>
            </a:r>
            <a:r>
              <a:rPr sz="3200" spc="-5" dirty="0">
                <a:latin typeface="Rockwell"/>
                <a:cs typeface="Rockwell"/>
              </a:rPr>
              <a:t>sebuah </a:t>
            </a:r>
            <a:r>
              <a:rPr sz="3200" dirty="0">
                <a:latin typeface="Rockwell"/>
                <a:cs typeface="Rockwell"/>
              </a:rPr>
              <a:t>frekuensi baru  dari</a:t>
            </a:r>
            <a:r>
              <a:rPr sz="3200" spc="-2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tabel.</a:t>
            </a:r>
            <a:endParaRPr sz="3200">
              <a:latin typeface="Rockwell"/>
              <a:cs typeface="Rockwell"/>
            </a:endParaRPr>
          </a:p>
          <a:p>
            <a:pPr marL="440690" marR="288290" indent="-428625">
              <a:lnSpc>
                <a:spcPct val="100000"/>
              </a:lnSpc>
              <a:spcBef>
                <a:spcPts val="770"/>
              </a:spcBef>
              <a:buChar char="•"/>
              <a:tabLst>
                <a:tab pos="440690" algn="l"/>
                <a:tab pos="441325" algn="l"/>
              </a:tabLst>
            </a:pPr>
            <a:r>
              <a:rPr sz="3200" spc="-5" dirty="0">
                <a:latin typeface="Rockwell"/>
                <a:cs typeface="Rockwell"/>
              </a:rPr>
              <a:t>Frekuensi </a:t>
            </a:r>
            <a:r>
              <a:rPr sz="3200" dirty="0">
                <a:latin typeface="Rockwell"/>
                <a:cs typeface="Rockwell"/>
              </a:rPr>
              <a:t>ini </a:t>
            </a:r>
            <a:r>
              <a:rPr sz="3200" spc="-5" dirty="0">
                <a:latin typeface="Rockwell"/>
                <a:cs typeface="Rockwell"/>
              </a:rPr>
              <a:t>kemudian </a:t>
            </a:r>
            <a:r>
              <a:rPr sz="3200" dirty="0">
                <a:latin typeface="Rockwell"/>
                <a:cs typeface="Rockwell"/>
              </a:rPr>
              <a:t>dimodulasikan </a:t>
            </a:r>
            <a:r>
              <a:rPr sz="3200" spc="-5" dirty="0">
                <a:latin typeface="Rockwell"/>
                <a:cs typeface="Rockwell"/>
              </a:rPr>
              <a:t>melalui sinyal yang  </a:t>
            </a:r>
            <a:r>
              <a:rPr sz="3200" dirty="0">
                <a:latin typeface="Rockwell"/>
                <a:cs typeface="Rockwell"/>
              </a:rPr>
              <a:t>dihasilkan dari </a:t>
            </a:r>
            <a:r>
              <a:rPr sz="3200" spc="-5" dirty="0">
                <a:latin typeface="Rockwell"/>
                <a:cs typeface="Rockwell"/>
              </a:rPr>
              <a:t>modulator </a:t>
            </a:r>
            <a:r>
              <a:rPr sz="3200" dirty="0">
                <a:latin typeface="Rockwell"/>
                <a:cs typeface="Rockwell"/>
              </a:rPr>
              <a:t>awal agar </a:t>
            </a:r>
            <a:r>
              <a:rPr sz="3200" spc="-5" dirty="0">
                <a:latin typeface="Rockwell"/>
                <a:cs typeface="Rockwell"/>
              </a:rPr>
              <a:t>menghasilkan </a:t>
            </a:r>
            <a:r>
              <a:rPr sz="3200" dirty="0">
                <a:latin typeface="Rockwell"/>
                <a:cs typeface="Rockwell"/>
              </a:rPr>
              <a:t>sinyal yang  baru dengan bentuk yang sama namun </a:t>
            </a:r>
            <a:r>
              <a:rPr sz="3200" spc="-5" dirty="0">
                <a:latin typeface="Rockwell"/>
                <a:cs typeface="Rockwell"/>
              </a:rPr>
              <a:t>sekarang </a:t>
            </a:r>
            <a:r>
              <a:rPr sz="3200" dirty="0">
                <a:latin typeface="Rockwell"/>
                <a:cs typeface="Rockwell"/>
              </a:rPr>
              <a:t>dipusatkan</a:t>
            </a:r>
            <a:r>
              <a:rPr sz="3200" spc="-10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di  tengah tengah frekuensi yang dipilih dari</a:t>
            </a:r>
            <a:r>
              <a:rPr sz="3200" spc="-2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tabel.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71576" y="252729"/>
            <a:ext cx="13060044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85110" marR="5080" indent="-2772410">
              <a:lnSpc>
                <a:spcPct val="100000"/>
              </a:lnSpc>
              <a:spcBef>
                <a:spcPts val="100"/>
              </a:spcBef>
            </a:pPr>
            <a:r>
              <a:rPr sz="5400" b="0" i="1" spc="-5" dirty="0">
                <a:latin typeface="Rockwell"/>
                <a:cs typeface="Rockwell"/>
              </a:rPr>
              <a:t>Contoh;Sistem Frequency </a:t>
            </a:r>
            <a:r>
              <a:rPr sz="5400" b="0" i="1" dirty="0">
                <a:latin typeface="Rockwell"/>
                <a:cs typeface="Rockwell"/>
              </a:rPr>
              <a:t>Hopping</a:t>
            </a:r>
            <a:r>
              <a:rPr sz="5400" b="0" i="1" spc="-100" dirty="0">
                <a:latin typeface="Rockwell"/>
                <a:cs typeface="Rockwell"/>
              </a:rPr>
              <a:t> </a:t>
            </a:r>
            <a:r>
              <a:rPr sz="5400" b="0" i="1" dirty="0">
                <a:latin typeface="Rockwell"/>
                <a:cs typeface="Rockwell"/>
              </a:rPr>
              <a:t>Spread  </a:t>
            </a:r>
            <a:r>
              <a:rPr sz="5400" b="0" i="1" spc="-5" dirty="0">
                <a:latin typeface="Rockwell"/>
                <a:cs typeface="Rockwell"/>
              </a:rPr>
              <a:t>Spectrum </a:t>
            </a:r>
            <a:r>
              <a:rPr sz="5400" b="0" i="1" dirty="0">
                <a:latin typeface="Rockwell"/>
                <a:cs typeface="Rockwell"/>
              </a:rPr>
              <a:t>pada</a:t>
            </a:r>
            <a:r>
              <a:rPr sz="5400" b="0" i="1" spc="-20" dirty="0">
                <a:latin typeface="Rockwell"/>
                <a:cs typeface="Rockwell"/>
              </a:rPr>
              <a:t> </a:t>
            </a:r>
            <a:r>
              <a:rPr sz="5400" b="0" i="1" spc="-5" dirty="0">
                <a:latin typeface="Rockwell"/>
                <a:cs typeface="Rockwell"/>
              </a:rPr>
              <a:t>Receiver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43000" y="2005900"/>
            <a:ext cx="12306300" cy="69904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9247" y="2247391"/>
            <a:ext cx="12781280" cy="5622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1066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DSSS </a:t>
            </a:r>
            <a:r>
              <a:rPr sz="3600" spc="-5" dirty="0">
                <a:latin typeface="Rockwell"/>
                <a:cs typeface="Rockwell"/>
              </a:rPr>
              <a:t>merupakan </a:t>
            </a:r>
            <a:r>
              <a:rPr sz="3600" dirty="0">
                <a:latin typeface="Rockwell"/>
                <a:cs typeface="Rockwell"/>
              </a:rPr>
              <a:t>suatu </a:t>
            </a:r>
            <a:r>
              <a:rPr sz="3600" spc="-5" dirty="0">
                <a:latin typeface="Rockwell"/>
                <a:cs typeface="Rockwell"/>
              </a:rPr>
              <a:t>metode </a:t>
            </a:r>
            <a:r>
              <a:rPr sz="3600" dirty="0">
                <a:latin typeface="Rockwell"/>
                <a:cs typeface="Rockwell"/>
              </a:rPr>
              <a:t>untuk </a:t>
            </a:r>
            <a:r>
              <a:rPr sz="3600" spc="-5" dirty="0">
                <a:latin typeface="Rockwell"/>
                <a:cs typeface="Rockwell"/>
              </a:rPr>
              <a:t>mengirimkan </a:t>
            </a:r>
            <a:r>
              <a:rPr sz="3600" dirty="0">
                <a:latin typeface="Rockwell"/>
                <a:cs typeface="Rockwell"/>
              </a:rPr>
              <a:t>data  </a:t>
            </a:r>
            <a:r>
              <a:rPr sz="3600" spc="-5" dirty="0">
                <a:latin typeface="Rockwell"/>
                <a:cs typeface="Rockwell"/>
              </a:rPr>
              <a:t>dimana </a:t>
            </a:r>
            <a:r>
              <a:rPr sz="3600" dirty="0">
                <a:latin typeface="Rockwell"/>
                <a:cs typeface="Rockwell"/>
              </a:rPr>
              <a:t>sistem pengirim dan penerima </a:t>
            </a:r>
            <a:r>
              <a:rPr sz="3600" spc="-5" dirty="0">
                <a:latin typeface="Rockwell"/>
                <a:cs typeface="Rockwell"/>
              </a:rPr>
              <a:t>keduanya </a:t>
            </a:r>
            <a:r>
              <a:rPr sz="3600" dirty="0">
                <a:latin typeface="Rockwell"/>
                <a:cs typeface="Rockwell"/>
              </a:rPr>
              <a:t>berada  pada </a:t>
            </a:r>
            <a:r>
              <a:rPr sz="3600" spc="-5" dirty="0">
                <a:latin typeface="Rockwell"/>
                <a:cs typeface="Rockwell"/>
              </a:rPr>
              <a:t>set </a:t>
            </a:r>
            <a:r>
              <a:rPr sz="3600" dirty="0">
                <a:latin typeface="Rockwell"/>
                <a:cs typeface="Rockwell"/>
              </a:rPr>
              <a:t>frekuensi yang lebarnya adalah 22 MHz. </a:t>
            </a:r>
            <a:r>
              <a:rPr sz="3600" spc="-5" dirty="0">
                <a:latin typeface="Rockwell"/>
                <a:cs typeface="Rockwell"/>
              </a:rPr>
              <a:t>Saluran  </a:t>
            </a:r>
            <a:r>
              <a:rPr sz="3600" dirty="0">
                <a:latin typeface="Rockwell"/>
                <a:cs typeface="Rockwell"/>
              </a:rPr>
              <a:t>yang lebar ini </a:t>
            </a:r>
            <a:r>
              <a:rPr sz="3600" spc="-5" dirty="0">
                <a:latin typeface="Rockwell"/>
                <a:cs typeface="Rockwell"/>
              </a:rPr>
              <a:t>memungkinkan </a:t>
            </a:r>
            <a:r>
              <a:rPr sz="3600" dirty="0">
                <a:latin typeface="Rockwell"/>
                <a:cs typeface="Rockwell"/>
              </a:rPr>
              <a:t>piranti untuk</a:t>
            </a:r>
            <a:r>
              <a:rPr sz="3600" spc="-7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memancarkan  </a:t>
            </a:r>
            <a:r>
              <a:rPr sz="3600" dirty="0">
                <a:latin typeface="Rockwell"/>
                <a:cs typeface="Rockwell"/>
              </a:rPr>
              <a:t>lebih banyak informasi pada data rate yang lebih tinggi  dibanding FHSS </a:t>
            </a:r>
            <a:r>
              <a:rPr sz="3600" spc="-5" dirty="0">
                <a:latin typeface="Rockwell"/>
                <a:cs typeface="Rockwell"/>
              </a:rPr>
              <a:t>system </a:t>
            </a:r>
            <a:r>
              <a:rPr sz="3600" dirty="0">
                <a:latin typeface="Rockwell"/>
                <a:cs typeface="Rockwell"/>
              </a:rPr>
              <a:t>yang ada</a:t>
            </a:r>
            <a:r>
              <a:rPr sz="3600" spc="-3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sekarang.</a:t>
            </a:r>
            <a:endParaRPr sz="36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7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Teknik </a:t>
            </a:r>
            <a:r>
              <a:rPr sz="3600" dirty="0">
                <a:latin typeface="Rockwell"/>
                <a:cs typeface="Rockwell"/>
              </a:rPr>
              <a:t>spreading yang terkenal dan banyak dipilih para  produsen dalam desain produk adalah Direct Sequence  Spread Spektrum (DSSS). Sistem ini dipilih </a:t>
            </a:r>
            <a:r>
              <a:rPr sz="3600" spc="-5" dirty="0">
                <a:latin typeface="Rockwell"/>
                <a:cs typeface="Rockwell"/>
              </a:rPr>
              <a:t>karena </a:t>
            </a:r>
            <a:r>
              <a:rPr sz="3600" dirty="0">
                <a:latin typeface="Rockwell"/>
                <a:cs typeface="Rockwell"/>
              </a:rPr>
              <a:t>adanya  </a:t>
            </a:r>
            <a:r>
              <a:rPr sz="3600" spc="-5" dirty="0">
                <a:latin typeface="Rockwell"/>
                <a:cs typeface="Rockwell"/>
              </a:rPr>
              <a:t>kemudahan </a:t>
            </a:r>
            <a:r>
              <a:rPr sz="3600" dirty="0">
                <a:latin typeface="Rockwell"/>
                <a:cs typeface="Rockwell"/>
              </a:rPr>
              <a:t>dalam </a:t>
            </a:r>
            <a:r>
              <a:rPr sz="3600" spc="-5" dirty="0">
                <a:latin typeface="Rockwell"/>
                <a:cs typeface="Rockwell"/>
              </a:rPr>
              <a:t>mengacak </a:t>
            </a:r>
            <a:r>
              <a:rPr sz="3600" dirty="0">
                <a:latin typeface="Rockwell"/>
                <a:cs typeface="Rockwell"/>
              </a:rPr>
              <a:t>data yang akan</a:t>
            </a:r>
            <a:r>
              <a:rPr sz="3600" spc="-5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dispreading.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1600" y="713054"/>
            <a:ext cx="1288923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2. Direct </a:t>
            </a:r>
            <a:r>
              <a:rPr sz="4800" spc="-5" dirty="0"/>
              <a:t>Sequence Spread </a:t>
            </a:r>
            <a:r>
              <a:rPr sz="4800" dirty="0"/>
              <a:t>Spectrum</a:t>
            </a:r>
            <a:r>
              <a:rPr sz="4800" spc="-35" dirty="0"/>
              <a:t> </a:t>
            </a:r>
            <a:r>
              <a:rPr sz="4800" spc="-5" dirty="0"/>
              <a:t>(DSSS)</a:t>
            </a:r>
            <a:endParaRPr sz="48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" y="713054"/>
            <a:ext cx="1416875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Direct </a:t>
            </a:r>
            <a:r>
              <a:rPr sz="4800" spc="-5" dirty="0"/>
              <a:t>Sequence Spread Spectrum</a:t>
            </a:r>
            <a:r>
              <a:rPr sz="4800" dirty="0"/>
              <a:t> </a:t>
            </a:r>
            <a:r>
              <a:rPr sz="4800" spc="-5" dirty="0"/>
              <a:t>(DSSS)..Lanjt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330200" y="2020061"/>
            <a:ext cx="13681710" cy="6683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69850" indent="-428625">
              <a:lnSpc>
                <a:spcPct val="100000"/>
              </a:lnSpc>
              <a:spcBef>
                <a:spcPts val="9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2800" i="1" spc="-5" dirty="0">
                <a:latin typeface="Rockwell"/>
                <a:cs typeface="Rockwell"/>
              </a:rPr>
              <a:t>Direct Sequence Spread Spectrum </a:t>
            </a:r>
            <a:r>
              <a:rPr sz="2800" spc="-5" dirty="0">
                <a:latin typeface="Rockwell"/>
                <a:cs typeface="Rockwell"/>
              </a:rPr>
              <a:t>dipilih karena adanya kemudahan dalam  mengacak data yang </a:t>
            </a:r>
            <a:r>
              <a:rPr sz="2800" dirty="0">
                <a:latin typeface="Rockwell"/>
                <a:cs typeface="Rockwell"/>
              </a:rPr>
              <a:t>akan </a:t>
            </a:r>
            <a:r>
              <a:rPr sz="2800" i="1" spc="-5" dirty="0">
                <a:latin typeface="Rockwell"/>
                <a:cs typeface="Rockwell"/>
              </a:rPr>
              <a:t>despreading</a:t>
            </a:r>
            <a:r>
              <a:rPr sz="2800" spc="-5" dirty="0">
                <a:latin typeface="Rockwell"/>
                <a:cs typeface="Rockwell"/>
              </a:rPr>
              <a:t>. </a:t>
            </a:r>
            <a:r>
              <a:rPr sz="2800" dirty="0">
                <a:latin typeface="Rockwell"/>
                <a:cs typeface="Rockwell"/>
              </a:rPr>
              <a:t>Dalam </a:t>
            </a:r>
            <a:r>
              <a:rPr sz="2800" spc="-5" dirty="0">
                <a:latin typeface="Rockwell"/>
                <a:cs typeface="Rockwell"/>
              </a:rPr>
              <a:t>DSSS </a:t>
            </a:r>
            <a:r>
              <a:rPr sz="2800" dirty="0">
                <a:latin typeface="Rockwell"/>
                <a:cs typeface="Rockwell"/>
              </a:rPr>
              <a:t>spreading </a:t>
            </a:r>
            <a:r>
              <a:rPr sz="2800" spc="-5" dirty="0">
                <a:latin typeface="Rockwell"/>
                <a:cs typeface="Rockwell"/>
              </a:rPr>
              <a:t>hanya  menggunakan sebuah </a:t>
            </a:r>
            <a:r>
              <a:rPr sz="2800" i="1" spc="-5" dirty="0">
                <a:latin typeface="Rockwell"/>
                <a:cs typeface="Rockwell"/>
              </a:rPr>
              <a:t>generator noise </a:t>
            </a:r>
            <a:r>
              <a:rPr sz="2800" spc="-5" dirty="0">
                <a:latin typeface="Rockwell"/>
                <a:cs typeface="Rockwell"/>
              </a:rPr>
              <a:t>yang periodik yang di sebut </a:t>
            </a:r>
            <a:r>
              <a:rPr sz="2800" i="1" spc="-5" dirty="0">
                <a:latin typeface="Rockwell"/>
                <a:cs typeface="Rockwell"/>
              </a:rPr>
              <a:t>Pseudo </a:t>
            </a:r>
            <a:r>
              <a:rPr sz="2800" i="1" spc="-10" dirty="0">
                <a:latin typeface="Rockwell"/>
                <a:cs typeface="Rockwell"/>
              </a:rPr>
              <a:t>Noise  </a:t>
            </a:r>
            <a:r>
              <a:rPr sz="2800" i="1" spc="-5" dirty="0">
                <a:latin typeface="Rockwell"/>
                <a:cs typeface="Rockwell"/>
              </a:rPr>
              <a:t>Generator</a:t>
            </a:r>
            <a:r>
              <a:rPr sz="2800" spc="-5" dirty="0">
                <a:latin typeface="Rockwell"/>
                <a:cs typeface="Rockwell"/>
              </a:rPr>
              <a:t>.</a:t>
            </a:r>
            <a:endParaRPr sz="2800">
              <a:latin typeface="Rockwell"/>
              <a:cs typeface="Rockwell"/>
            </a:endParaRPr>
          </a:p>
          <a:p>
            <a:pPr marL="440690" marR="589280" indent="-428625">
              <a:lnSpc>
                <a:spcPct val="100000"/>
              </a:lnSpc>
              <a:spcBef>
                <a:spcPts val="67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Kode yang digunakan pada sistem spread spectrum memiliki sifat acak tetapi  periodik </a:t>
            </a:r>
            <a:r>
              <a:rPr sz="2800" dirty="0">
                <a:latin typeface="Rockwell"/>
                <a:cs typeface="Rockwell"/>
              </a:rPr>
              <a:t>sehingga </a:t>
            </a:r>
            <a:r>
              <a:rPr sz="2800" spc="-5" dirty="0">
                <a:latin typeface="Rockwell"/>
                <a:cs typeface="Rockwell"/>
              </a:rPr>
              <a:t>disebut </a:t>
            </a:r>
            <a:r>
              <a:rPr sz="2800" dirty="0">
                <a:latin typeface="Rockwell"/>
                <a:cs typeface="Rockwell"/>
              </a:rPr>
              <a:t>sinyal </a:t>
            </a:r>
            <a:r>
              <a:rPr sz="2800" spc="-5" dirty="0">
                <a:latin typeface="Rockwell"/>
                <a:cs typeface="Rockwell"/>
              </a:rPr>
              <a:t>acak </a:t>
            </a:r>
            <a:r>
              <a:rPr sz="2800" dirty="0">
                <a:latin typeface="Rockwell"/>
                <a:cs typeface="Rockwell"/>
              </a:rPr>
              <a:t>semu </a:t>
            </a:r>
            <a:r>
              <a:rPr sz="2800" spc="-5" dirty="0">
                <a:latin typeface="Rockwell"/>
                <a:cs typeface="Rockwell"/>
              </a:rPr>
              <a:t>(</a:t>
            </a:r>
            <a:r>
              <a:rPr sz="2800" i="1" spc="-5" dirty="0">
                <a:latin typeface="Rockwell"/>
                <a:cs typeface="Rockwell"/>
              </a:rPr>
              <a:t>pseudo </a:t>
            </a:r>
            <a:r>
              <a:rPr sz="2800" i="1" dirty="0">
                <a:latin typeface="Rockwell"/>
                <a:cs typeface="Rockwell"/>
              </a:rPr>
              <a:t>random</a:t>
            </a:r>
            <a:r>
              <a:rPr sz="2800" dirty="0">
                <a:latin typeface="Rockwell"/>
                <a:cs typeface="Rockwell"/>
              </a:rPr>
              <a:t>). Kode </a:t>
            </a:r>
            <a:r>
              <a:rPr sz="2800" spc="-5" dirty="0">
                <a:latin typeface="Rockwell"/>
                <a:cs typeface="Rockwell"/>
              </a:rPr>
              <a:t>tersebut  bersifat sebagai noise tapi deterministik sehingga disebut juga noise semu  (</a:t>
            </a:r>
            <a:r>
              <a:rPr sz="2800" i="1" spc="-5" dirty="0">
                <a:latin typeface="Rockwell"/>
                <a:cs typeface="Rockwell"/>
              </a:rPr>
              <a:t>pseudo</a:t>
            </a:r>
            <a:r>
              <a:rPr sz="2800" i="1" spc="-10" dirty="0">
                <a:latin typeface="Rockwell"/>
                <a:cs typeface="Rockwell"/>
              </a:rPr>
              <a:t> </a:t>
            </a:r>
            <a:r>
              <a:rPr sz="2800" i="1" spc="-5" dirty="0">
                <a:latin typeface="Rockwell"/>
                <a:cs typeface="Rockwell"/>
              </a:rPr>
              <a:t>noise</a:t>
            </a:r>
            <a:r>
              <a:rPr sz="2800" spc="-5" dirty="0">
                <a:latin typeface="Rockwell"/>
                <a:cs typeface="Rockwell"/>
              </a:rPr>
              <a:t>).</a:t>
            </a:r>
            <a:endParaRPr sz="28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67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Pembangkit sinyal kode ini disebut </a:t>
            </a:r>
            <a:r>
              <a:rPr sz="2800" i="1" spc="-5" dirty="0">
                <a:latin typeface="Rockwell"/>
                <a:cs typeface="Rockwell"/>
              </a:rPr>
              <a:t>Pseudo Random Generator </a:t>
            </a:r>
            <a:r>
              <a:rPr sz="2800" spc="-5" dirty="0">
                <a:latin typeface="Rockwell"/>
                <a:cs typeface="Rockwell"/>
              </a:rPr>
              <a:t>(PRG) atau </a:t>
            </a:r>
            <a:r>
              <a:rPr sz="2800" i="1" spc="-5" dirty="0">
                <a:latin typeface="Rockwell"/>
                <a:cs typeface="Rockwell"/>
              </a:rPr>
              <a:t>pseudo  noise generator </a:t>
            </a:r>
            <a:r>
              <a:rPr sz="2800" spc="-5" dirty="0">
                <a:latin typeface="Rockwell"/>
                <a:cs typeface="Rockwell"/>
              </a:rPr>
              <a:t>(PNG). PRG inilah yang </a:t>
            </a:r>
            <a:r>
              <a:rPr sz="2800" dirty="0">
                <a:latin typeface="Rockwell"/>
                <a:cs typeface="Rockwell"/>
              </a:rPr>
              <a:t>akan </a:t>
            </a:r>
            <a:r>
              <a:rPr sz="2800" spc="-5" dirty="0">
                <a:latin typeface="Rockwell"/>
                <a:cs typeface="Rockwell"/>
              </a:rPr>
              <a:t>melebarkan dan sekaligus  mengacak sinyal data yang akan</a:t>
            </a:r>
            <a:r>
              <a:rPr sz="2800" spc="-1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dikirimkan.</a:t>
            </a:r>
            <a:endParaRPr sz="2800">
              <a:latin typeface="Rockwell"/>
              <a:cs typeface="Rockwell"/>
            </a:endParaRPr>
          </a:p>
          <a:p>
            <a:pPr marL="440690" marR="168910" indent="-428625">
              <a:lnSpc>
                <a:spcPct val="100000"/>
              </a:lnSpc>
              <a:spcBef>
                <a:spcPts val="67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Dalam skema ini, masing masing bit pada sinyal yang asli ditampilkan oleh </a:t>
            </a:r>
            <a:r>
              <a:rPr sz="2800" spc="10" dirty="0">
                <a:latin typeface="Rockwell"/>
                <a:cs typeface="Rockwell"/>
              </a:rPr>
              <a:t>bit-  </a:t>
            </a:r>
            <a:r>
              <a:rPr sz="2800" spc="-5" dirty="0">
                <a:latin typeface="Rockwell"/>
                <a:cs typeface="Rockwell"/>
              </a:rPr>
              <a:t>bit </a:t>
            </a:r>
            <a:r>
              <a:rPr sz="2800" spc="-10" dirty="0">
                <a:latin typeface="Rockwell"/>
                <a:cs typeface="Rockwell"/>
              </a:rPr>
              <a:t>multipel </a:t>
            </a:r>
            <a:r>
              <a:rPr sz="2800" spc="-5" dirty="0">
                <a:latin typeface="Rockwell"/>
                <a:cs typeface="Rockwell"/>
              </a:rPr>
              <a:t>pada sinyal yang ditransmisikan, yang disebut </a:t>
            </a:r>
            <a:r>
              <a:rPr sz="2800" dirty="0">
                <a:latin typeface="Rockwell"/>
                <a:cs typeface="Rockwell"/>
              </a:rPr>
              <a:t>kode tipis(</a:t>
            </a:r>
            <a:r>
              <a:rPr sz="2800" i="1" dirty="0">
                <a:latin typeface="Rockwell"/>
                <a:cs typeface="Rockwell"/>
              </a:rPr>
              <a:t>chipping</a:t>
            </a:r>
            <a:r>
              <a:rPr sz="2800" dirty="0">
                <a:latin typeface="Rockwell"/>
                <a:cs typeface="Rockwell"/>
              </a:rPr>
              <a:t>).  Kode </a:t>
            </a:r>
            <a:r>
              <a:rPr sz="2800" spc="-5" dirty="0">
                <a:latin typeface="Rockwell"/>
                <a:cs typeface="Rockwell"/>
              </a:rPr>
              <a:t>tipis yang menyebarkan secara langsung </a:t>
            </a:r>
            <a:r>
              <a:rPr sz="2800" dirty="0">
                <a:latin typeface="Rockwell"/>
                <a:cs typeface="Rockwell"/>
              </a:rPr>
              <a:t>sepanjang band </a:t>
            </a:r>
            <a:r>
              <a:rPr sz="2800" spc="-5" dirty="0">
                <a:latin typeface="Rockwell"/>
                <a:cs typeface="Rockwell"/>
              </a:rPr>
              <a:t>frekuensi yang  lebih luas sebanding dengan jumlah bit yang</a:t>
            </a:r>
            <a:r>
              <a:rPr sz="2800" spc="-4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dipergunakan.</a:t>
            </a:r>
            <a:endParaRPr sz="2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065903" y="647522"/>
            <a:ext cx="427164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Skema</a:t>
            </a:r>
            <a:r>
              <a:rPr spc="-95" dirty="0"/>
              <a:t> </a:t>
            </a:r>
            <a:r>
              <a:rPr dirty="0"/>
              <a:t>DSSS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9700" y="2172461"/>
            <a:ext cx="5278755" cy="6407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9525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2300" dirty="0">
                <a:latin typeface="Rockwell"/>
                <a:cs typeface="Rockwell"/>
              </a:rPr>
              <a:t>Satu teknik dengan spektrum  penyebaran deretan langsung  adalah dengan </a:t>
            </a:r>
            <a:r>
              <a:rPr sz="2300" spc="-5" dirty="0">
                <a:latin typeface="Rockwell"/>
                <a:cs typeface="Rockwell"/>
              </a:rPr>
              <a:t>mengkombinasikan  </a:t>
            </a:r>
            <a:r>
              <a:rPr sz="2300" dirty="0">
                <a:latin typeface="Rockwell"/>
                <a:cs typeface="Rockwell"/>
              </a:rPr>
              <a:t>stream informasi digital dengan bit  stream pseudorandom  </a:t>
            </a:r>
            <a:r>
              <a:rPr sz="2300" spc="-5" dirty="0">
                <a:latin typeface="Rockwell"/>
                <a:cs typeface="Rockwell"/>
              </a:rPr>
              <a:t>menggunakan</a:t>
            </a:r>
            <a:r>
              <a:rPr sz="2300" spc="-55" dirty="0">
                <a:latin typeface="Rockwell"/>
                <a:cs typeface="Rockwell"/>
              </a:rPr>
              <a:t> </a:t>
            </a:r>
            <a:r>
              <a:rPr sz="2300" spc="-5" dirty="0">
                <a:latin typeface="Rockwell"/>
                <a:cs typeface="Rockwell"/>
              </a:rPr>
              <a:t>OR-eksklusif.</a:t>
            </a:r>
            <a:endParaRPr sz="23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560"/>
              </a:spcBef>
              <a:buChar char="•"/>
              <a:tabLst>
                <a:tab pos="440690" algn="l"/>
                <a:tab pos="441325" algn="l"/>
              </a:tabLst>
            </a:pPr>
            <a:r>
              <a:rPr sz="2300" dirty="0">
                <a:latin typeface="Rockwell"/>
                <a:cs typeface="Rockwell"/>
              </a:rPr>
              <a:t>Bit informasi dari satu</a:t>
            </a:r>
            <a:r>
              <a:rPr sz="2300" spc="-70" dirty="0">
                <a:latin typeface="Rockwell"/>
                <a:cs typeface="Rockwell"/>
              </a:rPr>
              <a:t> </a:t>
            </a:r>
            <a:r>
              <a:rPr sz="2300" spc="-5" dirty="0">
                <a:latin typeface="Rockwell"/>
                <a:cs typeface="Rockwell"/>
              </a:rPr>
              <a:t>membalikkan  </a:t>
            </a:r>
            <a:r>
              <a:rPr sz="2300" dirty="0">
                <a:latin typeface="Rockwell"/>
                <a:cs typeface="Rockwell"/>
              </a:rPr>
              <a:t>bit-bit pseudorandom dalam  </a:t>
            </a:r>
            <a:r>
              <a:rPr sz="2300" spc="-5" dirty="0">
                <a:latin typeface="Rockwell"/>
                <a:cs typeface="Rockwell"/>
              </a:rPr>
              <a:t>kombinasi </a:t>
            </a:r>
            <a:r>
              <a:rPr sz="2300" dirty="0">
                <a:latin typeface="Rockwell"/>
                <a:cs typeface="Rockwell"/>
              </a:rPr>
              <a:t>tersebut, </a:t>
            </a:r>
            <a:r>
              <a:rPr sz="2300" spc="-5" dirty="0">
                <a:latin typeface="Rockwell"/>
                <a:cs typeface="Rockwell"/>
              </a:rPr>
              <a:t>sementara bit  </a:t>
            </a:r>
            <a:r>
              <a:rPr sz="2300" dirty="0">
                <a:latin typeface="Rockwell"/>
                <a:cs typeface="Rockwell"/>
              </a:rPr>
              <a:t>informasi 0 </a:t>
            </a:r>
            <a:r>
              <a:rPr sz="2300" spc="-5" dirty="0">
                <a:latin typeface="Rockwell"/>
                <a:cs typeface="Rockwell"/>
              </a:rPr>
              <a:t>menyebabkan </a:t>
            </a:r>
            <a:r>
              <a:rPr sz="2300" dirty="0">
                <a:latin typeface="Rockwell"/>
                <a:cs typeface="Rockwell"/>
              </a:rPr>
              <a:t>bit-bit  pseudorandom ditransmisikan  tanpa mengalami inversi.  Kombinasi bit stream </a:t>
            </a:r>
            <a:r>
              <a:rPr sz="2300" spc="-5" dirty="0">
                <a:latin typeface="Rockwell"/>
                <a:cs typeface="Rockwell"/>
              </a:rPr>
              <a:t>memiliki </a:t>
            </a:r>
            <a:r>
              <a:rPr sz="2300" dirty="0">
                <a:latin typeface="Rockwell"/>
                <a:cs typeface="Rockwell"/>
              </a:rPr>
              <a:t>data  rate yang sama dengan deretan  pseudorandom yang asli, sehingga  </a:t>
            </a:r>
            <a:r>
              <a:rPr sz="2300" spc="-5" dirty="0">
                <a:latin typeface="Rockwell"/>
                <a:cs typeface="Rockwell"/>
              </a:rPr>
              <a:t>memiliki bandwidth yang lebih  </a:t>
            </a:r>
            <a:r>
              <a:rPr sz="2300" dirty="0">
                <a:latin typeface="Rockwell"/>
                <a:cs typeface="Rockwell"/>
              </a:rPr>
              <a:t>lebar dibandingkan dengan stream  informasi.</a:t>
            </a:r>
            <a:endParaRPr sz="2300">
              <a:latin typeface="Rockwell"/>
              <a:cs typeface="Rockwel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285481" y="2740151"/>
            <a:ext cx="7450968" cy="52922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70863" y="252729"/>
            <a:ext cx="1225867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66895" marR="5080" indent="-4354830">
              <a:lnSpc>
                <a:spcPct val="100000"/>
              </a:lnSpc>
              <a:spcBef>
                <a:spcPts val="100"/>
              </a:spcBef>
              <a:tabLst>
                <a:tab pos="7597775" algn="l"/>
                <a:tab pos="10688955" algn="l"/>
              </a:tabLst>
            </a:pPr>
            <a:r>
              <a:rPr sz="5400" b="0" i="1" spc="-5" dirty="0">
                <a:latin typeface="Rockwell"/>
                <a:cs typeface="Rockwell"/>
              </a:rPr>
              <a:t>Direc</a:t>
            </a:r>
            <a:r>
              <a:rPr sz="5400" b="0" i="1" dirty="0">
                <a:latin typeface="Rockwell"/>
                <a:cs typeface="Rockwell"/>
              </a:rPr>
              <a:t>t</a:t>
            </a:r>
            <a:r>
              <a:rPr sz="5400" b="0" i="1" spc="-20" dirty="0">
                <a:latin typeface="Rockwell"/>
                <a:cs typeface="Rockwell"/>
              </a:rPr>
              <a:t> </a:t>
            </a:r>
            <a:r>
              <a:rPr sz="5400" b="0" i="1" dirty="0">
                <a:latin typeface="Rockwell"/>
                <a:cs typeface="Rockwell"/>
              </a:rPr>
              <a:t>Sequ</a:t>
            </a:r>
            <a:r>
              <a:rPr sz="5400" b="0" i="1" spc="-20" dirty="0">
                <a:latin typeface="Rockwell"/>
                <a:cs typeface="Rockwell"/>
              </a:rPr>
              <a:t>e</a:t>
            </a:r>
            <a:r>
              <a:rPr sz="5400" b="0" i="1" dirty="0">
                <a:latin typeface="Rockwell"/>
                <a:cs typeface="Rockwell"/>
              </a:rPr>
              <a:t>nce </a:t>
            </a:r>
            <a:r>
              <a:rPr sz="5400" b="0" i="1" spc="-25" dirty="0">
                <a:latin typeface="Rockwell"/>
                <a:cs typeface="Rockwell"/>
              </a:rPr>
              <a:t>S</a:t>
            </a:r>
            <a:r>
              <a:rPr sz="5400" b="0" i="1" dirty="0">
                <a:latin typeface="Rockwell"/>
                <a:cs typeface="Rockwell"/>
              </a:rPr>
              <a:t>pread	Spec</a:t>
            </a:r>
            <a:r>
              <a:rPr sz="5400" b="0" i="1" spc="-25" dirty="0">
                <a:latin typeface="Rockwell"/>
                <a:cs typeface="Rockwell"/>
              </a:rPr>
              <a:t>t</a:t>
            </a:r>
            <a:r>
              <a:rPr sz="5400" b="0" i="1" dirty="0">
                <a:latin typeface="Rockwell"/>
                <a:cs typeface="Rockwell"/>
              </a:rPr>
              <a:t>rum	pada  </a:t>
            </a:r>
            <a:r>
              <a:rPr sz="5400" b="0" i="1" spc="-5" dirty="0">
                <a:latin typeface="Rockwell"/>
                <a:cs typeface="Rockwell"/>
              </a:rPr>
              <a:t>Transmitter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833498"/>
            <a:ext cx="14401799" cy="71672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70863" y="252729"/>
            <a:ext cx="1225867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795520" marR="5080" indent="-4783455">
              <a:lnSpc>
                <a:spcPct val="100000"/>
              </a:lnSpc>
              <a:spcBef>
                <a:spcPts val="100"/>
              </a:spcBef>
              <a:tabLst>
                <a:tab pos="7597775" algn="l"/>
                <a:tab pos="10688955" algn="l"/>
              </a:tabLst>
            </a:pPr>
            <a:r>
              <a:rPr sz="5400" b="0" i="1" spc="-5" dirty="0">
                <a:latin typeface="Rockwell"/>
                <a:cs typeface="Rockwell"/>
              </a:rPr>
              <a:t>Direc</a:t>
            </a:r>
            <a:r>
              <a:rPr sz="5400" b="0" i="1" dirty="0">
                <a:latin typeface="Rockwell"/>
                <a:cs typeface="Rockwell"/>
              </a:rPr>
              <a:t>t</a:t>
            </a:r>
            <a:r>
              <a:rPr sz="5400" b="0" i="1" spc="-20" dirty="0">
                <a:latin typeface="Rockwell"/>
                <a:cs typeface="Rockwell"/>
              </a:rPr>
              <a:t> </a:t>
            </a:r>
            <a:r>
              <a:rPr sz="5400" b="0" i="1" dirty="0">
                <a:latin typeface="Rockwell"/>
                <a:cs typeface="Rockwell"/>
              </a:rPr>
              <a:t>Sequ</a:t>
            </a:r>
            <a:r>
              <a:rPr sz="5400" b="0" i="1" spc="-20" dirty="0">
                <a:latin typeface="Rockwell"/>
                <a:cs typeface="Rockwell"/>
              </a:rPr>
              <a:t>e</a:t>
            </a:r>
            <a:r>
              <a:rPr sz="5400" b="0" i="1" dirty="0">
                <a:latin typeface="Rockwell"/>
                <a:cs typeface="Rockwell"/>
              </a:rPr>
              <a:t>nce </a:t>
            </a:r>
            <a:r>
              <a:rPr sz="5400" b="0" i="1" spc="-25" dirty="0">
                <a:latin typeface="Rockwell"/>
                <a:cs typeface="Rockwell"/>
              </a:rPr>
              <a:t>S</a:t>
            </a:r>
            <a:r>
              <a:rPr sz="5400" b="0" i="1" dirty="0">
                <a:latin typeface="Rockwell"/>
                <a:cs typeface="Rockwell"/>
              </a:rPr>
              <a:t>pread	Spec</a:t>
            </a:r>
            <a:r>
              <a:rPr sz="5400" b="0" i="1" spc="-25" dirty="0">
                <a:latin typeface="Rockwell"/>
                <a:cs typeface="Rockwell"/>
              </a:rPr>
              <a:t>t</a:t>
            </a:r>
            <a:r>
              <a:rPr sz="5400" b="0" i="1" dirty="0">
                <a:latin typeface="Rockwell"/>
                <a:cs typeface="Rockwell"/>
              </a:rPr>
              <a:t>rum	pada  </a:t>
            </a:r>
            <a:r>
              <a:rPr sz="5400" b="0" i="1" spc="-5" dirty="0">
                <a:latin typeface="Rockwell"/>
                <a:cs typeface="Rockwell"/>
              </a:rPr>
              <a:t>Receiver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833504"/>
            <a:ext cx="14401800" cy="71672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72869" y="664285"/>
            <a:ext cx="1165860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i="1" dirty="0">
                <a:latin typeface="Rockwell"/>
                <a:cs typeface="Rockwell"/>
              </a:rPr>
              <a:t>Proses Spreading dan</a:t>
            </a:r>
            <a:r>
              <a:rPr sz="5400" i="1" spc="-120" dirty="0">
                <a:latin typeface="Rockwell"/>
                <a:cs typeface="Rockwell"/>
              </a:rPr>
              <a:t> </a:t>
            </a:r>
            <a:r>
              <a:rPr sz="5400" i="1" dirty="0">
                <a:latin typeface="Rockwell"/>
                <a:cs typeface="Rockwell"/>
              </a:rPr>
              <a:t>De-Spreading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9247" y="2245867"/>
            <a:ext cx="13139419" cy="56343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Pada </a:t>
            </a:r>
            <a:r>
              <a:rPr sz="4000" spc="-5" dirty="0">
                <a:latin typeface="Rockwell"/>
                <a:cs typeface="Rockwell"/>
              </a:rPr>
              <a:t>proses Spreading dan despreading di transmiter  dan receiver </a:t>
            </a:r>
            <a:r>
              <a:rPr sz="4000" spc="-10" dirty="0">
                <a:latin typeface="Rockwell"/>
                <a:cs typeface="Rockwell"/>
              </a:rPr>
              <a:t>menunjukkan </a:t>
            </a:r>
            <a:r>
              <a:rPr sz="4000" spc="-5" dirty="0">
                <a:latin typeface="Rockwell"/>
                <a:cs typeface="Rockwell"/>
              </a:rPr>
              <a:t>implementasi deretan  langsung yang </a:t>
            </a:r>
            <a:r>
              <a:rPr sz="4000" spc="-10" dirty="0">
                <a:latin typeface="Rockwell"/>
                <a:cs typeface="Rockwell"/>
              </a:rPr>
              <a:t>khusus. </a:t>
            </a:r>
            <a:r>
              <a:rPr sz="4000" spc="-5" dirty="0">
                <a:latin typeface="Rockwell"/>
                <a:cs typeface="Rockwell"/>
              </a:rPr>
              <a:t>Dalam hal ini, stream informasi  dan </a:t>
            </a:r>
            <a:r>
              <a:rPr sz="4000" spc="-10" dirty="0">
                <a:latin typeface="Rockwell"/>
                <a:cs typeface="Rockwell"/>
              </a:rPr>
              <a:t>stream </a:t>
            </a:r>
            <a:r>
              <a:rPr sz="4000" spc="-5" dirty="0">
                <a:latin typeface="Rockwell"/>
                <a:cs typeface="Rockwell"/>
              </a:rPr>
              <a:t>pseudorandom bahkan dikonversi </a:t>
            </a:r>
            <a:r>
              <a:rPr sz="4000" spc="-10" dirty="0">
                <a:latin typeface="Rockwell"/>
                <a:cs typeface="Rockwell"/>
              </a:rPr>
              <a:t>ke  </a:t>
            </a:r>
            <a:r>
              <a:rPr sz="4000" spc="-5" dirty="0">
                <a:latin typeface="Rockwell"/>
                <a:cs typeface="Rockwell"/>
              </a:rPr>
              <a:t>sinyal-sinyal analog lalu dikombinasikan, bukannya  </a:t>
            </a:r>
            <a:r>
              <a:rPr sz="4000" spc="-10" dirty="0">
                <a:latin typeface="Rockwell"/>
                <a:cs typeface="Rockwell"/>
              </a:rPr>
              <a:t>menunjukkan </a:t>
            </a:r>
            <a:r>
              <a:rPr sz="4000" spc="-5" dirty="0">
                <a:latin typeface="Rockwell"/>
                <a:cs typeface="Rockwell"/>
              </a:rPr>
              <a:t>OR-eksklusif dari </a:t>
            </a:r>
            <a:r>
              <a:rPr sz="4000" spc="-10" dirty="0">
                <a:latin typeface="Rockwell"/>
                <a:cs typeface="Rockwell"/>
              </a:rPr>
              <a:t>dua </a:t>
            </a:r>
            <a:r>
              <a:rPr sz="4000" dirty="0">
                <a:latin typeface="Rockwell"/>
                <a:cs typeface="Rockwell"/>
              </a:rPr>
              <a:t>stream </a:t>
            </a:r>
            <a:r>
              <a:rPr sz="4000" spc="-5" dirty="0">
                <a:latin typeface="Rockwell"/>
                <a:cs typeface="Rockwell"/>
              </a:rPr>
              <a:t>dan  </a:t>
            </a:r>
            <a:r>
              <a:rPr sz="4000" spc="-10" dirty="0">
                <a:latin typeface="Rockwell"/>
                <a:cs typeface="Rockwell"/>
              </a:rPr>
              <a:t>kemudian memodulasikannya.</a:t>
            </a:r>
            <a:endParaRPr sz="4000">
              <a:latin typeface="Rockwell"/>
              <a:cs typeface="Rockwell"/>
            </a:endParaRPr>
          </a:p>
          <a:p>
            <a:pPr marL="440690" marR="76200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Penyebaran spektrum </a:t>
            </a:r>
            <a:r>
              <a:rPr sz="4000" spc="-5" dirty="0">
                <a:latin typeface="Rockwell"/>
                <a:cs typeface="Rockwell"/>
              </a:rPr>
              <a:t>dapat dicapai melalui teknik  deretan langsung yang </a:t>
            </a:r>
            <a:r>
              <a:rPr sz="4000" spc="-10" dirty="0">
                <a:latin typeface="Rockwell"/>
                <a:cs typeface="Rockwell"/>
              </a:rPr>
              <a:t>ditentukan </a:t>
            </a:r>
            <a:r>
              <a:rPr sz="4000" spc="-5" dirty="0">
                <a:latin typeface="Rockwell"/>
                <a:cs typeface="Rockwell"/>
              </a:rPr>
              <a:t>dengan</a:t>
            </a:r>
            <a:r>
              <a:rPr sz="4000" spc="5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mudah.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0868" y="809065"/>
            <a:ext cx="1372298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1" spc="-5" dirty="0">
                <a:latin typeface="Rockwell"/>
                <a:cs typeface="Rockwell"/>
              </a:rPr>
              <a:t>Contoh; </a:t>
            </a:r>
            <a:r>
              <a:rPr sz="3600" i="1" dirty="0">
                <a:latin typeface="Rockwell"/>
                <a:cs typeface="Rockwell"/>
              </a:rPr>
              <a:t>Direct Sequence Spread </a:t>
            </a:r>
            <a:r>
              <a:rPr sz="3600" i="1" spc="-5" dirty="0">
                <a:latin typeface="Rockwell"/>
                <a:cs typeface="Rockwell"/>
              </a:rPr>
              <a:t>Spectrum </a:t>
            </a:r>
            <a:r>
              <a:rPr sz="3600" i="1" dirty="0">
                <a:latin typeface="Rockwell"/>
                <a:cs typeface="Rockwell"/>
              </a:rPr>
              <a:t>Menggunakan</a:t>
            </a:r>
            <a:r>
              <a:rPr sz="3600" i="1" spc="-30" dirty="0">
                <a:latin typeface="Rockwell"/>
                <a:cs typeface="Rockwell"/>
              </a:rPr>
              <a:t> </a:t>
            </a:r>
            <a:r>
              <a:rPr sz="3600" i="1" dirty="0">
                <a:latin typeface="Rockwell"/>
                <a:cs typeface="Rockwell"/>
              </a:rPr>
              <a:t>BPSK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9247" y="2325115"/>
            <a:ext cx="13305790" cy="60369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259715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3400" spc="-5" dirty="0">
                <a:latin typeface="Rockwell"/>
                <a:cs typeface="Rockwell"/>
              </a:rPr>
              <a:t>Sebagai </a:t>
            </a:r>
            <a:r>
              <a:rPr sz="3400" spc="-10" dirty="0">
                <a:latin typeface="Rockwell"/>
                <a:cs typeface="Rockwell"/>
              </a:rPr>
              <a:t>contoh, </a:t>
            </a:r>
            <a:r>
              <a:rPr sz="3400" spc="-5" dirty="0">
                <a:latin typeface="Rockwell"/>
                <a:cs typeface="Rockwell"/>
              </a:rPr>
              <a:t>anggap </a:t>
            </a:r>
            <a:r>
              <a:rPr sz="3400" spc="-10" dirty="0">
                <a:latin typeface="Rockwell"/>
                <a:cs typeface="Rockwell"/>
              </a:rPr>
              <a:t>saja sinyal </a:t>
            </a:r>
            <a:r>
              <a:rPr sz="3400" spc="-5" dirty="0">
                <a:latin typeface="Rockwell"/>
                <a:cs typeface="Rockwell"/>
              </a:rPr>
              <a:t>informasi memiliki lebar </a:t>
            </a:r>
            <a:r>
              <a:rPr sz="3400" dirty="0">
                <a:latin typeface="Rockwell"/>
                <a:cs typeface="Rockwell"/>
              </a:rPr>
              <a:t>bit  </a:t>
            </a:r>
            <a:r>
              <a:rPr sz="3400" spc="-10" dirty="0">
                <a:latin typeface="Rockwell"/>
                <a:cs typeface="Rockwell"/>
              </a:rPr>
              <a:t>sebesar </a:t>
            </a:r>
            <a:r>
              <a:rPr sz="3400" spc="-5" dirty="0">
                <a:latin typeface="Rockwell"/>
                <a:cs typeface="Rockwell"/>
              </a:rPr>
              <a:t>tb yang </a:t>
            </a:r>
            <a:r>
              <a:rPr sz="3400" spc="-10" dirty="0">
                <a:latin typeface="Rockwell"/>
                <a:cs typeface="Rockwell"/>
              </a:rPr>
              <a:t>ekuivalen </a:t>
            </a:r>
            <a:r>
              <a:rPr sz="3400" spc="-5" dirty="0">
                <a:latin typeface="Rockwell"/>
                <a:cs typeface="Rockwell"/>
              </a:rPr>
              <a:t>terhadap rate data =</a:t>
            </a:r>
            <a:r>
              <a:rPr sz="3400" spc="4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1/tb.</a:t>
            </a:r>
            <a:endParaRPr sz="3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15"/>
              </a:spcBef>
              <a:buChar char="•"/>
              <a:tabLst>
                <a:tab pos="440690" algn="l"/>
                <a:tab pos="441325" algn="l"/>
              </a:tabLst>
            </a:pPr>
            <a:r>
              <a:rPr sz="3400" spc="-5" dirty="0">
                <a:latin typeface="Rockwell"/>
                <a:cs typeface="Rockwell"/>
              </a:rPr>
              <a:t>Dalam </a:t>
            </a:r>
            <a:r>
              <a:rPr sz="3400" spc="-10" dirty="0">
                <a:latin typeface="Rockwell"/>
                <a:cs typeface="Rockwell"/>
              </a:rPr>
              <a:t>hal </a:t>
            </a:r>
            <a:r>
              <a:rPr sz="3400" spc="-5" dirty="0">
                <a:latin typeface="Rockwell"/>
                <a:cs typeface="Rockwell"/>
              </a:rPr>
              <a:t>ini, bandwidth </a:t>
            </a:r>
            <a:r>
              <a:rPr sz="3400" spc="-10" dirty="0">
                <a:latin typeface="Rockwell"/>
                <a:cs typeface="Rockwell"/>
              </a:rPr>
              <a:t>sinyal tergantung </a:t>
            </a:r>
            <a:r>
              <a:rPr sz="3400" spc="-5" dirty="0">
                <a:latin typeface="Rockwell"/>
                <a:cs typeface="Rockwell"/>
              </a:rPr>
              <a:t>pada teknik  pengkodean, </a:t>
            </a:r>
            <a:r>
              <a:rPr sz="3400" spc="-10" dirty="0">
                <a:latin typeface="Rockwell"/>
                <a:cs typeface="Rockwell"/>
              </a:rPr>
              <a:t>kira-kira </a:t>
            </a:r>
            <a:r>
              <a:rPr sz="3400" spc="-5" dirty="0">
                <a:latin typeface="Rockwell"/>
                <a:cs typeface="Rockwell"/>
              </a:rPr>
              <a:t>2/tb. </a:t>
            </a:r>
            <a:r>
              <a:rPr sz="3400" spc="-10" dirty="0">
                <a:latin typeface="Rockwell"/>
                <a:cs typeface="Rockwell"/>
              </a:rPr>
              <a:t>Hampir </a:t>
            </a:r>
            <a:r>
              <a:rPr sz="3400" dirty="0">
                <a:latin typeface="Rockwell"/>
                <a:cs typeface="Rockwell"/>
              </a:rPr>
              <a:t>sama </a:t>
            </a:r>
            <a:r>
              <a:rPr sz="3400" spc="-5" dirty="0">
                <a:latin typeface="Rockwell"/>
                <a:cs typeface="Rockwell"/>
              </a:rPr>
              <a:t>dengan </a:t>
            </a:r>
            <a:r>
              <a:rPr sz="3400" dirty="0">
                <a:latin typeface="Rockwell"/>
                <a:cs typeface="Rockwell"/>
              </a:rPr>
              <a:t>itu, </a:t>
            </a:r>
            <a:r>
              <a:rPr sz="3400" spc="-5" dirty="0">
                <a:latin typeface="Rockwell"/>
                <a:cs typeface="Rockwell"/>
              </a:rPr>
              <a:t>bandwidth  </a:t>
            </a:r>
            <a:r>
              <a:rPr sz="3400" spc="-10" dirty="0">
                <a:latin typeface="Rockwell"/>
                <a:cs typeface="Rockwell"/>
              </a:rPr>
              <a:t>sinyal </a:t>
            </a:r>
            <a:r>
              <a:rPr sz="3400" spc="-5" dirty="0">
                <a:latin typeface="Rockwell"/>
                <a:cs typeface="Rockwell"/>
              </a:rPr>
              <a:t>pseudorandom asalah 2/Tc dimana </a:t>
            </a:r>
            <a:r>
              <a:rPr sz="3400" spc="-10" dirty="0">
                <a:latin typeface="Rockwell"/>
                <a:cs typeface="Rockwell"/>
              </a:rPr>
              <a:t>Tc </a:t>
            </a:r>
            <a:r>
              <a:rPr sz="3400" spc="-5" dirty="0">
                <a:latin typeface="Rockwell"/>
                <a:cs typeface="Rockwell"/>
              </a:rPr>
              <a:t>adalah lebar </a:t>
            </a:r>
            <a:r>
              <a:rPr sz="3400" dirty="0">
                <a:latin typeface="Rockwell"/>
                <a:cs typeface="Rockwell"/>
              </a:rPr>
              <a:t>bit  </a:t>
            </a:r>
            <a:r>
              <a:rPr sz="3400" spc="-5" dirty="0">
                <a:latin typeface="Rockwell"/>
                <a:cs typeface="Rockwell"/>
              </a:rPr>
              <a:t>pseudorandom</a:t>
            </a:r>
            <a:r>
              <a:rPr sz="340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input.</a:t>
            </a:r>
            <a:endParaRPr sz="3400">
              <a:latin typeface="Rockwell"/>
              <a:cs typeface="Rockwell"/>
            </a:endParaRPr>
          </a:p>
          <a:p>
            <a:pPr marL="440690" marR="116839" indent="-428625">
              <a:lnSpc>
                <a:spcPct val="100000"/>
              </a:lnSpc>
              <a:spcBef>
                <a:spcPts val="819"/>
              </a:spcBef>
              <a:buChar char="•"/>
              <a:tabLst>
                <a:tab pos="440690" algn="l"/>
                <a:tab pos="441325" algn="l"/>
              </a:tabLst>
            </a:pPr>
            <a:r>
              <a:rPr sz="3400" spc="-10" dirty="0">
                <a:latin typeface="Rockwell"/>
                <a:cs typeface="Rockwell"/>
              </a:rPr>
              <a:t>Bandwidth </a:t>
            </a:r>
            <a:r>
              <a:rPr sz="3400" spc="-5" dirty="0">
                <a:latin typeface="Rockwell"/>
                <a:cs typeface="Rockwell"/>
              </a:rPr>
              <a:t>sinyal yang dikombinasikan kira-kira </a:t>
            </a:r>
            <a:r>
              <a:rPr sz="3400" spc="-10" dirty="0">
                <a:latin typeface="Rockwell"/>
                <a:cs typeface="Rockwell"/>
              </a:rPr>
              <a:t>sebesar </a:t>
            </a:r>
            <a:r>
              <a:rPr sz="3400" spc="-5" dirty="0">
                <a:latin typeface="Rockwell"/>
                <a:cs typeface="Rockwell"/>
              </a:rPr>
              <a:t>jumlah  dari 2 bandwidth tersebut. Jumlah penyebaran yang dicapai  adalah </a:t>
            </a:r>
            <a:r>
              <a:rPr sz="3400" spc="-10" dirty="0">
                <a:latin typeface="Rockwell"/>
                <a:cs typeface="Rockwell"/>
              </a:rPr>
              <a:t>hasil </a:t>
            </a:r>
            <a:r>
              <a:rPr sz="3400" spc="-5" dirty="0">
                <a:latin typeface="Rockwell"/>
                <a:cs typeface="Rockwell"/>
              </a:rPr>
              <a:t>langsung dari </a:t>
            </a:r>
            <a:r>
              <a:rPr sz="3400" spc="-10" dirty="0">
                <a:latin typeface="Rockwell"/>
                <a:cs typeface="Rockwell"/>
              </a:rPr>
              <a:t>rate </a:t>
            </a:r>
            <a:r>
              <a:rPr sz="3400" spc="-5" dirty="0">
                <a:latin typeface="Rockwell"/>
                <a:cs typeface="Rockwell"/>
              </a:rPr>
              <a:t>data</a:t>
            </a:r>
            <a:r>
              <a:rPr sz="3400" spc="5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pseudorandom.</a:t>
            </a:r>
            <a:endParaRPr sz="3400">
              <a:latin typeface="Rockwell"/>
              <a:cs typeface="Rockwell"/>
            </a:endParaRPr>
          </a:p>
          <a:p>
            <a:pPr marL="440690" marR="664210" indent="-428625">
              <a:lnSpc>
                <a:spcPct val="100000"/>
              </a:lnSpc>
              <a:spcBef>
                <a:spcPts val="819"/>
              </a:spcBef>
              <a:buChar char="•"/>
              <a:tabLst>
                <a:tab pos="440690" algn="l"/>
                <a:tab pos="441325" algn="l"/>
              </a:tabLst>
            </a:pPr>
            <a:r>
              <a:rPr sz="3400" spc="-5" dirty="0">
                <a:latin typeface="Rockwell"/>
                <a:cs typeface="Rockwell"/>
              </a:rPr>
              <a:t>Semakin besar data </a:t>
            </a:r>
            <a:r>
              <a:rPr sz="3400" spc="-10" dirty="0">
                <a:latin typeface="Rockwell"/>
                <a:cs typeface="Rockwell"/>
              </a:rPr>
              <a:t>rate </a:t>
            </a:r>
            <a:r>
              <a:rPr sz="3400" spc="-5" dirty="0">
                <a:latin typeface="Rockwell"/>
                <a:cs typeface="Rockwell"/>
              </a:rPr>
              <a:t>pseudorandom input, </a:t>
            </a:r>
            <a:r>
              <a:rPr sz="3400" spc="-10" dirty="0">
                <a:latin typeface="Rockwell"/>
                <a:cs typeface="Rockwell"/>
              </a:rPr>
              <a:t>semakin </a:t>
            </a:r>
            <a:r>
              <a:rPr sz="3400" spc="-5" dirty="0">
                <a:latin typeface="Rockwell"/>
                <a:cs typeface="Rockwell"/>
              </a:rPr>
              <a:t>besar  jumlah</a:t>
            </a:r>
            <a:r>
              <a:rPr sz="3400" spc="-30" dirty="0">
                <a:latin typeface="Rockwell"/>
                <a:cs typeface="Rockwell"/>
              </a:rPr>
              <a:t> </a:t>
            </a:r>
            <a:r>
              <a:rPr sz="3400" spc="-10" dirty="0">
                <a:latin typeface="Rockwell"/>
                <a:cs typeface="Rockwell"/>
              </a:rPr>
              <a:t>penyebarannya.</a:t>
            </a:r>
            <a:endParaRPr sz="3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47234" y="647522"/>
            <a:ext cx="43072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Ket</a:t>
            </a:r>
            <a:r>
              <a:rPr spc="-95" dirty="0"/>
              <a:t> </a:t>
            </a:r>
            <a:r>
              <a:rPr spc="-5" dirty="0"/>
              <a:t>Gambar</a:t>
            </a:r>
          </a:p>
        </p:txBody>
      </p:sp>
      <p:sp>
        <p:nvSpPr>
          <p:cNvPr id="3" name="object 3"/>
          <p:cNvSpPr/>
          <p:nvPr/>
        </p:nvSpPr>
        <p:spPr>
          <a:xfrm>
            <a:off x="647700" y="1985974"/>
            <a:ext cx="12089258" cy="57391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105"/>
              </a:spcBef>
            </a:pPr>
            <a:r>
              <a:rPr dirty="0"/>
              <a:t>Perbandingan FHSS dan</a:t>
            </a:r>
            <a:r>
              <a:rPr spc="-100" dirty="0"/>
              <a:t> </a:t>
            </a:r>
            <a:r>
              <a:rPr dirty="0"/>
              <a:t>DSSS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247391"/>
            <a:ext cx="12525375" cy="5293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marR="145415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Narrow band interference </a:t>
            </a:r>
            <a:r>
              <a:rPr sz="3600" dirty="0">
                <a:latin typeface="Wingdings"/>
                <a:cs typeface="Wingdings"/>
              </a:rPr>
              <a:t></a:t>
            </a:r>
            <a:r>
              <a:rPr sz="360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Rockwell"/>
                <a:cs typeface="Rockwell"/>
              </a:rPr>
              <a:t>FHSS memiliki</a:t>
            </a:r>
            <a:r>
              <a:rPr sz="3600" spc="-16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resistensi  yang lebih tinggi dari pada</a:t>
            </a:r>
            <a:r>
              <a:rPr sz="3600" spc="-5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DSSS</a:t>
            </a:r>
            <a:endParaRPr sz="3600">
              <a:latin typeface="Rockwell"/>
              <a:cs typeface="Rockwell"/>
            </a:endParaRPr>
          </a:p>
          <a:p>
            <a:pPr marL="756285" marR="692785" indent="-7442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Cost </a:t>
            </a:r>
            <a:r>
              <a:rPr sz="3600" dirty="0">
                <a:latin typeface="Wingdings"/>
                <a:cs typeface="Wingdings"/>
              </a:rPr>
              <a:t></a:t>
            </a:r>
            <a:r>
              <a:rPr sz="360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Rockwell"/>
                <a:cs typeface="Rockwell"/>
              </a:rPr>
              <a:t>DSSS lebih </a:t>
            </a:r>
            <a:r>
              <a:rPr sz="3600" spc="-5" dirty="0">
                <a:latin typeface="Rockwell"/>
                <a:cs typeface="Rockwell"/>
              </a:rPr>
              <a:t>murah </a:t>
            </a:r>
            <a:r>
              <a:rPr sz="3600" dirty="0">
                <a:latin typeface="Rockwell"/>
                <a:cs typeface="Rockwell"/>
              </a:rPr>
              <a:t>dibandingkan FHSS</a:t>
            </a:r>
            <a:r>
              <a:rPr sz="3600" spc="-1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dalam  </a:t>
            </a:r>
            <a:r>
              <a:rPr sz="3600" spc="-5" dirty="0">
                <a:latin typeface="Rockwell"/>
                <a:cs typeface="Rockwell"/>
              </a:rPr>
              <a:t>konteks </a:t>
            </a:r>
            <a:r>
              <a:rPr sz="3600" dirty="0">
                <a:latin typeface="Rockwell"/>
                <a:cs typeface="Rockwell"/>
              </a:rPr>
              <a:t>teknologi wireless</a:t>
            </a:r>
            <a:r>
              <a:rPr sz="3600" spc="-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LAN</a:t>
            </a:r>
            <a:endParaRPr sz="3600">
              <a:latin typeface="Rockwell"/>
              <a:cs typeface="Rockwell"/>
            </a:endParaRPr>
          </a:p>
          <a:p>
            <a:pPr marL="756285" marR="135255" indent="-7442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spc="-5" dirty="0">
                <a:latin typeface="Rockwell"/>
                <a:cs typeface="Rockwell"/>
              </a:rPr>
              <a:t>Co-location </a:t>
            </a:r>
            <a:r>
              <a:rPr sz="3600" dirty="0">
                <a:latin typeface="Wingdings"/>
                <a:cs typeface="Wingdings"/>
              </a:rPr>
              <a:t></a:t>
            </a:r>
            <a:r>
              <a:rPr sz="360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Rockwell"/>
                <a:cs typeface="Rockwell"/>
              </a:rPr>
              <a:t>FHSS memiliki </a:t>
            </a:r>
            <a:r>
              <a:rPr sz="3600" spc="-5" dirty="0">
                <a:latin typeface="Rockwell"/>
                <a:cs typeface="Rockwell"/>
              </a:rPr>
              <a:t>kemampuan </a:t>
            </a:r>
            <a:r>
              <a:rPr sz="3600" dirty="0">
                <a:latin typeface="Rockwell"/>
                <a:cs typeface="Rockwell"/>
              </a:rPr>
              <a:t>lebih</a:t>
            </a:r>
            <a:r>
              <a:rPr sz="3600" spc="-7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dalam  </a:t>
            </a:r>
            <a:r>
              <a:rPr sz="3600" spc="-5" dirty="0">
                <a:latin typeface="Rockwell"/>
                <a:cs typeface="Rockwell"/>
              </a:rPr>
              <a:t>melakukan co-location </a:t>
            </a:r>
            <a:r>
              <a:rPr sz="3600" dirty="0">
                <a:latin typeface="Rockwell"/>
                <a:cs typeface="Rockwell"/>
              </a:rPr>
              <a:t>lebih banyak daripada</a:t>
            </a:r>
            <a:r>
              <a:rPr sz="3600" spc="-5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DSSS.</a:t>
            </a:r>
            <a:endParaRPr sz="36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spc="-5" dirty="0">
                <a:latin typeface="Rockwell"/>
                <a:cs typeface="Rockwell"/>
              </a:rPr>
              <a:t>Equipment </a:t>
            </a:r>
            <a:r>
              <a:rPr sz="3600" b="1" dirty="0">
                <a:latin typeface="Rockwell"/>
                <a:cs typeface="Rockwell"/>
              </a:rPr>
              <a:t>Compability dan </a:t>
            </a:r>
            <a:r>
              <a:rPr sz="3600" b="1" spc="-5" dirty="0">
                <a:latin typeface="Rockwell"/>
                <a:cs typeface="Rockwell"/>
              </a:rPr>
              <a:t>Availability</a:t>
            </a:r>
            <a:r>
              <a:rPr sz="3600" spc="-5" dirty="0">
                <a:latin typeface="Wingdings"/>
                <a:cs typeface="Wingdings"/>
              </a:rPr>
              <a:t></a:t>
            </a:r>
            <a:r>
              <a:rPr sz="3600" spc="-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Rockwell"/>
                <a:cs typeface="Rockwell"/>
              </a:rPr>
              <a:t>DSSS  memiliki </a:t>
            </a:r>
            <a:r>
              <a:rPr sz="3600" spc="-5" dirty="0">
                <a:latin typeface="Rockwell"/>
                <a:cs typeface="Rockwell"/>
              </a:rPr>
              <a:t>standard </a:t>
            </a:r>
            <a:r>
              <a:rPr sz="3600" dirty="0">
                <a:latin typeface="Rockwell"/>
                <a:cs typeface="Rockwell"/>
              </a:rPr>
              <a:t>WECA yg digunakan untuk</a:t>
            </a:r>
            <a:r>
              <a:rPr sz="3600" spc="-10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teknologi  </a:t>
            </a:r>
            <a:r>
              <a:rPr sz="3600" dirty="0">
                <a:latin typeface="Rockwell"/>
                <a:cs typeface="Rockwell"/>
              </a:rPr>
              <a:t>WiFi sementara FHSS belum</a:t>
            </a:r>
            <a:r>
              <a:rPr sz="3600" spc="-5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ada.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105"/>
              </a:spcBef>
            </a:pPr>
            <a:r>
              <a:rPr dirty="0"/>
              <a:t>Perbandingan FHSS dan</a:t>
            </a:r>
            <a:r>
              <a:rPr spc="-100" dirty="0"/>
              <a:t> </a:t>
            </a:r>
            <a:r>
              <a:rPr dirty="0"/>
              <a:t>DSSS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9789"/>
            <a:ext cx="12653010" cy="5145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marR="1212850" indent="-744220">
              <a:lnSpc>
                <a:spcPct val="99900"/>
              </a:lnSpc>
              <a:spcBef>
                <a:spcPts val="100"/>
              </a:spcBef>
              <a:buAutoNum type="arabicPeriod" startAt="5"/>
              <a:tabLst>
                <a:tab pos="756285" algn="l"/>
                <a:tab pos="756920" algn="l"/>
              </a:tabLst>
            </a:pPr>
            <a:r>
              <a:rPr sz="4000" b="1" spc="-5" dirty="0">
                <a:latin typeface="Rockwell"/>
                <a:cs typeface="Rockwell"/>
              </a:rPr>
              <a:t>Data Rate &amp; Troughput </a:t>
            </a:r>
            <a:r>
              <a:rPr sz="4000" spc="-5" dirty="0">
                <a:latin typeface="Wingdings"/>
                <a:cs typeface="Wingdings"/>
              </a:rPr>
              <a:t></a:t>
            </a:r>
            <a:r>
              <a:rPr sz="4000" spc="-5" dirty="0">
                <a:latin typeface="Times New Roman"/>
                <a:cs typeface="Times New Roman"/>
              </a:rPr>
              <a:t> </a:t>
            </a:r>
            <a:r>
              <a:rPr sz="4000" spc="-10" dirty="0">
                <a:latin typeface="Rockwell"/>
                <a:cs typeface="Rockwell"/>
              </a:rPr>
              <a:t>Pada </a:t>
            </a:r>
            <a:r>
              <a:rPr sz="4000" spc="-5" dirty="0">
                <a:latin typeface="Rockwell"/>
                <a:cs typeface="Rockwell"/>
              </a:rPr>
              <a:t>pengujian  penggunaan wireeless LAN menghasilkan </a:t>
            </a:r>
            <a:r>
              <a:rPr sz="4000" spc="-10" dirty="0">
                <a:latin typeface="Rockwell"/>
                <a:cs typeface="Rockwell"/>
              </a:rPr>
              <a:t>5-6  </a:t>
            </a:r>
            <a:r>
              <a:rPr sz="4000" spc="-5" dirty="0">
                <a:latin typeface="Rockwell"/>
                <a:cs typeface="Rockwell"/>
              </a:rPr>
              <a:t>Mbps pada settingan 11 Mbps </a:t>
            </a:r>
            <a:r>
              <a:rPr sz="4000" spc="-10" dirty="0">
                <a:latin typeface="Rockwell"/>
                <a:cs typeface="Rockwell"/>
              </a:rPr>
              <a:t>untuk</a:t>
            </a:r>
            <a:r>
              <a:rPr sz="4000" spc="7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DSSS</a:t>
            </a:r>
            <a:endParaRPr sz="40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975"/>
              </a:spcBef>
              <a:buAutoNum type="arabicPeriod" startAt="5"/>
              <a:tabLst>
                <a:tab pos="756285" algn="l"/>
                <a:tab pos="756920" algn="l"/>
              </a:tabLst>
            </a:pPr>
            <a:r>
              <a:rPr sz="4000" b="1" spc="-5" dirty="0">
                <a:latin typeface="Rockwell"/>
                <a:cs typeface="Rockwell"/>
              </a:rPr>
              <a:t>Security </a:t>
            </a:r>
            <a:r>
              <a:rPr sz="4000" spc="-5" dirty="0">
                <a:latin typeface="Wingdings"/>
                <a:cs typeface="Wingdings"/>
              </a:rPr>
              <a:t></a:t>
            </a:r>
            <a:r>
              <a:rPr sz="4000" spc="-5" dirty="0">
                <a:latin typeface="Times New Roman"/>
                <a:cs typeface="Times New Roman"/>
              </a:rPr>
              <a:t> </a:t>
            </a:r>
            <a:r>
              <a:rPr sz="4000" spc="-5" dirty="0">
                <a:latin typeface="Rockwell"/>
                <a:cs typeface="Rockwell"/>
              </a:rPr>
              <a:t>FHSS lebih aman dibandingkan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DSSS</a:t>
            </a:r>
            <a:endParaRPr sz="4000">
              <a:latin typeface="Rockwell"/>
              <a:cs typeface="Rockwell"/>
            </a:endParaRPr>
          </a:p>
          <a:p>
            <a:pPr marL="756285" marR="5080" indent="-744220">
              <a:lnSpc>
                <a:spcPct val="99900"/>
              </a:lnSpc>
              <a:spcBef>
                <a:spcPts val="965"/>
              </a:spcBef>
              <a:buAutoNum type="arabicPeriod" startAt="5"/>
              <a:tabLst>
                <a:tab pos="756285" algn="l"/>
                <a:tab pos="756920" algn="l"/>
              </a:tabLst>
            </a:pPr>
            <a:r>
              <a:rPr sz="4000" b="1" spc="-5" dirty="0">
                <a:latin typeface="Rockwell"/>
                <a:cs typeface="Rockwell"/>
              </a:rPr>
              <a:t>Support Standard </a:t>
            </a:r>
            <a:r>
              <a:rPr sz="4000" spc="-5" dirty="0">
                <a:latin typeface="Wingdings"/>
                <a:cs typeface="Wingdings"/>
              </a:rPr>
              <a:t></a:t>
            </a:r>
            <a:r>
              <a:rPr sz="4000" spc="-5" dirty="0">
                <a:latin typeface="Times New Roman"/>
                <a:cs typeface="Times New Roman"/>
              </a:rPr>
              <a:t> </a:t>
            </a:r>
            <a:r>
              <a:rPr sz="4000" spc="-5" dirty="0">
                <a:latin typeface="Rockwell"/>
                <a:cs typeface="Rockwell"/>
              </a:rPr>
              <a:t>DSSS dapat bekerja pada  teknologi </a:t>
            </a:r>
            <a:r>
              <a:rPr sz="4000" spc="-10" dirty="0">
                <a:latin typeface="Rockwell"/>
                <a:cs typeface="Rockwell"/>
              </a:rPr>
              <a:t>802.11g </a:t>
            </a:r>
            <a:r>
              <a:rPr sz="4000" spc="-5" dirty="0">
                <a:latin typeface="Rockwell"/>
                <a:cs typeface="Rockwell"/>
              </a:rPr>
              <a:t>dan </a:t>
            </a:r>
            <a:r>
              <a:rPr sz="4000" spc="-10" dirty="0">
                <a:latin typeface="Rockwell"/>
                <a:cs typeface="Rockwell"/>
              </a:rPr>
              <a:t>802.11a </a:t>
            </a:r>
            <a:r>
              <a:rPr sz="4000" spc="-5" dirty="0">
                <a:latin typeface="Rockwell"/>
                <a:cs typeface="Rockwell"/>
              </a:rPr>
              <a:t>sesuai dengan versi  perangkat, sedangkan standadrd pada FHSS  </a:t>
            </a:r>
            <a:r>
              <a:rPr sz="4000" spc="-10" dirty="0">
                <a:latin typeface="Rockwell"/>
                <a:cs typeface="Rockwell"/>
              </a:rPr>
              <a:t>meliputi </a:t>
            </a:r>
            <a:r>
              <a:rPr sz="4000" spc="-5" dirty="0">
                <a:latin typeface="Rockwell"/>
                <a:cs typeface="Rockwell"/>
              </a:rPr>
              <a:t>HomeRF 2.0 dan</a:t>
            </a:r>
            <a:r>
              <a:rPr sz="4000" spc="2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802.15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34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1564</Words>
  <Application>Microsoft Office PowerPoint</Application>
  <PresentationFormat>Custom</PresentationFormat>
  <Paragraphs>114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Calibri</vt:lpstr>
      <vt:lpstr>Rockwell</vt:lpstr>
      <vt:lpstr>Times New Roman</vt:lpstr>
      <vt:lpstr>Wingdings</vt:lpstr>
      <vt:lpstr>Office Theme</vt:lpstr>
      <vt:lpstr>PowerPoint Presentation</vt:lpstr>
      <vt:lpstr>Pendahuluan</vt:lpstr>
      <vt:lpstr>Pendahuluan</vt:lpstr>
      <vt:lpstr>Definisi</vt:lpstr>
      <vt:lpstr>Narrow Band vs Spread Spectrum</vt:lpstr>
      <vt:lpstr>Kelebihan Spread Spectrum dibanding Narrow Band</vt:lpstr>
      <vt:lpstr>Spreading dan de-Spreading</vt:lpstr>
      <vt:lpstr>Proses Spreading dan de-Spreading</vt:lpstr>
      <vt:lpstr>Kehandalan Spread Spectrum</vt:lpstr>
      <vt:lpstr>Kehandalan Spread Spectrum..Contd,</vt:lpstr>
      <vt:lpstr>Signal to Noise Ratio</vt:lpstr>
      <vt:lpstr>Ciri Umum Spread Spectrum</vt:lpstr>
      <vt:lpstr>Kriteria dalam Spread Spectrum</vt:lpstr>
      <vt:lpstr>Konsep dari Sistem Spread Spectrum</vt:lpstr>
      <vt:lpstr>Ket. Gambar; Konsep dari Sistem Spread Spectrum</vt:lpstr>
      <vt:lpstr>Keuntungan</vt:lpstr>
      <vt:lpstr>Jenis –Jenis Spread Spectrum</vt:lpstr>
      <vt:lpstr>1. Frequency Hopping Spread Spectrum (FHSS)</vt:lpstr>
      <vt:lpstr>PowerPoint Presentation</vt:lpstr>
      <vt:lpstr>Ket, Gambar; Frequency Hopping Spread Spectrum (FHSS)</vt:lpstr>
      <vt:lpstr>Contoh;Sistem Frequency Hopping  Spread Spectrum pada Transmitter</vt:lpstr>
      <vt:lpstr>Keterangan Gambar</vt:lpstr>
      <vt:lpstr>Contoh;Sistem Frequency Hopping Spread  Spectrum pada Receiver</vt:lpstr>
      <vt:lpstr>2. Direct Sequence Spread Spectrum (DSSS)</vt:lpstr>
      <vt:lpstr>Direct Sequence Spread Spectrum (DSSS)..Lanjt</vt:lpstr>
      <vt:lpstr>Skema DSSS</vt:lpstr>
      <vt:lpstr>Direct Sequence Spread Spectrum pada  Transmitter</vt:lpstr>
      <vt:lpstr>Direct Sequence Spread Spectrum pada  Receiver</vt:lpstr>
      <vt:lpstr>Proses Spreading dan De-Spreading</vt:lpstr>
      <vt:lpstr>Contoh; Direct Sequence Spread Spectrum Menggunakan BPSK</vt:lpstr>
      <vt:lpstr>Ket Gambar</vt:lpstr>
      <vt:lpstr>Perbandingan FHSS dan DSSS</vt:lpstr>
      <vt:lpstr>Perbandingan FHSS dan DSSS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2019-08-27T07:47:01Z</dcterms:created>
  <dcterms:modified xsi:type="dcterms:W3CDTF">2019-08-28T06:18:37Z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2015-11-23T00:00:00Z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