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4"/>
  </p:handout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72" r:id="rId9"/>
    <p:sldId id="260" r:id="rId10"/>
    <p:sldId id="269" r:id="rId11"/>
    <p:sldId id="270" r:id="rId12"/>
    <p:sldId id="271" r:id="rId13"/>
    <p:sldId id="273" r:id="rId14"/>
    <p:sldId id="274" r:id="rId15"/>
    <p:sldId id="275" r:id="rId16"/>
    <p:sldId id="276" r:id="rId17"/>
    <p:sldId id="265" r:id="rId18"/>
    <p:sldId id="266" r:id="rId19"/>
    <p:sldId id="267" r:id="rId20"/>
    <p:sldId id="278" r:id="rId21"/>
    <p:sldId id="277" r:id="rId22"/>
    <p:sldId id="280" r:id="rId23"/>
  </p:sldIdLst>
  <p:sldSz cx="9144000" cy="6858000" type="screen4x3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1" d="100"/>
          <a:sy n="31" d="100"/>
        </p:scale>
        <p:origin x="-164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61D342AB-C741-4E67-888B-BF4E4BF387F5}" type="datetimeFigureOut">
              <a:rPr lang="en-US" smtClean="0"/>
              <a:t>9/15/2018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F9932088-F29A-4786-9D4D-9FBFCA38482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DA2233E-9ADF-4605-9BBB-84879A4D5E24}" type="datetimeFigureOut">
              <a:rPr lang="en-US" smtClean="0"/>
              <a:pPr/>
              <a:t>9/15/2018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4CEA5C1-7869-4698-9067-91CE79AE9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DA2233E-9ADF-4605-9BBB-84879A4D5E24}" type="datetimeFigureOut">
              <a:rPr lang="en-US" smtClean="0"/>
              <a:pPr/>
              <a:t>9/15/2018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4CEA5C1-7869-4698-9067-91CE79AE9AB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DA2233E-9ADF-4605-9BBB-84879A4D5E24}" type="datetimeFigureOut">
              <a:rPr lang="en-US" smtClean="0"/>
              <a:pPr/>
              <a:t>9/15/2018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4CEA5C1-7869-4698-9067-91CE79AE9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2233E-9ADF-4605-9BBB-84879A4D5E24}" type="datetimeFigureOut">
              <a:rPr lang="en-US" smtClean="0"/>
              <a:pPr/>
              <a:t>9/15/2018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5C1-7869-4698-9067-91CE79AE9AB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2233E-9ADF-4605-9BBB-84879A4D5E24}" type="datetimeFigureOut">
              <a:rPr lang="en-US" smtClean="0"/>
              <a:pPr/>
              <a:t>9/15/2018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5C1-7869-4698-9067-91CE79AE9AB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DA2233E-9ADF-4605-9BBB-84879A4D5E24}" type="datetimeFigureOut">
              <a:rPr lang="en-US" smtClean="0"/>
              <a:pPr/>
              <a:t>9/15/2018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4CEA5C1-7869-4698-9067-91CE79AE9AB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2233E-9ADF-4605-9BBB-84879A4D5E24}" type="datetimeFigureOut">
              <a:rPr lang="en-US" smtClean="0"/>
              <a:pPr/>
              <a:t>9/15/2018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5C1-7869-4698-9067-91CE79AE9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DA2233E-9ADF-4605-9BBB-84879A4D5E24}" type="datetimeFigureOut">
              <a:rPr lang="en-US" smtClean="0"/>
              <a:pPr/>
              <a:t>9/15/2018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4CEA5C1-7869-4698-9067-91CE79AE9AB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DA2233E-9ADF-4605-9BBB-84879A4D5E24}" type="datetimeFigureOut">
              <a:rPr lang="en-US" smtClean="0"/>
              <a:pPr/>
              <a:t>9/15/2018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4CEA5C1-7869-4698-9067-91CE79AE9AB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2233E-9ADF-4605-9BBB-84879A4D5E24}" type="datetimeFigureOut">
              <a:rPr lang="en-US" smtClean="0"/>
              <a:pPr/>
              <a:t>9/15/2018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5C1-7869-4698-9067-91CE79AE9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2233E-9ADF-4605-9BBB-84879A4D5E24}" type="datetimeFigureOut">
              <a:rPr lang="en-US" smtClean="0"/>
              <a:pPr/>
              <a:t>9/15/2018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A5C1-7869-4698-9067-91CE79AE9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DA2233E-9ADF-4605-9BBB-84879A4D5E24}" type="datetimeFigureOut">
              <a:rPr lang="en-US" smtClean="0"/>
              <a:pPr/>
              <a:t>9/15/2018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4CEA5C1-7869-4698-9067-91CE79AE9AB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Bahan</a:t>
            </a:r>
            <a:r>
              <a:rPr lang="en-US" sz="4000" dirty="0"/>
              <a:t> </a:t>
            </a:r>
            <a:r>
              <a:rPr lang="en-US" sz="4000" dirty="0" err="1"/>
              <a:t>Semikonduktor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6400800" y="381000"/>
            <a:ext cx="1676400" cy="381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Pertemuan</a:t>
            </a:r>
            <a:r>
              <a:rPr lang="en-US" dirty="0"/>
              <a:t> II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/>
              <a:t>Semikonduktor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yang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i="1" dirty="0" err="1"/>
              <a:t>setengah</a:t>
            </a:r>
            <a:r>
              <a:rPr lang="en-US" dirty="0"/>
              <a:t> </a:t>
            </a:r>
            <a:r>
              <a:rPr lang="en-US" dirty="0" err="1"/>
              <a:t>konduktor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celah</a:t>
            </a:r>
            <a:r>
              <a:rPr lang="en-US" dirty="0"/>
              <a:t> </a:t>
            </a:r>
            <a:r>
              <a:rPr lang="en-US" dirty="0" err="1"/>
              <a:t>energi</a:t>
            </a:r>
            <a:r>
              <a:rPr lang="en-US" dirty="0"/>
              <a:t> yang </a:t>
            </a:r>
            <a:r>
              <a:rPr lang="en-US" dirty="0" err="1"/>
              <a:t>dibentuk</a:t>
            </a:r>
            <a:r>
              <a:rPr lang="en-US" dirty="0"/>
              <a:t> </a:t>
            </a:r>
            <a:r>
              <a:rPr lang="sv-SE" dirty="0"/>
              <a:t>oleh struktur bahan ini lebih kecil dari celah energi </a:t>
            </a:r>
            <a:r>
              <a:rPr lang="en-US" dirty="0" err="1"/>
              <a:t>bahan</a:t>
            </a:r>
            <a:r>
              <a:rPr lang="en-US" dirty="0"/>
              <a:t> isolator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celah</a:t>
            </a:r>
            <a:r>
              <a:rPr lang="en-US" dirty="0"/>
              <a:t> </a:t>
            </a:r>
            <a:r>
              <a:rPr lang="en-US" dirty="0" err="1"/>
              <a:t>energi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konduktor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memungkinkan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berpindah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atom </a:t>
            </a:r>
            <a:r>
              <a:rPr lang="en-US" dirty="0" err="1"/>
              <a:t>penyusun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atom </a:t>
            </a:r>
            <a:r>
              <a:rPr lang="en-US" dirty="0" err="1"/>
              <a:t>penyusun</a:t>
            </a:r>
            <a:r>
              <a:rPr lang="en-US" dirty="0"/>
              <a:t> lain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perlakuan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(</a:t>
            </a:r>
            <a:r>
              <a:rPr lang="en-US" dirty="0" err="1"/>
              <a:t>pemberian</a:t>
            </a:r>
            <a:r>
              <a:rPr lang="en-US" dirty="0"/>
              <a:t> </a:t>
            </a:r>
            <a:r>
              <a:rPr lang="en-US" dirty="0" err="1"/>
              <a:t>tegangan</a:t>
            </a:r>
            <a:r>
              <a:rPr lang="en-US" dirty="0"/>
              <a:t>,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suhu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sebagainya</a:t>
            </a:r>
            <a:r>
              <a:rPr lang="en-US" dirty="0"/>
              <a:t>). </a:t>
            </a:r>
          </a:p>
          <a:p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setengah</a:t>
            </a:r>
            <a:r>
              <a:rPr lang="en-US" dirty="0"/>
              <a:t> </a:t>
            </a:r>
            <a:r>
              <a:rPr lang="en-US" dirty="0" err="1"/>
              <a:t>menghantar</a:t>
            </a:r>
            <a:r>
              <a:rPr lang="en-US" dirty="0"/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838200"/>
          </a:xfrm>
        </p:spPr>
        <p:txBody>
          <a:bodyPr/>
          <a:lstStyle/>
          <a:p>
            <a:pPr algn="l"/>
            <a:r>
              <a:rPr lang="en-US" dirty="0" err="1"/>
              <a:t>Sifat</a:t>
            </a:r>
            <a:r>
              <a:rPr lang="en-US" dirty="0"/>
              <a:t> –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0"/>
            <a:ext cx="8229600" cy="5181600"/>
          </a:xfrm>
        </p:spPr>
        <p:txBody>
          <a:bodyPr>
            <a:normAutofit fontScale="92500"/>
          </a:bodyPr>
          <a:lstStyle/>
          <a:p>
            <a:r>
              <a:rPr lang="en-US" dirty="0" err="1"/>
              <a:t>Resistivitas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isolator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konduktor</a:t>
            </a:r>
            <a:r>
              <a:rPr lang="en-US" dirty="0"/>
              <a:t>.</a:t>
            </a:r>
          </a:p>
          <a:p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resistansi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koefisien</a:t>
            </a:r>
            <a:r>
              <a:rPr lang="en-US" dirty="0"/>
              <a:t> </a:t>
            </a:r>
            <a:r>
              <a:rPr lang="en-US" dirty="0" err="1"/>
              <a:t>suhu</a:t>
            </a:r>
            <a:r>
              <a:rPr lang="en-US" dirty="0"/>
              <a:t> </a:t>
            </a:r>
            <a:r>
              <a:rPr lang="en-US" dirty="0" err="1"/>
              <a:t>negatif</a:t>
            </a:r>
            <a:r>
              <a:rPr lang="en-US" dirty="0"/>
              <a:t>, 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resistansi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menurun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kenaikan</a:t>
            </a:r>
            <a:r>
              <a:rPr lang="en-US" dirty="0"/>
              <a:t> </a:t>
            </a:r>
            <a:r>
              <a:rPr lang="en-US" dirty="0" err="1"/>
              <a:t>suhu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sabailiknya</a:t>
            </a:r>
            <a:r>
              <a:rPr lang="en-US" dirty="0"/>
              <a:t> </a:t>
            </a:r>
            <a:r>
              <a:rPr lang="en-US" dirty="0" err="1"/>
              <a:t>pengertiannya</a:t>
            </a:r>
            <a:r>
              <a:rPr lang="en-US" dirty="0"/>
              <a:t> </a:t>
            </a:r>
            <a:r>
              <a:rPr lang="en-US" dirty="0" err="1"/>
              <a:t>semionduktor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isolator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suhu</a:t>
            </a:r>
            <a:r>
              <a:rPr lang="en-US" dirty="0"/>
              <a:t> </a:t>
            </a:r>
            <a:r>
              <a:rPr lang="en-US" dirty="0" err="1"/>
              <a:t>rendah</a:t>
            </a:r>
            <a:r>
              <a:rPr lang="en-US" dirty="0"/>
              <a:t>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nkonduktor</a:t>
            </a:r>
            <a:r>
              <a:rPr lang="en-US" dirty="0"/>
              <a:t> </a:t>
            </a:r>
            <a:r>
              <a:rPr lang="en-US" dirty="0" err="1"/>
              <a:t>disaat</a:t>
            </a:r>
            <a:r>
              <a:rPr lang="en-US" dirty="0"/>
              <a:t> </a:t>
            </a:r>
            <a:r>
              <a:rPr lang="en-US" dirty="0" err="1"/>
              <a:t>suhu</a:t>
            </a:r>
            <a:r>
              <a:rPr lang="en-US" dirty="0"/>
              <a:t> </a:t>
            </a:r>
            <a:r>
              <a:rPr lang="en-US" dirty="0" err="1"/>
              <a:t>naik</a:t>
            </a:r>
            <a:r>
              <a:rPr lang="en-US" dirty="0"/>
              <a:t>.</a:t>
            </a:r>
          </a:p>
          <a:p>
            <a:r>
              <a:rPr lang="en-US" dirty="0" err="1"/>
              <a:t>Ketika</a:t>
            </a:r>
            <a:r>
              <a:rPr lang="en-US" dirty="0"/>
              <a:t> </a:t>
            </a:r>
            <a:r>
              <a:rPr lang="en-US" dirty="0" err="1"/>
              <a:t>ketakmurnian</a:t>
            </a:r>
            <a:r>
              <a:rPr lang="en-US" dirty="0"/>
              <a:t> </a:t>
            </a:r>
            <a:r>
              <a:rPr lang="en-US" dirty="0" err="1"/>
              <a:t>metalik</a:t>
            </a:r>
            <a:r>
              <a:rPr lang="en-US" dirty="0"/>
              <a:t> yang </a:t>
            </a:r>
            <a:r>
              <a:rPr lang="en-US" dirty="0" err="1"/>
              <a:t>tepat</a:t>
            </a:r>
            <a:r>
              <a:rPr lang="en-US" dirty="0"/>
              <a:t> (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arsenik</a:t>
            </a:r>
            <a:r>
              <a:rPr lang="en-US" dirty="0"/>
              <a:t>, gallium, </a:t>
            </a:r>
            <a:r>
              <a:rPr lang="en-US" dirty="0" err="1"/>
              <a:t>dsb</a:t>
            </a:r>
            <a:r>
              <a:rPr lang="en-US" dirty="0"/>
              <a:t>.) </a:t>
            </a:r>
            <a:r>
              <a:rPr lang="en-US" dirty="0" err="1"/>
              <a:t>ditambahkan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sifat-sifat</a:t>
            </a:r>
            <a:r>
              <a:rPr lang="en-US" dirty="0"/>
              <a:t> </a:t>
            </a:r>
            <a:r>
              <a:rPr lang="en-US" dirty="0" err="1"/>
              <a:t>konduksi</a:t>
            </a:r>
            <a:r>
              <a:rPr lang="en-US" dirty="0"/>
              <a:t> </a:t>
            </a:r>
            <a:r>
              <a:rPr lang="en-US" dirty="0" err="1"/>
              <a:t>arusnya</a:t>
            </a:r>
            <a:r>
              <a:rPr lang="en-US" dirty="0"/>
              <a:t> </a:t>
            </a:r>
            <a:r>
              <a:rPr lang="en-US" dirty="0" err="1"/>
              <a:t>berubah</a:t>
            </a:r>
            <a:r>
              <a:rPr lang="en-US" dirty="0"/>
              <a:t> </a:t>
            </a:r>
            <a:r>
              <a:rPr lang="en-US" dirty="0" err="1"/>
              <a:t>cukup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. </a:t>
            </a:r>
            <a:r>
              <a:rPr lang="en-US" dirty="0" err="1"/>
              <a:t>Inilah</a:t>
            </a:r>
            <a:r>
              <a:rPr lang="en-US" dirty="0"/>
              <a:t> </a:t>
            </a:r>
            <a:r>
              <a:rPr lang="en-US" dirty="0" err="1"/>
              <a:t>sifat</a:t>
            </a:r>
            <a:r>
              <a:rPr lang="en-US" dirty="0"/>
              <a:t> yang paling </a:t>
            </a:r>
            <a:r>
              <a:rPr lang="en-US" dirty="0" err="1"/>
              <a:t>khas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penting</a:t>
            </a:r>
            <a:r>
              <a:rPr lang="en-US" dirty="0"/>
              <a:t>. </a:t>
            </a:r>
          </a:p>
          <a:p>
            <a:r>
              <a:rPr lang="en-US" dirty="0" err="1"/>
              <a:t>Susunan</a:t>
            </a:r>
            <a:r>
              <a:rPr lang="en-US" dirty="0"/>
              <a:t> atom – atom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molekul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terstruktur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kristal</a:t>
            </a:r>
            <a:r>
              <a:rPr lang="en-US" dirty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Kristal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padatan</a:t>
            </a:r>
            <a:r>
              <a:rPr lang="en-US" dirty="0"/>
              <a:t> yang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penyusunya</a:t>
            </a:r>
            <a:r>
              <a:rPr lang="en-US" dirty="0"/>
              <a:t> </a:t>
            </a:r>
            <a:r>
              <a:rPr lang="en-US" dirty="0" err="1"/>
              <a:t>tersusun</a:t>
            </a:r>
            <a:r>
              <a:rPr lang="en-US" dirty="0"/>
              <a:t>/</a:t>
            </a:r>
            <a:r>
              <a:rPr lang="en-US" dirty="0" err="1"/>
              <a:t>terkemas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teratur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polanya</a:t>
            </a:r>
            <a:r>
              <a:rPr lang="en-US" dirty="0"/>
              <a:t> </a:t>
            </a:r>
            <a:r>
              <a:rPr lang="en-US" dirty="0" err="1"/>
              <a:t>berulang</a:t>
            </a:r>
            <a:r>
              <a:rPr lang="en-US" dirty="0"/>
              <a:t> </a:t>
            </a:r>
            <a:r>
              <a:rPr lang="en-US" dirty="0" err="1"/>
              <a:t>melebar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dimensi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/>
              <a:t>Ilustrasi</a:t>
            </a:r>
            <a:r>
              <a:rPr lang="en-US" dirty="0"/>
              <a:t> pita </a:t>
            </a:r>
            <a:r>
              <a:rPr lang="en-US" dirty="0" err="1"/>
              <a:t>energi</a:t>
            </a:r>
            <a:r>
              <a:rPr lang="en-US" dirty="0"/>
              <a:t>/</a:t>
            </a:r>
            <a:r>
              <a:rPr lang="en-US" dirty="0" err="1"/>
              <a:t>celah</a:t>
            </a:r>
            <a:r>
              <a:rPr lang="en-US" dirty="0"/>
              <a:t> </a:t>
            </a:r>
            <a:r>
              <a:rPr lang="en-US" dirty="0" err="1"/>
              <a:t>energi</a:t>
            </a:r>
            <a:r>
              <a:rPr lang="en-US" dirty="0"/>
              <a:t> </a:t>
            </a:r>
          </a:p>
        </p:txBody>
      </p:sp>
      <p:pic>
        <p:nvPicPr>
          <p:cNvPr id="4" name="Content Placeholder 3" descr="G:\materi PGRI\mekatronika\pita-energi-konduktor-isolator-semikonduktor.png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38200" y="1371600"/>
            <a:ext cx="73152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Pita </a:t>
            </a:r>
            <a:r>
              <a:rPr lang="en-US" dirty="0" err="1"/>
              <a:t>valensi</a:t>
            </a:r>
            <a:r>
              <a:rPr lang="en-US" dirty="0"/>
              <a:t>, pita </a:t>
            </a:r>
            <a:r>
              <a:rPr lang="en-US" dirty="0" err="1"/>
              <a:t>energi</a:t>
            </a:r>
            <a:r>
              <a:rPr lang="en-US" dirty="0"/>
              <a:t>, pita </a:t>
            </a:r>
            <a:r>
              <a:rPr lang="en-US" dirty="0" err="1"/>
              <a:t>terlarang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Pita </a:t>
            </a:r>
            <a:r>
              <a:rPr lang="en-US" dirty="0" err="1"/>
              <a:t>valensi</a:t>
            </a:r>
            <a:r>
              <a:rPr lang="en-US" dirty="0"/>
              <a:t> : pita </a:t>
            </a:r>
            <a:r>
              <a:rPr lang="en-US" dirty="0" err="1"/>
              <a:t>energi</a:t>
            </a:r>
            <a:r>
              <a:rPr lang="en-US" dirty="0"/>
              <a:t> </a:t>
            </a:r>
            <a:r>
              <a:rPr lang="en-US" dirty="0" err="1"/>
              <a:t>terakhir</a:t>
            </a:r>
            <a:r>
              <a:rPr lang="en-US" dirty="0"/>
              <a:t> yang </a:t>
            </a:r>
            <a:r>
              <a:rPr lang="en-US" dirty="0" err="1"/>
              <a:t>terisi</a:t>
            </a:r>
            <a:r>
              <a:rPr lang="en-US" dirty="0"/>
              <a:t> </a:t>
            </a:r>
            <a:r>
              <a:rPr lang="en-US" dirty="0" err="1"/>
              <a:t>penuh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elektron</a:t>
            </a:r>
            <a:endParaRPr lang="en-US" dirty="0"/>
          </a:p>
          <a:p>
            <a:r>
              <a:rPr lang="en-US" dirty="0"/>
              <a:t>Pita </a:t>
            </a:r>
            <a:r>
              <a:rPr lang="en-US" dirty="0" err="1"/>
              <a:t>konduksi</a:t>
            </a:r>
            <a:r>
              <a:rPr lang="en-US" dirty="0"/>
              <a:t> : pita </a:t>
            </a:r>
            <a:r>
              <a:rPr lang="en-US" dirty="0" err="1"/>
              <a:t>energi</a:t>
            </a:r>
            <a:r>
              <a:rPr lang="en-US" dirty="0"/>
              <a:t> </a:t>
            </a:r>
            <a:r>
              <a:rPr lang="en-US" dirty="0" err="1"/>
              <a:t>diatas</a:t>
            </a:r>
            <a:r>
              <a:rPr lang="en-US" dirty="0"/>
              <a:t> pita </a:t>
            </a:r>
            <a:r>
              <a:rPr lang="en-US" dirty="0" err="1"/>
              <a:t>valensi</a:t>
            </a:r>
            <a:r>
              <a:rPr lang="en-US" dirty="0"/>
              <a:t> yang </a:t>
            </a:r>
            <a:r>
              <a:rPr lang="en-US" dirty="0" err="1"/>
              <a:t>kosong</a:t>
            </a:r>
            <a:r>
              <a:rPr lang="en-US" dirty="0"/>
              <a:t>, </a:t>
            </a:r>
            <a:r>
              <a:rPr lang="en-US" dirty="0" err="1"/>
              <a:t>terisi</a:t>
            </a:r>
            <a:r>
              <a:rPr lang="en-US" dirty="0"/>
              <a:t> </a:t>
            </a:r>
            <a:r>
              <a:rPr lang="en-US" dirty="0" err="1"/>
              <a:t>sebagian</a:t>
            </a:r>
            <a:r>
              <a:rPr lang="en-US" dirty="0"/>
              <a:t> </a:t>
            </a:r>
            <a:r>
              <a:rPr lang="en-US" dirty="0" err="1"/>
              <a:t>elektron</a:t>
            </a:r>
            <a:endParaRPr lang="en-US" dirty="0"/>
          </a:p>
          <a:p>
            <a:r>
              <a:rPr lang="en-US" dirty="0"/>
              <a:t>Pita </a:t>
            </a:r>
            <a:r>
              <a:rPr lang="en-US" dirty="0" err="1"/>
              <a:t>terlarang</a:t>
            </a:r>
            <a:r>
              <a:rPr lang="en-US" dirty="0"/>
              <a:t> : </a:t>
            </a:r>
            <a:r>
              <a:rPr lang="en-US" dirty="0" err="1"/>
              <a:t>adalah</a:t>
            </a:r>
            <a:r>
              <a:rPr lang="en-US" dirty="0"/>
              <a:t> pita </a:t>
            </a:r>
            <a:r>
              <a:rPr lang="en-US" dirty="0" err="1"/>
              <a:t>energi</a:t>
            </a:r>
            <a:r>
              <a:rPr lang="en-US" dirty="0"/>
              <a:t> </a:t>
            </a:r>
            <a:r>
              <a:rPr lang="en-US" dirty="0" err="1"/>
              <a:t>diantara</a:t>
            </a:r>
            <a:r>
              <a:rPr lang="en-US" dirty="0"/>
              <a:t> pita </a:t>
            </a:r>
            <a:r>
              <a:rPr lang="en-US" dirty="0" err="1"/>
              <a:t>valensi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pita </a:t>
            </a:r>
            <a:r>
              <a:rPr lang="en-US" dirty="0" err="1"/>
              <a:t>konduksi</a:t>
            </a:r>
            <a:r>
              <a:rPr lang="en-US" dirty="0"/>
              <a:t>,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celah</a:t>
            </a:r>
            <a:r>
              <a:rPr lang="en-US" dirty="0"/>
              <a:t>/pita </a:t>
            </a:r>
            <a:r>
              <a:rPr lang="en-US" dirty="0" err="1"/>
              <a:t>energi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yang </a:t>
            </a:r>
            <a:r>
              <a:rPr lang="en-US" dirty="0" err="1"/>
              <a:t>berada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celah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melewatkan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pita </a:t>
            </a:r>
            <a:r>
              <a:rPr lang="en-US" dirty="0" err="1"/>
              <a:t>valensi</a:t>
            </a:r>
            <a:r>
              <a:rPr lang="en-US" dirty="0"/>
              <a:t> </a:t>
            </a:r>
            <a:r>
              <a:rPr lang="en-US" dirty="0" err="1"/>
              <a:t>menuju</a:t>
            </a:r>
            <a:r>
              <a:rPr lang="en-US" dirty="0"/>
              <a:t> pita </a:t>
            </a:r>
            <a:r>
              <a:rPr lang="en-US" dirty="0" err="1"/>
              <a:t>konduksi</a:t>
            </a:r>
            <a:r>
              <a:rPr lang="en-US" dirty="0"/>
              <a:t> </a:t>
            </a:r>
            <a:r>
              <a:rPr lang="en-US" dirty="0" err="1"/>
              <a:t>dibutuhkan</a:t>
            </a:r>
            <a:r>
              <a:rPr lang="en-US" dirty="0"/>
              <a:t> </a:t>
            </a:r>
            <a:r>
              <a:rPr lang="en-US" dirty="0" err="1"/>
              <a:t>energi</a:t>
            </a:r>
            <a:r>
              <a:rPr lang="en-US" dirty="0"/>
              <a:t> </a:t>
            </a:r>
            <a:r>
              <a:rPr lang="en-US" dirty="0" err="1"/>
              <a:t>sebesar</a:t>
            </a:r>
            <a:r>
              <a:rPr lang="en-US" dirty="0"/>
              <a:t> </a:t>
            </a:r>
            <a:r>
              <a:rPr lang="en-US" dirty="0" err="1"/>
              <a:t>celah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err="1"/>
              <a:t>lanjutan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838200"/>
            <a:ext cx="8229600" cy="5287963"/>
          </a:xfrm>
        </p:spPr>
        <p:txBody>
          <a:bodyPr>
            <a:normAutofit/>
          </a:bodyPr>
          <a:lstStyle/>
          <a:p>
            <a:r>
              <a:rPr lang="en-US" dirty="0" err="1"/>
              <a:t>Bahan</a:t>
            </a:r>
            <a:r>
              <a:rPr lang="en-US" dirty="0"/>
              <a:t> –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konduktor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celah</a:t>
            </a:r>
            <a:r>
              <a:rPr lang="en-US" dirty="0"/>
              <a:t> / pita </a:t>
            </a:r>
            <a:r>
              <a:rPr lang="en-US" dirty="0" err="1"/>
              <a:t>larangan</a:t>
            </a:r>
            <a:r>
              <a:rPr lang="en-US" dirty="0"/>
              <a:t>, </a:t>
            </a:r>
            <a:r>
              <a:rPr lang="en-US" dirty="0" err="1"/>
              <a:t>antara</a:t>
            </a:r>
            <a:r>
              <a:rPr lang="en-US" dirty="0"/>
              <a:t> pita </a:t>
            </a:r>
            <a:r>
              <a:rPr lang="en-US" dirty="0" err="1"/>
              <a:t>valensi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pita </a:t>
            </a:r>
            <a:r>
              <a:rPr lang="en-US" dirty="0" err="1"/>
              <a:t>konduksi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 </a:t>
            </a:r>
            <a:r>
              <a:rPr lang="en-US" dirty="0" err="1"/>
              <a:t>bahkan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bertumpuk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bergerak</a:t>
            </a:r>
            <a:r>
              <a:rPr lang="en-US" dirty="0"/>
              <a:t> </a:t>
            </a:r>
            <a:r>
              <a:rPr lang="en-US" dirty="0" err="1"/>
              <a:t>bebas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pita </a:t>
            </a:r>
            <a:r>
              <a:rPr lang="en-US" dirty="0" err="1"/>
              <a:t>valensi</a:t>
            </a:r>
            <a:r>
              <a:rPr lang="en-US" dirty="0"/>
              <a:t> </a:t>
            </a:r>
            <a:r>
              <a:rPr lang="en-US" dirty="0" err="1"/>
              <a:t>menuju</a:t>
            </a:r>
            <a:r>
              <a:rPr lang="en-US" dirty="0"/>
              <a:t> pita </a:t>
            </a:r>
            <a:r>
              <a:rPr lang="en-US" dirty="0" err="1"/>
              <a:t>konduksi</a:t>
            </a:r>
            <a:r>
              <a:rPr lang="en-US" dirty="0"/>
              <a:t>.</a:t>
            </a:r>
          </a:p>
          <a:p>
            <a:r>
              <a:rPr lang="en-US" dirty="0" err="1"/>
              <a:t>Bahan</a:t>
            </a:r>
            <a:r>
              <a:rPr lang="en-US" dirty="0"/>
              <a:t> isolator </a:t>
            </a:r>
            <a:r>
              <a:rPr lang="en-US" dirty="0" err="1"/>
              <a:t>memilik</a:t>
            </a:r>
            <a:r>
              <a:rPr lang="en-US" dirty="0"/>
              <a:t> </a:t>
            </a:r>
            <a:r>
              <a:rPr lang="en-US" dirty="0" err="1"/>
              <a:t>celah</a:t>
            </a:r>
            <a:r>
              <a:rPr lang="en-US" dirty="0"/>
              <a:t> </a:t>
            </a:r>
            <a:r>
              <a:rPr lang="en-US" dirty="0" err="1"/>
              <a:t>terlarang</a:t>
            </a:r>
            <a:r>
              <a:rPr lang="en-US" dirty="0"/>
              <a:t> yang </a:t>
            </a:r>
            <a:r>
              <a:rPr lang="en-US" dirty="0" err="1"/>
              <a:t>terlalu</a:t>
            </a:r>
            <a:r>
              <a:rPr lang="en-US" dirty="0"/>
              <a:t> </a:t>
            </a:r>
            <a:r>
              <a:rPr lang="en-US" dirty="0" err="1"/>
              <a:t>lebar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membutuhkan</a:t>
            </a:r>
            <a:r>
              <a:rPr lang="en-US" dirty="0"/>
              <a:t> </a:t>
            </a:r>
            <a:r>
              <a:rPr lang="en-US" dirty="0" err="1"/>
              <a:t>energi</a:t>
            </a:r>
            <a:r>
              <a:rPr lang="en-US" dirty="0"/>
              <a:t> yang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memindahkan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pita </a:t>
            </a:r>
            <a:r>
              <a:rPr lang="en-US" dirty="0" err="1"/>
              <a:t>valensi</a:t>
            </a:r>
            <a:r>
              <a:rPr lang="en-US" dirty="0"/>
              <a:t> </a:t>
            </a:r>
            <a:r>
              <a:rPr lang="en-US" dirty="0" err="1"/>
              <a:t>menuju</a:t>
            </a:r>
            <a:r>
              <a:rPr lang="en-US" dirty="0"/>
              <a:t> pita </a:t>
            </a:r>
            <a:r>
              <a:rPr lang="en-US" dirty="0" err="1"/>
              <a:t>konduksi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sukar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menghantar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listrik</a:t>
            </a:r>
            <a:endParaRPr lang="en-US" dirty="0"/>
          </a:p>
          <a:p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semikonduktormemiliki</a:t>
            </a:r>
            <a:r>
              <a:rPr lang="en-US" dirty="0"/>
              <a:t> </a:t>
            </a:r>
            <a:r>
              <a:rPr lang="en-US" dirty="0" err="1"/>
              <a:t>celah</a:t>
            </a:r>
            <a:r>
              <a:rPr lang="en-US" dirty="0"/>
              <a:t> </a:t>
            </a:r>
            <a:r>
              <a:rPr lang="en-US" dirty="0" err="1"/>
              <a:t>terlarang</a:t>
            </a:r>
            <a:r>
              <a:rPr lang="en-US" dirty="0"/>
              <a:t> yang </a:t>
            </a:r>
            <a:r>
              <a:rPr lang="en-US" dirty="0" err="1"/>
              <a:t>sempit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menghantarkan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membutuhkan</a:t>
            </a:r>
            <a:r>
              <a:rPr lang="en-US" dirty="0"/>
              <a:t> </a:t>
            </a:r>
            <a:r>
              <a:rPr lang="en-US" dirty="0" err="1"/>
              <a:t>energi</a:t>
            </a:r>
            <a:r>
              <a:rPr lang="en-US" dirty="0"/>
              <a:t> yang </a:t>
            </a:r>
            <a:r>
              <a:rPr lang="en-US" dirty="0" err="1"/>
              <a:t>begitu</a:t>
            </a:r>
            <a:r>
              <a:rPr lang="en-US" dirty="0"/>
              <a:t> </a:t>
            </a:r>
            <a:r>
              <a:rPr lang="en-US" dirty="0" err="1"/>
              <a:t>besar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/>
              <a:t>Karakteristik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Semikonduktor</a:t>
            </a:r>
            <a:r>
              <a:rPr lang="en-US" dirty="0"/>
              <a:t> elemental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–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it-IT" dirty="0"/>
              <a:t>periodik golongan IV A seperti silikon (Si), Germanium (Ge) dan </a:t>
            </a:r>
            <a:r>
              <a:rPr lang="en-US" dirty="0" err="1"/>
              <a:t>Karbon</a:t>
            </a:r>
            <a:r>
              <a:rPr lang="en-US" dirty="0"/>
              <a:t> (C). </a:t>
            </a:r>
            <a:r>
              <a:rPr lang="en-US" dirty="0" err="1"/>
              <a:t>Karbon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ditemukan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kristal</a:t>
            </a:r>
            <a:r>
              <a:rPr lang="en-US" dirty="0"/>
              <a:t> </a:t>
            </a:r>
            <a:r>
              <a:rPr lang="en-US" dirty="0" err="1"/>
              <a:t>intan</a:t>
            </a:r>
            <a:r>
              <a:rPr lang="en-US" dirty="0"/>
              <a:t>.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intan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konduktivitas</a:t>
            </a:r>
            <a:r>
              <a:rPr lang="en-US" dirty="0"/>
              <a:t> </a:t>
            </a:r>
            <a:r>
              <a:rPr lang="en-US" dirty="0" err="1"/>
              <a:t>panas</a:t>
            </a:r>
            <a:r>
              <a:rPr lang="en-US" dirty="0"/>
              <a:t> yang </a:t>
            </a:r>
            <a:r>
              <a:rPr lang="en-US" dirty="0" err="1"/>
              <a:t>tinggi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efektif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mengurangi</a:t>
            </a:r>
            <a:r>
              <a:rPr lang="en-US" dirty="0"/>
              <a:t> </a:t>
            </a:r>
            <a:r>
              <a:rPr lang="en-US" dirty="0" err="1"/>
              <a:t>efek</a:t>
            </a:r>
            <a:r>
              <a:rPr lang="en-US" dirty="0"/>
              <a:t> </a:t>
            </a:r>
            <a:r>
              <a:rPr lang="es-ES" dirty="0"/>
              <a:t>panas pada </a:t>
            </a:r>
            <a:r>
              <a:rPr lang="es-ES" dirty="0" err="1"/>
              <a:t>pembuatan</a:t>
            </a:r>
            <a:r>
              <a:rPr lang="es-ES" dirty="0"/>
              <a:t> </a:t>
            </a:r>
            <a:r>
              <a:rPr lang="es-ES" dirty="0" err="1"/>
              <a:t>semikonduktor</a:t>
            </a:r>
            <a:r>
              <a:rPr lang="es-ES" dirty="0"/>
              <a:t> laser.</a:t>
            </a:r>
          </a:p>
          <a:p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gabungan</a:t>
            </a:r>
            <a:r>
              <a:rPr lang="en-US" dirty="0"/>
              <a:t> (</a:t>
            </a:r>
            <a:r>
              <a:rPr lang="en-US" dirty="0" err="1"/>
              <a:t>kompon</a:t>
            </a:r>
            <a:r>
              <a:rPr lang="en-US" dirty="0"/>
              <a:t>)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senyawa</a:t>
            </a:r>
            <a:r>
              <a:rPr lang="en-US" dirty="0"/>
              <a:t> yang </a:t>
            </a:r>
            <a:r>
              <a:rPr lang="en-US" dirty="0" err="1"/>
              <a:t>dibentuk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logam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periodik</a:t>
            </a:r>
            <a:r>
              <a:rPr lang="en-US" dirty="0"/>
              <a:t> </a:t>
            </a:r>
            <a:r>
              <a:rPr lang="en-US" dirty="0" err="1"/>
              <a:t>golongan</a:t>
            </a:r>
            <a:r>
              <a:rPr lang="en-US" dirty="0"/>
              <a:t> IIB </a:t>
            </a:r>
            <a:r>
              <a:rPr lang="en-US" dirty="0" err="1"/>
              <a:t>dan</a:t>
            </a:r>
            <a:r>
              <a:rPr lang="en-US" dirty="0"/>
              <a:t> IIIA (</a:t>
            </a:r>
            <a:r>
              <a:rPr lang="en-US" dirty="0" err="1"/>
              <a:t>valensi</a:t>
            </a:r>
            <a:r>
              <a:rPr lang="en-US" dirty="0"/>
              <a:t> 2 </a:t>
            </a:r>
            <a:r>
              <a:rPr lang="it-IT" dirty="0"/>
              <a:t>dan 3) dengan non logam pada golongan VA dan VIA (valensi 5 dan 6)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ikatan</a:t>
            </a:r>
            <a:r>
              <a:rPr lang="en-US" dirty="0"/>
              <a:t> yang </a:t>
            </a:r>
            <a:r>
              <a:rPr lang="en-US" dirty="0" err="1"/>
              <a:t>stabil</a:t>
            </a:r>
            <a:r>
              <a:rPr lang="en-US" dirty="0"/>
              <a:t> (</a:t>
            </a:r>
            <a:r>
              <a:rPr lang="en-US" dirty="0" err="1"/>
              <a:t>valensi</a:t>
            </a:r>
            <a:r>
              <a:rPr lang="en-US" dirty="0"/>
              <a:t> 8).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gabungan</a:t>
            </a:r>
            <a:r>
              <a:rPr lang="en-US" dirty="0"/>
              <a:t> III </a:t>
            </a:r>
            <a:r>
              <a:rPr lang="en-US" dirty="0" err="1"/>
              <a:t>dan</a:t>
            </a:r>
            <a:r>
              <a:rPr lang="en-US" dirty="0"/>
              <a:t> V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GaAs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InP</a:t>
            </a:r>
            <a:r>
              <a:rPr lang="en-US" dirty="0"/>
              <a:t>, </a:t>
            </a:r>
            <a:r>
              <a:rPr lang="en-US" dirty="0" err="1"/>
              <a:t>sedangakan</a:t>
            </a:r>
            <a:r>
              <a:rPr lang="en-US" dirty="0"/>
              <a:t> </a:t>
            </a:r>
            <a:r>
              <a:rPr lang="en-US" dirty="0" err="1"/>
              <a:t>gabungan</a:t>
            </a:r>
            <a:r>
              <a:rPr lang="en-US" dirty="0"/>
              <a:t> II </a:t>
            </a:r>
            <a:r>
              <a:rPr lang="nl-NL" dirty="0"/>
              <a:t>dan VI misalnya CdTe dan ZnS.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r>
              <a:rPr lang="en-US" dirty="0"/>
              <a:t> material </a:t>
            </a:r>
            <a:r>
              <a:rPr lang="en-US" dirty="0" err="1"/>
              <a:t>semikonduktor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yang paling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germanium (</a:t>
            </a:r>
            <a:r>
              <a:rPr lang="en-US" dirty="0" err="1"/>
              <a:t>Ge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silikon</a:t>
            </a:r>
            <a:r>
              <a:rPr lang="en-US" dirty="0"/>
              <a:t> (Si). </a:t>
            </a:r>
            <a:r>
              <a:rPr lang="en-US" dirty="0" err="1"/>
              <a:t>Sebab</a:t>
            </a:r>
            <a:r>
              <a:rPr lang="en-US" dirty="0"/>
              <a:t> </a:t>
            </a:r>
            <a:r>
              <a:rPr lang="en-US" dirty="0" err="1"/>
              <a:t>energi</a:t>
            </a:r>
            <a:r>
              <a:rPr lang="en-US" dirty="0"/>
              <a:t> yang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melepaskan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pita </a:t>
            </a:r>
            <a:r>
              <a:rPr lang="en-US" dirty="0" err="1"/>
              <a:t>valensinya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0,7 </a:t>
            </a:r>
            <a:r>
              <a:rPr lang="en-US" dirty="0" err="1"/>
              <a:t>eV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germanium </a:t>
            </a:r>
            <a:r>
              <a:rPr lang="en-US" dirty="0" err="1"/>
              <a:t>dan</a:t>
            </a:r>
            <a:r>
              <a:rPr lang="en-US" dirty="0"/>
              <a:t> 1,1 </a:t>
            </a:r>
            <a:r>
              <a:rPr lang="en-US" dirty="0" err="1"/>
              <a:t>eV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silikon</a:t>
            </a:r>
            <a:r>
              <a:rPr lang="en-US" dirty="0"/>
              <a:t>.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tadi</a:t>
            </a:r>
            <a:r>
              <a:rPr lang="en-US" dirty="0"/>
              <a:t> yang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dibahas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mendalam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 err="1"/>
              <a:t>Macam-macam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penggunaannya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524000"/>
            <a:ext cx="8229600" cy="292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4419600"/>
            <a:ext cx="82296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533400"/>
            <a:ext cx="8229600" cy="4640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Ikatan</a:t>
            </a:r>
            <a:r>
              <a:rPr lang="en-US" dirty="0"/>
              <a:t> Atom </a:t>
            </a:r>
            <a:r>
              <a:rPr lang="en-US" dirty="0" err="1"/>
              <a:t>Semikonduktor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sv-SE" dirty="0"/>
              <a:t>Struktur ikatan atom bahan semikonduktor dapat </a:t>
            </a:r>
            <a:r>
              <a:rPr lang="it-IT" dirty="0"/>
              <a:t>diamati pada Silikon (Si), Germanium (Ge) dan Galium </a:t>
            </a:r>
            <a:r>
              <a:rPr lang="en-US" dirty="0" err="1"/>
              <a:t>Arsenida</a:t>
            </a:r>
            <a:r>
              <a:rPr lang="en-US" dirty="0"/>
              <a:t> (</a:t>
            </a:r>
            <a:r>
              <a:rPr lang="en-US" dirty="0" err="1"/>
              <a:t>GaAs</a:t>
            </a:r>
            <a:r>
              <a:rPr lang="en-US" dirty="0"/>
              <a:t>). </a:t>
            </a:r>
            <a:r>
              <a:rPr lang="en-US" dirty="0" err="1"/>
              <a:t>Hampir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yang </a:t>
            </a:r>
            <a:r>
              <a:rPr lang="en-US" dirty="0" err="1"/>
              <a:t>dibentuk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ikatan</a:t>
            </a:r>
            <a:r>
              <a:rPr lang="en-US" dirty="0"/>
              <a:t> </a:t>
            </a:r>
            <a:r>
              <a:rPr lang="en-US" dirty="0" err="1"/>
              <a:t>kovalen</a:t>
            </a:r>
            <a:r>
              <a:rPr lang="en-US" dirty="0"/>
              <a:t>,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elemental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sv-SE" dirty="0"/>
              <a:t>gabungan. </a:t>
            </a:r>
          </a:p>
          <a:p>
            <a:pPr marL="0" indent="0">
              <a:buNone/>
            </a:pPr>
            <a:r>
              <a:rPr lang="sv-SE" dirty="0"/>
              <a:t>Semikonduktivitas dapat terjadi dengan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energi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pengotor</a:t>
            </a:r>
            <a:r>
              <a:rPr lang="en-US" dirty="0"/>
              <a:t> (</a:t>
            </a:r>
            <a:r>
              <a:rPr lang="en-US" dirty="0" err="1"/>
              <a:t>dopping</a:t>
            </a:r>
            <a:r>
              <a:rPr lang="en-US" dirty="0"/>
              <a:t>)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ikatan</a:t>
            </a:r>
            <a:r>
              <a:rPr lang="en-US" dirty="0"/>
              <a:t> </a:t>
            </a:r>
            <a:r>
              <a:rPr lang="en-US" dirty="0" err="1"/>
              <a:t>kovalen</a:t>
            </a:r>
            <a:r>
              <a:rPr lang="en-US" dirty="0"/>
              <a:t> yang </a:t>
            </a:r>
            <a:r>
              <a:rPr lang="en-US" dirty="0" err="1"/>
              <a:t>sempurna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terbentuk</a:t>
            </a:r>
            <a:r>
              <a:rPr lang="en-US" dirty="0"/>
              <a:t> hole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kelebihan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mekanisme</a:t>
            </a:r>
            <a:r>
              <a:rPr lang="en-US" dirty="0"/>
              <a:t> </a:t>
            </a:r>
            <a:r>
              <a:rPr lang="en-US" dirty="0" err="1"/>
              <a:t>terbentuknya</a:t>
            </a:r>
            <a:r>
              <a:rPr lang="en-US" dirty="0"/>
              <a:t> </a:t>
            </a:r>
            <a:r>
              <a:rPr lang="en-US" dirty="0" err="1"/>
              <a:t>gejala</a:t>
            </a:r>
            <a:r>
              <a:rPr lang="en-US" dirty="0"/>
              <a:t> </a:t>
            </a:r>
            <a:r>
              <a:rPr lang="en-US" dirty="0" err="1"/>
              <a:t>semikonduktivitas</a:t>
            </a:r>
            <a:r>
              <a:rPr lang="en-US" dirty="0"/>
              <a:t>,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:</a:t>
            </a:r>
          </a:p>
          <a:p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Intrinsik</a:t>
            </a:r>
            <a:r>
              <a:rPr lang="en-US" dirty="0"/>
              <a:t> </a:t>
            </a:r>
            <a:r>
              <a:rPr lang="sv-SE" dirty="0"/>
              <a:t>Terbentuk dari semikonduktor murni yang memiliki </a:t>
            </a:r>
            <a:r>
              <a:rPr lang="en-US" dirty="0" err="1"/>
              <a:t>ikatan</a:t>
            </a:r>
            <a:r>
              <a:rPr lang="en-US" dirty="0"/>
              <a:t> </a:t>
            </a:r>
            <a:r>
              <a:rPr lang="en-US" dirty="0" err="1"/>
              <a:t>kovalen</a:t>
            </a:r>
            <a:r>
              <a:rPr lang="en-US" dirty="0"/>
              <a:t> </a:t>
            </a:r>
            <a:r>
              <a:rPr lang="en-US" dirty="0" err="1"/>
              <a:t>sempurna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Si, </a:t>
            </a:r>
            <a:r>
              <a:rPr lang="en-US" dirty="0" err="1"/>
              <a:t>Ge</a:t>
            </a:r>
            <a:r>
              <a:rPr lang="en-US" dirty="0"/>
              <a:t>, C </a:t>
            </a:r>
            <a:r>
              <a:rPr lang="en-US" dirty="0" err="1"/>
              <a:t>dansebagainya</a:t>
            </a:r>
            <a:r>
              <a:rPr lang="en-US" dirty="0"/>
              <a:t>.</a:t>
            </a:r>
          </a:p>
          <a:p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Ekstrinsik</a:t>
            </a:r>
            <a:r>
              <a:rPr lang="en-US" dirty="0"/>
              <a:t> </a:t>
            </a:r>
            <a:r>
              <a:rPr lang="sv-SE" dirty="0"/>
              <a:t>Terbentuk dari semikonduktor murni yang dikotori </a:t>
            </a:r>
            <a:r>
              <a:rPr lang="en-US" dirty="0" err="1"/>
              <a:t>oleh</a:t>
            </a:r>
            <a:r>
              <a:rPr lang="en-US" dirty="0"/>
              <a:t> atom </a:t>
            </a:r>
            <a:r>
              <a:rPr lang="en-US" dirty="0" err="1"/>
              <a:t>dopping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penghasil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pt-BR" dirty="0"/>
              <a:t>konduksi atau hole. Terdiri atas dua tipe: Tipe – N ( </a:t>
            </a:r>
            <a:r>
              <a:rPr lang="en-US" dirty="0" err="1"/>
              <a:t>Silikon</a:t>
            </a:r>
            <a:r>
              <a:rPr lang="en-US" dirty="0"/>
              <a:t> + </a:t>
            </a:r>
            <a:r>
              <a:rPr lang="en-US" dirty="0" err="1"/>
              <a:t>Phospor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Arsenic)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– P (</a:t>
            </a:r>
            <a:r>
              <a:rPr lang="en-US" dirty="0" err="1"/>
              <a:t>Silikon</a:t>
            </a:r>
            <a:r>
              <a:rPr lang="en-US" dirty="0"/>
              <a:t> + Boron, </a:t>
            </a:r>
            <a:r>
              <a:rPr lang="en-US" dirty="0" err="1"/>
              <a:t>Galium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Indium)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Intrinsik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Mekanisme</a:t>
            </a:r>
            <a:r>
              <a:rPr lang="en-US" dirty="0"/>
              <a:t> </a:t>
            </a:r>
            <a:r>
              <a:rPr lang="en-US" dirty="0" err="1"/>
              <a:t>terbentuknya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intrinsik</a:t>
            </a:r>
            <a:r>
              <a:rPr lang="en-US" dirty="0"/>
              <a:t> </a:t>
            </a:r>
            <a:r>
              <a:rPr lang="it-IT" dirty="0"/>
              <a:t>diperlihatkan pada semikonduktor murni seperti Si.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kondisi</a:t>
            </a:r>
            <a:r>
              <a:rPr lang="en-US" dirty="0"/>
              <a:t> normal atom – atom Si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berikatan</a:t>
            </a:r>
            <a:r>
              <a:rPr lang="en-US" dirty="0"/>
              <a:t> </a:t>
            </a:r>
            <a:r>
              <a:rPr lang="fi-FI" dirty="0"/>
              <a:t>melalui 4 ikatan kovalen (masing – masing memiliki 2 elektron valensi). Ketika suhu dinaikkan maka stimulasi panas akan mengganggu ikatan valensi ini sehingga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valensi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berpindah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pita </a:t>
            </a:r>
            <a:r>
              <a:rPr lang="fi-FI" dirty="0"/>
              <a:t>konduksi. Lokasi yang ditinggalkan oleh elektron valensi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hole. </a:t>
            </a:r>
            <a:r>
              <a:rPr lang="en-US" dirty="0" err="1"/>
              <a:t>Pasangan</a:t>
            </a:r>
            <a:r>
              <a:rPr lang="en-US" dirty="0"/>
              <a:t> hole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sv-SE" dirty="0"/>
              <a:t>ini menjadi pembawa muatan dalam semikonduktor </a:t>
            </a:r>
            <a:r>
              <a:rPr lang="en-US" dirty="0" err="1"/>
              <a:t>intrinsik</a:t>
            </a:r>
            <a:r>
              <a:rPr lang="en-US" dirty="0"/>
              <a:t>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Ekstrinsik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ekstrinsik</a:t>
            </a:r>
            <a:r>
              <a:rPr lang="en-US" dirty="0"/>
              <a:t> </a:t>
            </a:r>
            <a:r>
              <a:rPr lang="en-US" dirty="0" err="1"/>
              <a:t>terbentuk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mekanisme</a:t>
            </a:r>
            <a:r>
              <a:rPr lang="en-US" dirty="0"/>
              <a:t> doping, yang </a:t>
            </a:r>
            <a:r>
              <a:rPr lang="en-US" dirty="0" err="1"/>
              <a:t>dimaksudkan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mendapatkan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valensi</a:t>
            </a:r>
            <a:r>
              <a:rPr lang="en-US" dirty="0"/>
              <a:t> </a:t>
            </a:r>
            <a:r>
              <a:rPr lang="en-US" dirty="0" err="1"/>
              <a:t>bebas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permanen</a:t>
            </a:r>
            <a:r>
              <a:rPr lang="en-US" dirty="0"/>
              <a:t> </a:t>
            </a:r>
            <a:r>
              <a:rPr lang="sv-SE" dirty="0"/>
              <a:t>sehingga diharapkan akan dapat menghantarkan listrik. </a:t>
            </a:r>
            <a:r>
              <a:rPr lang="en-US" dirty="0" err="1"/>
              <a:t>Mekanisme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atom </a:t>
            </a:r>
            <a:r>
              <a:rPr lang="en-US" dirty="0" err="1"/>
              <a:t>pengotor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murni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apabila</a:t>
            </a:r>
            <a:r>
              <a:rPr lang="en-US" dirty="0"/>
              <a:t> atom </a:t>
            </a:r>
            <a:r>
              <a:rPr lang="en-US" dirty="0" err="1"/>
              <a:t>pengotor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kelebihan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valensi</a:t>
            </a:r>
            <a:r>
              <a:rPr lang="en-US" dirty="0"/>
              <a:t> (</a:t>
            </a:r>
            <a:r>
              <a:rPr lang="en-US" dirty="0" err="1"/>
              <a:t>valensi</a:t>
            </a:r>
            <a:r>
              <a:rPr lang="en-US" dirty="0"/>
              <a:t> 5)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bebas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berpindah</a:t>
            </a:r>
            <a:r>
              <a:rPr lang="en-US" dirty="0"/>
              <a:t>.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murni</a:t>
            </a:r>
            <a:r>
              <a:rPr lang="en-US" dirty="0"/>
              <a:t> </a:t>
            </a:r>
            <a:r>
              <a:rPr lang="en-US" dirty="0" err="1"/>
              <a:t>diberikan</a:t>
            </a:r>
            <a:r>
              <a:rPr lang="en-US" dirty="0"/>
              <a:t> </a:t>
            </a:r>
            <a:r>
              <a:rPr lang="en-US" dirty="0" err="1"/>
              <a:t>pengotor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valensi</a:t>
            </a:r>
            <a:r>
              <a:rPr lang="en-US" dirty="0"/>
              <a:t> </a:t>
            </a:r>
            <a:r>
              <a:rPr lang="en-US" dirty="0" err="1"/>
              <a:t>kurang</a:t>
            </a:r>
            <a:r>
              <a:rPr lang="en-US" dirty="0"/>
              <a:t> (</a:t>
            </a:r>
            <a:r>
              <a:rPr lang="en-US" dirty="0" err="1"/>
              <a:t>valensi</a:t>
            </a:r>
            <a:r>
              <a:rPr lang="en-US" dirty="0"/>
              <a:t> 3)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terbentuk</a:t>
            </a:r>
            <a:r>
              <a:rPr lang="en-US" dirty="0"/>
              <a:t> area </a:t>
            </a:r>
            <a:r>
              <a:rPr lang="en-US" dirty="0" err="1"/>
              <a:t>kosong</a:t>
            </a:r>
            <a:r>
              <a:rPr lang="en-US" dirty="0"/>
              <a:t> (hole) yang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fi-FI" dirty="0"/>
              <a:t>pembawa muatan. Mekanisme ini menentukan jenis </a:t>
            </a:r>
            <a:r>
              <a:rPr lang="en-US" dirty="0" err="1"/>
              <a:t>semikonduktor</a:t>
            </a:r>
            <a:r>
              <a:rPr lang="en-US" dirty="0"/>
              <a:t> yang </a:t>
            </a:r>
            <a:r>
              <a:rPr lang="en-US" dirty="0" err="1"/>
              <a:t>dibentuk</a:t>
            </a:r>
            <a:r>
              <a:rPr lang="en-US" dirty="0"/>
              <a:t> (</a:t>
            </a:r>
            <a:r>
              <a:rPr lang="en-US" dirty="0" err="1"/>
              <a:t>tipe</a:t>
            </a:r>
            <a:r>
              <a:rPr lang="en-US" dirty="0"/>
              <a:t> – N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– P)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Suhu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Konduktivitas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Semikonduktor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Konduktivitas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meningkat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meningkatnya</a:t>
            </a:r>
            <a:r>
              <a:rPr lang="en-US" dirty="0"/>
              <a:t> </a:t>
            </a:r>
            <a:r>
              <a:rPr lang="sv-SE" dirty="0"/>
              <a:t>suhu. Hal ini dapat disebabkan karena :</a:t>
            </a:r>
          </a:p>
          <a:p>
            <a:pPr>
              <a:buNone/>
            </a:pPr>
            <a:r>
              <a:rPr lang="en-US" b="1" dirty="0"/>
              <a:t>	</a:t>
            </a:r>
            <a:r>
              <a:rPr lang="en-US" b="1" dirty="0" err="1"/>
              <a:t>Jumlah</a:t>
            </a:r>
            <a:r>
              <a:rPr lang="en-US" b="1" dirty="0"/>
              <a:t> </a:t>
            </a:r>
            <a:r>
              <a:rPr lang="en-US" b="1" dirty="0" err="1"/>
              <a:t>pembawa</a:t>
            </a:r>
            <a:r>
              <a:rPr lang="en-US" b="1" dirty="0"/>
              <a:t> </a:t>
            </a:r>
            <a:r>
              <a:rPr lang="en-US" b="1" dirty="0" err="1"/>
              <a:t>muatan</a:t>
            </a:r>
            <a:r>
              <a:rPr lang="en-US" b="1" dirty="0"/>
              <a:t> n, </a:t>
            </a:r>
            <a:r>
              <a:rPr lang="en-US" b="1" dirty="0" err="1"/>
              <a:t>bertambah</a:t>
            </a:r>
            <a:r>
              <a:rPr lang="en-US" b="1" dirty="0"/>
              <a:t> </a:t>
            </a:r>
            <a:r>
              <a:rPr lang="en-US" b="1" dirty="0" err="1"/>
              <a:t>sebanding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jumlah</a:t>
            </a:r>
            <a:r>
              <a:rPr lang="en-US" b="1" dirty="0"/>
              <a:t> </a:t>
            </a:r>
            <a:r>
              <a:rPr lang="en-US" b="1" dirty="0" err="1"/>
              <a:t>elektron</a:t>
            </a:r>
            <a:r>
              <a:rPr lang="en-US" b="1" dirty="0"/>
              <a:t> yang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melompati</a:t>
            </a:r>
            <a:r>
              <a:rPr lang="en-US" b="1" dirty="0"/>
              <a:t> </a:t>
            </a:r>
            <a:r>
              <a:rPr lang="en-US" b="1" dirty="0" err="1"/>
              <a:t>celah</a:t>
            </a:r>
            <a:r>
              <a:rPr lang="en-US" b="1" dirty="0"/>
              <a:t>.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suhu</a:t>
            </a:r>
            <a:r>
              <a:rPr lang="en-US" b="1" dirty="0"/>
              <a:t> 0oK,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ada</a:t>
            </a:r>
            <a:r>
              <a:rPr lang="en-US" b="1" dirty="0"/>
              <a:t> </a:t>
            </a:r>
            <a:r>
              <a:rPr lang="en-US" b="1" dirty="0" err="1"/>
              <a:t>elektron</a:t>
            </a:r>
            <a:r>
              <a:rPr lang="en-US" b="1" dirty="0"/>
              <a:t> yang </a:t>
            </a:r>
            <a:r>
              <a:rPr lang="en-US" b="1" dirty="0" err="1"/>
              <a:t>mempunyai</a:t>
            </a:r>
            <a:r>
              <a:rPr lang="en-US" b="1" dirty="0"/>
              <a:t> </a:t>
            </a:r>
            <a:r>
              <a:rPr lang="en-US" b="1" dirty="0" err="1"/>
              <a:t>cukup</a:t>
            </a:r>
            <a:r>
              <a:rPr lang="en-US" b="1" dirty="0"/>
              <a:t> </a:t>
            </a:r>
            <a:r>
              <a:rPr lang="en-US" b="1" dirty="0" err="1"/>
              <a:t>energi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melompat</a:t>
            </a:r>
            <a:r>
              <a:rPr lang="en-US" b="1" dirty="0"/>
              <a:t>, </a:t>
            </a:r>
            <a:r>
              <a:rPr lang="en-US" b="1" dirty="0" err="1"/>
              <a:t>akan</a:t>
            </a:r>
            <a:r>
              <a:rPr lang="en-US" b="1" dirty="0"/>
              <a:t> </a:t>
            </a:r>
            <a:r>
              <a:rPr lang="en-US" b="1" dirty="0" err="1"/>
              <a:t>tetapi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naiknya</a:t>
            </a:r>
            <a:r>
              <a:rPr lang="en-US" b="1" dirty="0"/>
              <a:t> </a:t>
            </a:r>
            <a:r>
              <a:rPr lang="en-US" b="1" dirty="0" err="1"/>
              <a:t>suhu</a:t>
            </a:r>
            <a:r>
              <a:rPr lang="en-US" b="1" dirty="0"/>
              <a:t>, </a:t>
            </a:r>
            <a:r>
              <a:rPr lang="en-US" b="1" dirty="0" err="1"/>
              <a:t>energi</a:t>
            </a:r>
            <a:r>
              <a:rPr lang="en-US" b="1" dirty="0"/>
              <a:t> </a:t>
            </a:r>
            <a:r>
              <a:rPr lang="en-US" b="1" dirty="0" err="1"/>
              <a:t>elektron</a:t>
            </a:r>
            <a:r>
              <a:rPr lang="en-US" b="1" dirty="0"/>
              <a:t> </a:t>
            </a:r>
            <a:r>
              <a:rPr lang="en-US" b="1" dirty="0" err="1"/>
              <a:t>bertambah</a:t>
            </a:r>
            <a:r>
              <a:rPr lang="en-US" b="1" dirty="0"/>
              <a:t>, </a:t>
            </a:r>
            <a:r>
              <a:rPr lang="en-US" b="1" dirty="0" err="1"/>
              <a:t>pada</a:t>
            </a:r>
            <a:r>
              <a:rPr lang="en-US" b="1" dirty="0"/>
              <a:t> 20oC, </a:t>
            </a:r>
            <a:r>
              <a:rPr lang="en-US" b="1" dirty="0" err="1"/>
              <a:t>sejumlah</a:t>
            </a:r>
            <a:r>
              <a:rPr lang="en-US" b="1" dirty="0"/>
              <a:t> </a:t>
            </a:r>
            <a:r>
              <a:rPr lang="en-US" b="1" dirty="0" err="1"/>
              <a:t>elektron</a:t>
            </a:r>
            <a:r>
              <a:rPr lang="en-US" b="1" dirty="0"/>
              <a:t> </a:t>
            </a:r>
            <a:r>
              <a:rPr lang="en-US" b="1" dirty="0" err="1"/>
              <a:t>valensi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silikon</a:t>
            </a:r>
            <a:r>
              <a:rPr lang="en-US" b="1" dirty="0"/>
              <a:t>, germanium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timah</a:t>
            </a:r>
            <a:r>
              <a:rPr lang="en-US" b="1" dirty="0"/>
              <a:t> </a:t>
            </a:r>
            <a:r>
              <a:rPr lang="en-US" b="1" dirty="0" err="1"/>
              <a:t>memiliki</a:t>
            </a:r>
            <a:r>
              <a:rPr lang="en-US" b="1" dirty="0"/>
              <a:t> </a:t>
            </a:r>
            <a:r>
              <a:rPr lang="en-US" b="1" dirty="0" err="1"/>
              <a:t>energi</a:t>
            </a:r>
            <a:r>
              <a:rPr lang="en-US" b="1" dirty="0"/>
              <a:t> </a:t>
            </a:r>
            <a:r>
              <a:rPr lang="en-US" b="1" dirty="0" err="1"/>
              <a:t>Eg</a:t>
            </a:r>
            <a:r>
              <a:rPr lang="en-US" b="1" dirty="0"/>
              <a:t> </a:t>
            </a:r>
            <a:r>
              <a:rPr lang="en-US" b="1" dirty="0" err="1"/>
              <a:t>sebesar</a:t>
            </a:r>
            <a:r>
              <a:rPr lang="en-US" b="1" dirty="0"/>
              <a:t> </a:t>
            </a:r>
            <a:r>
              <a:rPr lang="en-US" b="1" dirty="0" err="1"/>
              <a:t>celah</a:t>
            </a:r>
            <a:r>
              <a:rPr lang="en-US" b="1" dirty="0"/>
              <a:t> </a:t>
            </a:r>
            <a:r>
              <a:rPr lang="en-US" b="1" dirty="0" err="1"/>
              <a:t>energi</a:t>
            </a:r>
            <a:r>
              <a:rPr lang="en-US" b="1" dirty="0"/>
              <a:t> yang </a:t>
            </a:r>
            <a:r>
              <a:rPr lang="en-US" b="1" dirty="0" err="1"/>
              <a:t>dibentuk</a:t>
            </a:r>
            <a:r>
              <a:rPr lang="en-US" b="1" dirty="0"/>
              <a:t>.</a:t>
            </a:r>
          </a:p>
          <a:p>
            <a:pPr>
              <a:buNone/>
            </a:pPr>
            <a:r>
              <a:rPr lang="en-US" dirty="0"/>
              <a:t>	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Pemanfaatan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terobosan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teknologi</a:t>
            </a:r>
            <a:endParaRPr lang="en-US" dirty="0"/>
          </a:p>
          <a:p>
            <a:pPr indent="3175">
              <a:buNone/>
            </a:pP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yang </a:t>
            </a:r>
            <a:r>
              <a:rPr lang="en-US" dirty="0" err="1"/>
              <a:t>memungkinkan</a:t>
            </a:r>
            <a:r>
              <a:rPr lang="en-US" dirty="0"/>
              <a:t> </a:t>
            </a:r>
            <a:r>
              <a:rPr lang="en-US" dirty="0" err="1"/>
              <a:t>pembuatan</a:t>
            </a:r>
            <a:endParaRPr lang="en-US" dirty="0"/>
          </a:p>
          <a:p>
            <a:pPr indent="3175">
              <a:buNone/>
            </a:pPr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elektronik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wujud</a:t>
            </a:r>
            <a:r>
              <a:rPr lang="en-US" dirty="0"/>
              <a:t> </a:t>
            </a:r>
            <a:r>
              <a:rPr lang="en-US" dirty="0" err="1"/>
              <a:t>mikro</a:t>
            </a:r>
            <a:r>
              <a:rPr lang="en-US" dirty="0"/>
              <a:t>, </a:t>
            </a:r>
            <a:r>
              <a:rPr lang="en-US" dirty="0" err="1"/>
              <a:t>sehingga</a:t>
            </a:r>
            <a:endParaRPr lang="en-US" dirty="0"/>
          </a:p>
          <a:p>
            <a:pPr indent="3175">
              <a:buNone/>
            </a:pPr>
            <a:r>
              <a:rPr lang="en-US" dirty="0" err="1"/>
              <a:t>peralatan</a:t>
            </a:r>
            <a:r>
              <a:rPr lang="en-US" dirty="0"/>
              <a:t> </a:t>
            </a:r>
            <a:r>
              <a:rPr lang="en-US" dirty="0" err="1"/>
              <a:t>elektronik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dibuat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yang</a:t>
            </a:r>
          </a:p>
          <a:p>
            <a:pPr indent="3175">
              <a:buNone/>
            </a:pP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.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elektronik</a:t>
            </a:r>
            <a:r>
              <a:rPr lang="en-US" dirty="0"/>
              <a:t> yang</a:t>
            </a:r>
          </a:p>
          <a:p>
            <a:pPr indent="3175">
              <a:buNone/>
            </a:pP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:</a:t>
            </a:r>
          </a:p>
          <a:p>
            <a:pPr marL="803275" indent="-457200">
              <a:buFont typeface="Wingdings" pitchFamily="2" charset="2"/>
              <a:buChar char="§"/>
            </a:pPr>
            <a:r>
              <a:rPr lang="en-US" dirty="0" err="1"/>
              <a:t>Dioda</a:t>
            </a:r>
            <a:endParaRPr lang="en-US" dirty="0"/>
          </a:p>
          <a:p>
            <a:pPr marL="803275" indent="-457200">
              <a:buFont typeface="Wingdings" pitchFamily="2" charset="2"/>
              <a:buChar char="§"/>
            </a:pPr>
            <a:r>
              <a:rPr lang="en-US" dirty="0"/>
              <a:t>Transistor</a:t>
            </a:r>
          </a:p>
          <a:p>
            <a:pPr marL="803275" indent="-457200">
              <a:buFont typeface="Wingdings" pitchFamily="2" charset="2"/>
              <a:buChar char="§"/>
            </a:pPr>
            <a:r>
              <a:rPr lang="en-US" dirty="0"/>
              <a:t>IC (</a:t>
            </a:r>
            <a:r>
              <a:rPr lang="en-US" dirty="0" err="1"/>
              <a:t>Integated</a:t>
            </a:r>
            <a:r>
              <a:rPr lang="en-US" dirty="0"/>
              <a:t> Circuit)</a:t>
            </a:r>
          </a:p>
          <a:p>
            <a:pPr marL="803275" indent="-457200">
              <a:buFont typeface="Wingdings" pitchFamily="2" charset="2"/>
              <a:buChar char="§"/>
            </a:pPr>
            <a:r>
              <a:rPr lang="en-US" dirty="0" err="1"/>
              <a:t>Mikroprosesor</a:t>
            </a:r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/>
              <a:t>Dioda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Diode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peranti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yang </a:t>
            </a:r>
            <a:r>
              <a:rPr lang="en-US" dirty="0" err="1"/>
              <a:t>dasar</a:t>
            </a:r>
            <a:r>
              <a:rPr lang="en-US" b="1" dirty="0"/>
              <a:t>.</a:t>
            </a:r>
          </a:p>
          <a:p>
            <a:pPr indent="3175">
              <a:buNone/>
            </a:pPr>
            <a:r>
              <a:rPr lang="en-US" dirty="0"/>
              <a:t>Diode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tiap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karakteristik</a:t>
            </a:r>
            <a:r>
              <a:rPr lang="en-US" dirty="0"/>
              <a:t> </a:t>
            </a:r>
            <a:r>
              <a:rPr lang="en-US" dirty="0" err="1"/>
              <a:t>masing-masing</a:t>
            </a:r>
            <a:r>
              <a:rPr lang="en-US" dirty="0"/>
              <a:t>.</a:t>
            </a:r>
          </a:p>
          <a:p>
            <a:r>
              <a:rPr lang="it-IT" dirty="0"/>
              <a:t>Kata Diode berasal dari Di (Dua) &amp; Ode (Elektrode), </a:t>
            </a:r>
            <a:r>
              <a:rPr lang="en-US" dirty="0" err="1"/>
              <a:t>jadi</a:t>
            </a:r>
            <a:r>
              <a:rPr lang="en-US" dirty="0"/>
              <a:t> Diode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komponen</a:t>
            </a:r>
            <a:r>
              <a:rPr lang="en-US" dirty="0"/>
              <a:t>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duaterminal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electrode yang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sv-SE" dirty="0"/>
              <a:t>penghantar arus listrik dalam satu arah. Dengan kata </a:t>
            </a:r>
            <a:r>
              <a:rPr lang="en-US" dirty="0"/>
              <a:t>lain diode </a:t>
            </a:r>
            <a:r>
              <a:rPr lang="en-US" dirty="0" err="1"/>
              <a:t>bekerja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Konduktor</a:t>
            </a:r>
            <a:r>
              <a:rPr lang="en-US" dirty="0"/>
              <a:t>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beda</a:t>
            </a:r>
            <a:r>
              <a:rPr lang="en-US" dirty="0"/>
              <a:t> </a:t>
            </a:r>
            <a:r>
              <a:rPr lang="en-US" dirty="0" err="1"/>
              <a:t>potensial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yang </a:t>
            </a:r>
            <a:r>
              <a:rPr lang="en-US" dirty="0" err="1"/>
              <a:t>diberikan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(Bias Forward) </a:t>
            </a:r>
            <a:r>
              <a:rPr lang="en-US" dirty="0" err="1"/>
              <a:t>tetapi</a:t>
            </a:r>
            <a:r>
              <a:rPr lang="en-US" dirty="0"/>
              <a:t> diode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bertindak</a:t>
            </a:r>
            <a:r>
              <a:rPr lang="en-US" dirty="0"/>
              <a:t> </a:t>
            </a:r>
            <a:r>
              <a:rPr lang="en-US" dirty="0" err="1"/>
              <a:t>sebagaiIsolator</a:t>
            </a:r>
            <a:r>
              <a:rPr lang="en-US" dirty="0"/>
              <a:t>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beda</a:t>
            </a:r>
            <a:r>
              <a:rPr lang="en-US" dirty="0"/>
              <a:t> </a:t>
            </a:r>
            <a:r>
              <a:rPr lang="en-US" dirty="0" err="1"/>
              <a:t>potensial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</a:t>
            </a:r>
            <a:r>
              <a:rPr lang="en-US" dirty="0" err="1"/>
              <a:t>diberikan</a:t>
            </a:r>
            <a:r>
              <a:rPr lang="en-US" dirty="0"/>
              <a:t> </a:t>
            </a:r>
            <a:r>
              <a:rPr lang="en-US" dirty="0" err="1"/>
              <a:t>dalam</a:t>
            </a:r>
            <a:endParaRPr lang="en-US" dirty="0"/>
          </a:p>
          <a:p>
            <a:pPr indent="3175">
              <a:buNone/>
            </a:pPr>
            <a:r>
              <a:rPr lang="en-US" dirty="0" err="1"/>
              <a:t>arah</a:t>
            </a:r>
            <a:r>
              <a:rPr lang="en-US" dirty="0"/>
              <a:t> yang </a:t>
            </a:r>
            <a:r>
              <a:rPr lang="en-US" dirty="0" err="1"/>
              <a:t>berlawanan</a:t>
            </a:r>
            <a:r>
              <a:rPr lang="en-US" dirty="0"/>
              <a:t> (Bias Reverse) </a:t>
            </a:r>
            <a:r>
              <a:rPr lang="en-US" dirty="0" err="1"/>
              <a:t>Tipe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dari</a:t>
            </a:r>
            <a:endParaRPr lang="en-US" dirty="0"/>
          </a:p>
          <a:p>
            <a:pPr indent="3175">
              <a:buNone/>
            </a:pPr>
            <a:r>
              <a:rPr lang="en-US" dirty="0"/>
              <a:t>diode </a:t>
            </a:r>
            <a:r>
              <a:rPr lang="en-US" dirty="0" err="1"/>
              <a:t>adalah</a:t>
            </a:r>
            <a:r>
              <a:rPr lang="en-US" dirty="0"/>
              <a:t> diode </a:t>
            </a:r>
            <a:r>
              <a:rPr lang="en-US" dirty="0" err="1"/>
              <a:t>sambungan</a:t>
            </a:r>
            <a:r>
              <a:rPr lang="en-US" dirty="0"/>
              <a:t> PN.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Transistor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Transistor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elektronik</a:t>
            </a:r>
            <a:r>
              <a:rPr lang="en-US" dirty="0"/>
              <a:t> yang </a:t>
            </a:r>
            <a:r>
              <a:rPr lang="en-US" dirty="0" err="1"/>
              <a:t>dibuat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materi</a:t>
            </a:r>
            <a:r>
              <a:rPr lang="en-US" dirty="0"/>
              <a:t> </a:t>
            </a:r>
            <a:r>
              <a:rPr lang="en-US" dirty="0" err="1"/>
              <a:t>semikonduktor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mengatur</a:t>
            </a:r>
            <a:r>
              <a:rPr lang="en-US" dirty="0"/>
              <a:t> </a:t>
            </a:r>
            <a:r>
              <a:rPr lang="en-US" dirty="0" err="1"/>
              <a:t>tegangan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arus</a:t>
            </a:r>
            <a:r>
              <a:rPr lang="en-US" dirty="0"/>
              <a:t> yang </a:t>
            </a:r>
            <a:r>
              <a:rPr lang="en-US" dirty="0" err="1"/>
              <a:t>mengalir</a:t>
            </a:r>
            <a:r>
              <a:rPr lang="en-US" dirty="0"/>
              <a:t> </a:t>
            </a:r>
            <a:r>
              <a:rPr lang="en-US" dirty="0" err="1"/>
              <a:t>melewatinya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saklar</a:t>
            </a:r>
            <a:r>
              <a:rPr lang="en-US" dirty="0"/>
              <a:t> </a:t>
            </a:r>
            <a:r>
              <a:rPr lang="en-US" dirty="0" err="1"/>
              <a:t>elektronik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gerbang</a:t>
            </a:r>
            <a:r>
              <a:rPr lang="en-US" dirty="0"/>
              <a:t> </a:t>
            </a:r>
            <a:r>
              <a:rPr lang="en-US" dirty="0" err="1"/>
              <a:t>elektronik</a:t>
            </a:r>
            <a:r>
              <a:rPr lang="en-US" dirty="0"/>
              <a:t>.</a:t>
            </a:r>
          </a:p>
          <a:p>
            <a:r>
              <a:rPr lang="en-US" dirty="0"/>
              <a:t>Transistor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:</a:t>
            </a:r>
          </a:p>
          <a:p>
            <a:pPr marL="744538">
              <a:buFont typeface="Wingdings" pitchFamily="2" charset="2"/>
              <a:buChar char="§"/>
            </a:pPr>
            <a:r>
              <a:rPr lang="en-US" dirty="0" err="1"/>
              <a:t>Rangkaian</a:t>
            </a:r>
            <a:r>
              <a:rPr lang="en-US" dirty="0"/>
              <a:t> Switching</a:t>
            </a:r>
          </a:p>
          <a:p>
            <a:pPr marL="744538">
              <a:buFont typeface="Wingdings" pitchFamily="2" charset="2"/>
              <a:buChar char="§"/>
            </a:pPr>
            <a:r>
              <a:rPr lang="en-US" dirty="0" err="1"/>
              <a:t>Rangkaian</a:t>
            </a:r>
            <a:r>
              <a:rPr lang="en-US" dirty="0"/>
              <a:t> </a:t>
            </a:r>
            <a:r>
              <a:rPr lang="en-US" dirty="0" err="1"/>
              <a:t>Penguat</a:t>
            </a:r>
            <a:endParaRPr lang="en-US" dirty="0"/>
          </a:p>
          <a:p>
            <a:pPr marL="744538">
              <a:buFont typeface="Wingdings" pitchFamily="2" charset="2"/>
              <a:buChar char="§"/>
            </a:pPr>
            <a:r>
              <a:rPr lang="en-US" dirty="0" err="1"/>
              <a:t>Rangkaian</a:t>
            </a:r>
            <a:r>
              <a:rPr lang="en-US" dirty="0"/>
              <a:t> </a:t>
            </a:r>
            <a:r>
              <a:rPr lang="en-US" dirty="0" err="1"/>
              <a:t>Osilasi</a:t>
            </a:r>
            <a:endParaRPr lang="en-US" dirty="0"/>
          </a:p>
          <a:p>
            <a:pPr marL="744538">
              <a:buFont typeface="Wingdings" pitchFamily="2" charset="2"/>
              <a:buChar char="§"/>
            </a:pPr>
            <a:r>
              <a:rPr lang="en-US" dirty="0"/>
              <a:t>Sensor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Bacaan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US" dirty="0" err="1"/>
              <a:t>Teori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Teknologi</a:t>
            </a:r>
            <a:r>
              <a:rPr lang="en-US" dirty="0"/>
              <a:t> Material </a:t>
            </a:r>
            <a:r>
              <a:rPr lang="en-US" dirty="0" err="1"/>
              <a:t>Elektronik</a:t>
            </a:r>
            <a:r>
              <a:rPr lang="en-US" dirty="0"/>
              <a:t>, Dr. Budi </a:t>
            </a:r>
            <a:r>
              <a:rPr lang="en-US" dirty="0" err="1"/>
              <a:t>Mulyanti</a:t>
            </a:r>
            <a:r>
              <a:rPr lang="en-US" dirty="0"/>
              <a:t>, </a:t>
            </a:r>
            <a:r>
              <a:rPr lang="en-US" dirty="0" err="1"/>
              <a:t>M.Si</a:t>
            </a:r>
            <a:r>
              <a:rPr lang="en-US" dirty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Teknologi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, Ir. </a:t>
            </a:r>
            <a:r>
              <a:rPr lang="en-US" dirty="0" err="1"/>
              <a:t>Sriati</a:t>
            </a:r>
            <a:r>
              <a:rPr lang="en-US" dirty="0"/>
              <a:t> </a:t>
            </a:r>
            <a:r>
              <a:rPr lang="en-US" dirty="0" err="1"/>
              <a:t>Djaprie</a:t>
            </a:r>
            <a:r>
              <a:rPr lang="en-US" dirty="0"/>
              <a:t>, </a:t>
            </a:r>
            <a:r>
              <a:rPr lang="en-US" dirty="0" err="1"/>
              <a:t>M.Sc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/>
              <a:t>Tugas</a:t>
            </a:r>
            <a:r>
              <a:rPr lang="en-US" dirty="0"/>
              <a:t>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/>
              <a:t>Jelaskan</a:t>
            </a:r>
            <a:r>
              <a:rPr lang="en-US" dirty="0"/>
              <a:t> </a:t>
            </a:r>
            <a:r>
              <a:rPr lang="en-US" dirty="0" err="1"/>
              <a:t>beserta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ilustrasi</a:t>
            </a:r>
            <a:r>
              <a:rPr lang="en-US" dirty="0"/>
              <a:t> proses </a:t>
            </a:r>
            <a:r>
              <a:rPr lang="en-US" dirty="0" err="1"/>
              <a:t>tarjadinya</a:t>
            </a:r>
            <a:r>
              <a:rPr lang="en-US" dirty="0"/>
              <a:t> </a:t>
            </a:r>
            <a:r>
              <a:rPr lang="en-US" dirty="0" err="1"/>
              <a:t>semikonduktivitas</a:t>
            </a:r>
            <a:r>
              <a:rPr lang="en-US" dirty="0"/>
              <a:t> </a:t>
            </a:r>
            <a:r>
              <a:rPr lang="id-ID" dirty="0"/>
              <a:t>pada</a:t>
            </a:r>
            <a:r>
              <a:rPr lang="en-US" dirty="0"/>
              <a:t> material </a:t>
            </a:r>
            <a:r>
              <a:rPr lang="en-US" dirty="0" err="1"/>
              <a:t>semikonduktor</a:t>
            </a:r>
            <a:r>
              <a:rPr lang="en-US" dirty="0"/>
              <a:t> </a:t>
            </a:r>
            <a:r>
              <a:rPr lang="en-US" dirty="0" err="1"/>
              <a:t>intrinsik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id-ID" dirty="0"/>
              <a:t>semikonduktor </a:t>
            </a:r>
            <a:r>
              <a:rPr lang="en-US" dirty="0" err="1"/>
              <a:t>ekstrinsik</a:t>
            </a: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CC3F824-7EBD-499E-A614-984ECC44C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Rencana</a:t>
            </a:r>
            <a:r>
              <a:rPr lang="en-GB" dirty="0" smtClean="0"/>
              <a:t> </a:t>
            </a:r>
            <a:r>
              <a:rPr lang="en-GB" dirty="0" err="1" smtClean="0"/>
              <a:t>Praktek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71AAE5A-703B-4814-8649-46F3064B4C6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d-ID" dirty="0"/>
              <a:t>Praktek dioda : Rangkaian penyearah ½ gelombang dan gelombang penuh</a:t>
            </a:r>
          </a:p>
          <a:p>
            <a:r>
              <a:rPr lang="id-ID" dirty="0"/>
              <a:t>Transistor : H bridge, penguat / rangkaian darlington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375851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208</TotalTime>
  <Words>1132</Words>
  <Application>Microsoft Office PowerPoint</Application>
  <PresentationFormat>On-screen Show (4:3)</PresentationFormat>
  <Paragraphs>74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Oriel</vt:lpstr>
      <vt:lpstr>Bahan Semikonduktor</vt:lpstr>
      <vt:lpstr>Semikonduktor</vt:lpstr>
      <vt:lpstr>Sifat – sifat semikonduktor</vt:lpstr>
      <vt:lpstr>Kristal </vt:lpstr>
      <vt:lpstr>Ilustrasi pita energi/celah energi </vt:lpstr>
      <vt:lpstr>Pita valensi, pita energi, pita terlarang</vt:lpstr>
      <vt:lpstr>lanjutan</vt:lpstr>
      <vt:lpstr>Karakteristik Bahan Semikonduktor</vt:lpstr>
      <vt:lpstr>Contoh material semikonduktor</vt:lpstr>
      <vt:lpstr>Macam-macam Semikonduktor dan penggunaannya</vt:lpstr>
      <vt:lpstr>Slide 11</vt:lpstr>
      <vt:lpstr>Struktur Ikatan Atom Semikonduktor </vt:lpstr>
      <vt:lpstr>Jenis Semikonduktor</vt:lpstr>
      <vt:lpstr>Semikonduktor Intrinsik</vt:lpstr>
      <vt:lpstr>Semikonduktor Ekstrinsik</vt:lpstr>
      <vt:lpstr>Pengaruh Suhu terhadap Konduktivitas Semikonduktor</vt:lpstr>
      <vt:lpstr>Pemanfaatan Semikonduktor</vt:lpstr>
      <vt:lpstr>Dioda</vt:lpstr>
      <vt:lpstr>Transistor</vt:lpstr>
      <vt:lpstr>Sumber Bacaan</vt:lpstr>
      <vt:lpstr>Tugas 2</vt:lpstr>
      <vt:lpstr>Rencana Praktek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Bahan Semikonduktor</dc:title>
  <dc:creator>Computer</dc:creator>
  <cp:lastModifiedBy>ikip</cp:lastModifiedBy>
  <cp:revision>23</cp:revision>
  <dcterms:created xsi:type="dcterms:W3CDTF">2018-09-12T03:20:41Z</dcterms:created>
  <dcterms:modified xsi:type="dcterms:W3CDTF">2018-09-15T11:48:58Z</dcterms:modified>
</cp:coreProperties>
</file>