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6" r:id="rId3"/>
    <p:sldId id="268" r:id="rId4"/>
    <p:sldId id="267" r:id="rId5"/>
    <p:sldId id="258" r:id="rId6"/>
    <p:sldId id="259" r:id="rId7"/>
    <p:sldId id="260" r:id="rId8"/>
    <p:sldId id="263" r:id="rId9"/>
    <p:sldId id="264" r:id="rId10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20CE6B-5245-4C09-A5CC-DD84CA8C892B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76393A-1E60-4AD0-ADDA-CF06A88DCCD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0537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89FD-48F1-4750-B6F4-DCBA6D8122D9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BE2E6-0F84-4B63-A816-E5492193E08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89FD-48F1-4750-B6F4-DCBA6D8122D9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BE2E6-0F84-4B63-A816-E5492193E08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89FD-48F1-4750-B6F4-DCBA6D8122D9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BE2E6-0F84-4B63-A816-E5492193E08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89FD-48F1-4750-B6F4-DCBA6D8122D9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BE2E6-0F84-4B63-A816-E5492193E08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89FD-48F1-4750-B6F4-DCBA6D8122D9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BE2E6-0F84-4B63-A816-E5492193E08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89FD-48F1-4750-B6F4-DCBA6D8122D9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BE2E6-0F84-4B63-A816-E5492193E08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89FD-48F1-4750-B6F4-DCBA6D8122D9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BE2E6-0F84-4B63-A816-E5492193E08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89FD-48F1-4750-B6F4-DCBA6D8122D9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BE2E6-0F84-4B63-A816-E5492193E08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89FD-48F1-4750-B6F4-DCBA6D8122D9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BE2E6-0F84-4B63-A816-E5492193E08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89FD-48F1-4750-B6F4-DCBA6D8122D9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BE2E6-0F84-4B63-A816-E5492193E08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89FD-48F1-4750-B6F4-DCBA6D8122D9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BE2E6-0F84-4B63-A816-E5492193E08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089FD-48F1-4750-B6F4-DCBA6D8122D9}" type="datetimeFigureOut">
              <a:rPr lang="id-ID" smtClean="0"/>
              <a:pPr/>
              <a:t>06/03/2019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BE2E6-0F84-4B63-A816-E5492193E087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2664296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id-ID" dirty="0" smtClean="0"/>
              <a:t>PERKEMBANGAN BAHASA </a:t>
            </a:r>
            <a:br>
              <a:rPr lang="id-ID" dirty="0" smtClean="0"/>
            </a:br>
            <a:r>
              <a:rPr lang="id-ID" dirty="0" smtClean="0"/>
              <a:t>PADA BAYI DAN BATITA</a:t>
            </a:r>
            <a:endParaRPr lang="id-ID" dirty="0"/>
          </a:p>
        </p:txBody>
      </p:sp>
      <p:pic>
        <p:nvPicPr>
          <p:cNvPr id="1026" name="Picture 2" descr="G:\ \bacground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5610"/>
            <a:ext cx="8892480" cy="1365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/>
            </a:r>
            <a:br>
              <a:rPr lang="en-US" dirty="0" smtClean="0">
                <a:latin typeface="Arial Black" pitchFamily="34" charset="0"/>
              </a:rPr>
            </a:br>
            <a:r>
              <a:rPr lang="id-ID" sz="3600" dirty="0" smtClean="0">
                <a:latin typeface="Arial Black" pitchFamily="34" charset="0"/>
              </a:rPr>
              <a:t>Konteks </a:t>
            </a:r>
            <a:r>
              <a:rPr lang="id-ID" sz="3600" dirty="0">
                <a:latin typeface="Arial Black" pitchFamily="34" charset="0"/>
              </a:rPr>
              <a:t>komunikasi </a:t>
            </a:r>
            <a:r>
              <a:rPr lang="id-ID" sz="3600" dirty="0" smtClean="0">
                <a:latin typeface="Arial Black" pitchFamily="34" charset="0"/>
              </a:rPr>
              <a:t>awal</a:t>
            </a:r>
            <a:br>
              <a:rPr lang="id-ID" sz="3600" dirty="0" smtClean="0">
                <a:latin typeface="Arial Black" pitchFamily="34" charset="0"/>
              </a:rPr>
            </a:br>
            <a:r>
              <a:rPr lang="id-ID" sz="3600" dirty="0" smtClean="0">
                <a:latin typeface="Arial Black" pitchFamily="34" charset="0"/>
              </a:rPr>
              <a:t>Lingkungan sosial awal perkembangan bahasa</a:t>
            </a:r>
            <a:r>
              <a:rPr lang="id-ID" dirty="0">
                <a:latin typeface="Arial Black" pitchFamily="34" charset="0"/>
              </a:rPr>
              <a:t/>
            </a:r>
            <a:br>
              <a:rPr lang="id-ID" dirty="0">
                <a:latin typeface="Arial Black" pitchFamily="34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8640" y="2348880"/>
            <a:ext cx="3898776" cy="360040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r>
              <a:rPr lang="id-ID" dirty="0">
                <a:latin typeface="Arial Black" pitchFamily="34" charset="0"/>
              </a:rPr>
              <a:t>a. Fokus pada makna dalam interksi awal</a:t>
            </a:r>
          </a:p>
          <a:p>
            <a:pPr marL="0" indent="0">
              <a:buNone/>
            </a:pPr>
            <a:r>
              <a:rPr lang="id-ID" dirty="0" smtClean="0"/>
              <a:t>cara </a:t>
            </a:r>
            <a:r>
              <a:rPr lang="id-ID" dirty="0"/>
              <a:t>orang tua dan pengasuh mengarahkan perhatian peranan yang penting di dalam perkembangan bahasa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032" y="2348880"/>
            <a:ext cx="3826768" cy="3777283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r>
              <a:rPr lang="id-ID" dirty="0">
                <a:latin typeface="Arial Black" pitchFamily="34" charset="0"/>
              </a:rPr>
              <a:t>Pentingnya tanggapan orang </a:t>
            </a:r>
            <a:r>
              <a:rPr lang="id-ID" dirty="0" smtClean="0">
                <a:latin typeface="Arial Black" pitchFamily="34" charset="0"/>
              </a:rPr>
              <a:t>dewasa</a:t>
            </a:r>
            <a:r>
              <a:rPr lang="id-ID" dirty="0">
                <a:latin typeface="Arial Black" pitchFamily="34" charset="0"/>
              </a:rPr>
              <a:t>		</a:t>
            </a:r>
            <a:endParaRPr lang="id-ID" dirty="0" smtClean="0">
              <a:latin typeface="Arial Black" pitchFamily="34" charset="0"/>
            </a:endParaRPr>
          </a:p>
          <a:p>
            <a:r>
              <a:rPr lang="id-ID" dirty="0" smtClean="0"/>
              <a:t>Faktor </a:t>
            </a:r>
            <a:r>
              <a:rPr lang="id-ID" dirty="0"/>
              <a:t>yang penting pada interaksi sosial awal adalah tanggapan orang dewasa terhadap perilaku balita ( baik nonlisan maupun lisan).</a:t>
            </a:r>
            <a:endParaRPr lang="id-ID" dirty="0">
              <a:latin typeface="Arial Black" pitchFamily="34" charset="0"/>
            </a:endParaRPr>
          </a:p>
          <a:p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309320"/>
            <a:ext cx="9144000" cy="7200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52400" y="6461720"/>
            <a:ext cx="8991600" cy="72008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52400" y="0"/>
            <a:ext cx="0" cy="685800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04800" y="152400"/>
            <a:ext cx="0" cy="670560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359886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PERKEMBANGAN BAHASA BAYI-BATITA</a:t>
            </a:r>
            <a:endParaRPr lang="id-ID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592354831"/>
              </p:ext>
            </p:extLst>
          </p:nvPr>
        </p:nvGraphicFramePr>
        <p:xfrm>
          <a:off x="457200" y="1600200"/>
          <a:ext cx="7787209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544"/>
                <a:gridCol w="5976665"/>
              </a:tblGrid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ASPEK 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KARAKTERISTIK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 smtClean="0"/>
                        <a:t>FONETIK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Pengetahuan</a:t>
                      </a:r>
                      <a:r>
                        <a:rPr lang="id-ID" baseline="0" dirty="0" smtClean="0"/>
                        <a:t> reseptif Fonetik: </a:t>
                      </a:r>
                    </a:p>
                    <a:p>
                      <a:r>
                        <a:rPr lang="id-ID" baseline="0" dirty="0" smtClean="0"/>
                        <a:t>Dalam uterus, bayi bisa menerima bunyi mulai usia kehamilan 25 minggu.</a:t>
                      </a:r>
                    </a:p>
                    <a:p>
                      <a:endParaRPr lang="id-ID" baseline="0" dirty="0" smtClean="0"/>
                    </a:p>
                    <a:p>
                      <a:endParaRPr lang="id-ID" baseline="0" dirty="0" smtClean="0"/>
                    </a:p>
                    <a:p>
                      <a:endParaRPr lang="id-ID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46480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lvl="0"/>
            <a:r>
              <a:rPr lang="en-US" sz="2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/>
            </a:r>
            <a:br>
              <a:rPr lang="en-US" sz="2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</a:br>
            <a:r>
              <a:rPr lang="id-ID" sz="2800" b="1" dirty="0" smtClean="0">
                <a:ln>
                  <a:prstDash val="solid"/>
                </a:ln>
                <a:solidFill>
                  <a:schemeClr val="tx1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ASPEK-ASPER PERKEMBANGAN BAYI DAN BATITA</a:t>
            </a:r>
            <a:br>
              <a:rPr lang="id-ID" sz="2800" b="1" dirty="0" smtClean="0">
                <a:ln>
                  <a:prstDash val="solid"/>
                </a:ln>
                <a:solidFill>
                  <a:schemeClr val="tx1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</a:br>
            <a:endParaRPr lang="en-US" sz="2800" b="1" dirty="0">
              <a:ln>
                <a:prstDash val="solid"/>
              </a:ln>
              <a:solidFill>
                <a:schemeClr val="tx1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70074"/>
            <a:ext cx="8229600" cy="4525963"/>
          </a:xfrm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en-US" b="1" dirty="0" err="1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Perkembangan</a:t>
            </a:r>
            <a:r>
              <a:rPr lang="en-US" b="1" dirty="0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en-US" b="1" dirty="0" err="1" smtClean="0">
                <a:ln>
                  <a:prstDash val="solid"/>
                </a:ln>
                <a:solidFill>
                  <a:srgbClr val="FF00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fonetik</a:t>
            </a:r>
            <a:endParaRPr lang="en-US" b="1" dirty="0">
              <a:ln>
                <a:prstDash val="solid"/>
              </a:ln>
              <a:solidFill>
                <a:srgbClr val="FF000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07504" y="2636912"/>
            <a:ext cx="3528392" cy="4104456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800100" lvl="1" indent="-342900">
              <a:buFont typeface="+mj-lt"/>
              <a:buAutoNum type="alphaLcPeriod"/>
            </a:pPr>
            <a:r>
              <a:rPr lang="id-ID" sz="1600" dirty="0"/>
              <a:t>PERKEMBANGAN FONETIK PADA </a:t>
            </a:r>
            <a:r>
              <a:rPr lang="id-ID" sz="1600" dirty="0" smtClean="0"/>
              <a:t>BAYI</a:t>
            </a:r>
          </a:p>
          <a:p>
            <a:pPr lvl="2"/>
            <a:r>
              <a:rPr lang="en-US" sz="1600" b="1" dirty="0" smtClean="0"/>
              <a:t>1) </a:t>
            </a:r>
            <a:r>
              <a:rPr lang="id-ID" sz="1600" b="1" dirty="0" smtClean="0"/>
              <a:t>Pengetahuan Reseptif Fonetik</a:t>
            </a:r>
            <a:endParaRPr lang="id-ID" sz="1600" dirty="0" smtClean="0"/>
          </a:p>
          <a:p>
            <a:pPr marL="1714500" lvl="3" indent="-342900">
              <a:buFont typeface="+mj-lt"/>
              <a:buAutoNum type="alphaLcParenR"/>
            </a:pPr>
            <a:r>
              <a:rPr lang="id-ID" sz="1600" b="1" dirty="0" smtClean="0"/>
              <a:t>Dalam </a:t>
            </a:r>
            <a:r>
              <a:rPr lang="id-ID" sz="1600" b="1" dirty="0"/>
              <a:t>uterus. </a:t>
            </a:r>
          </a:p>
          <a:p>
            <a:pPr marL="1714500" lvl="3" indent="-342900">
              <a:buFont typeface="+mj-lt"/>
              <a:buAutoNum type="alphaLcParenR"/>
            </a:pPr>
            <a:r>
              <a:rPr lang="id-ID" sz="1600" b="1" dirty="0"/>
              <a:t>Dalam masa kelahiran.</a:t>
            </a:r>
            <a:r>
              <a:rPr lang="id-ID" sz="1600" dirty="0"/>
              <a:t> </a:t>
            </a:r>
          </a:p>
          <a:p>
            <a:pPr marL="1714500" lvl="3" indent="-342900">
              <a:buFont typeface="+mj-lt"/>
              <a:buAutoNum type="alphaLcParenR"/>
            </a:pPr>
            <a:r>
              <a:rPr lang="id-ID" sz="1600" b="1" dirty="0"/>
              <a:t>Masa bayi awal</a:t>
            </a:r>
            <a:r>
              <a:rPr lang="id-ID" sz="1600" dirty="0"/>
              <a:t>. </a:t>
            </a:r>
          </a:p>
          <a:p>
            <a:pPr marL="1714500" lvl="3" indent="-342900">
              <a:buFont typeface="+mj-lt"/>
              <a:buAutoNum type="alphaLcParenR"/>
            </a:pPr>
            <a:r>
              <a:rPr lang="id-ID" sz="1600" b="1" dirty="0"/>
              <a:t>Masa bayi akhir.</a:t>
            </a:r>
            <a:r>
              <a:rPr lang="id-ID" sz="1600" dirty="0"/>
              <a:t> </a:t>
            </a:r>
            <a:endParaRPr lang="id-ID" sz="1600" dirty="0" smtClean="0"/>
          </a:p>
          <a:p>
            <a:pPr lvl="2"/>
            <a:r>
              <a:rPr lang="en-US" sz="1600" b="1" dirty="0" smtClean="0"/>
              <a:t>2) </a:t>
            </a:r>
            <a:r>
              <a:rPr lang="id-ID" sz="1600" b="1" dirty="0" smtClean="0"/>
              <a:t>Pengetahuan Ekspresif Fonetik</a:t>
            </a:r>
            <a:endParaRPr lang="id-ID" sz="1600" dirty="0" smtClean="0"/>
          </a:p>
          <a:p>
            <a:pPr marL="1714500" lvl="3" indent="-342900">
              <a:buFont typeface="+mj-lt"/>
              <a:buAutoNum type="alphaLcParenR"/>
            </a:pPr>
            <a:r>
              <a:rPr lang="id-ID" sz="1600" b="1" dirty="0" smtClean="0"/>
              <a:t>Vokalisasoi </a:t>
            </a:r>
            <a:r>
              <a:rPr lang="id-ID" sz="1600" b="1" dirty="0"/>
              <a:t>awal. </a:t>
            </a:r>
          </a:p>
          <a:p>
            <a:pPr marL="1714500" lvl="3" indent="-342900">
              <a:buFont typeface="+mj-lt"/>
              <a:buAutoNum type="alphaLcParenR"/>
            </a:pPr>
            <a:r>
              <a:rPr lang="id-ID" sz="1600" b="1" dirty="0"/>
              <a:t>Mengoceh. </a:t>
            </a:r>
          </a:p>
          <a:p>
            <a:endParaRPr lang="en-US" sz="1600" dirty="0"/>
          </a:p>
        </p:txBody>
      </p:sp>
      <p:sp>
        <p:nvSpPr>
          <p:cNvPr id="5" name="Rounded Rectangle 4"/>
          <p:cNvSpPr/>
          <p:nvPr/>
        </p:nvSpPr>
        <p:spPr>
          <a:xfrm>
            <a:off x="5220072" y="1196752"/>
            <a:ext cx="3240360" cy="388843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800100" lvl="1" indent="-342900">
              <a:buFont typeface="+mj-lt"/>
              <a:buAutoNum type="alphaLcPeriod"/>
            </a:pPr>
            <a:r>
              <a:rPr lang="id-ID" dirty="0"/>
              <a:t>PERKEMBANGAN FONETIK PADA BATITA</a:t>
            </a:r>
          </a:p>
          <a:p>
            <a:pPr lvl="2"/>
            <a:r>
              <a:rPr lang="id-ID" b="1" dirty="0"/>
              <a:t>Kesadaran dan pemahaman fonemik dan pengalaman dengan </a:t>
            </a:r>
            <a:r>
              <a:rPr lang="id-ID" b="1" dirty="0" smtClean="0"/>
              <a:t>tulisan</a:t>
            </a:r>
            <a:endParaRPr lang="id-ID" b="1" dirty="0"/>
          </a:p>
        </p:txBody>
      </p:sp>
      <p:sp>
        <p:nvSpPr>
          <p:cNvPr id="6" name="Curved Left Arrow 5"/>
          <p:cNvSpPr/>
          <p:nvPr/>
        </p:nvSpPr>
        <p:spPr>
          <a:xfrm>
            <a:off x="3779912" y="2204864"/>
            <a:ext cx="576064" cy="1728192"/>
          </a:xfrm>
          <a:prstGeom prst="curvedLeftArrow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Curved Right Arrow 6"/>
          <p:cNvSpPr/>
          <p:nvPr/>
        </p:nvSpPr>
        <p:spPr>
          <a:xfrm rot="13627508">
            <a:off x="4670183" y="5108678"/>
            <a:ext cx="540060" cy="1879097"/>
          </a:xfrm>
          <a:prstGeom prst="curvedRightArrow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87501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7" y="3212976"/>
            <a:ext cx="4070973" cy="313932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1257300" lvl="2" indent="-342900">
              <a:buFont typeface="+mj-lt"/>
              <a:buAutoNum type="arabicParenR"/>
            </a:pPr>
            <a:r>
              <a:rPr lang="id-ID" b="1" dirty="0" smtClean="0"/>
              <a:t>Infeksi </a:t>
            </a:r>
            <a:r>
              <a:rPr lang="id-ID" b="1" dirty="0"/>
              <a:t>telinga: radang </a:t>
            </a:r>
            <a:r>
              <a:rPr lang="id-ID" b="1" dirty="0" smtClean="0"/>
              <a:t>telinga</a:t>
            </a:r>
          </a:p>
          <a:p>
            <a:pPr marL="1257300" lvl="2" indent="-342900">
              <a:buFont typeface="+mj-lt"/>
              <a:buAutoNum type="arabicParenR"/>
            </a:pPr>
            <a:r>
              <a:rPr lang="id-ID" b="1" dirty="0"/>
              <a:t>Prevalensi. Radang telinga </a:t>
            </a:r>
            <a:endParaRPr lang="id-ID" dirty="0"/>
          </a:p>
          <a:p>
            <a:pPr marL="1257300" lvl="2" indent="-342900">
              <a:buFont typeface="+mj-lt"/>
              <a:buAutoNum type="arabicParenR"/>
            </a:pPr>
            <a:r>
              <a:rPr lang="id-ID" b="1" dirty="0"/>
              <a:t>Akibat infeksi telingga</a:t>
            </a:r>
            <a:endParaRPr lang="id-ID" dirty="0"/>
          </a:p>
          <a:p>
            <a:pPr marL="1257300" lvl="2" indent="-342900">
              <a:buFont typeface="+mj-lt"/>
              <a:buAutoNum type="arabicParenR"/>
            </a:pPr>
            <a:r>
              <a:rPr lang="id-ID" b="1" dirty="0"/>
              <a:t>Gejala-gejala infeksi telingga</a:t>
            </a:r>
            <a:r>
              <a:rPr lang="id-ID" dirty="0"/>
              <a:t>. </a:t>
            </a:r>
          </a:p>
          <a:p>
            <a:pPr marL="1257300" lvl="2" indent="-342900">
              <a:buFont typeface="+mj-lt"/>
              <a:buAutoNum type="arabicParenR"/>
            </a:pPr>
            <a:r>
              <a:rPr lang="id-ID" b="1" dirty="0"/>
              <a:t>Cacat fisik pada mekanisme </a:t>
            </a:r>
            <a:r>
              <a:rPr lang="id-ID" b="1" dirty="0" smtClean="0"/>
              <a:t>berbicara</a:t>
            </a:r>
            <a:endParaRPr lang="id-ID" dirty="0"/>
          </a:p>
          <a:p>
            <a:pPr marL="1257300" lvl="2" indent="-342900">
              <a:buFont typeface="+mj-lt"/>
              <a:buAutoNum type="arabicParenR"/>
            </a:pPr>
            <a:endParaRPr lang="id-ID" dirty="0"/>
          </a:p>
          <a:p>
            <a:pPr marL="342900" indent="-342900">
              <a:buFont typeface="+mj-lt"/>
              <a:buAutoNum type="arabicPeriod"/>
            </a:pPr>
            <a:endParaRPr lang="id-ID" dirty="0"/>
          </a:p>
          <a:p>
            <a:endParaRPr lang="id-ID" dirty="0"/>
          </a:p>
        </p:txBody>
      </p:sp>
      <p:pic>
        <p:nvPicPr>
          <p:cNvPr id="5" name="Picture 4" descr="images-1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4501" y="1571612"/>
            <a:ext cx="4749499" cy="5286388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sv-SE" sz="2400" dirty="0"/>
              <a:t>MASALAH-MASALAH KESEHATAN DAN PERKEMBANGAN PENGETAHUAN FONETIK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5853" y="610443"/>
            <a:ext cx="6858047" cy="424731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 startAt="2"/>
            </a:pPr>
            <a:r>
              <a:rPr lang="id-ID" dirty="0" smtClean="0"/>
              <a:t>PERKEMBANGAN SEMANTIK</a:t>
            </a:r>
          </a:p>
          <a:p>
            <a:pPr marL="800100" lvl="1" indent="-342900">
              <a:buFont typeface="+mj-lt"/>
              <a:buAutoNum type="alphaLcPeriod"/>
            </a:pPr>
            <a:r>
              <a:rPr lang="id-ID" dirty="0" smtClean="0"/>
              <a:t>PERKEMBANGAN </a:t>
            </a:r>
            <a:r>
              <a:rPr lang="id-ID" dirty="0"/>
              <a:t>SEMANTIK PADA </a:t>
            </a:r>
            <a:r>
              <a:rPr lang="id-ID" dirty="0" smtClean="0"/>
              <a:t>BAYI</a:t>
            </a:r>
          </a:p>
          <a:p>
            <a:pPr marL="1257300" lvl="2" indent="-342900">
              <a:buFont typeface="+mj-lt"/>
              <a:buAutoNum type="arabicParenR"/>
            </a:pPr>
            <a:r>
              <a:rPr lang="id-ID" b="1" dirty="0"/>
              <a:t>Hubungan Awal Antara Ujaran</a:t>
            </a:r>
            <a:r>
              <a:rPr lang="id-ID" dirty="0"/>
              <a:t> </a:t>
            </a:r>
            <a:r>
              <a:rPr lang="id-ID" b="1" dirty="0"/>
              <a:t>dan</a:t>
            </a:r>
            <a:r>
              <a:rPr lang="id-ID" dirty="0"/>
              <a:t> </a:t>
            </a:r>
            <a:r>
              <a:rPr lang="id-ID" b="1" dirty="0"/>
              <a:t>Artinya</a:t>
            </a:r>
            <a:endParaRPr lang="id-ID" dirty="0"/>
          </a:p>
          <a:p>
            <a:pPr marL="1257300" lvl="2" indent="-342900">
              <a:buFont typeface="+mj-lt"/>
              <a:buAutoNum type="arabicParenR"/>
            </a:pPr>
            <a:r>
              <a:rPr lang="id-ID" b="1" dirty="0"/>
              <a:t>Perkembangan Konsep dan Pengetahuan Reseptif Semantik</a:t>
            </a:r>
            <a:endParaRPr lang="id-ID" dirty="0"/>
          </a:p>
          <a:p>
            <a:pPr marL="1257300" lvl="2" indent="-342900">
              <a:buFont typeface="+mj-lt"/>
              <a:buAutoNum type="arabicParenR"/>
            </a:pPr>
            <a:r>
              <a:rPr lang="id-ID" b="1" dirty="0"/>
              <a:t>Pengalaman langsung dan pengalaman yang dilakukan oleh orang lain(tidak langsung</a:t>
            </a:r>
            <a:r>
              <a:rPr lang="id-ID" b="1" dirty="0" smtClean="0"/>
              <a:t>).</a:t>
            </a:r>
          </a:p>
          <a:p>
            <a:pPr marL="1257300" lvl="2" indent="-342900">
              <a:buFont typeface="+mj-lt"/>
              <a:buAutoNum type="arabicParenR"/>
            </a:pPr>
            <a:r>
              <a:rPr lang="id-ID" b="1" dirty="0"/>
              <a:t>Pembentukan simbol : menggabungkan ujaran dengan maksudnya</a:t>
            </a:r>
            <a:r>
              <a:rPr lang="id-ID" b="1" dirty="0" smtClean="0"/>
              <a:t>.</a:t>
            </a:r>
          </a:p>
          <a:p>
            <a:pPr marL="800100" lvl="1" indent="-342900">
              <a:buFont typeface="+mj-lt"/>
              <a:buAutoNum type="alphaLcPeriod"/>
            </a:pPr>
            <a:r>
              <a:rPr lang="id-ID" dirty="0"/>
              <a:t>PERKEMBANGAN SEMANTIK PADA BALITA</a:t>
            </a:r>
          </a:p>
          <a:p>
            <a:pPr marL="1257300" lvl="2" indent="-342900">
              <a:buFont typeface="+mj-lt"/>
              <a:buAutoNum type="arabicParenR"/>
            </a:pPr>
            <a:r>
              <a:rPr lang="id-ID" b="1" dirty="0"/>
              <a:t>Pengetahuan semantik pada balita dan kemunculan kemampuan membaca dan menulis. </a:t>
            </a:r>
            <a:endParaRPr lang="id-ID" dirty="0"/>
          </a:p>
          <a:p>
            <a:pPr marL="1257300" lvl="2" indent="-342900">
              <a:buFont typeface="+mj-lt"/>
              <a:buAutoNum type="arabicParenR"/>
            </a:pPr>
            <a:endParaRPr lang="id-ID" b="1" dirty="0" smtClean="0"/>
          </a:p>
          <a:p>
            <a:pPr marL="1714500" lvl="3" indent="-342900">
              <a:buFont typeface="+mj-lt"/>
              <a:buAutoNum type="arabicPeriod" startAt="2"/>
            </a:pPr>
            <a:endParaRPr lang="id-ID" dirty="0"/>
          </a:p>
          <a:p>
            <a:endParaRPr lang="id-ID" dirty="0"/>
          </a:p>
        </p:txBody>
      </p:sp>
      <p:pic>
        <p:nvPicPr>
          <p:cNvPr id="3" name="Picture 2" descr="imag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29200"/>
            <a:ext cx="1828800" cy="1828800"/>
          </a:xfrm>
          <a:prstGeom prst="rect">
            <a:avLst/>
          </a:prstGeom>
        </p:spPr>
      </p:pic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5029200"/>
            <a:ext cx="1828800" cy="1828800"/>
          </a:xfrm>
          <a:prstGeom prst="rect">
            <a:avLst/>
          </a:prstGeom>
        </p:spPr>
      </p:pic>
      <p:pic>
        <p:nvPicPr>
          <p:cNvPr id="5" name="Picture 4" descr="imag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5029200"/>
            <a:ext cx="1828800" cy="1828800"/>
          </a:xfrm>
          <a:prstGeom prst="rect">
            <a:avLst/>
          </a:prstGeom>
        </p:spPr>
      </p:pic>
      <p:pic>
        <p:nvPicPr>
          <p:cNvPr id="6" name="Picture 5" descr="imag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4" y="5029200"/>
            <a:ext cx="1828800" cy="1828800"/>
          </a:xfrm>
          <a:prstGeom prst="rect">
            <a:avLst/>
          </a:prstGeom>
        </p:spPr>
      </p:pic>
      <p:pic>
        <p:nvPicPr>
          <p:cNvPr id="7" name="Picture 6" descr="imag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0" y="5029200"/>
            <a:ext cx="1828800" cy="1828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28" y="285728"/>
            <a:ext cx="664373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 startAt="3"/>
            </a:pPr>
            <a:r>
              <a:rPr lang="id-ID" dirty="0" smtClean="0"/>
              <a:t>PERKEMBANGAN SINTAKSIS </a:t>
            </a:r>
          </a:p>
          <a:p>
            <a:pPr marL="800100" lvl="1" indent="-342900">
              <a:buFont typeface="+mj-lt"/>
              <a:buAutoNum type="alphaLcPeriod"/>
            </a:pPr>
            <a:r>
              <a:rPr lang="id-ID" dirty="0" smtClean="0"/>
              <a:t>PERKEMBPERKEMBANGAN </a:t>
            </a:r>
            <a:r>
              <a:rPr lang="id-ID" dirty="0"/>
              <a:t>SINTAKSIS PADA </a:t>
            </a:r>
            <a:r>
              <a:rPr lang="id-ID" dirty="0" smtClean="0"/>
              <a:t>BAYI</a:t>
            </a:r>
          </a:p>
          <a:p>
            <a:pPr marL="1257300" lvl="2" indent="-342900">
              <a:buFont typeface="+mj-lt"/>
              <a:buAutoNum type="arabicPeriod"/>
            </a:pPr>
            <a:r>
              <a:rPr lang="id-ID" b="1" dirty="0"/>
              <a:t>Pengetahuan sintaksis pada bayi dan interaksi pembacaan buku cerita.</a:t>
            </a:r>
            <a:endParaRPr lang="id-ID" dirty="0"/>
          </a:p>
          <a:p>
            <a:pPr marL="800100" lvl="1" indent="-342900">
              <a:buFont typeface="+mj-lt"/>
              <a:buAutoNum type="alphaLcPeriod"/>
            </a:pPr>
            <a:endParaRPr lang="en-US" dirty="0" smtClean="0"/>
          </a:p>
          <a:p>
            <a:pPr marL="800100" lvl="1" indent="-342900">
              <a:buFont typeface="+mj-lt"/>
              <a:buAutoNum type="alphaLcPeriod"/>
            </a:pPr>
            <a:r>
              <a:rPr lang="id-ID" dirty="0" smtClean="0"/>
              <a:t>PERKEMBANGAN </a:t>
            </a:r>
            <a:r>
              <a:rPr lang="id-ID" dirty="0"/>
              <a:t>SINTAKSIS PADA </a:t>
            </a:r>
            <a:r>
              <a:rPr lang="id-ID" dirty="0" smtClean="0"/>
              <a:t>BALITA</a:t>
            </a:r>
          </a:p>
          <a:p>
            <a:pPr marL="1257300" lvl="2" indent="-342900">
              <a:buFont typeface="+mj-lt"/>
              <a:buAutoNum type="arabicPeriod"/>
            </a:pPr>
            <a:r>
              <a:rPr lang="id-ID" b="1" dirty="0" smtClean="0"/>
              <a:t>Pola </a:t>
            </a:r>
            <a:r>
              <a:rPr lang="id-ID" b="1" dirty="0"/>
              <a:t>Sintaksis dalam Ujaran </a:t>
            </a:r>
            <a:r>
              <a:rPr lang="id-ID" b="1" dirty="0" smtClean="0"/>
              <a:t>Telegrafik</a:t>
            </a:r>
          </a:p>
          <a:p>
            <a:pPr marL="1257300" lvl="2" indent="-342900">
              <a:buFont typeface="+mj-lt"/>
              <a:buAutoNum type="arabicPeriod"/>
            </a:pPr>
            <a:r>
              <a:rPr lang="id-ID" b="1" dirty="0"/>
              <a:t>Perolehan Kata Ganti</a:t>
            </a:r>
            <a:endParaRPr lang="id-ID" dirty="0"/>
          </a:p>
          <a:p>
            <a:pPr marL="1257300" lvl="2" indent="-342900">
              <a:buFont typeface="+mj-lt"/>
              <a:buAutoNum type="arabicPeriod"/>
            </a:pPr>
            <a:r>
              <a:rPr lang="id-ID" b="1" dirty="0"/>
              <a:t>Kemunculan kemampuan membaca dan menulis dan pengetahuan sintaksis. </a:t>
            </a:r>
            <a:endParaRPr lang="id-ID" dirty="0"/>
          </a:p>
          <a:p>
            <a:pPr marL="1257300" lvl="2" indent="-342900">
              <a:buFont typeface="+mj-lt"/>
              <a:buAutoNum type="arabicParenR"/>
            </a:pPr>
            <a:endParaRPr lang="id-ID" dirty="0"/>
          </a:p>
          <a:p>
            <a:pPr marL="1714500" lvl="3" indent="-342900">
              <a:buFont typeface="+mj-lt"/>
              <a:buAutoNum type="arabicPeriod" startAt="6"/>
            </a:pPr>
            <a:endParaRPr lang="id-ID" dirty="0"/>
          </a:p>
          <a:p>
            <a:pPr marL="342900" indent="-342900">
              <a:buFont typeface="+mj-lt"/>
              <a:buAutoNum type="arabicPeriod" startAt="3"/>
            </a:pPr>
            <a:endParaRPr lang="id-ID" dirty="0"/>
          </a:p>
        </p:txBody>
      </p:sp>
      <p:pic>
        <p:nvPicPr>
          <p:cNvPr id="3" name="Picture 2" descr="images-9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86200"/>
            <a:ext cx="9144000" cy="2971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/>
            <a:r>
              <a:rPr lang="id-ID" dirty="0">
                <a:solidFill>
                  <a:srgbClr val="FF0000"/>
                </a:solidFill>
              </a:rPr>
              <a:t>PERKEMBANGAN MORFEMIK</a:t>
            </a:r>
            <a:r>
              <a:rPr lang="id-ID" dirty="0"/>
              <a:t/>
            </a:r>
            <a:br>
              <a:rPr lang="id-ID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26896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800100" lvl="1" indent="-342900">
              <a:buFont typeface="+mj-lt"/>
              <a:buAutoNum type="alphaLcPeriod"/>
            </a:pPr>
            <a:r>
              <a:rPr lang="id-ID" sz="2000" dirty="0" smtClean="0"/>
              <a:t>PERKEMBANGAN </a:t>
            </a:r>
            <a:r>
              <a:rPr lang="id-ID" sz="2000" dirty="0"/>
              <a:t>MORFEMIK PADA BAYI</a:t>
            </a:r>
          </a:p>
          <a:p>
            <a:pPr marL="0" lvl="0" indent="0">
              <a:buNone/>
            </a:pPr>
            <a:r>
              <a:rPr lang="id-ID" sz="2000" dirty="0"/>
              <a:t>	Perkembangan sapek mofemik pada perkembangan bahasa dipengaruhi oleh kesadaran fonemik (Owens, 2001).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19695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800100" lvl="1" indent="-342900">
              <a:buFont typeface="+mj-lt"/>
              <a:buAutoNum type="alphaLcPeriod" startAt="2"/>
            </a:pPr>
            <a:r>
              <a:rPr lang="id-ID" sz="2000" dirty="0"/>
              <a:t>PERKEMBAGAN MORFEMIK PADA BALITA</a:t>
            </a:r>
          </a:p>
          <a:p>
            <a:pPr marL="0" lvl="0" indent="0">
              <a:buNone/>
            </a:pPr>
            <a:r>
              <a:rPr lang="id-ID" sz="2000" dirty="0"/>
              <a:t>	Morfem tata bahasa pertama muncul adalah kata kerja </a:t>
            </a:r>
            <a:r>
              <a:rPr lang="id-ID" sz="2000" i="1" dirty="0"/>
              <a:t>present progressive (go-going) </a:t>
            </a:r>
            <a:r>
              <a:rPr lang="id-ID" sz="2000" dirty="0"/>
              <a:t>dan dua kata depan (</a:t>
            </a:r>
            <a:r>
              <a:rPr lang="id-ID" sz="2000" i="1" dirty="0"/>
              <a:t>in </a:t>
            </a:r>
            <a:r>
              <a:rPr lang="id-ID" sz="2000" dirty="0"/>
              <a:t>dan </a:t>
            </a:r>
            <a:r>
              <a:rPr lang="id-ID" sz="2000" i="1" dirty="0"/>
              <a:t>out</a:t>
            </a:r>
            <a:r>
              <a:rPr lang="id-ID" sz="2000" dirty="0"/>
              <a:t>). 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1048"/>
            <a:ext cx="9144000" cy="2996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168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043"/>
            <a:ext cx="6372200" cy="1143000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9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342900" lvl="0" indent="-342900"/>
            <a:r>
              <a:rPr lang="id-ID" b="1" dirty="0">
                <a:ln w="50800"/>
                <a:solidFill>
                  <a:srgbClr val="FF0000"/>
                </a:solidFill>
              </a:rPr>
              <a:t>PERKEMBANGAN PRAGMATIK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2204864"/>
            <a:ext cx="4038600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800100" lvl="1" indent="-342900">
              <a:buFont typeface="+mj-lt"/>
              <a:buAutoNum type="alphaLcPeriod"/>
            </a:pPr>
            <a:r>
              <a:rPr lang="id-ID" dirty="0"/>
              <a:t>PERKEMBANGAN PRAGMATIK PADA BAYI</a:t>
            </a:r>
          </a:p>
          <a:p>
            <a:pPr marL="1257300" lvl="2" indent="-342900">
              <a:buFont typeface="+mj-lt"/>
              <a:buAutoNum type="arabicPeriod"/>
            </a:pPr>
            <a:r>
              <a:rPr lang="id-ID" b="1" dirty="0"/>
              <a:t>Menggunakan bahasa tubuh untuk berkomunikasi. </a:t>
            </a:r>
            <a:endParaRPr lang="id-ID" dirty="0"/>
          </a:p>
          <a:p>
            <a:pPr marL="1257300" lvl="2" indent="-342900">
              <a:buFont typeface="+mj-lt"/>
              <a:buAutoNum type="arabicPeriod"/>
            </a:pPr>
            <a:r>
              <a:rPr lang="id-ID" b="1" dirty="0"/>
              <a:t>Bahasa tubuh simbolis. Bahasa tubuh simbolis/representasional</a:t>
            </a:r>
            <a:endParaRPr lang="id-ID" dirty="0"/>
          </a:p>
          <a:p>
            <a:pPr marL="1257300" lvl="2" indent="-342900">
              <a:buFont typeface="+mj-lt"/>
              <a:buAutoNum type="arabicPeriod"/>
            </a:pPr>
            <a:r>
              <a:rPr lang="id-ID" b="1" dirty="0"/>
              <a:t>Saling bergiliran dalam dialog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04048" y="1412776"/>
            <a:ext cx="4038600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457200" lvl="1" indent="0">
              <a:buNone/>
            </a:pPr>
            <a:r>
              <a:rPr lang="en-US" dirty="0" smtClean="0"/>
              <a:t>b. </a:t>
            </a:r>
            <a:r>
              <a:rPr lang="id-ID" dirty="0" smtClean="0"/>
              <a:t>PERKEMBANGAN </a:t>
            </a:r>
            <a:r>
              <a:rPr lang="id-ID" dirty="0"/>
              <a:t>PRAGMATIK PADA BALITA</a:t>
            </a:r>
          </a:p>
          <a:p>
            <a:pPr marL="1257300" lvl="2" indent="-342900">
              <a:buFont typeface="+mj-lt"/>
              <a:buAutoNum type="arabicPeriod"/>
            </a:pPr>
            <a:r>
              <a:rPr lang="id-ID" b="1" dirty="0"/>
              <a:t>Ekspresi rutin. </a:t>
            </a:r>
          </a:p>
          <a:p>
            <a:pPr marL="1257300" lvl="2" indent="-342900">
              <a:buFont typeface="+mj-lt"/>
              <a:buAutoNum type="arabicPeriod"/>
            </a:pPr>
            <a:r>
              <a:rPr lang="id-ID" b="1" dirty="0"/>
              <a:t>Percakapan.</a:t>
            </a:r>
          </a:p>
          <a:p>
            <a:pPr marL="1257300" lvl="2" indent="-342900">
              <a:buFont typeface="+mj-lt"/>
              <a:buAutoNum type="arabicPeriod"/>
            </a:pPr>
            <a:r>
              <a:rPr lang="id-ID" b="1" dirty="0"/>
              <a:t>Pengetahuan pragmatik dan kemunculan kemampuan membaca dan menulis</a:t>
            </a:r>
            <a:endParaRPr lang="id-ID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02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267</Words>
  <Application>Microsoft Office PowerPoint</Application>
  <PresentationFormat>On-screen Show (4:3)</PresentationFormat>
  <Paragraphs>65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Arial Black</vt:lpstr>
      <vt:lpstr>Calibri</vt:lpstr>
      <vt:lpstr>Office Theme</vt:lpstr>
      <vt:lpstr>PERKEMBANGAN BAHASA  PADA BAYI DAN BATITA</vt:lpstr>
      <vt:lpstr> Konteks komunikasi awal Lingkungan sosial awal perkembangan bahasa </vt:lpstr>
      <vt:lpstr>PERKEMBANGAN BAHASA BAYI-BATITA</vt:lpstr>
      <vt:lpstr> ASPEK-ASPER PERKEMBANGAN BAYI DAN BATITA </vt:lpstr>
      <vt:lpstr>MASALAH-MASALAH KESEHATAN DAN PERKEMBANGAN PENGETAHUAN FONETIK</vt:lpstr>
      <vt:lpstr>PowerPoint Presentation</vt:lpstr>
      <vt:lpstr>PowerPoint Presentation</vt:lpstr>
      <vt:lpstr>PERKEMBANGAN MORFEMIK </vt:lpstr>
      <vt:lpstr>PERKEMBANGAN PRAGMATIK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Konteks Komunikasi Awal</dc:title>
  <dc:creator>PERSONAL</dc:creator>
  <cp:lastModifiedBy>asus</cp:lastModifiedBy>
  <cp:revision>25</cp:revision>
  <dcterms:created xsi:type="dcterms:W3CDTF">2016-03-20T11:40:16Z</dcterms:created>
  <dcterms:modified xsi:type="dcterms:W3CDTF">2019-03-06T05:53:47Z</dcterms:modified>
</cp:coreProperties>
</file>