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10" y="90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pPr/>
              <a:t>3/1/2021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1908283"/>
            <a:ext cx="2592288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3528" y="-27384"/>
            <a:ext cx="8640960" cy="2052590"/>
          </a:xfrm>
        </p:spPr>
        <p:txBody>
          <a:bodyPr/>
          <a:lstStyle/>
          <a:p>
            <a:r>
              <a:rPr lang="en-GB" dirty="0" smtClean="0">
                <a:latin typeface="Aharoni" pitchFamily="2" charset="-79"/>
                <a:cs typeface="Aharoni" pitchFamily="2" charset="-79"/>
              </a:rPr>
              <a:t>Media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Pembelajaran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  <a:br>
              <a:rPr lang="en-GB" dirty="0" smtClean="0">
                <a:latin typeface="Aharoni" pitchFamily="2" charset="-79"/>
                <a:cs typeface="Aharoni" pitchFamily="2" charset="-79"/>
              </a:rPr>
            </a:br>
            <a:r>
              <a:rPr lang="en-GB" dirty="0" err="1" smtClean="0">
                <a:latin typeface="Aharoni" pitchFamily="2" charset="-79"/>
                <a:cs typeface="Aharoni" pitchFamily="2" charset="-79"/>
              </a:rPr>
              <a:t>Ilmu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GB" dirty="0" err="1" smtClean="0">
                <a:latin typeface="Aharoni" pitchFamily="2" charset="-79"/>
                <a:cs typeface="Aharoni" pitchFamily="2" charset="-79"/>
              </a:rPr>
              <a:t>Ukur</a:t>
            </a:r>
            <a:r>
              <a:rPr lang="en-GB" dirty="0" smtClean="0">
                <a:latin typeface="Aharoni" pitchFamily="2" charset="-79"/>
                <a:cs typeface="Aharoni" pitchFamily="2" charset="-79"/>
              </a:rPr>
              <a:t> Tanah</a:t>
            </a:r>
            <a:endParaRPr lang="en-GB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9512" y="4437112"/>
            <a:ext cx="8784976" cy="1944216"/>
          </a:xfrm>
        </p:spPr>
        <p:txBody>
          <a:bodyPr/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Program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Studi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Teknik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Sipil</a:t>
            </a: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Universitas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PGRI Semarang</a:t>
            </a:r>
          </a:p>
          <a:p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: Ir.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Wilarso Hermanto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 M.T.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"/>
          <p:cNvSpPr txBox="1"/>
          <p:nvPr/>
        </p:nvSpPr>
        <p:spPr>
          <a:xfrm>
            <a:off x="1054100" y="825500"/>
            <a:ext cx="3942105" cy="58990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8" dirty="0" smtClean="0">
                <a:solidFill>
                  <a:srgbClr val="04607A"/>
                </a:solidFill>
                <a:latin typeface="Arial Narrow"/>
              </a:rPr>
              <a:t>ILMU  UKUR TANAH</a:t>
            </a:r>
            <a:endParaRPr lang="en-CA" sz="4008" dirty="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0" y="1625600"/>
            <a:ext cx="8483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dirty="0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Merupakan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ilmu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,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seni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,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dan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teknologi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untuk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menyajikan</a:t>
            </a:r>
            <a:r>
              <a:rPr lang="en-CA" sz="2400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bentuk</a:t>
            </a:r>
            <a:endParaRPr lang="en-CA" sz="2400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760"/>
              </a:lnSpc>
            </a:pPr>
            <a:endParaRPr lang="en-CA" sz="2398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27100" y="1981200"/>
            <a:ext cx="8216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permukaan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bumi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baik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unsur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alam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maupun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unsur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buatan</a:t>
            </a:r>
            <a:r>
              <a:rPr lang="en-CA" sz="2402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402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manusia</a:t>
            </a:r>
            <a:endParaRPr lang="en-CA" sz="2402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760"/>
              </a:lnSpc>
            </a:pPr>
            <a:endParaRPr lang="en-CA" sz="2402" dirty="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27100" y="2349500"/>
            <a:ext cx="8216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pada bidang yang dianggap datar. Yang merupakan bagian dari ilmu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27100" y="2717800"/>
            <a:ext cx="8216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geodesi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543300" y="3162300"/>
            <a:ext cx="560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Plan Survaying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0400" y="3594100"/>
            <a:ext cx="8483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Geodesi</a:t>
            </a:r>
          </a:p>
          <a:p>
            <a:pPr>
              <a:lnSpc>
                <a:spcPts val="2760"/>
              </a:lnSpc>
            </a:pPr>
            <a:endParaRPr lang="en-CA" sz="238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543300" y="4038600"/>
            <a:ext cx="560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Geodetic Survaying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0400" y="4470400"/>
            <a:ext cx="8483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Ilmu Geodesi mempunyai dua maksud :</a:t>
            </a:r>
          </a:p>
          <a:p>
            <a:pPr>
              <a:lnSpc>
                <a:spcPts val="2760"/>
              </a:lnSpc>
            </a:pPr>
            <a:endParaRPr lang="en-CA" sz="2396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0400" y="4914900"/>
            <a:ext cx="8483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tabLst>
                <a:tab pos="2146300" algn="l"/>
              </a:tabLst>
            </a:pPr>
            <a:r>
              <a:rPr lang="en-CA" sz="2282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402" smtClean="0">
                <a:solidFill>
                  <a:srgbClr val="000000"/>
                </a:solidFill>
                <a:latin typeface="Arial Narrow Italic"/>
                <a:cs typeface="Arial Narrow Italic"/>
              </a:rPr>
              <a:t> Maksud ilmiah</a:t>
            </a: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	: menentukan bentuk permukaan bumi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0400" y="5334000"/>
            <a:ext cx="8483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402" smtClean="0">
                <a:solidFill>
                  <a:srgbClr val="000000"/>
                </a:solidFill>
                <a:latin typeface="Arial Narrow Italic"/>
                <a:cs typeface="Arial Narrow Italic"/>
              </a:rPr>
              <a:t> Maksud praktis</a:t>
            </a: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 : membuat bayangan yang dinamakan peta dari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sebagian besar   atau sebagian kecil bumi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195736" y="3390900"/>
            <a:ext cx="108012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195736" y="3822700"/>
            <a:ext cx="1224136" cy="44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01" y="393700"/>
            <a:ext cx="9144000" cy="68453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737420" y="2577852"/>
            <a:ext cx="65151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1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Pengukuran</a:t>
            </a:r>
            <a:endParaRPr lang="en-CA" sz="2210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530"/>
              </a:lnSpc>
            </a:pPr>
            <a:endParaRPr lang="en-CA" sz="2210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71517" y="2888032"/>
            <a:ext cx="71374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Kerangka</a:t>
            </a:r>
            <a:r>
              <a:rPr lang="en-CA" sz="2207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Dasar</a:t>
            </a:r>
            <a:r>
              <a:rPr lang="en-CA" sz="2207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Vertikal</a:t>
            </a:r>
            <a:endParaRPr lang="en-CA" sz="2207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530"/>
              </a:lnSpc>
            </a:pPr>
            <a:endParaRPr lang="en-CA" sz="2207" dirty="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24017" y="3230932"/>
            <a:ext cx="61849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10" dirty="0" smtClean="0">
                <a:solidFill>
                  <a:srgbClr val="000000"/>
                </a:solidFill>
                <a:latin typeface="Arial Narrow"/>
                <a:cs typeface="Arial Narrow"/>
              </a:rPr>
              <a:t>(KDV)</a:t>
            </a:r>
          </a:p>
          <a:p>
            <a:pPr>
              <a:lnSpc>
                <a:spcPts val="2530"/>
              </a:lnSpc>
            </a:pPr>
            <a:endParaRPr lang="en-CA" sz="2210" dirty="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39952" y="3801988"/>
            <a:ext cx="50165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Pengukuran</a:t>
            </a:r>
            <a:endParaRPr lang="en-CA" sz="2207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530"/>
              </a:lnSpc>
            </a:pPr>
            <a:endParaRPr lang="en-CA" sz="2207" dirty="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21865" y="4077072"/>
            <a:ext cx="57785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1092200" algn="l"/>
              </a:tabLst>
            </a:pP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Kerangka</a:t>
            </a:r>
            <a:r>
              <a:rPr lang="en-CA" sz="2207" dirty="0" smtClean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Dasar</a:t>
            </a:r>
            <a:r>
              <a:rPr lang="en-CA" sz="2207" dirty="0" smtClean="0">
                <a:solidFill>
                  <a:srgbClr val="000000"/>
                </a:solidFill>
                <a:latin typeface="Arial Narrow"/>
                <a:cs typeface="Arial Narrow"/>
              </a:rPr>
              <a:t> Horizontal</a:t>
            </a:r>
            <a:r>
              <a:rPr lang="en-CA" sz="2207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7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2207" dirty="0" smtClean="0">
                <a:solidFill>
                  <a:srgbClr val="000000"/>
                </a:solidFill>
                <a:latin typeface="Arial Narrow"/>
                <a:cs typeface="Arial Narrow"/>
              </a:rPr>
              <a:t>	(KDH)</a:t>
            </a:r>
          </a:p>
          <a:p>
            <a:pPr>
              <a:lnSpc>
                <a:spcPts val="2700"/>
              </a:lnSpc>
            </a:pPr>
            <a:endParaRPr lang="en-CA" sz="2207" dirty="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7800" y="5245100"/>
            <a:ext cx="38100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07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Pengukuran</a:t>
            </a:r>
            <a:endParaRPr lang="en-CA" sz="2207" dirty="0" smtClean="0">
              <a:solidFill>
                <a:srgbClr val="000000"/>
              </a:solidFill>
              <a:latin typeface="Arial Narrow"/>
              <a:cs typeface="Arial Narrow"/>
            </a:endParaRPr>
          </a:p>
          <a:p>
            <a:pPr>
              <a:lnSpc>
                <a:spcPts val="2530"/>
              </a:lnSpc>
            </a:pPr>
            <a:endParaRPr lang="en-CA" sz="2207" dirty="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105400" y="5588000"/>
            <a:ext cx="39624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10" dirty="0" err="1" smtClean="0">
                <a:solidFill>
                  <a:srgbClr val="000000"/>
                </a:solidFill>
                <a:latin typeface="Arial Narrow"/>
                <a:cs typeface="Arial Narrow"/>
              </a:rPr>
              <a:t>Titik-Titik</a:t>
            </a:r>
            <a:r>
              <a:rPr lang="en-CA" sz="2210" dirty="0" smtClean="0">
                <a:solidFill>
                  <a:srgbClr val="000000"/>
                </a:solidFill>
                <a:latin typeface="Arial Narrow"/>
                <a:cs typeface="Arial Narrow"/>
              </a:rPr>
              <a:t> Detail</a:t>
            </a:r>
          </a:p>
          <a:p>
            <a:pPr>
              <a:lnSpc>
                <a:spcPts val="2530"/>
              </a:lnSpc>
            </a:pPr>
            <a:endParaRPr lang="en-CA" sz="221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536" y="1052736"/>
            <a:ext cx="712879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err="1" smtClean="0"/>
              <a:t>Metode</a:t>
            </a:r>
            <a:r>
              <a:rPr lang="en-GB" sz="4800" dirty="0" smtClean="0"/>
              <a:t> </a:t>
            </a:r>
            <a:r>
              <a:rPr lang="en-GB" sz="4800" dirty="0" err="1" smtClean="0"/>
              <a:t>Ilmu</a:t>
            </a:r>
            <a:r>
              <a:rPr lang="en-GB" sz="4800" dirty="0" smtClean="0"/>
              <a:t> </a:t>
            </a:r>
            <a:r>
              <a:rPr lang="en-GB" sz="4800" dirty="0" err="1" smtClean="0"/>
              <a:t>Ukur</a:t>
            </a:r>
            <a:r>
              <a:rPr lang="en-GB" sz="4800" dirty="0" smtClean="0"/>
              <a:t> Tanah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6632"/>
            <a:ext cx="9144000" cy="6845300"/>
          </a:xfrm>
          <a:prstGeom prst="rect">
            <a:avLst/>
          </a:prstGeom>
        </p:spPr>
      </p:pic>
      <p:sp>
        <p:nvSpPr>
          <p:cNvPr id="15" name="TextBox 2"/>
          <p:cNvSpPr txBox="1"/>
          <p:nvPr/>
        </p:nvSpPr>
        <p:spPr>
          <a:xfrm>
            <a:off x="1143000" y="1028700"/>
            <a:ext cx="80010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10" smtClean="0">
                <a:solidFill>
                  <a:srgbClr val="04607A"/>
                </a:solidFill>
                <a:latin typeface="Arial Narrow"/>
                <a:cs typeface="Arial Narrow"/>
              </a:rPr>
              <a:t>Pengukuran Kerangka Dasar Vertikal</a:t>
            </a:r>
          </a:p>
          <a:p>
            <a:pPr>
              <a:lnSpc>
                <a:spcPts val="4600"/>
              </a:lnSpc>
            </a:pPr>
            <a:endParaRPr lang="en-CA" sz="401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0900" y="1866900"/>
            <a:ext cx="3134961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039" dirty="0" smtClean="0">
                <a:solidFill>
                  <a:srgbClr val="0E6EC5"/>
                </a:solidFill>
                <a:latin typeface="Arial Unicode MS"/>
                <a:cs typeface="Arial Unicode MS"/>
              </a:rPr>
              <a:t></a:t>
            </a:r>
            <a:r>
              <a:rPr lang="en-CA" sz="2400" dirty="0" smtClean="0">
                <a:solidFill>
                  <a:srgbClr val="33CCFF"/>
                </a:solidFill>
                <a:latin typeface="Constantia"/>
                <a:cs typeface="Constantia"/>
              </a:rPr>
              <a:t> </a:t>
            </a:r>
            <a:r>
              <a:rPr lang="en-CA" sz="2400" b="1" dirty="0" err="1" smtClean="0">
                <a:solidFill>
                  <a:srgbClr val="33CCFF"/>
                </a:solidFill>
                <a:latin typeface="Constantia"/>
                <a:cs typeface="Constantia"/>
              </a:rPr>
              <a:t>Metode</a:t>
            </a:r>
            <a:r>
              <a:rPr lang="en-CA" sz="2400" b="1" dirty="0" smtClean="0">
                <a:solidFill>
                  <a:srgbClr val="33CCFF"/>
                </a:solidFill>
                <a:latin typeface="Constantia"/>
                <a:cs typeface="Constantia"/>
              </a:rPr>
              <a:t> </a:t>
            </a:r>
            <a:r>
              <a:rPr lang="en-CA" sz="2400" b="1" dirty="0" err="1" smtClean="0">
                <a:solidFill>
                  <a:srgbClr val="33CCFF"/>
                </a:solidFill>
                <a:latin typeface="Constantia"/>
                <a:cs typeface="Constantia"/>
              </a:rPr>
              <a:t>Sipat</a:t>
            </a:r>
            <a:r>
              <a:rPr lang="en-CA" sz="2400" b="1" dirty="0" smtClean="0">
                <a:solidFill>
                  <a:srgbClr val="33CCFF"/>
                </a:solidFill>
                <a:latin typeface="Constantia"/>
                <a:cs typeface="Constantia"/>
              </a:rPr>
              <a:t> </a:t>
            </a:r>
            <a:r>
              <a:rPr lang="en-CA" sz="2400" b="1" dirty="0" err="1" smtClean="0">
                <a:solidFill>
                  <a:srgbClr val="33CCFF"/>
                </a:solidFill>
                <a:latin typeface="Constantia"/>
                <a:cs typeface="Constantia"/>
              </a:rPr>
              <a:t>Datar</a:t>
            </a:r>
            <a:endParaRPr lang="en-CA" sz="2400" b="1" dirty="0" smtClean="0">
              <a:solidFill>
                <a:srgbClr val="33CCFF"/>
              </a:solidFill>
              <a:latin typeface="Constantia"/>
              <a:cs typeface="Constantia"/>
            </a:endParaRPr>
          </a:p>
          <a:p>
            <a:pPr>
              <a:lnSpc>
                <a:spcPts val="2760"/>
              </a:lnSpc>
            </a:pPr>
            <a:endParaRPr lang="en-CA" sz="2381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93800" y="2311400"/>
            <a:ext cx="7950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err="1" smtClean="0">
                <a:solidFill>
                  <a:srgbClr val="04607A"/>
                </a:solidFill>
                <a:latin typeface="Constantia"/>
                <a:cs typeface="Constantia"/>
              </a:rPr>
              <a:t>Merupakan</a:t>
            </a:r>
            <a:r>
              <a:rPr lang="en-CA" sz="2402" dirty="0" smtClean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r>
              <a:rPr lang="en-CA" sz="2402" dirty="0" err="1" smtClean="0">
                <a:solidFill>
                  <a:srgbClr val="04607A"/>
                </a:solidFill>
                <a:latin typeface="Constantia"/>
                <a:cs typeface="Constantia"/>
              </a:rPr>
              <a:t>metode</a:t>
            </a:r>
            <a:r>
              <a:rPr lang="en-CA" sz="2402" dirty="0" smtClean="0">
                <a:solidFill>
                  <a:srgbClr val="04607A"/>
                </a:solidFill>
                <a:latin typeface="Constantia"/>
                <a:cs typeface="Constantia"/>
              </a:rPr>
              <a:t> paling </a:t>
            </a:r>
            <a:r>
              <a:rPr lang="en-CA" sz="2402" dirty="0" err="1" smtClean="0">
                <a:solidFill>
                  <a:srgbClr val="04607A"/>
                </a:solidFill>
                <a:latin typeface="Constantia"/>
                <a:cs typeface="Constantia"/>
              </a:rPr>
              <a:t>teliti</a:t>
            </a:r>
            <a:r>
              <a:rPr lang="en-CA" sz="2402" dirty="0" smtClean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r>
              <a:rPr lang="en-CA" sz="2402" dirty="0" err="1" smtClean="0">
                <a:solidFill>
                  <a:srgbClr val="04607A"/>
                </a:solidFill>
                <a:latin typeface="Constantia"/>
                <a:cs typeface="Constantia"/>
              </a:rPr>
              <a:t>dibandingkan</a:t>
            </a:r>
            <a:r>
              <a:rPr lang="en-CA" sz="2402" dirty="0" smtClean="0">
                <a:solidFill>
                  <a:srgbClr val="04607A"/>
                </a:solidFill>
                <a:latin typeface="Constantia"/>
                <a:cs typeface="Constantia"/>
              </a:rPr>
              <a:t> </a:t>
            </a:r>
            <a:r>
              <a:rPr lang="en-CA" sz="2402" dirty="0" err="1" smtClean="0">
                <a:solidFill>
                  <a:srgbClr val="04607A"/>
                </a:solidFill>
                <a:latin typeface="Constantia"/>
                <a:cs typeface="Constantia"/>
              </a:rPr>
              <a:t>dengan</a:t>
            </a:r>
            <a:endParaRPr lang="en-CA" sz="2402" dirty="0" smtClean="0">
              <a:solidFill>
                <a:srgbClr val="04607A"/>
              </a:solidFill>
              <a:latin typeface="Constantia"/>
              <a:cs typeface="Constantia"/>
            </a:endParaRPr>
          </a:p>
          <a:p>
            <a:pPr>
              <a:lnSpc>
                <a:spcPts val="2760"/>
              </a:lnSpc>
            </a:pPr>
            <a:endParaRPr lang="en-CA" sz="2402" dirty="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93800" y="2667000"/>
            <a:ext cx="7950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4607A"/>
                </a:solidFill>
                <a:latin typeface="Constantia"/>
                <a:cs typeface="Constantia"/>
              </a:rPr>
              <a:t>trigonomtris dan barometris,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93800" y="3111500"/>
            <a:ext cx="7950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4607A"/>
                </a:solidFill>
                <a:latin typeface="Constantia"/>
                <a:cs typeface="Constantia"/>
              </a:rPr>
              <a:t>Prinsip dasar : mengukur tinggi bidik alat sipat datar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93800" y="3479800"/>
            <a:ext cx="7950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4607A"/>
                </a:solidFill>
                <a:latin typeface="Constantia"/>
                <a:cs typeface="Constantia"/>
              </a:rPr>
              <a:t>optis di lapangan menggunakan rambu ukur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01800" y="4457700"/>
            <a:ext cx="6731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04607A"/>
                </a:solidFill>
                <a:latin typeface="Constantia"/>
                <a:cs typeface="Constantia"/>
              </a:rPr>
              <a:t>Rambu</a:t>
            </a:r>
          </a:p>
          <a:p>
            <a:pPr>
              <a:lnSpc>
                <a:spcPts val="1380"/>
              </a:lnSpc>
            </a:pPr>
            <a:endParaRPr lang="en-CA" sz="1200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02000" y="4457700"/>
            <a:ext cx="6731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04607A"/>
                </a:solidFill>
                <a:latin typeface="Constantia"/>
                <a:cs typeface="Constantia"/>
              </a:rPr>
              <a:t>Rambu</a:t>
            </a:r>
          </a:p>
          <a:p>
            <a:pPr>
              <a:lnSpc>
                <a:spcPts val="1380"/>
              </a:lnSpc>
            </a:pPr>
            <a:endParaRPr lang="en-CA" sz="1200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38300" y="4673600"/>
            <a:ext cx="825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04607A"/>
                </a:solidFill>
                <a:latin typeface="Constantia"/>
                <a:cs typeface="Constantia"/>
              </a:rPr>
              <a:t>Belakang</a:t>
            </a:r>
          </a:p>
          <a:p>
            <a:pPr>
              <a:lnSpc>
                <a:spcPts val="1380"/>
              </a:lnSpc>
            </a:pPr>
            <a:endParaRPr lang="en-CA" sz="1200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52800" y="4673600"/>
            <a:ext cx="5969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04607A"/>
                </a:solidFill>
                <a:latin typeface="Constantia"/>
                <a:cs typeface="Constantia"/>
              </a:rPr>
              <a:t>Muka</a:t>
            </a:r>
          </a:p>
          <a:p>
            <a:pPr>
              <a:lnSpc>
                <a:spcPts val="1380"/>
              </a:lnSpc>
            </a:pPr>
            <a:endParaRPr lang="en-CA" sz="1200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27100" y="4914900"/>
            <a:ext cx="6096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394" smtClean="0">
                <a:solidFill>
                  <a:srgbClr val="04607A"/>
                </a:solidFill>
                <a:latin typeface="Constantia"/>
                <a:cs typeface="Constantia"/>
              </a:rPr>
              <a:t>BTm</a:t>
            </a:r>
          </a:p>
          <a:p>
            <a:pPr>
              <a:lnSpc>
                <a:spcPts val="1610"/>
              </a:lnSpc>
            </a:pPr>
            <a:endParaRPr lang="en-CA" sz="1394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051300" y="4914900"/>
            <a:ext cx="5588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394" smtClean="0">
                <a:solidFill>
                  <a:srgbClr val="04607A"/>
                </a:solidFill>
                <a:latin typeface="Constantia"/>
                <a:cs typeface="Constantia"/>
              </a:rPr>
              <a:t>BTb</a:t>
            </a:r>
          </a:p>
          <a:p>
            <a:pPr>
              <a:lnSpc>
                <a:spcPts val="1610"/>
              </a:lnSpc>
            </a:pPr>
            <a:endParaRPr lang="en-CA" sz="1394" smtClean="0">
              <a:solidFill>
                <a:srgbClr val="04607A"/>
              </a:solidFill>
              <a:latin typeface="Constantia"/>
              <a:cs typeface="Constanti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210300" y="5143500"/>
            <a:ext cx="2933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pc="-10" dirty="0" smtClean="0">
                <a:solidFill>
                  <a:srgbClr val="FFFFFF"/>
                </a:solidFill>
                <a:latin typeface="Arial Unicode MS"/>
                <a:cs typeface="Arial Unicode MS"/>
              </a:rPr>
              <a:t></a:t>
            </a:r>
            <a:r>
              <a:rPr lang="en-CA" sz="2279" spc="-10" dirty="0" smtClean="0">
                <a:solidFill>
                  <a:srgbClr val="FFFFFF"/>
                </a:solidFill>
                <a:latin typeface="Constantia"/>
                <a:cs typeface="Constantia"/>
              </a:rPr>
              <a:t>H</a:t>
            </a:r>
            <a:r>
              <a:rPr lang="en-CA" sz="1537" b="1" spc="-10" dirty="0" smtClean="0">
                <a:solidFill>
                  <a:srgbClr val="FFFFFF"/>
                </a:solidFill>
                <a:latin typeface="Constantia Bold"/>
                <a:cs typeface="Constantia Bold"/>
              </a:rPr>
              <a:t>12</a:t>
            </a:r>
            <a:r>
              <a:rPr lang="en-CA" sz="2279" spc="-10" dirty="0" smtClean="0">
                <a:solidFill>
                  <a:srgbClr val="FFFFFF"/>
                </a:solidFill>
                <a:latin typeface="Constantia"/>
                <a:cs typeface="Constantia"/>
              </a:rPr>
              <a:t> = </a:t>
            </a:r>
            <a:r>
              <a:rPr lang="en-CA" sz="2279" spc="-10" dirty="0" err="1" smtClean="0">
                <a:solidFill>
                  <a:srgbClr val="FFFFFF"/>
                </a:solidFill>
                <a:latin typeface="Constantia"/>
                <a:cs typeface="Constantia"/>
              </a:rPr>
              <a:t>BTb-BTm</a:t>
            </a:r>
            <a:endParaRPr lang="en-CA" sz="2279" spc="-10" dirty="0" smtClean="0">
              <a:solidFill>
                <a:srgbClr val="FFFFFF"/>
              </a:solidFill>
              <a:latin typeface="Constantia"/>
              <a:cs typeface="Constantia"/>
            </a:endParaRP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854" y="797632"/>
            <a:ext cx="8949642" cy="106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 smtClean="0"/>
              <a:t>Pengukuran</a:t>
            </a:r>
            <a:r>
              <a:rPr lang="en-GB" sz="3600" dirty="0" smtClean="0"/>
              <a:t> </a:t>
            </a:r>
            <a:r>
              <a:rPr lang="en-GB" sz="3600" dirty="0" err="1" smtClean="0"/>
              <a:t>Kerangka</a:t>
            </a:r>
            <a:r>
              <a:rPr lang="en-GB" sz="3600" dirty="0" smtClean="0"/>
              <a:t> </a:t>
            </a:r>
            <a:r>
              <a:rPr lang="en-GB" sz="3600" dirty="0" err="1" smtClean="0"/>
              <a:t>Dasar</a:t>
            </a:r>
            <a:r>
              <a:rPr lang="en-GB" sz="3600" dirty="0" smtClean="0"/>
              <a:t> </a:t>
            </a:r>
            <a:r>
              <a:rPr lang="en-GB" sz="3600" dirty="0" err="1" smtClean="0"/>
              <a:t>Vertikal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4" name="TextBox 2"/>
          <p:cNvSpPr txBox="1"/>
          <p:nvPr/>
        </p:nvSpPr>
        <p:spPr>
          <a:xfrm>
            <a:off x="1143000" y="1104900"/>
            <a:ext cx="80010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10" smtClean="0">
                <a:solidFill>
                  <a:srgbClr val="04607A"/>
                </a:solidFill>
                <a:latin typeface="Arial Narrow"/>
                <a:cs typeface="Arial Narrow"/>
              </a:rPr>
              <a:t>Pengukuran Kerangka Dasar Vertikal</a:t>
            </a:r>
          </a:p>
          <a:p>
            <a:pPr>
              <a:lnSpc>
                <a:spcPts val="4600"/>
              </a:lnSpc>
            </a:pPr>
            <a:endParaRPr lang="en-CA" sz="401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98500" y="1943100"/>
            <a:ext cx="8445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20B1C8"/>
                </a:solidFill>
                <a:latin typeface="Constantia"/>
                <a:cs typeface="Constantia"/>
              </a:rPr>
              <a:t> Metode Pengukuran Sipat Datar Trigonometris</a:t>
            </a:r>
          </a:p>
          <a:p>
            <a:pPr>
              <a:lnSpc>
                <a:spcPts val="2760"/>
              </a:lnSpc>
            </a:pPr>
            <a:endParaRPr lang="en-CA" sz="239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65200" y="2362200"/>
            <a:ext cx="8178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2" smtClean="0">
                <a:solidFill>
                  <a:srgbClr val="000000"/>
                </a:solidFill>
                <a:latin typeface="Constantia"/>
                <a:cs typeface="Constantia"/>
              </a:rPr>
              <a:t>Prinsip dasar : mengukur jarak langsung, tinggi alat,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00000"/>
                </a:solidFill>
                <a:latin typeface="Constantia"/>
                <a:cs typeface="Constantia"/>
              </a:rPr>
              <a:t>tinggi, beneng tengah rambu dan sudut vertikal</a:t>
            </a:r>
          </a:p>
          <a:p>
            <a:pPr>
              <a:lnSpc>
                <a:spcPts val="290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5200" y="3390900"/>
            <a:ext cx="81788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2" b="1" smtClean="0">
                <a:solidFill>
                  <a:srgbClr val="04607A"/>
                </a:solidFill>
                <a:latin typeface="Constantia Bold"/>
                <a:cs typeface="Constantia Bold"/>
              </a:rPr>
              <a:t>i</a:t>
            </a:r>
            <a:r>
              <a:rPr lang="en-CA" sz="1392" smtClean="0">
                <a:solidFill>
                  <a:srgbClr val="04607A"/>
                </a:solidFill>
                <a:latin typeface="Constantia"/>
                <a:cs typeface="Constantia"/>
              </a:rPr>
              <a:t> : inklinasi (sudut miring)</a:t>
            </a:r>
          </a:p>
          <a:p>
            <a:pPr>
              <a:lnSpc>
                <a:spcPts val="1610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91000" y="3581400"/>
            <a:ext cx="49530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60"/>
              </a:lnSpc>
            </a:pPr>
            <a:r>
              <a:rPr lang="en-CA" sz="1404" b="1" smtClean="0">
                <a:solidFill>
                  <a:srgbClr val="04607A"/>
                </a:solidFill>
                <a:latin typeface="Constantia Bold"/>
                <a:cs typeface="Constantia Bold"/>
              </a:rPr>
              <a:t>BT</a:t>
            </a:r>
          </a:p>
          <a:p>
            <a:pPr>
              <a:lnSpc>
                <a:spcPts val="1260"/>
              </a:lnSpc>
            </a:pPr>
            <a:endParaRPr lang="en-CA" sz="139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5400" y="3771900"/>
            <a:ext cx="6578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2" b="1" smtClean="0">
                <a:solidFill>
                  <a:srgbClr val="04607A"/>
                </a:solidFill>
                <a:latin typeface="Constantia Bold"/>
                <a:cs typeface="Constantia Bold"/>
              </a:rPr>
              <a:t>dm</a:t>
            </a:r>
          </a:p>
          <a:p>
            <a:pPr>
              <a:lnSpc>
                <a:spcPts val="1610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29400" y="4902200"/>
            <a:ext cx="25146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620" b="1" dirty="0" smtClean="0">
                <a:solidFill>
                  <a:srgbClr val="FFFFFF"/>
                </a:solidFill>
                <a:latin typeface="Constantia Bold"/>
                <a:cs typeface="Constantia Bold"/>
              </a:rPr>
              <a:t>d AB = </a:t>
            </a:r>
            <a:r>
              <a:rPr lang="en-CA" sz="1620" b="1" dirty="0" err="1" smtClean="0">
                <a:solidFill>
                  <a:srgbClr val="FFFFFF"/>
                </a:solidFill>
                <a:latin typeface="Constantia Bold"/>
                <a:cs typeface="Constantia Bold"/>
              </a:rPr>
              <a:t>dm.cos</a:t>
            </a:r>
            <a:r>
              <a:rPr lang="en-CA" sz="1620" b="1" dirty="0" smtClean="0">
                <a:solidFill>
                  <a:srgbClr val="FFFFFF"/>
                </a:solidFill>
                <a:latin typeface="Constantia Bold"/>
                <a:cs typeface="Constantia Bold"/>
              </a:rPr>
              <a:t> i</a:t>
            </a:r>
          </a:p>
          <a:p>
            <a:pPr>
              <a:lnSpc>
                <a:spcPts val="1840"/>
              </a:lnSpc>
            </a:pPr>
            <a:endParaRPr lang="en-CA" sz="1610" dirty="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70300" y="5105400"/>
            <a:ext cx="547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60"/>
              </a:lnSpc>
            </a:pPr>
            <a:r>
              <a:rPr lang="en-CA" sz="1402" b="1" smtClean="0">
                <a:solidFill>
                  <a:srgbClr val="04607A"/>
                </a:solidFill>
                <a:latin typeface="Constantia Bold"/>
                <a:cs typeface="Constantia Bold"/>
              </a:rPr>
              <a:t>B</a:t>
            </a:r>
          </a:p>
          <a:p>
            <a:pPr>
              <a:lnSpc>
                <a:spcPts val="1260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34100" y="5270500"/>
            <a:ext cx="3009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lang="en-CA" sz="1607" smtClean="0">
                <a:solidFill>
                  <a:srgbClr val="FFFFFF"/>
                </a:solidFill>
                <a:latin typeface="Arial Unicode MS"/>
                <a:cs typeface="Arial Unicode MS"/>
              </a:rPr>
              <a:t></a:t>
            </a:r>
            <a:r>
              <a:rPr lang="en-CA" sz="1617" b="1" smtClean="0">
                <a:solidFill>
                  <a:srgbClr val="FFFFFF"/>
                </a:solidFill>
                <a:latin typeface="Constantia Bold"/>
                <a:cs typeface="Constantia Bold"/>
              </a:rPr>
              <a:t> HAB = dm. sin I + TA-TB</a:t>
            </a:r>
          </a:p>
          <a:p>
            <a:pPr>
              <a:lnSpc>
                <a:spcPts val="1440"/>
              </a:lnSpc>
            </a:pPr>
            <a:endParaRPr lang="en-CA" sz="1607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5800" y="5473700"/>
            <a:ext cx="38481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304" b="1" spc="-10" smtClean="0">
                <a:solidFill>
                  <a:srgbClr val="04607A"/>
                </a:solidFill>
                <a:latin typeface="Constantia Bold"/>
                <a:cs typeface="Constantia Bold"/>
              </a:rPr>
              <a:t>TA</a:t>
            </a:r>
          </a:p>
          <a:p>
            <a:pPr>
              <a:lnSpc>
                <a:spcPts val="1425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74900" y="5905500"/>
            <a:ext cx="21590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04" b="1" spc="-10" smtClean="0">
                <a:solidFill>
                  <a:srgbClr val="04607A"/>
                </a:solidFill>
                <a:latin typeface="Constantia Bold"/>
                <a:cs typeface="Constantia Bold"/>
              </a:rPr>
              <a:t>dAB</a:t>
            </a:r>
          </a:p>
          <a:p>
            <a:pPr>
              <a:lnSpc>
                <a:spcPts val="1610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48200" y="5524500"/>
            <a:ext cx="43815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294" spc="-10" smtClean="0">
                <a:solidFill>
                  <a:srgbClr val="04607A"/>
                </a:solidFill>
                <a:latin typeface="Arial Unicode MS"/>
                <a:cs typeface="Arial Unicode MS"/>
              </a:rPr>
              <a:t></a:t>
            </a:r>
            <a:r>
              <a:rPr lang="en-CA" sz="1304" b="1" spc="-10" smtClean="0">
                <a:solidFill>
                  <a:srgbClr val="04607A"/>
                </a:solidFill>
                <a:latin typeface="Constantia Bold"/>
                <a:cs typeface="Constantia Bold"/>
              </a:rPr>
              <a:t>H AB</a:t>
            </a:r>
          </a:p>
          <a:p>
            <a:pPr>
              <a:lnSpc>
                <a:spcPts val="1610"/>
              </a:lnSpc>
            </a:pPr>
            <a:endParaRPr lang="en-CA" sz="1392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854" y="797632"/>
            <a:ext cx="8949642" cy="106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 smtClean="0"/>
              <a:t>Pengukuran</a:t>
            </a:r>
            <a:r>
              <a:rPr lang="en-GB" sz="3600" dirty="0" smtClean="0"/>
              <a:t> </a:t>
            </a:r>
            <a:r>
              <a:rPr lang="en-GB" sz="3600" dirty="0" err="1" smtClean="0"/>
              <a:t>Kerangka</a:t>
            </a:r>
            <a:r>
              <a:rPr lang="en-GB" sz="3600" dirty="0" smtClean="0"/>
              <a:t> </a:t>
            </a:r>
            <a:r>
              <a:rPr lang="en-GB" sz="3600" dirty="0" err="1" smtClean="0"/>
              <a:t>Dasar</a:t>
            </a:r>
            <a:r>
              <a:rPr lang="en-GB" sz="3600" dirty="0" smtClean="0"/>
              <a:t> </a:t>
            </a:r>
            <a:r>
              <a:rPr lang="en-GB" sz="3600" dirty="0" err="1" smtClean="0"/>
              <a:t>Vertikal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1181100" y="1104900"/>
            <a:ext cx="79629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10" smtClean="0">
                <a:solidFill>
                  <a:srgbClr val="04607A"/>
                </a:solidFill>
                <a:latin typeface="Arial Narrow"/>
                <a:cs typeface="Arial Narrow"/>
              </a:rPr>
              <a:t>Pengukuran Kerangka Dasar Vertikal</a:t>
            </a:r>
          </a:p>
          <a:p>
            <a:pPr>
              <a:lnSpc>
                <a:spcPts val="4600"/>
              </a:lnSpc>
            </a:pPr>
            <a:endParaRPr lang="en-CA" sz="401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98500" y="2019300"/>
            <a:ext cx="8445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AFEF"/>
                </a:solidFill>
                <a:latin typeface="Constantia"/>
                <a:cs typeface="Constantia"/>
              </a:rPr>
              <a:t> Metode Pengukuran Sifat datar Barometris</a:t>
            </a:r>
          </a:p>
          <a:p>
            <a:pPr>
              <a:lnSpc>
                <a:spcPts val="2760"/>
              </a:lnSpc>
            </a:pPr>
            <a:endParaRPr lang="en-CA" sz="239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1400" y="2463800"/>
            <a:ext cx="8102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Constantia"/>
                <a:cs typeface="Constantia"/>
              </a:rPr>
              <a:t>prinsip-nya adalah mengukur beda tekanan atmosper.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41400" y="3213100"/>
            <a:ext cx="8102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1908" b="1" smtClean="0">
                <a:solidFill>
                  <a:srgbClr val="FFFFFF"/>
                </a:solidFill>
                <a:latin typeface="Constantia Bold"/>
                <a:cs typeface="Constantia Bold"/>
              </a:rPr>
              <a:t>Tekanan:   P = F/a = mg/a = Δ g h</a:t>
            </a:r>
          </a:p>
          <a:p>
            <a:pPr>
              <a:lnSpc>
                <a:spcPts val="2185"/>
              </a:lnSpc>
            </a:pPr>
            <a:endParaRPr lang="en-CA" sz="189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41400" y="3556000"/>
            <a:ext cx="28575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B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 -P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A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 =   ρghB-ρghA</a:t>
            </a:r>
          </a:p>
          <a:p>
            <a:pPr>
              <a:lnSpc>
                <a:spcPts val="2185"/>
              </a:lnSpc>
            </a:pPr>
            <a:endParaRPr lang="en-CA" sz="183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41400" y="4064000"/>
            <a:ext cx="2857500" cy="67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082319">
              <a:lnSpc>
                <a:spcPts val="2300"/>
              </a:lnSpc>
            </a:pP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(P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A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 - 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B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) ½</a:t>
            </a:r>
            <a:r>
              <a:rPr lang="en-CA" sz="18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895" smtClean="0">
                <a:solidFill>
                  <a:srgbClr val="000000"/>
                </a:solidFill>
                <a:latin typeface="Times New Roman"/>
              </a:rPr>
            </a:b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ΔH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AB 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=</a:t>
            </a:r>
          </a:p>
          <a:p>
            <a:pPr>
              <a:lnSpc>
                <a:spcPts val="2280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51200" y="4660900"/>
            <a:ext cx="647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b)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00500" y="3492500"/>
            <a:ext cx="5029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(hB - HA) ρ g = 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B</a:t>
            </a:r>
            <a:r>
              <a:rPr lang="en-CA" sz="1905" b="1" smtClean="0">
                <a:solidFill>
                  <a:srgbClr val="FFFFFF"/>
                </a:solidFill>
                <a:latin typeface="Constantia Bold"/>
                <a:cs typeface="Constantia Bold"/>
              </a:rPr>
              <a:t> - P</a:t>
            </a:r>
            <a:r>
              <a:rPr lang="en-CA" sz="1282" b="1" smtClean="0">
                <a:solidFill>
                  <a:srgbClr val="FFFFFF"/>
                </a:solidFill>
                <a:latin typeface="Constantia Bold"/>
                <a:cs typeface="Constantia Bold"/>
              </a:rPr>
              <a:t>A</a:t>
            </a:r>
          </a:p>
          <a:p>
            <a:pPr>
              <a:lnSpc>
                <a:spcPts val="2185"/>
              </a:lnSpc>
            </a:pPr>
            <a:endParaRPr lang="en-CA" sz="1867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1400" y="5232400"/>
            <a:ext cx="81026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FFFFFF"/>
                </a:solidFill>
                <a:latin typeface="Constantia"/>
                <a:cs typeface="Constantia"/>
              </a:rPr>
              <a:t>Teori perambatan kesalahan :</a:t>
            </a:r>
          </a:p>
          <a:p>
            <a:pPr>
              <a:lnSpc>
                <a:spcPts val="230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92200" y="5537200"/>
            <a:ext cx="80518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2" smtClean="0">
                <a:solidFill>
                  <a:srgbClr val="FFFFFF"/>
                </a:solidFill>
                <a:latin typeface="Constantia"/>
                <a:cs typeface="Constantia"/>
              </a:rPr>
              <a:t>ΔHAB = Δ BTb + Δ BTm</a:t>
            </a:r>
          </a:p>
          <a:p>
            <a:pPr>
              <a:lnSpc>
                <a:spcPts val="230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854" y="797632"/>
            <a:ext cx="8949642" cy="106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 smtClean="0"/>
              <a:t>Pengukuran</a:t>
            </a:r>
            <a:r>
              <a:rPr lang="en-GB" sz="3600" dirty="0" smtClean="0"/>
              <a:t> </a:t>
            </a:r>
            <a:r>
              <a:rPr lang="en-GB" sz="3600" dirty="0" err="1" smtClean="0"/>
              <a:t>Kerangka</a:t>
            </a:r>
            <a:r>
              <a:rPr lang="en-GB" sz="3600" dirty="0" smtClean="0"/>
              <a:t> </a:t>
            </a:r>
            <a:r>
              <a:rPr lang="en-GB" sz="3600" dirty="0" err="1" smtClean="0"/>
              <a:t>Dasar</a:t>
            </a:r>
            <a:r>
              <a:rPr lang="en-GB" sz="3600" dirty="0" smtClean="0"/>
              <a:t> </a:t>
            </a:r>
            <a:r>
              <a:rPr lang="en-GB" sz="3600" dirty="0" err="1" smtClean="0"/>
              <a:t>Vertikal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9392"/>
            <a:ext cx="9144000" cy="68453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457200" y="889000"/>
            <a:ext cx="86868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10" smtClean="0">
                <a:solidFill>
                  <a:srgbClr val="04607A"/>
                </a:solidFill>
                <a:latin typeface="Arial Narrow"/>
                <a:cs typeface="Arial Narrow"/>
              </a:rPr>
              <a:t>Pengukuran Kerangka Dasar Horizontal</a:t>
            </a:r>
          </a:p>
          <a:p>
            <a:pPr>
              <a:lnSpc>
                <a:spcPts val="4600"/>
              </a:lnSpc>
            </a:pPr>
            <a:endParaRPr lang="en-CA" sz="401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87500" y="2247900"/>
            <a:ext cx="7556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Kristen ITC"/>
                <a:cs typeface="Kristen ITC"/>
              </a:rPr>
              <a:t>Metode Poligon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25700" y="3454400"/>
            <a:ext cx="6718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Kristen ITC"/>
                <a:cs typeface="Kristen ITC"/>
              </a:rPr>
              <a:t>Metode Trinangulasi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733800" y="4597400"/>
            <a:ext cx="5410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Kristen ITC"/>
                <a:cs typeface="Kristen ITC"/>
              </a:rPr>
              <a:t>Metode Trilaterasi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00600" y="5816600"/>
            <a:ext cx="434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Kristen ITC"/>
                <a:cs typeface="Kristen ITC"/>
              </a:rPr>
              <a:t>Metode Kuadrilateral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854" y="476672"/>
            <a:ext cx="8949642" cy="106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 smtClean="0"/>
              <a:t>Pengukuran</a:t>
            </a:r>
            <a:r>
              <a:rPr lang="en-GB" sz="3600" dirty="0" smtClean="0"/>
              <a:t> </a:t>
            </a:r>
            <a:r>
              <a:rPr lang="en-GB" sz="3600" dirty="0" err="1" smtClean="0"/>
              <a:t>Kerangka</a:t>
            </a:r>
            <a:r>
              <a:rPr lang="en-GB" sz="3600" dirty="0" smtClean="0"/>
              <a:t> </a:t>
            </a:r>
            <a:r>
              <a:rPr lang="en-GB" sz="3600" dirty="0" err="1" smtClean="0"/>
              <a:t>Dasar</a:t>
            </a:r>
            <a:r>
              <a:rPr lang="en-GB" sz="3600" dirty="0" smtClean="0"/>
              <a:t> Horizontal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1016000" y="596900"/>
            <a:ext cx="8128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Kristen ITC"/>
                <a:cs typeface="Kristen ITC"/>
              </a:rPr>
              <a:t>Metode Poligon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968500"/>
            <a:ext cx="8597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tabLst>
                <a:tab pos="342900" algn="l"/>
              </a:tabLst>
            </a:pPr>
            <a:r>
              <a:rPr lang="en-CA" sz="2039" smtClean="0">
                <a:solidFill>
                  <a:srgbClr val="0E6EC5"/>
                </a:solidFill>
                <a:latin typeface="Arial"/>
                <a:cs typeface="Arial"/>
              </a:rPr>
              <a:t>•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 Merupakan bentuk yang paling baik di lakukan pada bangunan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	karena tidak memperhitungkaan bentuk kelengkungan bumi yang</a:t>
            </a:r>
          </a:p>
          <a:p>
            <a:pPr>
              <a:lnSpc>
                <a:spcPts val="290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89000" y="2705100"/>
            <a:ext cx="8255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pada prinsif-nya cukup di tinjau dari bentuk fisik di lapangan dan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geometrik-nya.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6100" y="39624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tabLst>
                <a:tab pos="3175000" algn="l"/>
              </a:tabLst>
            </a:pPr>
            <a:r>
              <a:rPr lang="en-CA" sz="2039" smtClean="0">
                <a:solidFill>
                  <a:srgbClr val="0E6EC5"/>
                </a:solidFill>
                <a:latin typeface="Arial"/>
                <a:cs typeface="Arial"/>
              </a:rPr>
              <a:t>•</a:t>
            </a:r>
            <a:r>
              <a:rPr lang="en-CA" sz="2410" b="1" smtClean="0">
                <a:solidFill>
                  <a:srgbClr val="000000"/>
                </a:solidFill>
                <a:latin typeface="Arial Narrow Bold"/>
                <a:cs typeface="Arial Narrow Bold"/>
              </a:rPr>
              <a:t>  Pengukuran  Poligon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	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cara  yang  umum  dilakukan  untuk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89000" y="4330700"/>
            <a:ext cx="8255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pengadaan kerangka dasar pemetaan pada daerah yang tidak terlalu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89000" y="4686300"/>
            <a:ext cx="8255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tabLst>
                <a:tab pos="596900" algn="l"/>
                <a:tab pos="1714500" algn="l"/>
              </a:tabLst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luas	- sekitar	(20 km x 20km). Berbagai bentuk polygon mudah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9000" y="5054600"/>
            <a:ext cx="8255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dibentuk  untuk  menyesuaikan  dengan  berbagai  bentuk  medan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89000" y="5422900"/>
            <a:ext cx="8255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pemetaan dan keberadaan titik-titik rujukan maupun pemeriks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1270000" y="1244600"/>
            <a:ext cx="78740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464" spc="-10" smtClean="0">
                <a:solidFill>
                  <a:srgbClr val="20B1C8"/>
                </a:solidFill>
                <a:latin typeface="Constantia"/>
                <a:cs typeface="Constantia"/>
              </a:rPr>
              <a:t>Faktor yang menentukan penyusunan ketentuan</a:t>
            </a:r>
          </a:p>
          <a:p>
            <a:pPr>
              <a:lnSpc>
                <a:spcPts val="2990"/>
              </a:lnSpc>
            </a:pPr>
            <a:endParaRPr lang="en-CA" sz="259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971800" y="1651000"/>
            <a:ext cx="61722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462" spc="-10" smtClean="0">
                <a:solidFill>
                  <a:srgbClr val="20B1C8"/>
                </a:solidFill>
                <a:latin typeface="Constantia"/>
                <a:cs typeface="Constantia"/>
              </a:rPr>
              <a:t>poligon kerangkan dasar</a:t>
            </a:r>
          </a:p>
          <a:p>
            <a:pPr>
              <a:lnSpc>
                <a:spcPts val="2990"/>
              </a:lnSpc>
            </a:pPr>
            <a:endParaRPr lang="en-CA" sz="259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2108200"/>
            <a:ext cx="7986340" cy="436016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464" spc="-10" dirty="0" smtClean="0">
                <a:solidFill>
                  <a:srgbClr val="000000"/>
                </a:solidFill>
                <a:latin typeface="Constantia"/>
                <a:cs typeface="Constantia"/>
              </a:rPr>
              <a:t>Tingkat </a:t>
            </a:r>
            <a:r>
              <a:rPr lang="en-CA" sz="2464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Ketelitian</a:t>
            </a:r>
            <a:r>
              <a:rPr lang="en-CA" sz="2464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endParaRPr lang="en-CA" sz="2464" spc="-10" dirty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464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jenis</a:t>
            </a:r>
            <a:r>
              <a:rPr lang="en-CA" sz="2464" spc="-10" dirty="0" smtClean="0">
                <a:solidFill>
                  <a:srgbClr val="000000"/>
                </a:solidFill>
                <a:latin typeface="Constantia"/>
                <a:cs typeface="Constantia"/>
              </a:rPr>
              <a:t>/</a:t>
            </a:r>
            <a:r>
              <a:rPr lang="en-CA" sz="2464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tahapan</a:t>
            </a:r>
            <a:r>
              <a:rPr lang="en-CA" sz="2464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464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pekerjaan</a:t>
            </a:r>
            <a:r>
              <a:rPr lang="en-CA" sz="2464" spc="-10" dirty="0" smtClean="0">
                <a:solidFill>
                  <a:srgbClr val="000000"/>
                </a:solidFill>
                <a:latin typeface="Constantia"/>
                <a:cs typeface="Constantia"/>
              </a:rPr>
              <a:t> yang</a:t>
            </a:r>
            <a:r>
              <a:rPr lang="en-CA" sz="2594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594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2464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dilakukan</a:t>
            </a:r>
            <a:endParaRPr lang="en-CA" sz="2464" spc="-10" dirty="0" smtClean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Keadaan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medan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lapangan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pengukuran</a:t>
            </a:r>
            <a:endParaRPr lang="en-CA" sz="2800" spc="-10" dirty="0" smtClean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Bentuk</a:t>
            </a:r>
            <a:r>
              <a:rPr lang="en-CA" sz="28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kontruksi</a:t>
            </a:r>
            <a:r>
              <a:rPr lang="en-CA" sz="2800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pilar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atau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patok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sebagai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penanda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titik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di</a:t>
            </a:r>
            <a:r>
              <a:rPr lang="en-CA" sz="2800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Sistem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koordinat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yang </a:t>
            </a: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diinginkan</a:t>
            </a:r>
            <a:endParaRPr lang="en-CA" sz="2800" spc="-10" dirty="0" smtClean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Keperluan</a:t>
            </a:r>
            <a:r>
              <a:rPr lang="en-CA" sz="28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CA" sz="2800" spc="-10" dirty="0" err="1" smtClean="0">
                <a:solidFill>
                  <a:srgbClr val="000000"/>
                </a:solidFill>
                <a:latin typeface="Constantia"/>
                <a:cs typeface="Constantia"/>
              </a:rPr>
              <a:t>pengukuran</a:t>
            </a:r>
            <a:r>
              <a:rPr lang="en-CA" sz="2800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pengikatan</a:t>
            </a:r>
            <a:endParaRPr lang="en-CA" sz="2800" spc="-10" dirty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r>
              <a:rPr lang="en-CA" sz="2800" spc="-10" dirty="0" smtClean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lapangan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,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jarak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selang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penempatan</a:t>
            </a:r>
            <a:r>
              <a:rPr lang="en-CA" sz="2800" spc="-10" dirty="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lang="en-CA" sz="2800" spc="-10" dirty="0" err="1">
                <a:solidFill>
                  <a:srgbClr val="000000"/>
                </a:solidFill>
                <a:latin typeface="Constantia"/>
                <a:cs typeface="Constantia"/>
              </a:rPr>
              <a:t>titik</a:t>
            </a:r>
            <a:endParaRPr lang="en-CA" sz="2800" spc="-10" dirty="0">
              <a:solidFill>
                <a:srgbClr val="000000"/>
              </a:solidFill>
              <a:latin typeface="Constantia"/>
              <a:cs typeface="Constantia"/>
            </a:endParaRPr>
          </a:p>
          <a:p>
            <a:pPr>
              <a:lnSpc>
                <a:spcPts val="3100"/>
              </a:lnSpc>
            </a:pPr>
            <a:endParaRPr lang="en-CA" sz="2800" spc="-10" dirty="0">
              <a:solidFill>
                <a:srgbClr val="000000"/>
              </a:solidFill>
              <a:latin typeface="Constantia"/>
              <a:cs typeface="Constantia"/>
            </a:endParaRPr>
          </a:p>
          <a:p>
            <a:pPr marL="342900" indent="-342900">
              <a:lnSpc>
                <a:spcPts val="3100"/>
              </a:lnSpc>
              <a:buFont typeface="Arial" pitchFamily="34" charset="0"/>
              <a:buChar char="•"/>
            </a:pPr>
            <a:endParaRPr lang="en-CA" sz="2464" spc="-10" dirty="0" smtClean="0">
              <a:solidFill>
                <a:srgbClr val="000000"/>
              </a:solidFill>
              <a:latin typeface="Constantia"/>
              <a:cs typeface="Constantia"/>
            </a:endParaRPr>
          </a:p>
          <a:p>
            <a:pPr>
              <a:lnSpc>
                <a:spcPts val="3100"/>
              </a:lnSpc>
            </a:pPr>
            <a:endParaRPr lang="en-CA" sz="2594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901700" y="1460500"/>
            <a:ext cx="7678384" cy="11926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  <a:tabLst>
                <a:tab pos="596900" algn="l"/>
              </a:tabLst>
            </a:pPr>
            <a:r>
              <a:rPr lang="en-CA" sz="2592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Pada</a:t>
            </a:r>
            <a:r>
              <a:rPr lang="en-CA" sz="2592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2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pekerjaan</a:t>
            </a:r>
            <a:r>
              <a:rPr lang="en-CA" sz="2592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2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perancangan</a:t>
            </a:r>
            <a:r>
              <a:rPr lang="en-CA" sz="2592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2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rinci</a:t>
            </a:r>
            <a:r>
              <a:rPr lang="en-CA" sz="2592" dirty="0" smtClean="0">
                <a:solidFill>
                  <a:srgbClr val="00AFEF"/>
                </a:solidFill>
                <a:latin typeface="Arial Narrow"/>
                <a:cs typeface="Arial Narrow"/>
              </a:rPr>
              <a:t> (</a:t>
            </a:r>
            <a:r>
              <a:rPr lang="en-CA" sz="2592" b="1" dirty="0" smtClean="0">
                <a:solidFill>
                  <a:srgbClr val="00AFEF"/>
                </a:solidFill>
                <a:latin typeface="Arial Narrow Italic"/>
                <a:cs typeface="Arial Narrow Italic"/>
              </a:rPr>
              <a:t>detailed design</a:t>
            </a:r>
            <a:r>
              <a:rPr lang="en-CA" sz="2592" dirty="0" smtClean="0">
                <a:solidFill>
                  <a:srgbClr val="00AFEF"/>
                </a:solidFill>
                <a:latin typeface="Arial Narrow"/>
                <a:cs typeface="Arial Narrow"/>
              </a:rPr>
              <a:t>) </a:t>
            </a:r>
            <a:r>
              <a:rPr lang="en-CA" sz="2592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peingkatan</a:t>
            </a:r>
            <a:r>
              <a:rPr lang="en-CA" sz="2594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594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	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jalan</a:t>
            </a: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sepanjang</a:t>
            </a: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 20 km di 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sekitar</a:t>
            </a: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daerah</a:t>
            </a: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padat</a:t>
            </a:r>
            <a:r>
              <a:rPr lang="en-CA" sz="2594" dirty="0" smtClean="0">
                <a:solidFill>
                  <a:srgbClr val="00AFEF"/>
                </a:solidFill>
                <a:latin typeface="Arial Narrow"/>
                <a:cs typeface="Arial Narrow"/>
              </a:rPr>
              <a:t> </a:t>
            </a:r>
            <a:r>
              <a:rPr lang="en-CA" sz="2594" dirty="0" err="1" smtClean="0">
                <a:solidFill>
                  <a:srgbClr val="00AFEF"/>
                </a:solidFill>
                <a:latin typeface="Arial Narrow"/>
                <a:cs typeface="Arial Narrow"/>
              </a:rPr>
              <a:t>hunian</a:t>
            </a:r>
            <a:endParaRPr lang="en-CA" sz="2594" dirty="0" smtClean="0">
              <a:solidFill>
                <a:srgbClr val="00AFEF"/>
              </a:solidFill>
              <a:latin typeface="Arial Narrow"/>
              <a:cs typeface="Arial Narrow"/>
            </a:endParaRPr>
          </a:p>
          <a:p>
            <a:pPr>
              <a:lnSpc>
                <a:spcPts val="3100"/>
              </a:lnSpc>
            </a:pPr>
            <a:endParaRPr lang="en-CA" sz="2594" dirty="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51300" y="2273300"/>
            <a:ext cx="50927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2" smtClean="0">
                <a:solidFill>
                  <a:srgbClr val="00AFEF"/>
                </a:solidFill>
                <a:latin typeface="Arial Narrow"/>
                <a:cs typeface="Arial Narrow"/>
              </a:rPr>
              <a:t>diperlukan:</a:t>
            </a:r>
          </a:p>
          <a:p>
            <a:pPr>
              <a:lnSpc>
                <a:spcPts val="2990"/>
              </a:lnSpc>
            </a:pPr>
            <a:endParaRPr lang="en-CA" sz="259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2800" y="3225800"/>
            <a:ext cx="83312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4" smtClean="0">
                <a:solidFill>
                  <a:srgbClr val="000000"/>
                </a:solidFill>
                <a:latin typeface="Arial Narrow"/>
                <a:cs typeface="Arial Narrow"/>
              </a:rPr>
              <a:t>a. Peta topografi skala 1 : 1 000,</a:t>
            </a:r>
          </a:p>
          <a:p>
            <a:pPr>
              <a:lnSpc>
                <a:spcPts val="2990"/>
              </a:lnSpc>
            </a:pPr>
            <a:endParaRPr lang="en-CA" sz="259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2800" y="3695700"/>
            <a:ext cx="83312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2" smtClean="0">
                <a:solidFill>
                  <a:srgbClr val="000000"/>
                </a:solidFill>
                <a:latin typeface="Arial Narrow"/>
                <a:cs typeface="Arial Narrow"/>
              </a:rPr>
              <a:t>b. Sistem koordinat nasional (umum),</a:t>
            </a:r>
          </a:p>
          <a:p>
            <a:pPr>
              <a:lnSpc>
                <a:spcPts val="2990"/>
              </a:lnSpc>
            </a:pPr>
            <a:endParaRPr lang="en-CA" sz="259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2800" y="4178300"/>
            <a:ext cx="83312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2" smtClean="0">
                <a:solidFill>
                  <a:srgbClr val="000000"/>
                </a:solidFill>
                <a:latin typeface="Arial Narrow"/>
                <a:cs typeface="Arial Narrow"/>
              </a:rPr>
              <a:t>c. BM dipasang setiap 2 km, dan</a:t>
            </a:r>
          </a:p>
          <a:p>
            <a:pPr>
              <a:lnSpc>
                <a:spcPts val="2990"/>
              </a:lnSpc>
            </a:pPr>
            <a:endParaRPr lang="en-CA" sz="259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2800" y="4648200"/>
            <a:ext cx="83312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4" smtClean="0">
                <a:solidFill>
                  <a:srgbClr val="000000"/>
                </a:solidFill>
                <a:latin typeface="Arial Narrow"/>
                <a:cs typeface="Arial Narrow"/>
              </a:rPr>
              <a:t>d. Salah penutup koordinat 1 : 10 000.</a:t>
            </a:r>
          </a:p>
          <a:p>
            <a:pPr>
              <a:lnSpc>
                <a:spcPts val="2990"/>
              </a:lnSpc>
            </a:pPr>
            <a:endParaRPr lang="en-CA" sz="2594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990600" y="901700"/>
            <a:ext cx="81534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07" smtClean="0">
                <a:solidFill>
                  <a:srgbClr val="00AFEF"/>
                </a:solidFill>
                <a:latin typeface="Arial Narrow"/>
                <a:cs typeface="Arial Narrow"/>
              </a:rPr>
              <a:t>Berdasarkan keperluan peta ini, bila pemetaan dilakukan secara teristris,</a:t>
            </a:r>
          </a:p>
          <a:p>
            <a:pPr>
              <a:lnSpc>
                <a:spcPts val="2530"/>
              </a:lnSpc>
            </a:pPr>
            <a:endParaRPr lang="en-CA" sz="220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49500" y="1244600"/>
            <a:ext cx="67945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210" smtClean="0">
                <a:solidFill>
                  <a:srgbClr val="00AFEF"/>
                </a:solidFill>
                <a:latin typeface="Arial Narrow"/>
                <a:cs typeface="Arial Narrow"/>
              </a:rPr>
              <a:t>diturunkan ketentuan poligon kerangka dasar:</a:t>
            </a:r>
          </a:p>
          <a:p>
            <a:pPr>
              <a:lnSpc>
                <a:spcPts val="2530"/>
              </a:lnSpc>
            </a:pPr>
            <a:endParaRPr lang="en-CA" sz="221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8000" y="2044700"/>
            <a:ext cx="86360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090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 Alat ukur sudut yang digunakan dengan ketelitian satu sekon, dan sudut</a:t>
            </a:r>
            <a:r>
              <a:rPr lang="en-CA" sz="2207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7" smtClean="0">
                <a:solidFill>
                  <a:srgbClr val="000000"/>
                </a:solidFill>
                <a:latin typeface="Times New Roman"/>
              </a:rPr>
            </a:b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diukur </a:t>
            </a:r>
            <a:r>
              <a:rPr lang="en-CA" sz="2217" b="1" smtClean="0">
                <a:solidFill>
                  <a:srgbClr val="000000"/>
                </a:solidFill>
                <a:latin typeface="Arial Narrow Bold"/>
                <a:cs typeface="Arial Narrow Bold"/>
              </a:rPr>
              <a:t>dalam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4 seri </a:t>
            </a:r>
            <a:r>
              <a:rPr lang="en-CA" sz="2217" b="1" smtClean="0">
                <a:solidFill>
                  <a:srgbClr val="000000"/>
                </a:solidFill>
                <a:latin typeface="Arial Narrow Bold"/>
                <a:cs typeface="Arial Narrow Bold"/>
              </a:rPr>
              <a:t>pengukuran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.</a:t>
            </a:r>
          </a:p>
          <a:p>
            <a:pPr>
              <a:lnSpc>
                <a:spcPts val="2600"/>
              </a:lnSpc>
            </a:pPr>
            <a:endParaRPr lang="en-CA" sz="2207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08000" y="2768600"/>
            <a:ext cx="86360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087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Alat ukur pengamatan matahari untuk menentukan jurusan awal dan jurusan</a:t>
            </a:r>
            <a:r>
              <a:rPr lang="en-CA" sz="221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10" smtClean="0">
                <a:solidFill>
                  <a:srgbClr val="000000"/>
                </a:solidFill>
                <a:latin typeface="Times New Roman"/>
              </a:rPr>
            </a:b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akhir.</a:t>
            </a:r>
          </a:p>
          <a:p>
            <a:pPr>
              <a:lnSpc>
                <a:spcPts val="2700"/>
              </a:lnSpc>
            </a:pPr>
            <a:endParaRPr lang="en-CA" sz="221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08000" y="3454400"/>
            <a:ext cx="8636000" cy="128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087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Jarak antar titik polygon 0.1 - 2 km dan ketelitian alat ukur jarak 10 ppm.</a:t>
            </a:r>
            <a:r>
              <a:rPr lang="en-CA" sz="2208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8" smtClean="0">
                <a:solidFill>
                  <a:srgbClr val="000000"/>
                </a:solidFill>
                <a:latin typeface="Times New Roman"/>
              </a:rPr>
            </a:br>
            <a:r>
              <a:rPr lang="en-CA" sz="2090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 Salah penutup sudut polygon = 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10" Ö 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N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, dengan 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N 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= jumlah titik poligon.</a:t>
            </a:r>
            <a:r>
              <a:rPr lang="en-CA" sz="2196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96" smtClean="0">
                <a:solidFill>
                  <a:srgbClr val="000000"/>
                </a:solidFill>
                <a:latin typeface="Times New Roman"/>
              </a:rPr>
            </a:br>
            <a:r>
              <a:rPr lang="en-CA" sz="2087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Salah penutup koordinat 1 : 10 000: Bila </a:t>
            </a:r>
            <a:r>
              <a:rPr lang="en-CA" sz="2217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f</a:t>
            </a:r>
            <a:r>
              <a:rPr lang="en-CA" sz="1474" b="1" smtClean="0">
                <a:solidFill>
                  <a:srgbClr val="000000"/>
                </a:solidFill>
                <a:latin typeface="Arial Narrow Bold"/>
                <a:cs typeface="Arial Narrow Bold"/>
              </a:rPr>
              <a:t>x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adalah salah penutup absis, </a:t>
            </a:r>
            <a:r>
              <a:rPr lang="en-CA" sz="2217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f</a:t>
            </a:r>
            <a:r>
              <a:rPr lang="en-CA" sz="1474" b="1" smtClean="0">
                <a:solidFill>
                  <a:srgbClr val="000000"/>
                </a:solidFill>
                <a:latin typeface="Arial Narrow Bold"/>
                <a:cs typeface="Arial Narrow Bold"/>
              </a:rPr>
              <a:t>y</a:t>
            </a:r>
          </a:p>
          <a:p>
            <a:pPr>
              <a:lnSpc>
                <a:spcPts val="3200"/>
              </a:lnSpc>
            </a:pPr>
            <a:endParaRPr lang="en-CA" sz="219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87400" y="4660900"/>
            <a:ext cx="83566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adalah salah penutup ordinat dan 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D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 adalah total jarak sisi-sisi poligon, maka</a:t>
            </a:r>
            <a:r>
              <a:rPr lang="en-CA" sz="2207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7" smtClean="0">
                <a:solidFill>
                  <a:srgbClr val="000000"/>
                </a:solidFill>
                <a:latin typeface="Times New Roman"/>
              </a:rPr>
            </a:b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salah penutup koordinat:</a:t>
            </a:r>
          </a:p>
          <a:p>
            <a:pPr>
              <a:lnSpc>
                <a:spcPts val="2600"/>
              </a:lnSpc>
            </a:pPr>
            <a:endParaRPr lang="en-CA" sz="2207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8000" y="5257800"/>
            <a:ext cx="8636000" cy="876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274320">
              <a:lnSpc>
                <a:spcPts val="3200"/>
              </a:lnSpc>
            </a:pP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S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 = {(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f</a:t>
            </a:r>
            <a:r>
              <a:rPr lang="en-CA" sz="1476" b="1" smtClean="0">
                <a:solidFill>
                  <a:srgbClr val="000000"/>
                </a:solidFill>
                <a:latin typeface="Arial Narrow Bold"/>
                <a:cs typeface="Arial Narrow Bold"/>
              </a:rPr>
              <a:t>x2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 + 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f</a:t>
            </a:r>
            <a:r>
              <a:rPr lang="en-CA" sz="1476" b="1" smtClean="0">
                <a:solidFill>
                  <a:srgbClr val="000000"/>
                </a:solidFill>
                <a:latin typeface="Arial Narrow Bold"/>
                <a:cs typeface="Arial Narrow Bold"/>
              </a:rPr>
              <a:t>y2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)/</a:t>
            </a:r>
            <a:r>
              <a:rPr lang="en-CA" sz="2220" b="1" smtClean="0">
                <a:solidFill>
                  <a:srgbClr val="000000"/>
                </a:solidFill>
                <a:latin typeface="Arial Narrow Bold Italic"/>
                <a:cs typeface="Arial Narrow Bold Italic"/>
              </a:rPr>
              <a:t>D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}</a:t>
            </a:r>
            <a:r>
              <a:rPr lang="en-CA" sz="1476" b="1" smtClean="0">
                <a:solidFill>
                  <a:srgbClr val="000000"/>
                </a:solidFill>
                <a:latin typeface="Arial Narrow Bold"/>
                <a:cs typeface="Arial Narrow Bold"/>
              </a:rPr>
              <a:t>1/2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 harus £ </a:t>
            </a:r>
            <a:r>
              <a:rPr lang="en-CA" sz="2220" b="1" smtClean="0">
                <a:solidFill>
                  <a:srgbClr val="000000"/>
                </a:solidFill>
                <a:latin typeface="Arial Narrow Bold"/>
                <a:cs typeface="Arial Narrow Bold"/>
              </a:rPr>
              <a:t>1 : 10 000</a:t>
            </a:r>
            <a:r>
              <a:rPr lang="en-CA" sz="2210" smtClean="0">
                <a:solidFill>
                  <a:srgbClr val="000000"/>
                </a:solidFill>
                <a:latin typeface="Arial Narrow"/>
                <a:cs typeface="Arial Narrow"/>
              </a:rPr>
              <a:t>.</a:t>
            </a:r>
            <a:r>
              <a:rPr lang="en-CA" sz="220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204" smtClean="0">
                <a:solidFill>
                  <a:srgbClr val="000000"/>
                </a:solidFill>
                <a:latin typeface="Times New Roman"/>
              </a:rPr>
            </a:br>
            <a:r>
              <a:rPr lang="en-CA" sz="2087" smtClean="0">
                <a:solidFill>
                  <a:srgbClr val="0AD0D9"/>
                </a:solidFill>
                <a:latin typeface="Arial Unicode MS"/>
                <a:cs typeface="Arial Unicode MS"/>
              </a:rPr>
              <a:t></a:t>
            </a:r>
            <a:r>
              <a:rPr lang="en-CA" sz="2207" smtClean="0">
                <a:solidFill>
                  <a:srgbClr val="000000"/>
                </a:solidFill>
                <a:latin typeface="Arial Narrow"/>
                <a:cs typeface="Arial Narrow"/>
              </a:rPr>
              <a:t> Bakuan BM: ukuran, bahan, notasi.</a:t>
            </a:r>
          </a:p>
          <a:p>
            <a:pPr>
              <a:lnSpc>
                <a:spcPts val="3200"/>
              </a:lnSpc>
            </a:pPr>
            <a:endParaRPr lang="en-CA" sz="2204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46100" y="15621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1. Diperlukan titik ikat dan pemeriksa di awal dan akhir lokasi pekerjaan: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9939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2. Pembuatan, pemasangan dan dokumentasi BM.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24384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3. Penyiapan alat hingga siap untuk pengukuran dan tidak mengandung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2800" y="28067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salah sistematis.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6100" y="32385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4. Pengukuran yang menghilangkan atau meminimalkan pengaruh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2800" y="36068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semua kesalahan dan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2800" y="39751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dicapai ketelitian yang diinginkan.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46100" y="44196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5. Perekaman bersistem menggunakan media konvensioanal ataupun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2800" y="47752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dijital.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6100" y="52197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6. Hitungan dan perataan koordinat cara BOWDITCH: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31" name="TextBox 2"/>
          <p:cNvSpPr txBox="1"/>
          <p:nvPr/>
        </p:nvSpPr>
        <p:spPr>
          <a:xfrm>
            <a:off x="711200" y="12446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350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11200" y="15748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300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11200" y="19050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250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445000" y="2057400"/>
            <a:ext cx="4699000" cy="38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"/>
              </a:lnSpc>
            </a:pPr>
            <a:r>
              <a:rPr lang="en-CA" sz="225" smtClean="0">
                <a:solidFill>
                  <a:srgbClr val="000000"/>
                </a:solidFill>
                <a:latin typeface="Arial"/>
                <a:cs typeface="Arial"/>
              </a:rPr>
              <a:t>TITIK SITUASI POLYGON BPTP BANDUNG</a:t>
            </a:r>
          </a:p>
          <a:p>
            <a:pPr>
              <a:lnSpc>
                <a:spcPts val="230"/>
              </a:lnSpc>
            </a:pPr>
            <a:endParaRPr lang="en-CA" sz="22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45000" y="2095500"/>
            <a:ext cx="4699000" cy="1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"/>
              </a:lnSpc>
            </a:pPr>
            <a:r>
              <a:rPr lang="en-CA" sz="112" smtClean="0">
                <a:solidFill>
                  <a:srgbClr val="000000"/>
                </a:solidFill>
                <a:latin typeface="Arial"/>
                <a:cs typeface="Arial"/>
              </a:rPr>
              <a:t>SKALA 1 : 1000</a:t>
            </a:r>
          </a:p>
          <a:p>
            <a:pPr>
              <a:lnSpc>
                <a:spcPts val="115"/>
              </a:lnSpc>
            </a:pPr>
            <a:endParaRPr lang="en-CA" sz="11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11200" y="22225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200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1200" y="25527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150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11200" y="28829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36600" y="3213100"/>
            <a:ext cx="84074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50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74700" y="3543300"/>
            <a:ext cx="83693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0</a:t>
            </a:r>
          </a:p>
          <a:p>
            <a:pPr>
              <a:lnSpc>
                <a:spcPts val="515"/>
              </a:lnSpc>
            </a:pPr>
            <a:endParaRPr lang="en-CA" sz="476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25500" y="3594100"/>
            <a:ext cx="1143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43000" y="3594100"/>
            <a:ext cx="1524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50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478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780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150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082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200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384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250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559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300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086100" y="3594100"/>
            <a:ext cx="177800" cy="8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"/>
              </a:lnSpc>
            </a:pPr>
            <a:r>
              <a:rPr lang="en-CA" sz="476" smtClean="0">
                <a:solidFill>
                  <a:srgbClr val="000000"/>
                </a:solidFill>
                <a:latin typeface="Arial"/>
                <a:cs typeface="Arial"/>
              </a:rPr>
              <a:t>350</a:t>
            </a:r>
          </a:p>
          <a:p>
            <a:pPr>
              <a:lnSpc>
                <a:spcPts val="575"/>
              </a:lnSpc>
            </a:pPr>
            <a:endParaRPr lang="en-CA" sz="476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11200" y="40894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350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11200" y="44196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300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11200" y="47371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250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11200" y="5067300"/>
            <a:ext cx="84328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5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200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11200" y="5384800"/>
            <a:ext cx="30734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150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11200" y="5715000"/>
            <a:ext cx="30734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49300" y="6032500"/>
            <a:ext cx="30353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50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74700" y="6362700"/>
            <a:ext cx="30099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0</a:t>
            </a:r>
          </a:p>
          <a:p>
            <a:pPr>
              <a:lnSpc>
                <a:spcPts val="515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25500" y="6426200"/>
            <a:ext cx="2959100" cy="76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"/>
              </a:lnSpc>
              <a:tabLst>
                <a:tab pos="304800" algn="l"/>
                <a:tab pos="609600" algn="l"/>
                <a:tab pos="939800" algn="l"/>
                <a:tab pos="1257300" algn="l"/>
                <a:tab pos="1587500" algn="l"/>
                <a:tab pos="1905000" algn="l"/>
                <a:tab pos="2235200" algn="l"/>
              </a:tabLst>
            </a:pPr>
            <a:r>
              <a:rPr lang="en-CA" sz="469" smtClean="0">
                <a:solidFill>
                  <a:srgbClr val="000000"/>
                </a:solidFill>
                <a:latin typeface="Arial"/>
                <a:cs typeface="Arial"/>
              </a:rPr>
              <a:t>0	50	100	150	200	250	300	350</a:t>
            </a:r>
          </a:p>
          <a:p>
            <a:pPr>
              <a:lnSpc>
                <a:spcPts val="510"/>
              </a:lnSpc>
            </a:pPr>
            <a:endParaRPr lang="en-CA" sz="469">
              <a:solidFill>
                <a:srgbClr val="000000"/>
              </a:solidFill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886200" y="5334000"/>
            <a:ext cx="51435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2" smtClean="0">
                <a:solidFill>
                  <a:srgbClr val="006FC0"/>
                </a:solidFill>
                <a:latin typeface="Arial Narrow"/>
                <a:cs typeface="Arial Narrow"/>
              </a:rPr>
              <a:t>Metode triangulasi yaitu segitiga yang seluruh</a:t>
            </a:r>
          </a:p>
          <a:p>
            <a:pPr>
              <a:lnSpc>
                <a:spcPts val="230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368800" y="5638800"/>
            <a:ext cx="46609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6FC0"/>
                </a:solidFill>
                <a:latin typeface="Arial Narrow"/>
                <a:cs typeface="Arial Narrow"/>
              </a:rPr>
              <a:t>sudut-sudut-nya diukur di lapangan</a:t>
            </a:r>
          </a:p>
          <a:p>
            <a:pPr>
              <a:lnSpc>
                <a:spcPts val="230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1397000" y="457200"/>
            <a:ext cx="7747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Kristen ITC"/>
                <a:cs typeface="Kristen ITC"/>
              </a:rPr>
              <a:t>Metode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81100" y="825500"/>
            <a:ext cx="7962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Kristen ITC"/>
                <a:cs typeface="Kristen ITC"/>
              </a:rPr>
              <a:t>Triangulasi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68300" y="1790700"/>
            <a:ext cx="8775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Pengadaan kerangka dasar horizontal di Indonesia dimulai di pulau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Jawa  oleh  Belanda  pada  tahun1862.  Titik-titik  kerangka  dasar</a:t>
            </a:r>
          </a:p>
          <a:p>
            <a:pPr>
              <a:lnSpc>
                <a:spcPts val="290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7700" y="25400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horizontal buatan Belanda ini dikenal sebagai titik triangulasi, karena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7700" y="29083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pengukurannya menggunakan cara triangulasi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8300" y="3327400"/>
            <a:ext cx="8775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Posisi horizontal (</a:t>
            </a:r>
            <a:r>
              <a:rPr lang="en-CA" sz="2400" smtClean="0">
                <a:solidFill>
                  <a:srgbClr val="000000"/>
                </a:solidFill>
                <a:latin typeface="Arial Narrow Italic"/>
                <a:cs typeface="Arial Narrow Italic"/>
              </a:rPr>
              <a:t>X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,</a:t>
            </a:r>
            <a:r>
              <a:rPr lang="en-CA" sz="2400" smtClean="0">
                <a:solidFill>
                  <a:srgbClr val="000000"/>
                </a:solidFill>
                <a:latin typeface="Arial Narrow Italic"/>
                <a:cs typeface="Arial Narrow Italic"/>
              </a:rPr>
              <a:t>Y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) titik triangulasi dibuat dalam sistem proyeksi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Mercator,  sedangkan  posisi  horizontal  peta  topografi  yang  dibuat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7700" y="40767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dengan ikatan dan pemeriksaan ke titik triangulasi dibuat dalam sistem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47700" y="44450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proyeksi Polyeder.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8300" y="4864100"/>
            <a:ext cx="8775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282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 Titikk triangulasi buatan  Belanda  tersebut  dibuat berjenjang  turun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berulang, dari cakupan luas paling teliti dengan jarak antar titik 20 - 40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7700" y="56134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km hingga paling kasar pada cakupan 1 - 3 km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0084"/>
            <a:ext cx="9144000" cy="68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"/>
          <p:cNvSpPr txBox="1"/>
          <p:nvPr/>
        </p:nvSpPr>
        <p:spPr>
          <a:xfrm>
            <a:off x="1054100" y="1016000"/>
            <a:ext cx="8089900" cy="584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4" smtClean="0">
                <a:solidFill>
                  <a:srgbClr val="001F5F"/>
                </a:solidFill>
                <a:latin typeface="Arial Narrow"/>
                <a:cs typeface="Arial Narrow"/>
              </a:rPr>
              <a:t>Ketelitian posisi horizontral (</a:t>
            </a:r>
            <a:r>
              <a:rPr lang="en-CA" sz="3204" b="1" smtClean="0">
                <a:solidFill>
                  <a:srgbClr val="001F5F"/>
                </a:solidFill>
                <a:latin typeface="Arial Narrow Bold Italic"/>
                <a:cs typeface="Arial Narrow Bold Italic"/>
              </a:rPr>
              <a:t>X</a:t>
            </a:r>
            <a:r>
              <a:rPr lang="en-CA" sz="3194" smtClean="0">
                <a:solidFill>
                  <a:srgbClr val="001F5F"/>
                </a:solidFill>
                <a:latin typeface="Arial Narrow"/>
                <a:cs typeface="Arial Narrow"/>
              </a:rPr>
              <a:t>,</a:t>
            </a:r>
            <a:r>
              <a:rPr lang="en-CA" sz="3204" b="1" smtClean="0">
                <a:solidFill>
                  <a:srgbClr val="001F5F"/>
                </a:solidFill>
                <a:latin typeface="Arial Narrow Bold Italic"/>
                <a:cs typeface="Arial Narrow Bold Italic"/>
              </a:rPr>
              <a:t>Y</a:t>
            </a:r>
            <a:r>
              <a:rPr lang="en-CA" sz="3194" smtClean="0">
                <a:solidFill>
                  <a:srgbClr val="001F5F"/>
                </a:solidFill>
                <a:latin typeface="Arial Narrow"/>
                <a:cs typeface="Arial Narrow"/>
              </a:rPr>
              <a:t>) titik triangulasi</a:t>
            </a:r>
          </a:p>
          <a:p>
            <a:pPr>
              <a:lnSpc>
                <a:spcPts val="3680"/>
              </a:lnSpc>
            </a:pPr>
            <a:endParaRPr lang="en-CA" sz="319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65200" y="1955800"/>
            <a:ext cx="9652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Titik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03500" y="1955800"/>
            <a:ext cx="10668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Jarak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495800" y="1955800"/>
            <a:ext cx="16002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Ketelitian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667500" y="1955800"/>
            <a:ext cx="17272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M e t o d a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81100" y="2781300"/>
            <a:ext cx="5334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P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49500" y="2781300"/>
            <a:ext cx="15748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20 - 40 km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10100" y="2781300"/>
            <a:ext cx="13716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± 0.07 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08800" y="2781300"/>
            <a:ext cx="17272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Triangulasi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1100" y="3606800"/>
            <a:ext cx="5207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S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49500" y="3606800"/>
            <a:ext cx="15621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10 - 20 km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22800" y="3606800"/>
            <a:ext cx="13335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± 0.53 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08800" y="3606800"/>
            <a:ext cx="17272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Triangulasi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8400" y="4432300"/>
            <a:ext cx="5461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T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438400" y="4432300"/>
            <a:ext cx="13970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3 - 10 km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35500" y="4432300"/>
            <a:ext cx="13208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± 3.30 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997700" y="4432300"/>
            <a:ext cx="15494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Mengikat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55700" y="5270500"/>
            <a:ext cx="5715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K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514600" y="5270500"/>
            <a:ext cx="12446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1 - 3 km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080000" y="5270500"/>
            <a:ext cx="4318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-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099300" y="5270500"/>
            <a:ext cx="13208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4" smtClean="0">
                <a:solidFill>
                  <a:srgbClr val="001F5F"/>
                </a:solidFill>
                <a:latin typeface="Kristen ITC"/>
                <a:cs typeface="Kristen ITC"/>
              </a:rPr>
              <a:t>Polygon</a:t>
            </a:r>
          </a:p>
          <a:p>
            <a:pPr>
              <a:lnSpc>
                <a:spcPts val="2300"/>
              </a:lnSpc>
            </a:pPr>
            <a:endParaRPr lang="en-CA" sz="1994" smtClean="0">
              <a:solidFill>
                <a:srgbClr val="001F5F"/>
              </a:solidFill>
              <a:latin typeface="Kristen ITC"/>
              <a:cs typeface="Kristen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46100" y="1409700"/>
            <a:ext cx="8597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279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 Selain posisi horizontal (X,Y) dalam sistem proyeksi Mercator, titik-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titik triangulasi ini juga dilengkapi dengan informasi posisinya dalam</a:t>
            </a:r>
          </a:p>
          <a:p>
            <a:pPr>
              <a:lnSpc>
                <a:spcPts val="290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2800" y="21590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sistem geografis (j ,l ) dan ketinggiannya terhadap muka air laut rata-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2800" y="25273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rata yang ditentukan dengan cara trigonometris.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6100" y="3390900"/>
            <a:ext cx="8597900" cy="1206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50"/>
              </a:lnSpc>
            </a:pPr>
            <a:r>
              <a:rPr lang="en-CA" sz="2282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 Pengunaan datum yang berlainan berakibat koordinat titik yang sama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menjadi berlainan bila dihitung dengan datum yang berlainan itu.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Maka mulai tahun 1974 mulai diupayakan satu datum nasional untuk</a:t>
            </a:r>
          </a:p>
          <a:p>
            <a:pPr>
              <a:lnSpc>
                <a:spcPts val="285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2800" y="4483100"/>
            <a:ext cx="83312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2" smtClean="0">
                <a:solidFill>
                  <a:srgbClr val="000000"/>
                </a:solidFill>
                <a:latin typeface="Arial Narrow"/>
                <a:cs typeface="Arial Narrow"/>
              </a:rPr>
              <a:t>pengukuran dan pemetaan dalam satu sistem nasional yang terpadu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00000"/>
                </a:solidFill>
                <a:latin typeface="Arial Narrow"/>
                <a:cs typeface="Arial Narrow"/>
              </a:rPr>
              <a:t>oleh </a:t>
            </a:r>
            <a:r>
              <a:rPr lang="en-CA" sz="2400" smtClean="0">
                <a:solidFill>
                  <a:srgbClr val="E1D600"/>
                </a:solidFill>
                <a:latin typeface="Arial Narrow"/>
                <a:cs typeface="Arial Narrow"/>
              </a:rPr>
              <a:t>BAKOSURTANAL</a:t>
            </a:r>
            <a:r>
              <a:rPr lang="en-CA" sz="2400" smtClean="0">
                <a:solidFill>
                  <a:srgbClr val="001F5F"/>
                </a:solidFill>
                <a:latin typeface="Arial Narrow"/>
                <a:cs typeface="Arial Narrow"/>
              </a:rPr>
              <a:t>.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4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1447800" y="1104900"/>
            <a:ext cx="7696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1F5F"/>
                </a:solidFill>
                <a:latin typeface="Arial Narrow"/>
                <a:cs typeface="Arial Narrow"/>
              </a:rPr>
              <a:t>Metode Trilaterasi yaitu serangkaian segitigga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58900" y="1473200"/>
            <a:ext cx="7785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1F5F"/>
                </a:solidFill>
                <a:latin typeface="Arial Narrow"/>
                <a:cs typeface="Arial Narrow"/>
              </a:rPr>
              <a:t>yang seluruh jarak-jaraknya di ukur di lapangan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612900" y="774700"/>
            <a:ext cx="7531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1F5F"/>
                </a:solidFill>
                <a:latin typeface="Arial Narrow"/>
                <a:cs typeface="Arial Narrow"/>
              </a:rPr>
              <a:t>Metode Kuadrilateral yaitu kombinasi triagulasi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36700" y="1143000"/>
            <a:ext cx="7607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1F5F"/>
                </a:solidFill>
                <a:latin typeface="Arial Narrow"/>
                <a:cs typeface="Arial Narrow"/>
              </a:rPr>
              <a:t>dan trilaterasi yang seluruh jarak, dan sudut-nya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49600" y="1511300"/>
            <a:ext cx="5994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1F5F"/>
                </a:solidFill>
                <a:latin typeface="Arial Narrow"/>
                <a:cs typeface="Arial Narrow"/>
              </a:rPr>
              <a:t>di ukur di lapangan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457200" y="850900"/>
            <a:ext cx="86868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0"/>
              </a:lnSpc>
            </a:pPr>
            <a:r>
              <a:rPr lang="en-CA" sz="4994" smtClean="0">
                <a:solidFill>
                  <a:srgbClr val="20B1C8"/>
                </a:solidFill>
                <a:latin typeface="Calibri"/>
                <a:cs typeface="Calibri"/>
              </a:rPr>
              <a:t>Pengukuran titik-titik Detail</a:t>
            </a:r>
          </a:p>
          <a:p>
            <a:pPr>
              <a:lnSpc>
                <a:spcPts val="5750"/>
              </a:lnSpc>
            </a:pPr>
            <a:endParaRPr lang="en-CA" sz="499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2800" y="2095500"/>
            <a:ext cx="2425700" cy="59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10" smtClean="0">
                <a:solidFill>
                  <a:srgbClr val="001F5F"/>
                </a:solidFill>
                <a:latin typeface="Constantia"/>
                <a:cs typeface="Constantia"/>
              </a:rPr>
              <a:t>offset</a:t>
            </a:r>
          </a:p>
          <a:p>
            <a:pPr>
              <a:lnSpc>
                <a:spcPts val="3220"/>
              </a:lnSpc>
            </a:pPr>
            <a:endParaRPr lang="en-CA" sz="281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40100" y="2070100"/>
            <a:ext cx="5689600" cy="863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Adalah pengukuran titik-titik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72328"/>
                </a:solidFill>
                <a:latin typeface="Constantia"/>
                <a:cs typeface="Constantia"/>
              </a:rPr>
              <a:t>menggunakan alat alat sederhana</a:t>
            </a:r>
          </a:p>
          <a:p>
            <a:pPr>
              <a:lnSpc>
                <a:spcPts val="288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40100" y="2806700"/>
            <a:ext cx="5689600" cy="1231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yaitu pita ukur, dan yalon.</a:t>
            </a:r>
            <a:r>
              <a:rPr lang="en-CA" sz="240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402" smtClean="0">
                <a:solidFill>
                  <a:srgbClr val="072328"/>
                </a:solidFill>
                <a:latin typeface="Constantia"/>
                <a:cs typeface="Constantia"/>
              </a:rPr>
              <a:t>Pengukuran untuk pembuatan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peta cara offset menggunakan alat</a:t>
            </a:r>
          </a:p>
          <a:p>
            <a:pPr>
              <a:lnSpc>
                <a:spcPts val="288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40100" y="3898900"/>
            <a:ext cx="5689600" cy="1231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2" smtClean="0">
                <a:solidFill>
                  <a:srgbClr val="072328"/>
                </a:solidFill>
                <a:latin typeface="Constantia"/>
                <a:cs typeface="Constantia"/>
              </a:rPr>
              <a:t>utama pita ukur, sehingga cara ini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juga biasa disebut cara rantai (</a:t>
            </a:r>
            <a:r>
              <a:rPr lang="en-CA" sz="2400" smtClean="0">
                <a:solidFill>
                  <a:srgbClr val="072328"/>
                </a:solidFill>
                <a:latin typeface="Constantia Italic"/>
                <a:cs typeface="Constantia Italic"/>
              </a:rPr>
              <a:t>chain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72328"/>
                </a:solidFill>
                <a:latin typeface="Constantia Italic"/>
                <a:cs typeface="Constantia Italic"/>
              </a:rPr>
              <a:t>surveying</a:t>
            </a: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). Alat bantu lainnya</a:t>
            </a:r>
          </a:p>
          <a:p>
            <a:pPr>
              <a:lnSpc>
                <a:spcPts val="288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40100" y="5016500"/>
            <a:ext cx="5689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2" smtClean="0">
                <a:solidFill>
                  <a:srgbClr val="072328"/>
                </a:solidFill>
                <a:latin typeface="Constantia"/>
                <a:cs typeface="Constantia"/>
              </a:rPr>
              <a:t>adalah: (1) alat pembuat sudut siku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40100" y="5384800"/>
            <a:ext cx="5689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72328"/>
                </a:solidFill>
                <a:latin typeface="Constantia"/>
                <a:cs typeface="Constantia"/>
              </a:rPr>
              <a:t>cermin sudut dan prisma, (2). jalon,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40100" y="5753100"/>
            <a:ext cx="5689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2" smtClean="0">
                <a:solidFill>
                  <a:srgbClr val="072328"/>
                </a:solidFill>
                <a:latin typeface="Constantia"/>
                <a:cs typeface="Constantia"/>
              </a:rPr>
              <a:t>dan (3) pen ukur.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546100" y="1600200"/>
            <a:ext cx="8597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lang="en-CA" sz="2378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98" smtClean="0">
                <a:solidFill>
                  <a:srgbClr val="000000"/>
                </a:solidFill>
                <a:latin typeface="Arial Narrow"/>
                <a:cs typeface="Arial Narrow"/>
              </a:rPr>
              <a:t> Dari jenis peralatan yang digunakan ini, cara offset biasa</a:t>
            </a:r>
          </a:p>
          <a:p>
            <a:pPr>
              <a:lnSpc>
                <a:spcPts val="2875"/>
              </a:lnSpc>
            </a:pPr>
            <a:endParaRPr lang="en-CA" sz="249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2800" y="19812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digunakan untuk daerah yang relatif datar dan tidak luas, sehingga</a:t>
            </a:r>
          </a:p>
          <a:p>
            <a:pPr>
              <a:lnSpc>
                <a:spcPts val="2875"/>
              </a:lnSpc>
            </a:pPr>
            <a:endParaRPr lang="en-CA" sz="24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2800" y="23622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lang="en-CA" sz="2498" smtClean="0">
                <a:solidFill>
                  <a:srgbClr val="000000"/>
                </a:solidFill>
                <a:latin typeface="Arial Narrow"/>
                <a:cs typeface="Arial Narrow"/>
              </a:rPr>
              <a:t>kerangka dasar untuk pemetaanya-pun juga dibuat dengan cara</a:t>
            </a:r>
          </a:p>
          <a:p>
            <a:pPr>
              <a:lnSpc>
                <a:spcPts val="2875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2800" y="2730500"/>
            <a:ext cx="8331200" cy="876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offset. Peta yang diperoleh dengan cara offset tidak akan</a:t>
            </a:r>
            <a:r>
              <a:rPr lang="en-CA" sz="24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95" smtClean="0">
                <a:solidFill>
                  <a:srgbClr val="000000"/>
                </a:solidFill>
                <a:latin typeface="Times New Roman"/>
              </a:rPr>
            </a:b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menyajikan informasi ketinggian rupa bumi yang dipetakan.</a:t>
            </a:r>
          </a:p>
          <a:p>
            <a:pPr>
              <a:lnSpc>
                <a:spcPts val="3000"/>
              </a:lnSpc>
            </a:pPr>
            <a:endParaRPr lang="en-CA" sz="24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6100" y="3568700"/>
            <a:ext cx="8597900" cy="876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378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98" smtClean="0">
                <a:solidFill>
                  <a:srgbClr val="000000"/>
                </a:solidFill>
                <a:latin typeface="Arial Narrow"/>
                <a:cs typeface="Arial Narrow"/>
              </a:rPr>
              <a:t> Cara pengukuran titik detil dengan cara offset ada tiga cara: (1)</a:t>
            </a:r>
            <a:r>
              <a:rPr lang="en-CA" sz="24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95" smtClean="0">
                <a:solidFill>
                  <a:srgbClr val="000000"/>
                </a:solidFill>
                <a:latin typeface="Times New Roman"/>
              </a:rPr>
            </a:b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Cara siku-siku (cara garis tegak lurus ), (2) Cara mengikat (cara</a:t>
            </a:r>
          </a:p>
          <a:p>
            <a:pPr>
              <a:lnSpc>
                <a:spcPts val="3000"/>
              </a:lnSpc>
            </a:pPr>
            <a:endParaRPr lang="en-CA" sz="24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12800" y="43434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lang="en-CA" sz="2498" smtClean="0">
                <a:solidFill>
                  <a:srgbClr val="000000"/>
                </a:solidFill>
                <a:latin typeface="Arial Narrow"/>
                <a:cs typeface="Arial Narrow"/>
              </a:rPr>
              <a:t>interpolasi), dan (3) Cara gabungan keduanya.</a:t>
            </a:r>
          </a:p>
          <a:p>
            <a:pPr>
              <a:lnSpc>
                <a:spcPts val="2875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46100" y="4787900"/>
            <a:ext cx="8597900" cy="876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376" smtClean="0">
                <a:solidFill>
                  <a:srgbClr val="0AD0D9"/>
                </a:solidFill>
                <a:latin typeface="Arial Unicode MS"/>
                <a:cs typeface="Arial Unicode MS"/>
              </a:rPr>
              <a:t></a:t>
            </a: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 A dan B adalah titik-titik kerangka dasar sehingga gari AB adalah</a:t>
            </a:r>
            <a:r>
              <a:rPr lang="en-CA" sz="24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95" smtClean="0">
                <a:solidFill>
                  <a:srgbClr val="000000"/>
                </a:solidFill>
                <a:latin typeface="Times New Roman"/>
              </a:rPr>
            </a:br>
            <a:r>
              <a:rPr lang="en-CA" sz="2495" smtClean="0">
                <a:solidFill>
                  <a:srgbClr val="000000"/>
                </a:solidFill>
                <a:latin typeface="Arial Narrow"/>
                <a:cs typeface="Arial Narrow"/>
              </a:rPr>
              <a:t>garis ukur. Titik-titik a, b, c dan d dadalah tittik-titik detil dan titik-titik</a:t>
            </a:r>
          </a:p>
          <a:p>
            <a:pPr>
              <a:lnSpc>
                <a:spcPts val="3000"/>
              </a:lnSpc>
            </a:pPr>
            <a:endParaRPr lang="en-CA" sz="24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800" y="5562600"/>
            <a:ext cx="8331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75"/>
              </a:lnSpc>
            </a:pPr>
            <a:r>
              <a:rPr lang="en-CA" sz="2498" smtClean="0">
                <a:solidFill>
                  <a:srgbClr val="000000"/>
                </a:solidFill>
                <a:latin typeface="Arial Narrow"/>
                <a:cs typeface="Arial Narrow"/>
              </a:rPr>
              <a:t>a', b', c' dan d' adalah proyeksi titik a, b, c dan d ke garis ukur AB.</a:t>
            </a:r>
          </a:p>
          <a:p>
            <a:pPr>
              <a:lnSpc>
                <a:spcPts val="2875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2" name="TextBox 2"/>
          <p:cNvSpPr txBox="1"/>
          <p:nvPr/>
        </p:nvSpPr>
        <p:spPr>
          <a:xfrm>
            <a:off x="660400" y="1041400"/>
            <a:ext cx="39624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217" b="1" smtClean="0">
                <a:solidFill>
                  <a:srgbClr val="04607A"/>
                </a:solidFill>
                <a:latin typeface="Constantia Bold"/>
                <a:cs typeface="Constantia Bold"/>
              </a:rPr>
              <a:t>Pengukuran detil cara offset</a:t>
            </a:r>
          </a:p>
          <a:p>
            <a:pPr>
              <a:lnSpc>
                <a:spcPts val="2530"/>
              </a:lnSpc>
            </a:pPr>
            <a:endParaRPr lang="en-CA" sz="220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74800" y="1371600"/>
            <a:ext cx="30480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220" b="1" smtClean="0">
                <a:solidFill>
                  <a:srgbClr val="04607A"/>
                </a:solidFill>
                <a:latin typeface="Constantia Bold"/>
                <a:cs typeface="Constantia Bold"/>
              </a:rPr>
              <a:t>cara mengikat</a:t>
            </a:r>
          </a:p>
          <a:p>
            <a:pPr>
              <a:lnSpc>
                <a:spcPts val="2345"/>
              </a:lnSpc>
            </a:pPr>
            <a:endParaRPr lang="en-CA" sz="221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84200" y="1803400"/>
            <a:ext cx="4038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</a:tabLst>
            </a:pPr>
            <a:r>
              <a:rPr lang="en-CA" sz="1803" spc="-10" smtClean="0">
                <a:solidFill>
                  <a:srgbClr val="0AD0D9"/>
                </a:solidFill>
                <a:latin typeface="Arial Unicode MS"/>
                <a:cs typeface="Arial Unicode MS"/>
              </a:rPr>
              <a:t></a:t>
            </a: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 Setiap titik detil diikatkan</a:t>
            </a:r>
            <a:r>
              <a:rPr lang="en-CA" sz="199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92" smtClean="0">
                <a:solidFill>
                  <a:srgbClr val="000000"/>
                </a:solidFill>
                <a:latin typeface="Times New Roman"/>
              </a:rPr>
            </a:b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	dengan garis lurus ke garis ukur.</a:t>
            </a:r>
            <a:r>
              <a:rPr lang="en-CA" sz="199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90" smtClean="0">
                <a:solidFill>
                  <a:srgbClr val="000000"/>
                </a:solidFill>
                <a:latin typeface="Times New Roman"/>
              </a:rPr>
            </a:br>
            <a:r>
              <a:rPr lang="en-CA" sz="1803" spc="-10" smtClean="0">
                <a:solidFill>
                  <a:srgbClr val="0AD0D9"/>
                </a:solidFill>
                <a:latin typeface="Arial Unicode MS"/>
                <a:cs typeface="Arial Unicode MS"/>
              </a:rPr>
              <a:t></a:t>
            </a: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 A dan B adalah titik-titik</a:t>
            </a:r>
          </a:p>
          <a:p>
            <a:pPr>
              <a:lnSpc>
                <a:spcPts val="2400"/>
              </a:lnSpc>
            </a:pPr>
            <a:endParaRPr lang="en-CA" sz="199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3600" y="27178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kerangka dasar, sehingga gari AB</a:t>
            </a:r>
          </a:p>
          <a:p>
            <a:pPr>
              <a:lnSpc>
                <a:spcPts val="2105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3600" y="29972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adalah garis ukur. Titik-titik a, b,</a:t>
            </a:r>
          </a:p>
          <a:p>
            <a:pPr>
              <a:lnSpc>
                <a:spcPts val="2155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63600" y="3263900"/>
            <a:ext cx="3759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c adalah tittik-titik detil dan</a:t>
            </a:r>
            <a:r>
              <a:rPr lang="en-CA" sz="199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92" smtClean="0">
                <a:solidFill>
                  <a:srgbClr val="000000"/>
                </a:solidFill>
                <a:latin typeface="Times New Roman"/>
              </a:rPr>
            </a:b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titik-titik a', b', c' dan a", b", c"</a:t>
            </a:r>
          </a:p>
          <a:p>
            <a:pPr>
              <a:lnSpc>
                <a:spcPts val="216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63600" y="38100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adalah titik ikat a, b, dan c ke</a:t>
            </a:r>
          </a:p>
          <a:p>
            <a:pPr>
              <a:lnSpc>
                <a:spcPts val="216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3600" y="40894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garis ukur AB. Diusahakan segi-</a:t>
            </a:r>
          </a:p>
          <a:p>
            <a:pPr>
              <a:lnSpc>
                <a:spcPts val="216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3600" y="43688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3 aa'a", bb'b" dan cc'c" samasisi</a:t>
            </a:r>
          </a:p>
          <a:p>
            <a:pPr>
              <a:lnSpc>
                <a:spcPts val="216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3600" y="46355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atau sama kaki.</a:t>
            </a:r>
          </a:p>
          <a:p>
            <a:pPr>
              <a:lnSpc>
                <a:spcPts val="216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84200" y="4978400"/>
            <a:ext cx="4038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279400" algn="l"/>
              </a:tabLst>
            </a:pPr>
            <a:r>
              <a:rPr lang="en-CA" sz="1801" spc="-10" smtClean="0">
                <a:solidFill>
                  <a:srgbClr val="0AD0D9"/>
                </a:solidFill>
                <a:latin typeface="Arial Unicode MS"/>
                <a:cs typeface="Arial Unicode MS"/>
              </a:rPr>
              <a:t></a:t>
            </a: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 Pengikatan titik a, b, dan c ke</a:t>
            </a:r>
            <a:r>
              <a:rPr lang="en-CA" sz="199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92" smtClean="0">
                <a:solidFill>
                  <a:srgbClr val="000000"/>
                </a:solidFill>
                <a:latin typeface="Times New Roman"/>
              </a:rPr>
            </a:b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	garis ukur AB lebih sederhana</a:t>
            </a:r>
          </a:p>
          <a:p>
            <a:pPr>
              <a:lnSpc>
                <a:spcPts val="216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3600" y="55245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bila dibuat dengan</a:t>
            </a:r>
          </a:p>
          <a:p>
            <a:pPr>
              <a:lnSpc>
                <a:spcPts val="2155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63600" y="57912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memperpanjang garis detil</a:t>
            </a:r>
          </a:p>
          <a:p>
            <a:pPr>
              <a:lnSpc>
                <a:spcPts val="216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63600" y="6070600"/>
            <a:ext cx="37592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hingga memotong ke garis ukur.</a:t>
            </a:r>
          </a:p>
          <a:p>
            <a:pPr>
              <a:lnSpc>
                <a:spcPts val="216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813300" y="1041400"/>
            <a:ext cx="42164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217" b="1" smtClean="0">
                <a:solidFill>
                  <a:srgbClr val="04607A"/>
                </a:solidFill>
                <a:latin typeface="Constantia Bold"/>
                <a:cs typeface="Constantia Bold"/>
              </a:rPr>
              <a:t>Pengukuran detil cara offset</a:t>
            </a:r>
          </a:p>
          <a:p>
            <a:pPr>
              <a:lnSpc>
                <a:spcPts val="2530"/>
              </a:lnSpc>
            </a:pPr>
            <a:endParaRPr lang="en-CA" sz="2207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613400" y="1371600"/>
            <a:ext cx="34163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220" b="1" smtClean="0">
                <a:solidFill>
                  <a:srgbClr val="04607A"/>
                </a:solidFill>
                <a:latin typeface="Constantia Bold"/>
                <a:cs typeface="Constantia Bold"/>
              </a:rPr>
              <a:t>cara kombinasi:</a:t>
            </a:r>
          </a:p>
          <a:p>
            <a:pPr>
              <a:lnSpc>
                <a:spcPts val="2345"/>
              </a:lnSpc>
            </a:pPr>
            <a:endParaRPr lang="en-CA" sz="2210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37100" y="1841500"/>
            <a:ext cx="42926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66700" algn="l"/>
              </a:tabLst>
            </a:pPr>
            <a:r>
              <a:rPr lang="en-CA" sz="1801" spc="-10" smtClean="0">
                <a:solidFill>
                  <a:srgbClr val="0AD0D9"/>
                </a:solidFill>
                <a:latin typeface="Arial Unicode MS"/>
                <a:cs typeface="Arial Unicode MS"/>
              </a:rPr>
              <a:t></a:t>
            </a: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 Setiap titik detil diproyeksikan</a:t>
            </a:r>
            <a:r>
              <a:rPr lang="en-CA" sz="199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1992" smtClean="0">
                <a:solidFill>
                  <a:srgbClr val="000000"/>
                </a:solidFill>
                <a:latin typeface="Times New Roman"/>
              </a:rPr>
            </a:b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	atau diikatkan dengan garis</a:t>
            </a:r>
          </a:p>
          <a:p>
            <a:pPr>
              <a:lnSpc>
                <a:spcPts val="240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003800" y="2463800"/>
            <a:ext cx="40259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lurus ke garis ukur. Dipilih cara</a:t>
            </a:r>
          </a:p>
          <a:p>
            <a:pPr>
              <a:lnSpc>
                <a:spcPts val="230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003800" y="2768600"/>
            <a:ext cx="40259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92" spc="-10" smtClean="0">
                <a:solidFill>
                  <a:srgbClr val="000000"/>
                </a:solidFill>
                <a:latin typeface="Constantia"/>
                <a:cs typeface="Constantia"/>
              </a:rPr>
              <a:t>pengukuran yang lebih mudah</a:t>
            </a:r>
          </a:p>
          <a:p>
            <a:pPr>
              <a:lnSpc>
                <a:spcPts val="2300"/>
              </a:lnSpc>
            </a:pPr>
            <a:endParaRPr lang="en-CA" sz="1992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003800" y="3073400"/>
            <a:ext cx="40259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94" spc="-10" smtClean="0">
                <a:solidFill>
                  <a:srgbClr val="000000"/>
                </a:solidFill>
                <a:latin typeface="Constantia"/>
                <a:cs typeface="Constantia"/>
              </a:rPr>
              <a:t>di antara kedua cara.</a:t>
            </a:r>
          </a:p>
          <a:p>
            <a:pPr>
              <a:lnSpc>
                <a:spcPts val="2300"/>
              </a:lnSpc>
            </a:pPr>
            <a:endParaRPr lang="en-CA" sz="1994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1485900" y="889000"/>
            <a:ext cx="7658100" cy="927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50"/>
              </a:lnSpc>
            </a:pPr>
            <a:r>
              <a:rPr lang="en-CA" sz="4994" smtClean="0">
                <a:solidFill>
                  <a:srgbClr val="072328"/>
                </a:solidFill>
                <a:latin typeface="Arial Narrow"/>
                <a:cs typeface="Arial Narrow"/>
              </a:rPr>
              <a:t>Pengukuran titik-titik Detail</a:t>
            </a:r>
          </a:p>
          <a:p>
            <a:pPr>
              <a:lnSpc>
                <a:spcPts val="5750"/>
              </a:lnSpc>
            </a:pPr>
            <a:endParaRPr lang="en-CA" sz="499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09600" y="2108200"/>
            <a:ext cx="2628900" cy="59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10" smtClean="0">
                <a:solidFill>
                  <a:srgbClr val="072328"/>
                </a:solidFill>
                <a:latin typeface="Arial Narrow"/>
                <a:cs typeface="Arial Narrow"/>
              </a:rPr>
              <a:t>Tachymetri</a:t>
            </a:r>
          </a:p>
          <a:p>
            <a:pPr>
              <a:lnSpc>
                <a:spcPts val="3220"/>
              </a:lnSpc>
            </a:pPr>
            <a:endParaRPr lang="en-CA" sz="281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40100" y="2374900"/>
            <a:ext cx="5689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2400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adalah pengukuran menggunakan alat-</a:t>
            </a:r>
          </a:p>
          <a:p>
            <a:pPr>
              <a:lnSpc>
                <a:spcPts val="192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40100" y="26543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alat optis, elektronis, dan digital.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40100" y="2997200"/>
            <a:ext cx="5803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2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402" smtClean="0">
                <a:solidFill>
                  <a:srgbClr val="072328"/>
                </a:solidFill>
                <a:latin typeface="Arial Narrow"/>
                <a:cs typeface="Arial Narrow"/>
              </a:rPr>
              <a:t>Pengukuran detil cara tachymetri dimulai</a:t>
            </a:r>
            <a:r>
              <a:rPr lang="en-CA" sz="240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dengan penyiapan alat ukur di atas titik ikat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40100" y="37465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72328"/>
                </a:solidFill>
                <a:latin typeface="Arial Narrow"/>
                <a:cs typeface="Arial Narrow"/>
              </a:rPr>
              <a:t>dan penempatan rambu di titik bidik.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40100" y="41148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Setelah alat siap untuk pengukuran, dimulai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40100" y="44831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72328"/>
                </a:solidFill>
                <a:latin typeface="Arial Narrow"/>
                <a:cs typeface="Arial Narrow"/>
              </a:rPr>
              <a:t>dengan perekaman data di tempat alat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340100" y="48387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berdiri, pembidikan ke rambu ukur,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340100" y="52070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72328"/>
                </a:solidFill>
                <a:latin typeface="Arial Narrow"/>
                <a:cs typeface="Arial Narrow"/>
              </a:rPr>
              <a:t>pengamatan azimuth dan pencatatan data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340100" y="5575300"/>
            <a:ext cx="5803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72328"/>
                </a:solidFill>
                <a:latin typeface="Arial Narrow"/>
                <a:cs typeface="Arial Narrow"/>
              </a:rPr>
              <a:t>di rambu BT, BA, BB serta sudut miring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4" name="TextBox 2"/>
          <p:cNvSpPr txBox="1"/>
          <p:nvPr/>
        </p:nvSpPr>
        <p:spPr>
          <a:xfrm>
            <a:off x="736600" y="850900"/>
            <a:ext cx="84074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CA" sz="2112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Tempatkan alat ukur di atas titik kerangka dasar atau titik kerangka penolong</a:t>
            </a:r>
            <a:r>
              <a:rPr lang="en-CA" sz="211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4" smtClean="0">
                <a:solidFill>
                  <a:srgbClr val="000000"/>
                </a:solidFill>
                <a:latin typeface="Times New Roman"/>
              </a:rPr>
            </a:b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dan atur sehingga alat siap untuk pengukuran, ukur dan catat tinggi alat di atas</a:t>
            </a:r>
          </a:p>
          <a:p>
            <a:pPr>
              <a:lnSpc>
                <a:spcPts val="2600"/>
              </a:lnSpc>
            </a:pPr>
            <a:endParaRPr lang="en-CA" sz="211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36600" y="15113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titik ini.</a:t>
            </a:r>
          </a:p>
          <a:p>
            <a:pPr>
              <a:lnSpc>
                <a:spcPts val="2415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6600" y="1816100"/>
            <a:ext cx="8407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14" dirty="0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Dirikan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rambu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di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atas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titik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bidik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dan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tegakkan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rambu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dengan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bantuan</a:t>
            </a:r>
            <a:r>
              <a:rPr lang="en-CA" sz="2114" dirty="0" smtClean="0">
                <a:solidFill>
                  <a:srgbClr val="072328"/>
                </a:solidFill>
                <a:latin typeface="Arial Narrow"/>
                <a:cs typeface="Arial Narrow"/>
              </a:rPr>
              <a:t> </a:t>
            </a:r>
            <a:r>
              <a:rPr lang="en-CA" sz="2114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nivo</a:t>
            </a:r>
            <a:r>
              <a:rPr lang="en-CA" sz="2112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2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2112" dirty="0" err="1" smtClean="0">
                <a:solidFill>
                  <a:srgbClr val="072328"/>
                </a:solidFill>
                <a:latin typeface="Arial Narrow"/>
                <a:cs typeface="Arial Narrow"/>
              </a:rPr>
              <a:t>kotak</a:t>
            </a:r>
            <a:r>
              <a:rPr lang="en-CA" sz="2112" dirty="0" smtClean="0">
                <a:solidFill>
                  <a:srgbClr val="072328"/>
                </a:solidFill>
                <a:latin typeface="Arial Narrow"/>
                <a:cs typeface="Arial Narrow"/>
              </a:rPr>
              <a:t>.</a:t>
            </a:r>
          </a:p>
          <a:p>
            <a:pPr>
              <a:lnSpc>
                <a:spcPts val="2500"/>
              </a:lnSpc>
            </a:pPr>
            <a:endParaRPr lang="en-CA" sz="2112" dirty="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6600" y="2463800"/>
            <a:ext cx="8407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14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Arahkan teropong ke rambu ukur sehingga bayangan tegak garis diafragma</a:t>
            </a:r>
            <a:r>
              <a:rPr lang="en-CA" sz="211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2" smtClean="0">
                <a:solidFill>
                  <a:srgbClr val="000000"/>
                </a:solidFill>
                <a:latin typeface="Times New Roman"/>
              </a:rPr>
            </a:b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berimpit dengan garis tengah rambu. Kemudian kencangkan kunci gerakan</a:t>
            </a:r>
          </a:p>
          <a:p>
            <a:pPr>
              <a:lnSpc>
                <a:spcPts val="2500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36600" y="31115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mendatar teropong.</a:t>
            </a:r>
          </a:p>
          <a:p>
            <a:pPr>
              <a:lnSpc>
                <a:spcPts val="2415"/>
              </a:lnSpc>
            </a:pPr>
            <a:endParaRPr lang="en-CA" sz="211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36600" y="3416300"/>
            <a:ext cx="8407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12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Kendorkan kunci jarum magnet sehingga jarum bergerak bebas. Setelah</a:t>
            </a:r>
            <a:r>
              <a:rPr lang="en-CA" sz="2114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4" smtClean="0">
                <a:solidFill>
                  <a:srgbClr val="000000"/>
                </a:solidFill>
                <a:latin typeface="Times New Roman"/>
              </a:rPr>
            </a:b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jarum setimbang tidak bergerak, baca dan catat azimuth magnetis dari tempat</a:t>
            </a:r>
          </a:p>
          <a:p>
            <a:pPr>
              <a:lnSpc>
                <a:spcPts val="2500"/>
              </a:lnSpc>
            </a:pPr>
            <a:endParaRPr lang="en-CA" sz="211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6600" y="40767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alat ke titik bidik.</a:t>
            </a:r>
          </a:p>
          <a:p>
            <a:pPr>
              <a:lnSpc>
                <a:spcPts val="2415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6600" y="4381500"/>
            <a:ext cx="8407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14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Kencangkan kunci gerakan tegak teropong, kemudian baca bacaan benag</a:t>
            </a:r>
            <a:r>
              <a:rPr lang="en-CA" sz="211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2" smtClean="0">
                <a:solidFill>
                  <a:srgbClr val="000000"/>
                </a:solidFill>
                <a:latin typeface="Times New Roman"/>
              </a:rPr>
            </a:b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tengah, atas dan bawah serta catat dalam buku ukur. Bila memungkinkan, atur</a:t>
            </a:r>
          </a:p>
          <a:p>
            <a:pPr>
              <a:lnSpc>
                <a:spcPts val="2500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36600" y="50292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bacaan benang tengah pada rambu di titik bidik setinggi alat, sehingga beda</a:t>
            </a:r>
          </a:p>
          <a:p>
            <a:pPr>
              <a:lnSpc>
                <a:spcPts val="2415"/>
              </a:lnSpc>
            </a:pPr>
            <a:endParaRPr lang="en-CA" sz="211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600" y="53467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tinggi yang diperoleh sudah merupakan beda tinggi antara titik kerangka</a:t>
            </a:r>
          </a:p>
          <a:p>
            <a:pPr>
              <a:lnSpc>
                <a:spcPts val="2415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6600" y="5676900"/>
            <a:ext cx="84074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14" smtClean="0">
                <a:solidFill>
                  <a:srgbClr val="072328"/>
                </a:solidFill>
                <a:latin typeface="Arial Narrow"/>
                <a:cs typeface="Arial Narrow"/>
              </a:rPr>
              <a:t>tempat berdiri alat dan titik detil yang dibidik.</a:t>
            </a:r>
          </a:p>
          <a:p>
            <a:pPr>
              <a:lnSpc>
                <a:spcPts val="2415"/>
              </a:lnSpc>
            </a:pPr>
            <a:endParaRPr lang="en-CA" sz="2114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6600" y="5981700"/>
            <a:ext cx="8407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12" smtClean="0">
                <a:solidFill>
                  <a:srgbClr val="072328"/>
                </a:solidFill>
                <a:latin typeface="Arial Unicode MS"/>
                <a:cs typeface="Arial Unicode MS"/>
              </a:rPr>
              <a:t></a:t>
            </a: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Titik detil yang harus diukur meliputi semua titik alam maupun buatan</a:t>
            </a:r>
            <a:r>
              <a:rPr lang="en-CA" sz="2112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112" smtClean="0">
                <a:solidFill>
                  <a:srgbClr val="000000"/>
                </a:solidFill>
                <a:latin typeface="Times New Roman"/>
              </a:rPr>
            </a:br>
            <a:r>
              <a:rPr lang="en-CA" sz="2112" smtClean="0">
                <a:solidFill>
                  <a:srgbClr val="072328"/>
                </a:solidFill>
                <a:latin typeface="Arial Narrow"/>
                <a:cs typeface="Arial Narrow"/>
              </a:rPr>
              <a:t>manusia yang mempengaruhi bentuk topografi peta daerah pengukuran</a:t>
            </a:r>
          </a:p>
          <a:p>
            <a:pPr>
              <a:lnSpc>
                <a:spcPts val="2500"/>
              </a:lnSpc>
            </a:pPr>
            <a:endParaRPr lang="en-CA" sz="2112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1234</Words>
  <Application>Microsoft Office PowerPoint</Application>
  <PresentationFormat>On-screen Show (4:3)</PresentationFormat>
  <Paragraphs>236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Media Pembelajaran  Ilmu Ukur Tanah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Investintech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A2E_Engine</dc:creator>
  <cp:lastModifiedBy>Windows User</cp:lastModifiedBy>
  <cp:revision>14</cp:revision>
  <dcterms:created xsi:type="dcterms:W3CDTF">2015-03-06T12:09:42Z</dcterms:created>
  <dcterms:modified xsi:type="dcterms:W3CDTF">2021-03-01T12:04:13Z</dcterms:modified>
</cp:coreProperties>
</file>