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12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721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493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333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796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13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517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007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373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844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060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18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8BE62-2D3D-4CC3-94FA-F23947589364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84D79-8232-4B73-9FAA-EC4329D2B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03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800" dirty="0" err="1" smtClean="0"/>
              <a:t>Oleh</a:t>
            </a:r>
            <a:r>
              <a:rPr lang="en-US" sz="1800" dirty="0" smtClean="0"/>
              <a:t> : </a:t>
            </a:r>
            <a:r>
              <a:rPr lang="en-US" sz="1800" dirty="0" err="1" smtClean="0"/>
              <a:t>Fibria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2146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3657600" cy="6858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Populasi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kelompok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individu-individu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sama</a:t>
            </a:r>
            <a:r>
              <a:rPr lang="en-US" sz="2800" dirty="0" smtClean="0"/>
              <a:t> </a:t>
            </a:r>
            <a:r>
              <a:rPr lang="en-US" sz="2800" dirty="0" err="1" smtClean="0"/>
              <a:t>jenisnya</a:t>
            </a:r>
            <a:endParaRPr lang="en-US" sz="2800" dirty="0" smtClean="0"/>
          </a:p>
          <a:p>
            <a:r>
              <a:rPr lang="en-US" sz="2800" dirty="0" smtClean="0"/>
              <a:t>Ex : 5 </a:t>
            </a:r>
            <a:r>
              <a:rPr lang="en-US" sz="2800" dirty="0" err="1" smtClean="0"/>
              <a:t>jenis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5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endParaRPr lang="en-US" sz="2400" dirty="0" smtClean="0">
              <a:sym typeface="Wingdings" pitchFamily="2" charset="2"/>
            </a:endParaRPr>
          </a:p>
          <a:p>
            <a:r>
              <a:rPr lang="en-US" sz="2800" dirty="0" err="1" smtClean="0">
                <a:sym typeface="Wingdings" pitchFamily="2" charset="2"/>
              </a:rPr>
              <a:t>Satu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tempat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ada</a:t>
            </a:r>
            <a:r>
              <a:rPr lang="en-US" sz="2800" dirty="0" smtClean="0">
                <a:sym typeface="Wingdings" pitchFamily="2" charset="2"/>
              </a:rPr>
              <a:t> 5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  </a:t>
            </a:r>
            <a:r>
              <a:rPr lang="en-US" sz="2800" dirty="0" err="1" smtClean="0">
                <a:sym typeface="Wingdings" pitchFamily="2" charset="2"/>
              </a:rPr>
              <a:t>jumlah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individu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satu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tempat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tersebut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berbeda-beda</a:t>
            </a:r>
            <a:r>
              <a:rPr lang="en-US" sz="2800" dirty="0" smtClean="0">
                <a:sym typeface="Wingdings" pitchFamily="2" charset="2"/>
              </a:rPr>
              <a:t>  </a:t>
            </a:r>
            <a:r>
              <a:rPr lang="en-US" sz="2800" dirty="0" err="1" smtClean="0">
                <a:sym typeface="Wingdings" pitchFamily="2" charset="2"/>
              </a:rPr>
              <a:t>faktor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alam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mempengaruhi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sehingga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jumlah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individu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tidak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sama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atau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berbeda-beda</a:t>
            </a:r>
            <a:endParaRPr lang="en-US" sz="2800" dirty="0" smtClean="0">
              <a:sym typeface="Wingdings" pitchFamily="2" charset="2"/>
            </a:endParaRPr>
          </a:p>
          <a:p>
            <a:endParaRPr lang="en-US" sz="2800" dirty="0" smtClean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806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berdasarkan</a:t>
            </a:r>
            <a:r>
              <a:rPr lang="en-US" sz="2800" dirty="0" smtClean="0"/>
              <a:t> </a:t>
            </a:r>
            <a:r>
              <a:rPr lang="en-US" sz="2800" dirty="0" err="1" smtClean="0"/>
              <a:t>jumlah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menyusun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besar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kecil</a:t>
            </a:r>
            <a:r>
              <a:rPr lang="en-US" sz="2800" dirty="0" smtClean="0">
                <a:sym typeface="Wingdings" pitchFamily="2" charset="2"/>
              </a:rPr>
              <a:t> (</a:t>
            </a:r>
            <a:r>
              <a:rPr lang="en-US" sz="2800" dirty="0" err="1" smtClean="0">
                <a:sym typeface="Wingdings" pitchFamily="2" charset="2"/>
              </a:rPr>
              <a:t>ukuran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)</a:t>
            </a:r>
          </a:p>
          <a:p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besar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kecilnya</a:t>
            </a:r>
            <a:r>
              <a:rPr lang="en-US" sz="2800" dirty="0" smtClean="0"/>
              <a:t> </a:t>
            </a:r>
            <a:r>
              <a:rPr lang="en-US" sz="2800" dirty="0" err="1" smtClean="0"/>
              <a:t>ukuran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ditentukan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jumlah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err="1" smtClean="0"/>
              <a:t>anggota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7645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1628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dirty="0" err="1" smtClean="0"/>
              <a:t>Bagaimana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besarnya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menghitung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pengukuran</a:t>
            </a:r>
            <a:r>
              <a:rPr lang="en-US" sz="2800" dirty="0" smtClean="0"/>
              <a:t>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endParaRPr lang="en-US" sz="2800" dirty="0" smtClean="0"/>
          </a:p>
          <a:p>
            <a:r>
              <a:rPr lang="en-US" sz="2800" dirty="0" smtClean="0"/>
              <a:t>Ex : </a:t>
            </a:r>
            <a:r>
              <a:rPr lang="en-US" sz="2800" dirty="0" err="1" smtClean="0"/>
              <a:t>Menghitung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burung</a:t>
            </a:r>
            <a:r>
              <a:rPr lang="en-US" sz="2800" dirty="0" smtClean="0"/>
              <a:t> </a:t>
            </a:r>
            <a:r>
              <a:rPr lang="en-US" sz="2800" dirty="0" err="1" smtClean="0"/>
              <a:t>Bangau</a:t>
            </a:r>
            <a:r>
              <a:rPr lang="en-US" sz="2800" dirty="0" smtClean="0"/>
              <a:t> di </a:t>
            </a:r>
            <a:r>
              <a:rPr lang="en-US" sz="2800" dirty="0" err="1" smtClean="0"/>
              <a:t>Srondol</a:t>
            </a:r>
            <a:r>
              <a:rPr lang="en-US" sz="2800" dirty="0" smtClean="0"/>
              <a:t>,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/>
              <a:t>Melakukan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pengamatan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datang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lokasi</a:t>
            </a:r>
            <a:endParaRPr lang="en-US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/>
              <a:t>Menghitung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r>
              <a:rPr lang="en-US" sz="2800" dirty="0" smtClean="0"/>
              <a:t> </a:t>
            </a:r>
            <a:r>
              <a:rPr lang="en-US" sz="2800" dirty="0" err="1" smtClean="0"/>
              <a:t>melihat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menjumpai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individu-individunya</a:t>
            </a:r>
            <a:endParaRPr lang="en-US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/>
              <a:t>Menjumpai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melihat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yang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dihitung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641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mengukur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individunya</a:t>
            </a:r>
            <a:r>
              <a:rPr lang="en-US" dirty="0" smtClean="0"/>
              <a:t> </a:t>
            </a:r>
            <a:r>
              <a:rPr lang="en-US" dirty="0" err="1" smtClean="0"/>
              <a:t>susah</a:t>
            </a:r>
            <a:r>
              <a:rPr lang="en-US" dirty="0" smtClean="0"/>
              <a:t> </a:t>
            </a:r>
            <a:r>
              <a:rPr lang="en-US" dirty="0" err="1" smtClean="0"/>
              <a:t>dijumpai</a:t>
            </a:r>
            <a:r>
              <a:rPr lang="en-US" dirty="0" smtClean="0"/>
              <a:t> ?</a:t>
            </a:r>
          </a:p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mengukur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yang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wilayahnya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pPr marL="461963" indent="-461963">
              <a:buNone/>
            </a:pP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Bisa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memprediksi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ukuran-ukuran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populasi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tersebut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tanpa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harus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melihat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langsung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individunya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>
            <a:off x="4038600" y="3810000"/>
            <a:ext cx="381000" cy="53340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94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61963" indent="-461963">
              <a:buNone/>
            </a:pP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>
                <a:sym typeface="Wingdings" pitchFamily="2" charset="2"/>
              </a:rPr>
              <a:t>Melihat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tanda-tanda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keberadaan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tersebut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yaitu</a:t>
            </a:r>
            <a:r>
              <a:rPr lang="en-US" sz="2800" dirty="0" smtClean="0">
                <a:sym typeface="Wingdings" pitchFamily="2" charset="2"/>
              </a:rPr>
              <a:t> : </a:t>
            </a:r>
            <a:r>
              <a:rPr lang="en-US" sz="2800" dirty="0" err="1" smtClean="0">
                <a:sym typeface="Wingdings" pitchFamily="2" charset="2"/>
              </a:rPr>
              <a:t>jejak</a:t>
            </a:r>
            <a:r>
              <a:rPr lang="en-US" sz="2800" dirty="0" smtClean="0">
                <a:sym typeface="Wingdings" pitchFamily="2" charset="2"/>
              </a:rPr>
              <a:t> kaki, </a:t>
            </a:r>
            <a:r>
              <a:rPr lang="en-US" sz="2800" dirty="0" err="1" smtClean="0">
                <a:sym typeface="Wingdings" pitchFamily="2" charset="2"/>
              </a:rPr>
              <a:t>suara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sarang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kotoran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tanaman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dirusak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siklus</a:t>
            </a:r>
            <a:r>
              <a:rPr lang="en-US" sz="2800" dirty="0" smtClean="0">
                <a:sym typeface="Wingdings" pitchFamily="2" charset="2"/>
              </a:rPr>
              <a:t> jam </a:t>
            </a:r>
            <a:r>
              <a:rPr lang="en-US" sz="2800" dirty="0" err="1" smtClean="0">
                <a:sym typeface="Wingdings" pitchFamily="2" charset="2"/>
              </a:rPr>
              <a:t>individu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pada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hewan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tersebut</a:t>
            </a:r>
            <a:r>
              <a:rPr lang="en-US" sz="2800" dirty="0">
                <a:sym typeface="Wingdings" pitchFamily="2" charset="2"/>
              </a:rPr>
              <a:t> </a:t>
            </a:r>
            <a:r>
              <a:rPr lang="en-US" sz="2800" dirty="0" smtClean="0">
                <a:sym typeface="Wingdings" pitchFamily="2" charset="2"/>
              </a:rPr>
              <a:t>(</a:t>
            </a:r>
            <a:r>
              <a:rPr lang="en-US" sz="2800" dirty="0" err="1" smtClean="0">
                <a:sym typeface="Wingdings" pitchFamily="2" charset="2"/>
              </a:rPr>
              <a:t>kapan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harus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keluar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sarang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mencari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makan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istirahat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kembali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sarang</a:t>
            </a:r>
            <a:r>
              <a:rPr lang="en-US" sz="2800" dirty="0" smtClean="0">
                <a:sym typeface="Wingdings" pitchFamily="2" charset="2"/>
              </a:rPr>
              <a:t>), </a:t>
            </a:r>
            <a:r>
              <a:rPr lang="en-US" sz="2800" dirty="0" err="1" smtClean="0">
                <a:sym typeface="Wingdings" pitchFamily="2" charset="2"/>
              </a:rPr>
              <a:t>jumlah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sarang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8426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menjumpai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individunya</a:t>
            </a:r>
            <a:endParaRPr lang="en-US" dirty="0" smtClean="0"/>
          </a:p>
          <a:p>
            <a:r>
              <a:rPr lang="en-US" dirty="0" smtClean="0"/>
              <a:t>Ada 2 </a:t>
            </a:r>
            <a:r>
              <a:rPr lang="en-US" dirty="0" err="1" smtClean="0"/>
              <a:t>cara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: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Metode</a:t>
            </a:r>
            <a:r>
              <a:rPr lang="en-US" dirty="0" smtClean="0"/>
              <a:t> Sampling</a:t>
            </a:r>
          </a:p>
          <a:p>
            <a:pPr>
              <a:buFont typeface="Wingdings"/>
              <a:buChar char="à"/>
            </a:pPr>
            <a:r>
              <a:rPr lang="en-US" dirty="0" err="1" smtClean="0">
                <a:sym typeface="Wingdings" pitchFamily="2" charset="2"/>
              </a:rPr>
              <a:t>Menghitung</a:t>
            </a:r>
            <a:r>
              <a:rPr lang="en-US" dirty="0" smtClean="0">
                <a:sym typeface="Wingdings" pitchFamily="2" charset="2"/>
              </a:rPr>
              <a:t> sample yang </a:t>
            </a:r>
            <a:r>
              <a:rPr lang="en-US" dirty="0" err="1" smtClean="0">
                <a:sym typeface="Wingdings" pitchFamily="2" charset="2"/>
              </a:rPr>
              <a:t>memenuhi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syarat</a:t>
            </a:r>
            <a:r>
              <a:rPr lang="en-US" dirty="0" smtClean="0">
                <a:sym typeface="Wingdings" pitchFamily="2" charset="2"/>
              </a:rPr>
              <a:t>, ex : CRC (Capture Re Capture)</a:t>
            </a:r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Metode</a:t>
            </a:r>
            <a:r>
              <a:rPr lang="en-US" dirty="0" smtClean="0"/>
              <a:t> Total Point Count</a:t>
            </a:r>
          </a:p>
          <a:p>
            <a:pPr marL="0" indent="0">
              <a:buNone/>
            </a:pP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Menghitung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semua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individu</a:t>
            </a:r>
            <a:endParaRPr lang="en-US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dirty="0" err="1" smtClean="0">
                <a:sym typeface="Wingdings" pitchFamily="2" charset="2"/>
              </a:rPr>
              <a:t>Kelemahan</a:t>
            </a:r>
            <a:r>
              <a:rPr lang="en-US" dirty="0" smtClean="0">
                <a:sym typeface="Wingdings" pitchFamily="2" charset="2"/>
              </a:rPr>
              <a:t> : </a:t>
            </a:r>
            <a:r>
              <a:rPr lang="en-US" dirty="0" err="1" smtClean="0">
                <a:sym typeface="Wingdings" pitchFamily="2" charset="2"/>
              </a:rPr>
              <a:t>waktu</a:t>
            </a:r>
            <a:r>
              <a:rPr lang="en-US" dirty="0" smtClean="0">
                <a:sym typeface="Wingdings" pitchFamily="2" charset="2"/>
              </a:rPr>
              <a:t> lama </a:t>
            </a:r>
            <a:r>
              <a:rPr lang="en-US" dirty="0" err="1" smtClean="0">
                <a:sym typeface="Wingdings" pitchFamily="2" charset="2"/>
              </a:rPr>
              <a:t>serta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tenaga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biaya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tinggi</a:t>
            </a:r>
            <a:endParaRPr lang="en-US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menjumpai</a:t>
            </a:r>
            <a:r>
              <a:rPr lang="en-US" dirty="0" smtClean="0"/>
              <a:t> </a:t>
            </a:r>
            <a:r>
              <a:rPr lang="en-US" dirty="0" err="1" smtClean="0"/>
              <a:t>tanda-tanda</a:t>
            </a:r>
            <a:r>
              <a:rPr lang="en-US" dirty="0" smtClean="0"/>
              <a:t> </a:t>
            </a:r>
            <a:r>
              <a:rPr lang="en-US" dirty="0" err="1" smtClean="0"/>
              <a:t>keberadaan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endParaRPr lang="en-US" dirty="0" smtClean="0"/>
          </a:p>
          <a:p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Mengukur</a:t>
            </a:r>
            <a:r>
              <a:rPr lang="en-US" sz="3200" dirty="0" smtClean="0"/>
              <a:t> </a:t>
            </a:r>
            <a:r>
              <a:rPr lang="en-US" sz="3200" dirty="0" err="1" smtClean="0"/>
              <a:t>Populasi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3608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Cth</a:t>
            </a:r>
            <a:r>
              <a:rPr lang="en-US" sz="2800" dirty="0" smtClean="0"/>
              <a:t> : </a:t>
            </a:r>
            <a:r>
              <a:rPr lang="en-US" sz="2800" dirty="0" err="1" smtClean="0"/>
              <a:t>Menghitung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siput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Siput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>
                <a:sym typeface="Wingdings" pitchFamily="2" charset="2"/>
              </a:rPr>
              <a:t>mobilitas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rendah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luas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wilayah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kecil</a:t>
            </a:r>
            <a:endParaRPr lang="en-US" sz="2800" dirty="0" smtClean="0">
              <a:sym typeface="Wingdings" pitchFamily="2" charset="2"/>
            </a:endParaRPr>
          </a:p>
          <a:p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menghitung</a:t>
            </a:r>
            <a:r>
              <a:rPr lang="en-US" sz="2800" dirty="0" smtClean="0"/>
              <a:t>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siput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r>
              <a:rPr lang="en-US" sz="2800" dirty="0" smtClean="0"/>
              <a:t> </a:t>
            </a:r>
            <a:r>
              <a:rPr lang="en-US" sz="2800" dirty="0" err="1" smtClean="0"/>
              <a:t>sangat</a:t>
            </a:r>
            <a:r>
              <a:rPr lang="en-US" sz="2800" dirty="0" smtClean="0"/>
              <a:t> </a:t>
            </a:r>
            <a:r>
              <a:rPr lang="en-US" sz="2800" dirty="0" err="1" smtClean="0"/>
              <a:t>memungkinkan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5168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77000" cy="86836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Capture Re Capture (CRC)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Cara :</a:t>
            </a:r>
          </a:p>
          <a:p>
            <a:pPr>
              <a:buFont typeface="Wingdings" pitchFamily="2" charset="2"/>
              <a:buChar char="§"/>
            </a:pPr>
            <a:r>
              <a:rPr lang="en-US" sz="2800" dirty="0" err="1" smtClean="0"/>
              <a:t>Penangkapan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US" sz="2800" dirty="0" err="1" smtClean="0"/>
              <a:t>Memberi</a:t>
            </a:r>
            <a:r>
              <a:rPr lang="en-US" sz="2800" dirty="0" smtClean="0"/>
              <a:t> </a:t>
            </a:r>
            <a:r>
              <a:rPr lang="en-US" sz="2800" dirty="0" err="1" smtClean="0"/>
              <a:t>tanda</a:t>
            </a:r>
            <a:endParaRPr lang="en-US" sz="2800" dirty="0" smtClean="0"/>
          </a:p>
          <a:p>
            <a:pPr>
              <a:buFont typeface="Wingdings" pitchFamily="2" charset="2"/>
              <a:buChar char="§"/>
            </a:pPr>
            <a:r>
              <a:rPr lang="en-US" sz="2800" dirty="0" err="1" smtClean="0"/>
              <a:t>Melepaskan</a:t>
            </a:r>
            <a:endParaRPr lang="en-US" sz="2800" dirty="0" smtClean="0"/>
          </a:p>
          <a:p>
            <a:pPr>
              <a:buFont typeface="Wingdings" pitchFamily="2" charset="2"/>
              <a:buChar char="§"/>
            </a:pPr>
            <a:r>
              <a:rPr lang="en-US" sz="2800" dirty="0" err="1" smtClean="0"/>
              <a:t>Menangkap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51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102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2800" dirty="0" err="1" smtClean="0"/>
              <a:t>Langkah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 CRC 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457200">
              <a:buAutoNum type="arabicPeriod"/>
            </a:pP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penangkapan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individu-individu</a:t>
            </a:r>
            <a:r>
              <a:rPr lang="en-US" sz="2400" dirty="0" smtClean="0"/>
              <a:t> </a:t>
            </a:r>
            <a:r>
              <a:rPr lang="en-US" sz="2400" dirty="0" err="1" smtClean="0"/>
              <a:t>anggota</a:t>
            </a:r>
            <a:r>
              <a:rPr lang="en-US" sz="2400" dirty="0" smtClean="0"/>
              <a:t> </a:t>
            </a:r>
            <a:r>
              <a:rPr lang="en-US" sz="2400" dirty="0" err="1" smtClean="0"/>
              <a:t>populasi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acak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alat</a:t>
            </a:r>
            <a:r>
              <a:rPr lang="en-US" sz="2400" dirty="0" smtClean="0"/>
              <a:t>/</a:t>
            </a:r>
            <a:r>
              <a:rPr lang="en-US" sz="2400" dirty="0" err="1" smtClean="0"/>
              <a:t>cara</a:t>
            </a:r>
            <a:r>
              <a:rPr lang="en-US" sz="2400" dirty="0" smtClean="0"/>
              <a:t>/lama </a:t>
            </a:r>
            <a:r>
              <a:rPr lang="en-US" sz="2400" dirty="0" err="1" smtClean="0"/>
              <a:t>waktu</a:t>
            </a:r>
            <a:r>
              <a:rPr lang="en-US" sz="2400" dirty="0" smtClean="0"/>
              <a:t> yang </a:t>
            </a:r>
            <a:r>
              <a:rPr lang="en-US" sz="2400" dirty="0" err="1" smtClean="0"/>
              <a:t>sudah</a:t>
            </a:r>
            <a:r>
              <a:rPr lang="en-US" sz="2400" dirty="0" smtClean="0"/>
              <a:t> </a:t>
            </a:r>
            <a:r>
              <a:rPr lang="en-US" sz="2400" dirty="0" err="1" smtClean="0"/>
              <a:t>ditentukan</a:t>
            </a:r>
            <a:endParaRPr lang="en-US" sz="2400" dirty="0" smtClean="0"/>
          </a:p>
          <a:p>
            <a:pPr marL="457200" indent="-457200">
              <a:buAutoNum type="arabicPeriod"/>
            </a:pPr>
            <a:r>
              <a:rPr lang="en-US" sz="2400" dirty="0" err="1" smtClean="0"/>
              <a:t>Menghitung</a:t>
            </a:r>
            <a:r>
              <a:rPr lang="en-US" sz="2400" dirty="0" smtClean="0"/>
              <a:t> </a:t>
            </a:r>
            <a:r>
              <a:rPr lang="en-US" sz="2400" dirty="0" err="1" smtClean="0"/>
              <a:t>jumlah</a:t>
            </a:r>
            <a:r>
              <a:rPr lang="en-US" sz="2400" dirty="0" smtClean="0"/>
              <a:t> yang </a:t>
            </a:r>
            <a:r>
              <a:rPr lang="en-US" sz="2400" dirty="0" err="1" smtClean="0"/>
              <a:t>sudah</a:t>
            </a:r>
            <a:r>
              <a:rPr lang="en-US" sz="2400" dirty="0" smtClean="0"/>
              <a:t> </a:t>
            </a:r>
            <a:r>
              <a:rPr lang="en-US" sz="2400" dirty="0" err="1" smtClean="0"/>
              <a:t>tertangkap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memberi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hewan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sudah</a:t>
            </a:r>
            <a:r>
              <a:rPr lang="en-US" sz="2400" dirty="0" smtClean="0"/>
              <a:t> </a:t>
            </a:r>
            <a:r>
              <a:rPr lang="en-US" sz="2400" dirty="0" err="1" smtClean="0"/>
              <a:t>tertangkap</a:t>
            </a:r>
            <a:endParaRPr lang="en-US" sz="2400" dirty="0" smtClean="0"/>
          </a:p>
          <a:p>
            <a:pPr marL="457200" indent="-457200">
              <a:buAutoNum type="arabicPeriod"/>
            </a:pPr>
            <a:r>
              <a:rPr lang="en-US" sz="2400" dirty="0" err="1" smtClean="0"/>
              <a:t>Melepaskan</a:t>
            </a:r>
            <a:r>
              <a:rPr lang="en-US" sz="2400" dirty="0" smtClean="0"/>
              <a:t> </a:t>
            </a:r>
            <a:r>
              <a:rPr lang="en-US" sz="2400" dirty="0" err="1" smtClean="0"/>
              <a:t>kembali</a:t>
            </a:r>
            <a:r>
              <a:rPr lang="en-US" sz="2400" dirty="0" smtClean="0"/>
              <a:t> </a:t>
            </a:r>
            <a:r>
              <a:rPr lang="en-US" sz="2400" dirty="0" err="1" smtClean="0"/>
              <a:t>hewan-hewan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sudah</a:t>
            </a:r>
            <a:r>
              <a:rPr lang="en-US" sz="2400" dirty="0" smtClean="0"/>
              <a:t> </a:t>
            </a:r>
            <a:r>
              <a:rPr lang="en-US" sz="2400" dirty="0" err="1" smtClean="0"/>
              <a:t>ditangkap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tempat</a:t>
            </a:r>
            <a:r>
              <a:rPr lang="en-US" sz="2400" dirty="0" smtClean="0"/>
              <a:t> </a:t>
            </a:r>
            <a:r>
              <a:rPr lang="en-US" sz="2400" dirty="0" err="1" smtClean="0"/>
              <a:t>semula</a:t>
            </a:r>
            <a:endParaRPr lang="en-US" sz="2400" dirty="0" smtClean="0"/>
          </a:p>
          <a:p>
            <a:pPr marL="457200" indent="-457200">
              <a:buAutoNum type="arabicPeriod"/>
            </a:pPr>
            <a:r>
              <a:rPr lang="en-US" sz="2400" dirty="0" err="1" smtClean="0"/>
              <a:t>Membiarkan</a:t>
            </a:r>
            <a:r>
              <a:rPr lang="en-US" sz="2400" dirty="0" smtClean="0"/>
              <a:t> </a:t>
            </a:r>
            <a:r>
              <a:rPr lang="en-US" sz="2400" dirty="0" err="1" smtClean="0"/>
              <a:t>beberapa</a:t>
            </a:r>
            <a:r>
              <a:rPr lang="en-US" sz="2400" dirty="0" smtClean="0"/>
              <a:t> </a:t>
            </a:r>
            <a:r>
              <a:rPr lang="en-US" sz="2400" dirty="0" err="1" smtClean="0"/>
              <a:t>saat</a:t>
            </a:r>
            <a:r>
              <a:rPr lang="en-US" sz="2400" dirty="0" smtClean="0"/>
              <a:t> agar </a:t>
            </a:r>
            <a:r>
              <a:rPr lang="en-US" sz="2400" dirty="0" err="1" smtClean="0"/>
              <a:t>hewan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baru</a:t>
            </a:r>
            <a:r>
              <a:rPr lang="en-US" sz="2400" dirty="0" smtClean="0"/>
              <a:t> </a:t>
            </a:r>
            <a:r>
              <a:rPr lang="en-US" sz="2400" dirty="0" err="1" smtClean="0"/>
              <a:t>dilepas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berbaur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homogen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</a:t>
            </a:r>
            <a:r>
              <a:rPr lang="en-US" sz="2400" dirty="0" err="1" smtClean="0"/>
              <a:t>lainnya</a:t>
            </a:r>
            <a:r>
              <a:rPr lang="en-US" sz="2400" dirty="0" smtClean="0"/>
              <a:t> (</a:t>
            </a:r>
            <a:r>
              <a:rPr lang="en-US" sz="2400" dirty="0" err="1" smtClean="0"/>
              <a:t>kembali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populasi</a:t>
            </a:r>
            <a:r>
              <a:rPr lang="en-US" sz="2400" dirty="0" smtClean="0"/>
              <a:t>)</a:t>
            </a:r>
          </a:p>
          <a:p>
            <a:pPr marL="457200" indent="-457200">
              <a:buAutoNum type="arabicPeriod"/>
            </a:pP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penangkapan</a:t>
            </a:r>
            <a:r>
              <a:rPr lang="en-US" sz="2400" dirty="0" smtClean="0"/>
              <a:t> </a:t>
            </a:r>
            <a:r>
              <a:rPr lang="en-US" sz="2400" dirty="0" err="1" smtClean="0"/>
              <a:t>kembali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acak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alat</a:t>
            </a:r>
            <a:r>
              <a:rPr lang="en-US" sz="2400" dirty="0" smtClean="0"/>
              <a:t>/</a:t>
            </a:r>
            <a:r>
              <a:rPr lang="en-US" sz="2400" dirty="0" err="1" smtClean="0"/>
              <a:t>cara</a:t>
            </a:r>
            <a:r>
              <a:rPr lang="en-US" sz="2400" dirty="0" smtClean="0"/>
              <a:t>/lama </a:t>
            </a:r>
            <a:r>
              <a:rPr lang="en-US" sz="2400" dirty="0" err="1" smtClean="0"/>
              <a:t>waktu</a:t>
            </a:r>
            <a:r>
              <a:rPr lang="en-US" sz="2400" dirty="0" smtClean="0"/>
              <a:t> yang </a:t>
            </a:r>
            <a:r>
              <a:rPr lang="en-US" sz="2400" dirty="0" err="1" smtClean="0"/>
              <a:t>sama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penangkapan</a:t>
            </a:r>
            <a:r>
              <a:rPr lang="en-US" sz="2400" dirty="0" smtClean="0"/>
              <a:t> </a:t>
            </a:r>
            <a:r>
              <a:rPr lang="en-US" sz="2400" dirty="0" err="1" smtClean="0"/>
              <a:t>pertama</a:t>
            </a: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6646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7338" indent="-287338">
              <a:buNone/>
            </a:pPr>
            <a:r>
              <a:rPr lang="en-US" sz="2400" dirty="0" smtClean="0"/>
              <a:t>6.Menghitung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bertanda</a:t>
            </a:r>
            <a:r>
              <a:rPr lang="en-US" sz="2400" dirty="0" smtClean="0"/>
              <a:t> </a:t>
            </a:r>
            <a:r>
              <a:rPr lang="en-US" sz="2400" dirty="0" err="1" smtClean="0"/>
              <a:t>maupun</a:t>
            </a:r>
            <a:r>
              <a:rPr lang="en-US" sz="2400" dirty="0" smtClean="0"/>
              <a:t> yang 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bertanda</a:t>
            </a:r>
            <a:r>
              <a:rPr lang="en-US" sz="2400" dirty="0" smtClean="0"/>
              <a:t> </a:t>
            </a:r>
          </a:p>
          <a:p>
            <a:pPr marL="0" indent="0">
              <a:buNone/>
            </a:pPr>
            <a:r>
              <a:rPr lang="en-US" sz="2400" dirty="0" smtClean="0"/>
              <a:t>7.</a:t>
            </a:r>
            <a:r>
              <a:rPr lang="en-US" sz="2800" dirty="0" smtClean="0"/>
              <a:t> </a:t>
            </a:r>
            <a:r>
              <a:rPr lang="en-US" sz="2400" dirty="0" err="1" smtClean="0"/>
              <a:t>Lalu</a:t>
            </a:r>
            <a:r>
              <a:rPr lang="en-US" sz="2400" dirty="0" smtClean="0"/>
              <a:t> </a:t>
            </a:r>
            <a:r>
              <a:rPr lang="en-US" sz="2400" dirty="0" err="1" smtClean="0"/>
              <a:t>masukkan</a:t>
            </a:r>
            <a:r>
              <a:rPr lang="en-US" sz="2400" dirty="0" smtClean="0"/>
              <a:t> data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tabel</a:t>
            </a:r>
            <a:r>
              <a:rPr lang="en-US" sz="2400" dirty="0" smtClean="0"/>
              <a:t> </a:t>
            </a:r>
            <a:r>
              <a:rPr lang="en-US" sz="2400" dirty="0" err="1" smtClean="0"/>
              <a:t>sbb</a:t>
            </a:r>
            <a:r>
              <a:rPr lang="en-US" sz="2400" dirty="0" smtClean="0"/>
              <a:t>: 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958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2800" dirty="0" err="1" smtClean="0"/>
              <a:t>Langkah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 CRC :</a:t>
            </a:r>
            <a:endParaRPr lang="en-US" sz="2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716637"/>
              </p:ext>
            </p:extLst>
          </p:nvPr>
        </p:nvGraphicFramePr>
        <p:xfrm>
          <a:off x="1295400" y="3048000"/>
          <a:ext cx="6096000" cy="2682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66800"/>
                <a:gridCol w="1524000"/>
                <a:gridCol w="1676400"/>
                <a:gridCol w="1828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No.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n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Jumlah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90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US" sz="2800" dirty="0" smtClean="0"/>
                  <a:t>	</a:t>
                </a:r>
                <a:r>
                  <a:rPr lang="en-US" sz="2800" dirty="0" err="1" smtClean="0"/>
                  <a:t>Rumus</a:t>
                </a:r>
                <a:r>
                  <a:rPr lang="en-US" sz="2800" dirty="0" smtClean="0"/>
                  <a:t> :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4400" b="0" i="1" smtClean="0">
                            <a:latin typeface="Cambria Math"/>
                          </a:rPr>
                          <m:t>𝑁</m:t>
                        </m:r>
                      </m:num>
                      <m:den>
                        <m:r>
                          <a:rPr lang="en-US" sz="4400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en-US" sz="4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4400" b="0" i="1" smtClean="0">
                            <a:latin typeface="Cambria Math"/>
                          </a:rPr>
                          <m:t>𝑀</m:t>
                        </m:r>
                      </m:num>
                      <m:den>
                        <m:r>
                          <a:rPr lang="en-US" sz="4400" b="0" i="1" smtClean="0">
                            <a:latin typeface="Cambria Math"/>
                          </a:rPr>
                          <m:t>𝑚</m:t>
                        </m:r>
                      </m:den>
                    </m:f>
                  </m:oMath>
                </a14:m>
                <a:endParaRPr lang="en-US" sz="4400" dirty="0" smtClean="0"/>
              </a:p>
              <a:p>
                <a:pPr marL="0" indent="0">
                  <a:buNone/>
                </a:pPr>
                <a:endParaRPr lang="en-US" sz="4400" dirty="0"/>
              </a:p>
              <a:p>
                <a:pPr marL="0" indent="0">
                  <a:buNone/>
                </a:pPr>
                <a:r>
                  <a:rPr lang="en-US" sz="2800" dirty="0" err="1" smtClean="0"/>
                  <a:t>Keterangan</a:t>
                </a:r>
                <a:r>
                  <a:rPr lang="en-US" sz="2800" dirty="0" smtClean="0"/>
                  <a:t> :</a:t>
                </a:r>
              </a:p>
              <a:p>
                <a:pPr marL="0" indent="0">
                  <a:buNone/>
                </a:pPr>
                <a:r>
                  <a:rPr lang="en-US" sz="2800" dirty="0" smtClean="0"/>
                  <a:t>M = </a:t>
                </a:r>
                <a:r>
                  <a:rPr lang="en-US" sz="2800" dirty="0" err="1" smtClean="0"/>
                  <a:t>jumlah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individu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pada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penangkapan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pertama</a:t>
                </a:r>
                <a:endParaRPr lang="en-US" sz="2800" dirty="0" smtClean="0"/>
              </a:p>
              <a:p>
                <a:pPr marL="627063" indent="-627063">
                  <a:buNone/>
                </a:pPr>
                <a:r>
                  <a:rPr lang="en-US" sz="2800" dirty="0"/>
                  <a:t>m</a:t>
                </a:r>
                <a:r>
                  <a:rPr lang="en-US" sz="2800" dirty="0" smtClean="0"/>
                  <a:t> = </a:t>
                </a:r>
                <a:r>
                  <a:rPr lang="en-US" sz="2800" dirty="0" err="1" smtClean="0"/>
                  <a:t>jumlah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individu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bertanda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pada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penangkapan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berikutnya</a:t>
                </a:r>
                <a:endParaRPr lang="en-US" sz="2800" dirty="0" smtClean="0"/>
              </a:p>
              <a:p>
                <a:pPr marL="627063" indent="-627063">
                  <a:buNone/>
                </a:pPr>
                <a:r>
                  <a:rPr lang="en-US" sz="2800" dirty="0" smtClean="0"/>
                  <a:t>n = </a:t>
                </a:r>
                <a:r>
                  <a:rPr lang="en-US" sz="2800" dirty="0" err="1" smtClean="0"/>
                  <a:t>jumlah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individu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pada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penangkapan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berikutnya</a:t>
                </a:r>
                <a:endParaRPr lang="en-US" sz="2800" dirty="0" smtClean="0"/>
              </a:p>
              <a:p>
                <a:pPr marL="627063" indent="-627063">
                  <a:buNone/>
                </a:pPr>
                <a:r>
                  <a:rPr lang="en-US" sz="2800" dirty="0" smtClean="0"/>
                  <a:t>N = </a:t>
                </a:r>
                <a:r>
                  <a:rPr lang="en-US" sz="2800" dirty="0" err="1" smtClean="0"/>
                  <a:t>jumlah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individu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dalam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populasi</a:t>
                </a:r>
                <a:r>
                  <a:rPr lang="en-US" sz="2800" dirty="0" smtClean="0"/>
                  <a:t> yang </a:t>
                </a:r>
                <a:r>
                  <a:rPr lang="en-US" sz="2800" dirty="0" err="1" smtClean="0"/>
                  <a:t>akan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ditentukan</a:t>
                </a:r>
                <a:endParaRPr lang="en-US" sz="2800" dirty="0" smtClean="0"/>
              </a:p>
              <a:p>
                <a:pPr marL="0" indent="0">
                  <a:buNone/>
                </a:pPr>
                <a:endParaRPr lang="en-US" sz="28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59" b="-28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958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2800" dirty="0" err="1" smtClean="0"/>
              <a:t>Langkah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 CRC 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186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57800" cy="102076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3200" dirty="0" err="1" smtClean="0"/>
              <a:t>Asumsi</a:t>
            </a:r>
            <a:r>
              <a:rPr lang="en-US" sz="3200" dirty="0" smtClean="0"/>
              <a:t> </a:t>
            </a:r>
            <a:r>
              <a:rPr lang="en-US" sz="3200" dirty="0" err="1" smtClean="0"/>
              <a:t>mengukur</a:t>
            </a:r>
            <a:r>
              <a:rPr lang="en-US" sz="3200" dirty="0" smtClean="0"/>
              <a:t> </a:t>
            </a:r>
            <a:r>
              <a:rPr lang="en-US" sz="3200" dirty="0" err="1" smtClean="0"/>
              <a:t>populasi</a:t>
            </a:r>
            <a:r>
              <a:rPr lang="en-US" sz="3200" dirty="0" smtClean="0"/>
              <a:t> </a:t>
            </a:r>
            <a:r>
              <a:rPr lang="en-US" sz="3200" dirty="0" err="1" smtClean="0"/>
              <a:t>dengan</a:t>
            </a:r>
            <a:r>
              <a:rPr lang="en-US" sz="3200" dirty="0" smtClean="0"/>
              <a:t> CRC 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penangkapan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metode</a:t>
            </a:r>
            <a:r>
              <a:rPr lang="en-US" sz="2800" dirty="0" smtClean="0"/>
              <a:t> CRC </a:t>
            </a:r>
            <a:r>
              <a:rPr lang="en-US" sz="2800" dirty="0" err="1" smtClean="0"/>
              <a:t>populasi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keadaan</a:t>
            </a:r>
            <a:r>
              <a:rPr lang="en-US" sz="2800" dirty="0" smtClean="0"/>
              <a:t> </a:t>
            </a:r>
            <a:r>
              <a:rPr lang="en-US" sz="2800" dirty="0" err="1" smtClean="0"/>
              <a:t>tertutup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>
                <a:sym typeface="Wingdings" pitchFamily="2" charset="2"/>
              </a:rPr>
              <a:t>tidak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ada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perpindahan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individu</a:t>
            </a:r>
            <a:r>
              <a:rPr lang="en-US" sz="2800" dirty="0" smtClean="0">
                <a:sym typeface="Wingdings" pitchFamily="2" charset="2"/>
              </a:rPr>
              <a:t>. </a:t>
            </a:r>
            <a:r>
              <a:rPr lang="en-US" sz="2800" dirty="0" err="1" smtClean="0">
                <a:sym typeface="Wingdings" pitchFamily="2" charset="2"/>
              </a:rPr>
              <a:t>Jika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terbuka</a:t>
            </a:r>
            <a:r>
              <a:rPr lang="en-US" sz="2800" dirty="0" smtClean="0">
                <a:sym typeface="Wingdings" pitchFamily="2" charset="2"/>
              </a:rPr>
              <a:t>  </a:t>
            </a:r>
            <a:r>
              <a:rPr lang="en-US" sz="2800" dirty="0" err="1" smtClean="0">
                <a:sym typeface="Wingdings" pitchFamily="2" charset="2"/>
              </a:rPr>
              <a:t>terjadi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perpindahan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individu</a:t>
            </a:r>
            <a:r>
              <a:rPr lang="en-US" sz="2800" dirty="0" smtClean="0">
                <a:sym typeface="Wingdings" pitchFamily="2" charset="2"/>
              </a:rPr>
              <a:t> (</a:t>
            </a:r>
            <a:r>
              <a:rPr lang="en-US" sz="2800" dirty="0" err="1" smtClean="0">
                <a:sym typeface="Wingdings" pitchFamily="2" charset="2"/>
              </a:rPr>
              <a:t>imigrasi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emigrasi</a:t>
            </a:r>
            <a:r>
              <a:rPr lang="en-US" sz="2800" dirty="0" smtClean="0">
                <a:sym typeface="Wingdings" pitchFamily="2" charset="2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800" dirty="0" err="1" smtClean="0">
                <a:sym typeface="Wingdings" pitchFamily="2" charset="2"/>
              </a:rPr>
              <a:t>Tidak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ada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kelahiran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maupun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kematian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selama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pengukuran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berlangsung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sehingga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pengukuran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dilakukan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dalam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jangka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waktu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sesingkat-singkatnya</a:t>
            </a:r>
            <a:endParaRPr lang="en-US" sz="2800" dirty="0" smtClean="0">
              <a:sym typeface="Wingdings" pitchFamily="2" charset="2"/>
            </a:endParaRPr>
          </a:p>
          <a:p>
            <a:pPr marL="514350" indent="-514350">
              <a:buAutoNum type="arabicPeriod"/>
            </a:pPr>
            <a:r>
              <a:rPr lang="en-US" sz="2800" dirty="0" err="1" smtClean="0">
                <a:sym typeface="Wingdings" pitchFamily="2" charset="2"/>
              </a:rPr>
              <a:t>Semua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kelompok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umur</a:t>
            </a:r>
            <a:r>
              <a:rPr lang="en-US" sz="2800" dirty="0" smtClean="0">
                <a:sym typeface="Wingdings" pitchFamily="2" charset="2"/>
              </a:rPr>
              <a:t> (</a:t>
            </a:r>
            <a:r>
              <a:rPr lang="en-US" sz="2800" dirty="0" err="1" smtClean="0">
                <a:sym typeface="Wingdings" pitchFamily="2" charset="2"/>
              </a:rPr>
              <a:t>dewasa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bayi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anak</a:t>
            </a:r>
            <a:r>
              <a:rPr lang="en-US" sz="2800" dirty="0" smtClean="0">
                <a:sym typeface="Wingdings" pitchFamily="2" charset="2"/>
              </a:rPr>
              <a:t>)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jenis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kelamin</a:t>
            </a:r>
            <a:r>
              <a:rPr lang="en-US" sz="2800" dirty="0" smtClean="0">
                <a:sym typeface="Wingdings" pitchFamily="2" charset="2"/>
              </a:rPr>
              <a:t> (</a:t>
            </a:r>
            <a:r>
              <a:rPr lang="en-US" sz="2800" dirty="0" err="1" smtClean="0">
                <a:sym typeface="Wingdings" pitchFamily="2" charset="2"/>
              </a:rPr>
              <a:t>pria</a:t>
            </a:r>
            <a:r>
              <a:rPr lang="en-US" sz="2800" dirty="0" smtClean="0">
                <a:sym typeface="Wingdings" pitchFamily="2" charset="2"/>
              </a:rPr>
              <a:t>, </a:t>
            </a:r>
            <a:r>
              <a:rPr lang="en-US" sz="2800" dirty="0" err="1" smtClean="0">
                <a:sym typeface="Wingdings" pitchFamily="2" charset="2"/>
              </a:rPr>
              <a:t>wanita</a:t>
            </a:r>
            <a:r>
              <a:rPr lang="en-US" sz="2800" dirty="0" smtClean="0">
                <a:sym typeface="Wingdings" pitchFamily="2" charset="2"/>
              </a:rPr>
              <a:t>) </a:t>
            </a:r>
            <a:r>
              <a:rPr lang="en-US" sz="2800" dirty="0" err="1" smtClean="0">
                <a:sym typeface="Wingdings" pitchFamily="2" charset="2"/>
              </a:rPr>
              <a:t>mempunyai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kemungkinan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sama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untuk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ditangkap</a:t>
            </a:r>
            <a:r>
              <a:rPr lang="en-US" sz="2800" dirty="0" smtClean="0">
                <a:sym typeface="Wingdings" pitchFamily="2" charset="2"/>
              </a:rPr>
              <a:t>  </a:t>
            </a:r>
            <a:r>
              <a:rPr lang="en-US" sz="2800" dirty="0" err="1" smtClean="0">
                <a:sym typeface="Wingdings" pitchFamily="2" charset="2"/>
              </a:rPr>
              <a:t>penangkapan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harus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dilakukan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secara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acak</a:t>
            </a:r>
            <a:r>
              <a:rPr lang="en-US" sz="2800" dirty="0" smtClean="0">
                <a:sym typeface="Wingdings" pitchFamily="2" charset="2"/>
              </a:rPr>
              <a:t> (</a:t>
            </a:r>
            <a:r>
              <a:rPr lang="en-US" sz="2800" dirty="0" err="1" smtClean="0">
                <a:sym typeface="Wingdings" pitchFamily="2" charset="2"/>
              </a:rPr>
              <a:t>tanpa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memperhatikan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apakah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sudah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pernah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ditangkap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atau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belum</a:t>
            </a:r>
            <a:r>
              <a:rPr lang="en-US" sz="2800" dirty="0" smtClean="0">
                <a:sym typeface="Wingdings" pitchFamily="2" charset="2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800" dirty="0" err="1" smtClean="0">
                <a:sym typeface="Wingdings" pitchFamily="2" charset="2"/>
              </a:rPr>
              <a:t>Bahwa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semua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individu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dalam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populasi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harus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dapat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berbaur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secara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homogen</a:t>
            </a:r>
            <a:r>
              <a:rPr lang="en-US" sz="2800" dirty="0" smtClean="0">
                <a:sym typeface="Wingdings" pitchFamily="2" charset="2"/>
              </a:rPr>
              <a:t> agar </a:t>
            </a:r>
            <a:r>
              <a:rPr lang="en-US" sz="2800" dirty="0" err="1" smtClean="0">
                <a:sym typeface="Wingdings" pitchFamily="2" charset="2"/>
              </a:rPr>
              <a:t>bisa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dilakukan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metode</a:t>
            </a:r>
            <a:r>
              <a:rPr lang="en-US" sz="2800" dirty="0" smtClean="0">
                <a:sym typeface="Wingdings" pitchFamily="2" charset="2"/>
              </a:rPr>
              <a:t> CRC</a:t>
            </a:r>
          </a:p>
          <a:p>
            <a:pPr marL="514350" indent="-514350">
              <a:buAutoNum type="arabicPeriod"/>
            </a:pPr>
            <a:endParaRPr lang="en-US" sz="2800" dirty="0" smtClean="0">
              <a:sym typeface="Wingdings" pitchFamily="2" charset="2"/>
            </a:endParaRPr>
          </a:p>
          <a:p>
            <a:pPr marL="514350" indent="-514350">
              <a:buAutoNum type="arabicPeriod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4357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Tahap-tahap</a:t>
            </a:r>
            <a:r>
              <a:rPr lang="en-US" sz="3200" dirty="0" smtClean="0"/>
              <a:t> yang </a:t>
            </a:r>
            <a:r>
              <a:rPr lang="en-US" sz="3200" dirty="0" err="1" smtClean="0"/>
              <a:t>harus</a:t>
            </a:r>
            <a:r>
              <a:rPr lang="en-US" sz="3200" dirty="0" smtClean="0"/>
              <a:t> </a:t>
            </a:r>
            <a:r>
              <a:rPr lang="en-US" sz="3200" dirty="0" err="1" smtClean="0"/>
              <a:t>dicermati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CRC 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Penangkapan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boleh</a:t>
            </a:r>
            <a:r>
              <a:rPr lang="en-US" sz="2400" dirty="0" smtClean="0"/>
              <a:t> </a:t>
            </a:r>
            <a:r>
              <a:rPr lang="en-US" sz="2400" dirty="0" err="1" smtClean="0"/>
              <a:t>mempengaruhi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penangkapan</a:t>
            </a:r>
            <a:r>
              <a:rPr lang="en-US" sz="2400" dirty="0" smtClean="0"/>
              <a:t> </a:t>
            </a:r>
            <a:r>
              <a:rPr lang="en-US" sz="2400" dirty="0" err="1" smtClean="0"/>
              <a:t>berikutnya</a:t>
            </a:r>
            <a:r>
              <a:rPr lang="en-US" sz="2400" dirty="0" smtClean="0"/>
              <a:t> (</a:t>
            </a:r>
            <a:r>
              <a:rPr lang="en-US" sz="2400" dirty="0" err="1" smtClean="0"/>
              <a:t>penangkapan</a:t>
            </a:r>
            <a:r>
              <a:rPr lang="en-US" sz="2400" dirty="0" smtClean="0"/>
              <a:t>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hati-hati</a:t>
            </a:r>
            <a:r>
              <a:rPr lang="en-US" sz="2400" dirty="0" smtClean="0"/>
              <a:t> (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boleh</a:t>
            </a:r>
            <a:r>
              <a:rPr lang="en-US" sz="2400" dirty="0" smtClean="0"/>
              <a:t> </a:t>
            </a:r>
            <a:r>
              <a:rPr lang="en-US" sz="2400" dirty="0" err="1" smtClean="0"/>
              <a:t>mengubah</a:t>
            </a:r>
            <a:r>
              <a:rPr lang="en-US" sz="2400" dirty="0" smtClean="0"/>
              <a:t> </a:t>
            </a:r>
            <a:r>
              <a:rPr lang="en-US" sz="2400" dirty="0" err="1" smtClean="0"/>
              <a:t>sifat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Tanda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diberikan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boleh</a:t>
            </a:r>
            <a:r>
              <a:rPr lang="en-US" sz="2400" dirty="0" smtClean="0"/>
              <a:t> </a:t>
            </a:r>
            <a:r>
              <a:rPr lang="en-US" sz="2400" dirty="0" err="1" smtClean="0"/>
              <a:t>mengganggu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mengurangi</a:t>
            </a:r>
            <a:r>
              <a:rPr lang="en-US" sz="2400" dirty="0" smtClean="0"/>
              <a:t>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gerak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diberi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endParaRPr lang="en-US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jelas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mudah</a:t>
            </a:r>
            <a:r>
              <a:rPr lang="en-US" sz="2400" dirty="0" smtClean="0"/>
              <a:t> </a:t>
            </a:r>
            <a:r>
              <a:rPr lang="en-US" sz="2400" dirty="0" err="1" smtClean="0"/>
              <a:t>hilang</a:t>
            </a:r>
            <a:endParaRPr lang="en-US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Tanda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diberikan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boleh</a:t>
            </a:r>
            <a:r>
              <a:rPr lang="en-US" sz="2400" dirty="0" smtClean="0"/>
              <a:t> </a:t>
            </a:r>
            <a:r>
              <a:rPr lang="en-US" sz="2400" dirty="0" err="1" smtClean="0"/>
              <a:t>menakut</a:t>
            </a:r>
            <a:r>
              <a:rPr lang="en-US" sz="2400" dirty="0" smtClean="0"/>
              <a:t> </a:t>
            </a:r>
            <a:r>
              <a:rPr lang="en-US" sz="2400" dirty="0" err="1" smtClean="0"/>
              <a:t>nakuti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</a:t>
            </a:r>
            <a:r>
              <a:rPr lang="en-US" sz="2400" dirty="0" err="1" smtClean="0"/>
              <a:t>lainnya</a:t>
            </a:r>
            <a:r>
              <a:rPr lang="en-US" sz="2400" dirty="0" smtClean="0"/>
              <a:t> agar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berbaur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yang </a:t>
            </a:r>
            <a:r>
              <a:rPr lang="en-US" sz="2400" dirty="0" err="1" smtClean="0"/>
              <a:t>lainnya</a:t>
            </a:r>
            <a:endParaRPr lang="en-US" sz="2400" dirty="0" smtClean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6470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597</Words>
  <Application>Microsoft Office PowerPoint</Application>
  <PresentationFormat>On-screen Show (4:3)</PresentationFormat>
  <Paragraphs>77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Ukuran Populasi</vt:lpstr>
      <vt:lpstr>Populasi</vt:lpstr>
      <vt:lpstr>PowerPoint Presentation</vt:lpstr>
      <vt:lpstr>Bagaimana cara mengetahui besarnya populasi?</vt:lpstr>
      <vt:lpstr>PowerPoint Presentation</vt:lpstr>
      <vt:lpstr>PowerPoint Presentation</vt:lpstr>
      <vt:lpstr>Mengukur Populasi</vt:lpstr>
      <vt:lpstr>PowerPoint Presentation</vt:lpstr>
      <vt:lpstr>Capture Re Capture (CRC)</vt:lpstr>
      <vt:lpstr>Langkah Kerja CRC :</vt:lpstr>
      <vt:lpstr>Langkah Kerja CRC :</vt:lpstr>
      <vt:lpstr>Langkah Kerja CRC :</vt:lpstr>
      <vt:lpstr>Asumsi mengukur populasi dengan CRC :</vt:lpstr>
      <vt:lpstr>Tahap-tahap yang harus dicermati dalam CRC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Mengukur Populasi</dc:title>
  <dc:creator>Windows User</dc:creator>
  <cp:lastModifiedBy>Windows User</cp:lastModifiedBy>
  <cp:revision>40</cp:revision>
  <dcterms:created xsi:type="dcterms:W3CDTF">2019-03-13T18:32:51Z</dcterms:created>
  <dcterms:modified xsi:type="dcterms:W3CDTF">2019-03-14T00:48:17Z</dcterms:modified>
</cp:coreProperties>
</file>