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8" r:id="rId6"/>
    <p:sldId id="260" r:id="rId7"/>
    <p:sldId id="263" r:id="rId8"/>
    <p:sldId id="264" r:id="rId9"/>
    <p:sldId id="262" r:id="rId10"/>
    <p:sldId id="269" r:id="rId11"/>
    <p:sldId id="270" r:id="rId12"/>
    <p:sldId id="265" r:id="rId13"/>
    <p:sldId id="271" r:id="rId14"/>
    <p:sldId id="272" r:id="rId15"/>
    <p:sldId id="273" r:id="rId16"/>
    <p:sldId id="274" r:id="rId17"/>
    <p:sldId id="275" r:id="rId18"/>
    <p:sldId id="266" r:id="rId19"/>
    <p:sldId id="267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9" d="100"/>
          <a:sy n="89" d="100"/>
        </p:scale>
        <p:origin x="-103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layout/>
    </c:title>
    <c:plotArea>
      <c:layout/>
      <c:scatterChart>
        <c:scatterStyle val="smoothMarker"/>
        <c:ser>
          <c:idx val="0"/>
          <c:order val="0"/>
          <c:tx>
            <c:v>hambatan terhadap cahaya</c:v>
          </c:tx>
          <c:marker>
            <c:symbol val="none"/>
          </c:marker>
          <c:trendline>
            <c:trendlineType val="power"/>
            <c:dispEq val="1"/>
            <c:trendlineLbl>
              <c:layout>
                <c:manualLayout>
                  <c:x val="3.6597550306211736E-2"/>
                  <c:y val="-8.7621755613881594E-2"/>
                </c:manualLayout>
              </c:layout>
              <c:numFmt formatCode="General" sourceLinked="0"/>
            </c:trendlineLbl>
          </c:trendline>
          <c:xVal>
            <c:numRef>
              <c:f>Sheet1!$B$3:$B$17</c:f>
              <c:numCache>
                <c:formatCode>General</c:formatCode>
                <c:ptCount val="15"/>
                <c:pt idx="0">
                  <c:v>50</c:v>
                </c:pt>
                <c:pt idx="1">
                  <c:v>100</c:v>
                </c:pt>
                <c:pt idx="2">
                  <c:v>150</c:v>
                </c:pt>
                <c:pt idx="3">
                  <c:v>200</c:v>
                </c:pt>
                <c:pt idx="4">
                  <c:v>250</c:v>
                </c:pt>
                <c:pt idx="5">
                  <c:v>300</c:v>
                </c:pt>
                <c:pt idx="6">
                  <c:v>350</c:v>
                </c:pt>
                <c:pt idx="7">
                  <c:v>400</c:v>
                </c:pt>
                <c:pt idx="8">
                  <c:v>450</c:v>
                </c:pt>
                <c:pt idx="9">
                  <c:v>500</c:v>
                </c:pt>
                <c:pt idx="10">
                  <c:v>550</c:v>
                </c:pt>
                <c:pt idx="11">
                  <c:v>600</c:v>
                </c:pt>
                <c:pt idx="12">
                  <c:v>650</c:v>
                </c:pt>
                <c:pt idx="13">
                  <c:v>700</c:v>
                </c:pt>
                <c:pt idx="14">
                  <c:v>750</c:v>
                </c:pt>
              </c:numCache>
            </c:numRef>
          </c:xVal>
          <c:yVal>
            <c:numRef>
              <c:f>Sheet1!$D$3:$D$17</c:f>
              <c:numCache>
                <c:formatCode>0.0</c:formatCode>
                <c:ptCount val="15"/>
                <c:pt idx="0">
                  <c:v>3703.7037037037035</c:v>
                </c:pt>
                <c:pt idx="1">
                  <c:v>2040.8163265306118</c:v>
                </c:pt>
                <c:pt idx="2">
                  <c:v>1440.9221902017291</c:v>
                </c:pt>
                <c:pt idx="3">
                  <c:v>1123.5955056179778</c:v>
                </c:pt>
                <c:pt idx="4">
                  <c:v>929.36802973977683</c:v>
                </c:pt>
                <c:pt idx="5">
                  <c:v>794.91255961844183</c:v>
                </c:pt>
                <c:pt idx="6">
                  <c:v>696.3788300835655</c:v>
                </c:pt>
                <c:pt idx="7">
                  <c:v>620.3473945409429</c:v>
                </c:pt>
                <c:pt idx="8">
                  <c:v>561.16722783389434</c:v>
                </c:pt>
                <c:pt idx="9">
                  <c:v>512.29508196721326</c:v>
                </c:pt>
                <c:pt idx="10">
                  <c:v>471.69811320754707</c:v>
                </c:pt>
                <c:pt idx="11">
                  <c:v>438.59649122807008</c:v>
                </c:pt>
                <c:pt idx="12">
                  <c:v>409.8360655737705</c:v>
                </c:pt>
                <c:pt idx="13">
                  <c:v>384.6153846153847</c:v>
                </c:pt>
                <c:pt idx="14">
                  <c:v>362.31884057971024</c:v>
                </c:pt>
              </c:numCache>
            </c:numRef>
          </c:yVal>
          <c:smooth val="1"/>
        </c:ser>
        <c:axId val="52389376"/>
        <c:axId val="52623232"/>
      </c:scatterChart>
      <c:valAx>
        <c:axId val="52389376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Intensitas cahaya (lux)</a:t>
                </a:r>
              </a:p>
            </c:rich>
          </c:tx>
          <c:layout/>
        </c:title>
        <c:numFmt formatCode="General" sourceLinked="1"/>
        <c:tickLblPos val="nextTo"/>
        <c:crossAx val="52623232"/>
        <c:crosses val="autoZero"/>
        <c:crossBetween val="midCat"/>
      </c:valAx>
      <c:valAx>
        <c:axId val="52623232"/>
        <c:scaling>
          <c:orientation val="minMax"/>
        </c:scaling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Hambatan (ohm)</a:t>
                </a:r>
              </a:p>
            </c:rich>
          </c:tx>
          <c:layout/>
        </c:title>
        <c:numFmt formatCode="0.0" sourceLinked="1"/>
        <c:tickLblPos val="nextTo"/>
        <c:crossAx val="52389376"/>
        <c:crosses val="autoZero"/>
        <c:crossBetween val="midCat"/>
      </c:valAx>
    </c:plotArea>
    <c:legend>
      <c:legendPos val="b"/>
      <c:layout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CEF21-B3A4-46F1-AA27-14D803C04105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D36212-B237-4788-82AF-F21479DBB6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D36212-B237-4788-82AF-F21479DBB699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FBDAB-0ACC-473A-897D-F9C109275DBE}" type="datetimeFigureOut">
              <a:rPr lang="en-US" smtClean="0"/>
              <a:pPr/>
              <a:t>10/8/2020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7310D-E1A5-4E14-A20C-C0103A39A6D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Tranduser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cahaya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cahaya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 smtClean="0">
                <a:solidFill>
                  <a:srgbClr val="FF0000"/>
                </a:solidFill>
              </a:rPr>
              <a:t>Sensor </a:t>
            </a:r>
            <a:r>
              <a:rPr lang="en-US" dirty="0" err="1" smtClean="0">
                <a:solidFill>
                  <a:srgbClr val="FF0000"/>
                </a:solidFill>
              </a:rPr>
              <a:t>fotoelektrik</a:t>
            </a:r>
            <a:endParaRPr lang="en-US" dirty="0" smtClean="0">
              <a:solidFill>
                <a:srgbClr val="FF0000"/>
              </a:solidFill>
            </a:endParaRPr>
          </a:p>
          <a:p>
            <a:pPr lvl="1" algn="just"/>
            <a:r>
              <a:rPr lang="en-US" dirty="0" smtClean="0"/>
              <a:t>Sensor non </a:t>
            </a:r>
            <a:r>
              <a:rPr lang="en-US" dirty="0" err="1" smtClean="0"/>
              <a:t>kontak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output </a:t>
            </a:r>
            <a:r>
              <a:rPr lang="en-US" dirty="0" err="1" smtClean="0"/>
              <a:t>sinyalnya</a:t>
            </a:r>
            <a:r>
              <a:rPr lang="en-US" dirty="0" smtClean="0"/>
              <a:t> </a:t>
            </a:r>
            <a:r>
              <a:rPr lang="en-US" dirty="0" err="1" smtClean="0"/>
              <a:t>menanggapi</a:t>
            </a:r>
            <a:r>
              <a:rPr lang="en-US" dirty="0" smtClean="0"/>
              <a:t> </a:t>
            </a:r>
            <a:r>
              <a:rPr lang="en-US" dirty="0" err="1" smtClean="0"/>
              <a:t>gangguan</a:t>
            </a:r>
            <a:r>
              <a:rPr lang="en-US" dirty="0" smtClean="0"/>
              <a:t> </a:t>
            </a:r>
            <a:r>
              <a:rPr lang="en-US" dirty="0" err="1" smtClean="0"/>
              <a:t>sinyal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>
                <a:solidFill>
                  <a:srgbClr val="FF0000"/>
                </a:solidFill>
              </a:rPr>
              <a:t>Sel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fotovoltaik</a:t>
            </a:r>
            <a:endParaRPr lang="en-US" dirty="0" smtClean="0">
              <a:solidFill>
                <a:srgbClr val="FF0000"/>
              </a:solidFill>
            </a:endParaRPr>
          </a:p>
          <a:p>
            <a:pPr lvl="1" algn="just"/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sinar</a:t>
            </a:r>
            <a:r>
              <a:rPr lang="en-US" dirty="0" smtClean="0"/>
              <a:t> </a:t>
            </a:r>
            <a:r>
              <a:rPr lang="en-US" dirty="0" err="1" smtClean="0"/>
              <a:t>matahari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arus</a:t>
            </a:r>
            <a:r>
              <a:rPr lang="en-US" dirty="0" smtClean="0"/>
              <a:t> </a:t>
            </a:r>
            <a:r>
              <a:rPr lang="en-US" dirty="0" err="1" smtClean="0"/>
              <a:t>listrik</a:t>
            </a:r>
            <a:r>
              <a:rPr lang="en-US" dirty="0" smtClean="0"/>
              <a:t> DC.</a:t>
            </a:r>
          </a:p>
          <a:p>
            <a:pPr algn="just"/>
            <a:r>
              <a:rPr lang="en-US" dirty="0" err="1" smtClean="0">
                <a:solidFill>
                  <a:srgbClr val="FF0000"/>
                </a:solidFill>
              </a:rPr>
              <a:t>Sel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fotokonduktif</a:t>
            </a:r>
            <a:endParaRPr lang="en-US" dirty="0" smtClean="0">
              <a:solidFill>
                <a:srgbClr val="FF0000"/>
              </a:solidFill>
            </a:endParaRPr>
          </a:p>
          <a:p>
            <a:pPr lvl="1" algn="just"/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energi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hambatan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Foto</a:t>
            </a:r>
            <a:r>
              <a:rPr lang="en-US" dirty="0" smtClean="0"/>
              <a:t> </a:t>
            </a:r>
            <a:r>
              <a:rPr lang="en-US" dirty="0" err="1" smtClean="0"/>
              <a:t>elektrik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2 </a:t>
            </a:r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pemancar</a:t>
            </a:r>
            <a:r>
              <a:rPr lang="en-US" dirty="0" smtClean="0">
                <a:solidFill>
                  <a:srgbClr val="FF0000"/>
                </a:solidFill>
              </a:rPr>
              <a:t> /transmitter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penerima</a:t>
            </a:r>
            <a:r>
              <a:rPr lang="en-US" dirty="0" smtClean="0">
                <a:solidFill>
                  <a:srgbClr val="FF0000"/>
                </a:solidFill>
              </a:rPr>
              <a:t> /receiver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pemancar</a:t>
            </a:r>
            <a:r>
              <a:rPr lang="en-US" dirty="0" smtClean="0"/>
              <a:t>/transmitter </a:t>
            </a:r>
            <a:r>
              <a:rPr lang="en-US" dirty="0" err="1" smtClean="0"/>
              <a:t>adalah</a:t>
            </a:r>
            <a:r>
              <a:rPr lang="en-US" dirty="0" smtClean="0"/>
              <a:t> LED (light emitting diode).</a:t>
            </a:r>
          </a:p>
          <a:p>
            <a:pPr algn="just"/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pemancar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osilator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memodulasi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Foto</a:t>
            </a:r>
            <a:r>
              <a:rPr lang="en-US" dirty="0" smtClean="0"/>
              <a:t> </a:t>
            </a:r>
            <a:r>
              <a:rPr lang="en-US" dirty="0" err="1" smtClean="0"/>
              <a:t>elektrik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penerima</a:t>
            </a:r>
            <a:r>
              <a:rPr lang="en-US" dirty="0" smtClean="0"/>
              <a:t>,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fototransistor</a:t>
            </a:r>
            <a:r>
              <a:rPr lang="en-US" dirty="0" smtClean="0"/>
              <a:t> yang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outputnya</a:t>
            </a:r>
            <a:r>
              <a:rPr lang="en-US" dirty="0" smtClean="0"/>
              <a:t> </a:t>
            </a:r>
            <a:r>
              <a:rPr lang="en-US" dirty="0" err="1" smtClean="0"/>
              <a:t>dilengkapi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penapis</a:t>
            </a:r>
            <a:r>
              <a:rPr lang="en-US" dirty="0" smtClean="0"/>
              <a:t>/ filter.</a:t>
            </a:r>
          </a:p>
          <a:p>
            <a:pPr algn="just"/>
            <a:r>
              <a:rPr lang="en-US" dirty="0" smtClean="0"/>
              <a:t>Filter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diatur</a:t>
            </a:r>
            <a:r>
              <a:rPr lang="en-US" dirty="0" smtClean="0"/>
              <a:t> </a:t>
            </a:r>
            <a:r>
              <a:rPr lang="en-US" dirty="0" err="1" smtClean="0"/>
              <a:t>frekuensinya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frekuensi</a:t>
            </a:r>
            <a:r>
              <a:rPr lang="en-US" dirty="0" smtClean="0"/>
              <a:t> </a:t>
            </a:r>
            <a:r>
              <a:rPr lang="en-US" dirty="0" err="1" smtClean="0"/>
              <a:t>modulasi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pemancar</a:t>
            </a:r>
            <a:r>
              <a:rPr lang="en-US" dirty="0" smtClean="0"/>
              <a:t>,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membedakan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lain.</a:t>
            </a:r>
          </a:p>
          <a:p>
            <a:pPr algn="just"/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Blok diagram</a:t>
            </a:r>
            <a:r>
              <a:rPr lang="en-US" dirty="0" smtClean="0"/>
              <a:t> </a:t>
            </a:r>
            <a:r>
              <a:rPr lang="en-US" dirty="0" err="1" smtClean="0"/>
              <a:t>fotoelektrik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fotoelektrik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Fototransistor</a:t>
            </a:r>
            <a:endParaRPr lang="en-US" dirty="0" smtClean="0"/>
          </a:p>
          <a:p>
            <a:pPr lvl="1"/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arus</a:t>
            </a:r>
            <a:r>
              <a:rPr lang="en-US" dirty="0"/>
              <a:t> </a:t>
            </a:r>
            <a:r>
              <a:rPr lang="en-US" dirty="0" smtClean="0"/>
              <a:t>yang </a:t>
            </a:r>
            <a:r>
              <a:rPr lang="en-US" dirty="0" err="1" smtClean="0"/>
              <a:t>mengalir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kolektor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emitor</a:t>
            </a:r>
            <a:r>
              <a:rPr lang="en-US" dirty="0" smtClean="0"/>
              <a:t>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yang </a:t>
            </a:r>
            <a:r>
              <a:rPr lang="en-US" dirty="0" err="1" smtClean="0"/>
              <a:t>diterima</a:t>
            </a:r>
            <a:endParaRPr lang="en-US" dirty="0" smtClean="0"/>
          </a:p>
          <a:p>
            <a:pPr lvl="1"/>
            <a:r>
              <a:rPr lang="en-US" dirty="0" smtClean="0"/>
              <a:t>Basis </a:t>
            </a:r>
            <a:r>
              <a:rPr lang="en-US" dirty="0" err="1" smtClean="0"/>
              <a:t>berupa</a:t>
            </a:r>
            <a:r>
              <a:rPr lang="en-US" dirty="0" smtClean="0"/>
              <a:t> </a:t>
            </a:r>
            <a:r>
              <a:rPr lang="en-US" dirty="0" err="1" smtClean="0"/>
              <a:t>celah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masuknya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 smtClean="0"/>
              <a:t>sinyal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infra </a:t>
            </a:r>
            <a:r>
              <a:rPr lang="en-US" dirty="0" err="1" smtClean="0"/>
              <a:t>merah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6146" name="Picture 2" descr="C:\Users\mamad\Downloads\download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867400" y="1371600"/>
            <a:ext cx="2124075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0" y="180975"/>
            <a:ext cx="6477000" cy="649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600200"/>
            <a:ext cx="9144000" cy="3648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9211" y="1600200"/>
            <a:ext cx="8865583" cy="3657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fotoelektrik</a:t>
            </a:r>
            <a:r>
              <a:rPr lang="en-US" dirty="0" smtClean="0"/>
              <a:t> </a:t>
            </a:r>
            <a:r>
              <a:rPr lang="en-US" dirty="0" err="1" smtClean="0"/>
              <a:t>komersil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71600"/>
            <a:ext cx="9144000" cy="4197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fotoelektrik</a:t>
            </a:r>
            <a:r>
              <a:rPr lang="en-US" dirty="0" smtClean="0"/>
              <a:t> </a:t>
            </a:r>
            <a:r>
              <a:rPr lang="en-US" dirty="0" err="1" smtClean="0"/>
              <a:t>komersil</a:t>
            </a:r>
            <a:endParaRPr lang="en-US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31" y="1592677"/>
            <a:ext cx="9125269" cy="3665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Fotokonduktif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menyebabkan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resistansi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Contoh</a:t>
            </a:r>
            <a:r>
              <a:rPr lang="en-US" dirty="0" smtClean="0"/>
              <a:t> : LDR (Light Dependent Resistor)</a:t>
            </a:r>
          </a:p>
          <a:p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/>
              <a:t> </a:t>
            </a:r>
            <a:r>
              <a:rPr lang="en-US" dirty="0" smtClean="0"/>
              <a:t>…. 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turun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Intensitas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r>
              <a:rPr lang="en-US" dirty="0" smtClean="0"/>
              <a:t> </a:t>
            </a:r>
            <a:r>
              <a:rPr lang="en-US" dirty="0" err="1" smtClean="0"/>
              <a:t>turun</a:t>
            </a:r>
            <a:r>
              <a:rPr lang="en-US" dirty="0" smtClean="0"/>
              <a:t>….</a:t>
            </a:r>
            <a:r>
              <a:rPr lang="en-US" dirty="0" err="1" smtClean="0"/>
              <a:t>hambatan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endParaRPr lang="en-US" dirty="0"/>
          </a:p>
        </p:txBody>
      </p:sp>
      <p:pic>
        <p:nvPicPr>
          <p:cNvPr id="4" name="Content Placeholder 3" descr="28candela-lumen-lux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798" y="1255617"/>
            <a:ext cx="8849802" cy="522138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endParaRPr lang="en-US" dirty="0"/>
          </a:p>
        </p:txBody>
      </p:sp>
      <p:pic>
        <p:nvPicPr>
          <p:cNvPr id="4" name="Content Placeholder 3" descr="28candela-lumen-lux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2400" y="1293337"/>
            <a:ext cx="8762999" cy="518477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endParaRPr lang="en-US" dirty="0"/>
          </a:p>
        </p:txBody>
      </p:sp>
      <p:pic>
        <p:nvPicPr>
          <p:cNvPr id="4" name="Content Placeholder 3" descr="28candela-lumen-lux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8456" y="1295400"/>
            <a:ext cx="8684246" cy="51816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endParaRPr lang="en-US" dirty="0"/>
          </a:p>
        </p:txBody>
      </p:sp>
      <p:pic>
        <p:nvPicPr>
          <p:cNvPr id="4" name="Content Placeholder 3" descr="28candela-lumen-lux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3507" y="1219200"/>
            <a:ext cx="8666702" cy="5257799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Besaran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endParaRPr lang="en-US" dirty="0"/>
          </a:p>
        </p:txBody>
      </p:sp>
      <p:pic>
        <p:nvPicPr>
          <p:cNvPr id="4" name="Content Placeholder 3" descr="28candela-lumen-lux5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-1219200"/>
            <a:ext cx="9144000" cy="14422047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Simulasi</a:t>
            </a:r>
            <a:r>
              <a:rPr lang="en-US" dirty="0" smtClean="0"/>
              <a:t> sensor LDR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19869" cy="5699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simulasi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</p:nvPr>
        </p:nvGraphicFramePr>
        <p:xfrm>
          <a:off x="304800" y="457200"/>
          <a:ext cx="4038600" cy="6172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6200"/>
                <a:gridCol w="1346200"/>
                <a:gridCol w="1346200"/>
              </a:tblGrid>
              <a:tr h="37084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Intensitas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Cahaya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</a:t>
                      </a:r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lux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Arus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</a:t>
                      </a:r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mA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hambatan</a:t>
                      </a:r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(ohm)</a:t>
                      </a: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1.35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3703.7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2040.8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3.47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1440.9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4.45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1123.6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5.38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929.4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6.29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794.9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7.18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696.4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8.06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620.3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8.91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561.2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9.76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512.3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10.6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471.7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11.4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438.6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12.2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409.8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384.6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13.8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362.3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275</Words>
  <Application>Microsoft Office PowerPoint</Application>
  <PresentationFormat>On-screen Show (4:3)</PresentationFormat>
  <Paragraphs>88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Sensor dan Tranduser</vt:lpstr>
      <vt:lpstr>Sensor cahaya</vt:lpstr>
      <vt:lpstr>Foto elektrik</vt:lpstr>
      <vt:lpstr>Foto elektrik</vt:lpstr>
      <vt:lpstr>Blok diagram fotoelektrik</vt:lpstr>
      <vt:lpstr>Komponen fotoelektrik</vt:lpstr>
      <vt:lpstr>Slide 7</vt:lpstr>
      <vt:lpstr>Slide 8</vt:lpstr>
      <vt:lpstr>Slide 9</vt:lpstr>
      <vt:lpstr>Sensor fotoelektrik komersil</vt:lpstr>
      <vt:lpstr>Sensor fotoelektrik komersil</vt:lpstr>
      <vt:lpstr>Fotokonduktif</vt:lpstr>
      <vt:lpstr>Besaran cahaya</vt:lpstr>
      <vt:lpstr>Besaran cahaya</vt:lpstr>
      <vt:lpstr>Besaran cahaya</vt:lpstr>
      <vt:lpstr>Besaran cahaya</vt:lpstr>
      <vt:lpstr>Besaran cahaya</vt:lpstr>
      <vt:lpstr>Simulasi sensor LDR</vt:lpstr>
      <vt:lpstr>Hasil simulasi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 dan Tranduser</dc:title>
  <dc:creator>mamad</dc:creator>
  <cp:lastModifiedBy>mamad</cp:lastModifiedBy>
  <cp:revision>19</cp:revision>
  <dcterms:created xsi:type="dcterms:W3CDTF">2020-10-06T10:06:16Z</dcterms:created>
  <dcterms:modified xsi:type="dcterms:W3CDTF">2020-10-08T01:37:48Z</dcterms:modified>
</cp:coreProperties>
</file>