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slides/slide107.xml" ContentType="application/vnd.openxmlformats-officedocument.presentationml.slide+xml"/>
  <Override PartName="/ppt/slides/slide116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05.xml" ContentType="application/vnd.openxmlformats-officedocument.presentationml.slide+xml"/>
  <Override PartName="/ppt/slides/slide114.xml" ContentType="application/vnd.openxmlformats-officedocument.presentationml.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</p:sldIdLst>
  <p:sldSz cx="9144000" cy="6858000" type="screen4x3"/>
  <p:notesSz cx="9144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1080" y="-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703958" y="472566"/>
            <a:ext cx="5736082" cy="13677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21027" y="5168924"/>
            <a:ext cx="5901944" cy="10991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rgbClr val="006FC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58774" y="191465"/>
            <a:ext cx="7826451" cy="1245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3540" y="1622805"/>
            <a:ext cx="8376919" cy="432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10/4/2018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3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5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7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6.jpeg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5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5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5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5.xml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6.jpe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1.jpeg"/><Relationship Id="rId5" Type="http://schemas.openxmlformats.org/officeDocument/2006/relationships/image" Target="../media/image100.jpeg"/><Relationship Id="rId4" Type="http://schemas.openxmlformats.org/officeDocument/2006/relationships/image" Target="../media/image99.jpeg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5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5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5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5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5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24865" marR="5080" indent="-512445">
              <a:lnSpc>
                <a:spcPct val="100000"/>
              </a:lnSpc>
              <a:spcBef>
                <a:spcPts val="105"/>
              </a:spcBef>
            </a:pPr>
            <a:r>
              <a:rPr spc="-470" dirty="0"/>
              <a:t>PENANGANAN </a:t>
            </a:r>
            <a:r>
              <a:rPr spc="-395" dirty="0"/>
              <a:t>LIMBAH  </a:t>
            </a:r>
            <a:r>
              <a:rPr spc="-400" dirty="0"/>
              <a:t>INDUSTRI</a:t>
            </a:r>
            <a:r>
              <a:rPr spc="-270" dirty="0"/>
              <a:t> </a:t>
            </a:r>
            <a:r>
              <a:rPr spc="-515" dirty="0"/>
              <a:t>PANGAN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subTitle" idx="4"/>
          </p:nvPr>
        </p:nvSpPr>
        <p:spPr>
          <a:xfrm>
            <a:off x="1621027" y="5168924"/>
            <a:ext cx="5901944" cy="5125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9535" marR="5080" indent="1086485">
              <a:lnSpc>
                <a:spcPct val="110000"/>
              </a:lnSpc>
              <a:spcBef>
                <a:spcPts val="100"/>
              </a:spcBef>
            </a:pPr>
            <a:r>
              <a:rPr spc="-225" smtClean="0"/>
              <a:t>FOOD  TECHNOLOGY</a:t>
            </a:r>
            <a:endParaRPr spc="-225" dirty="0"/>
          </a:p>
        </p:txBody>
      </p:sp>
      <p:sp>
        <p:nvSpPr>
          <p:cNvPr id="4" name="object 4"/>
          <p:cNvSpPr/>
          <p:nvPr/>
        </p:nvSpPr>
        <p:spPr>
          <a:xfrm>
            <a:off x="0" y="2590800"/>
            <a:ext cx="2133600" cy="199542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33600" y="2590800"/>
            <a:ext cx="2229866" cy="192506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343400" y="2590800"/>
            <a:ext cx="2196211" cy="1981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524625" y="2514600"/>
            <a:ext cx="2619374" cy="19716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8865" y="252221"/>
            <a:ext cx="759015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395" dirty="0"/>
              <a:t>LIMBAH </a:t>
            </a:r>
            <a:r>
              <a:rPr sz="4400" spc="-434" dirty="0"/>
              <a:t>DAN </a:t>
            </a:r>
            <a:r>
              <a:rPr sz="4400" spc="-400" dirty="0"/>
              <a:t>INDUSTRI</a:t>
            </a:r>
            <a:r>
              <a:rPr sz="4400" spc="65" dirty="0"/>
              <a:t> </a:t>
            </a:r>
            <a:r>
              <a:rPr sz="4400" spc="-515" dirty="0"/>
              <a:t>PANGAN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83540" y="1243329"/>
            <a:ext cx="8310880" cy="4975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180975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solidFill>
                  <a:srgbClr val="00AF50"/>
                </a:solidFill>
                <a:latin typeface="Arial"/>
                <a:cs typeface="Arial"/>
              </a:rPr>
              <a:t>Industri pangan</a:t>
            </a:r>
            <a:r>
              <a:rPr sz="2800" spc="-5" dirty="0">
                <a:latin typeface="Arial"/>
                <a:cs typeface="Arial"/>
              </a:rPr>
              <a:t>: </a:t>
            </a:r>
            <a:r>
              <a:rPr sz="2800" dirty="0">
                <a:latin typeface="Arial"/>
                <a:cs typeface="Arial"/>
              </a:rPr>
              <a:t>aktivitas produksi </a:t>
            </a:r>
            <a:r>
              <a:rPr sz="2800" spc="-5" dirty="0">
                <a:latin typeface="Arial"/>
                <a:cs typeface="Arial"/>
              </a:rPr>
              <a:t>makanan  untuk memenuhi permintaan </a:t>
            </a:r>
            <a:r>
              <a:rPr sz="2800" dirty="0">
                <a:latin typeface="Arial"/>
                <a:cs typeface="Arial"/>
              </a:rPr>
              <a:t>pasar/pangsa pasar  lokal </a:t>
            </a:r>
            <a:r>
              <a:rPr sz="2800" spc="-5" dirty="0">
                <a:latin typeface="Arial"/>
                <a:cs typeface="Arial"/>
              </a:rPr>
              <a:t>dan</a:t>
            </a:r>
            <a:r>
              <a:rPr sz="2800" dirty="0">
                <a:latin typeface="Arial"/>
                <a:cs typeface="Arial"/>
              </a:rPr>
              <a:t> internasional.</a:t>
            </a:r>
            <a:endParaRPr sz="2800">
              <a:latin typeface="Arial"/>
              <a:cs typeface="Arial"/>
            </a:endParaRPr>
          </a:p>
          <a:p>
            <a:pPr marL="355600" marR="123189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Limbah: </a:t>
            </a:r>
            <a:r>
              <a:rPr sz="2800" dirty="0">
                <a:latin typeface="Arial"/>
                <a:cs typeface="Arial"/>
              </a:rPr>
              <a:t>bahan </a:t>
            </a:r>
            <a:r>
              <a:rPr sz="2800" spc="-5" dirty="0">
                <a:latin typeface="Arial"/>
                <a:cs typeface="Arial"/>
              </a:rPr>
              <a:t>sisa </a:t>
            </a:r>
            <a:r>
              <a:rPr sz="2800" dirty="0">
                <a:latin typeface="Arial"/>
                <a:cs typeface="Arial"/>
              </a:rPr>
              <a:t>(padat, </a:t>
            </a:r>
            <a:r>
              <a:rPr sz="2800" spc="-30" dirty="0">
                <a:latin typeface="Arial"/>
                <a:cs typeface="Arial"/>
              </a:rPr>
              <a:t>cair, </a:t>
            </a:r>
            <a:r>
              <a:rPr sz="2800" dirty="0">
                <a:latin typeface="Arial"/>
                <a:cs typeface="Arial"/>
              </a:rPr>
              <a:t>gas) dari </a:t>
            </a:r>
            <a:r>
              <a:rPr sz="2800" spc="-5" dirty="0">
                <a:latin typeface="Arial"/>
                <a:cs typeface="Arial"/>
              </a:rPr>
              <a:t>suatu  </a:t>
            </a:r>
            <a:r>
              <a:rPr sz="2800" dirty="0">
                <a:latin typeface="Arial"/>
                <a:cs typeface="Arial"/>
              </a:rPr>
              <a:t>proses produksi dan </a:t>
            </a:r>
            <a:r>
              <a:rPr sz="2800" spc="-5" dirty="0">
                <a:latin typeface="Arial"/>
                <a:cs typeface="Arial"/>
              </a:rPr>
              <a:t>metabolisme makhluk</a:t>
            </a:r>
            <a:r>
              <a:rPr sz="2800" spc="8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hidup.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40" dirty="0">
                <a:solidFill>
                  <a:srgbClr val="1E1C11"/>
                </a:solidFill>
                <a:latin typeface="Arial"/>
                <a:cs typeface="Arial"/>
              </a:rPr>
              <a:t>Tujuan </a:t>
            </a:r>
            <a:r>
              <a:rPr sz="2800" b="1" spc="-5" dirty="0">
                <a:solidFill>
                  <a:srgbClr val="1E1C11"/>
                </a:solidFill>
                <a:latin typeface="Arial"/>
                <a:cs typeface="Arial"/>
              </a:rPr>
              <a:t>penanganan dan pengolahan limbah  industri pangan </a:t>
            </a:r>
            <a:r>
              <a:rPr sz="2800" spc="-5" dirty="0">
                <a:latin typeface="Arial"/>
                <a:cs typeface="Arial"/>
              </a:rPr>
              <a:t>: penghematan </a:t>
            </a:r>
            <a:r>
              <a:rPr sz="2800" dirty="0">
                <a:latin typeface="Arial"/>
                <a:cs typeface="Arial"/>
              </a:rPr>
              <a:t>sumberdaya,  </a:t>
            </a:r>
            <a:r>
              <a:rPr sz="2800" spc="-5" dirty="0">
                <a:latin typeface="Arial"/>
                <a:cs typeface="Arial"/>
              </a:rPr>
              <a:t>efisiensi </a:t>
            </a:r>
            <a:r>
              <a:rPr sz="2800" dirty="0">
                <a:latin typeface="Arial"/>
                <a:cs typeface="Arial"/>
              </a:rPr>
              <a:t>biaya, </a:t>
            </a:r>
            <a:r>
              <a:rPr sz="2800" spc="-5" dirty="0">
                <a:latin typeface="Arial"/>
                <a:cs typeface="Arial"/>
              </a:rPr>
              <a:t>menjaga lingkungan</a:t>
            </a:r>
            <a:r>
              <a:rPr sz="2800" spc="10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(pencemaran)</a:t>
            </a:r>
            <a:endParaRPr sz="2800">
              <a:latin typeface="Arial"/>
              <a:cs typeface="Arial"/>
            </a:endParaRPr>
          </a:p>
          <a:p>
            <a:pPr marL="355600" marR="1097915" indent="-342900">
              <a:lnSpc>
                <a:spcPct val="100000"/>
              </a:lnSpc>
              <a:spcBef>
                <a:spcPts val="6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5" dirty="0">
                <a:solidFill>
                  <a:srgbClr val="006FC0"/>
                </a:solidFill>
                <a:latin typeface="Arial"/>
                <a:cs typeface="Arial"/>
              </a:rPr>
              <a:t>Produksi bersih</a:t>
            </a:r>
            <a:r>
              <a:rPr sz="2800" spc="-5" dirty="0">
                <a:latin typeface="Arial"/>
                <a:cs typeface="Arial"/>
              </a:rPr>
              <a:t>: pengolahan </a:t>
            </a:r>
            <a:r>
              <a:rPr sz="2800" dirty="0">
                <a:latin typeface="Arial"/>
                <a:cs typeface="Arial"/>
              </a:rPr>
              <a:t>bahan akhir  dan/atau sisa </a:t>
            </a:r>
            <a:r>
              <a:rPr sz="2800" spc="-5" dirty="0">
                <a:latin typeface="Arial"/>
                <a:cs typeface="Arial"/>
              </a:rPr>
              <a:t>dari </a:t>
            </a:r>
            <a:r>
              <a:rPr sz="2800" dirty="0">
                <a:latin typeface="Arial"/>
                <a:cs typeface="Arial"/>
              </a:rPr>
              <a:t>suatu </a:t>
            </a:r>
            <a:r>
              <a:rPr sz="2800" spc="-5" dirty="0">
                <a:latin typeface="Arial"/>
                <a:cs typeface="Arial"/>
              </a:rPr>
              <a:t>proses </a:t>
            </a:r>
            <a:r>
              <a:rPr sz="2800" dirty="0">
                <a:latin typeface="Arial"/>
                <a:cs typeface="Arial"/>
              </a:rPr>
              <a:t>sedemikian  </a:t>
            </a:r>
            <a:r>
              <a:rPr sz="2800" spc="-5" dirty="0">
                <a:latin typeface="Arial"/>
                <a:cs typeface="Arial"/>
              </a:rPr>
              <a:t>sehingga minimal mengubah</a:t>
            </a:r>
            <a:r>
              <a:rPr sz="2800" spc="9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lingkungan.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0204" y="2263266"/>
            <a:ext cx="555752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03045" marR="5080" indent="-1490980">
              <a:lnSpc>
                <a:spcPct val="100000"/>
              </a:lnSpc>
              <a:spcBef>
                <a:spcPts val="100"/>
              </a:spcBef>
            </a:pPr>
            <a:r>
              <a:rPr sz="6000" spc="-250" dirty="0"/>
              <a:t>M</a:t>
            </a:r>
            <a:r>
              <a:rPr sz="6000" spc="-285" dirty="0"/>
              <a:t>A</a:t>
            </a:r>
            <a:r>
              <a:rPr sz="6000" spc="-515" dirty="0"/>
              <a:t>CA</a:t>
            </a:r>
            <a:r>
              <a:rPr sz="6000" spc="-580" dirty="0"/>
              <a:t>M</a:t>
            </a:r>
            <a:r>
              <a:rPr sz="6000" spc="-170" dirty="0"/>
              <a:t>-</a:t>
            </a:r>
            <a:r>
              <a:rPr sz="6000" spc="-250" dirty="0"/>
              <a:t>M</a:t>
            </a:r>
            <a:r>
              <a:rPr sz="6000" spc="-285" dirty="0"/>
              <a:t>A</a:t>
            </a:r>
            <a:r>
              <a:rPr sz="6000" spc="-409" dirty="0"/>
              <a:t>CAM  </a:t>
            </a:r>
            <a:r>
              <a:rPr sz="6000" spc="-545" dirty="0"/>
              <a:t>LIMBAH</a:t>
            </a:r>
            <a:endParaRPr sz="6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777108" y="424637"/>
            <a:ext cx="343852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LIMBAH</a:t>
            </a:r>
            <a:r>
              <a:rPr sz="3600" spc="-55" dirty="0"/>
              <a:t> </a:t>
            </a:r>
            <a:r>
              <a:rPr sz="3600" spc="-110" dirty="0"/>
              <a:t>PADAT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3895725" y="6124752"/>
            <a:ext cx="11601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Lumpur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1379600"/>
            <a:ext cx="5918835" cy="2286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580638" y="3729990"/>
            <a:ext cx="18307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Ampas</a:t>
            </a:r>
            <a:r>
              <a:rPr sz="2400" b="1" spc="-65" dirty="0">
                <a:latin typeface="Arial"/>
                <a:cs typeface="Arial"/>
              </a:rPr>
              <a:t> </a:t>
            </a:r>
            <a:r>
              <a:rPr sz="2400" b="1" spc="-50" dirty="0">
                <a:latin typeface="Arial"/>
                <a:cs typeface="Arial"/>
              </a:rPr>
              <a:t>Tahu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9378" y="3729990"/>
            <a:ext cx="10579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D</a:t>
            </a:r>
            <a:r>
              <a:rPr sz="2400" b="1" spc="-15" dirty="0">
                <a:latin typeface="Arial"/>
                <a:cs typeface="Arial"/>
              </a:rPr>
              <a:t>a</a:t>
            </a:r>
            <a:r>
              <a:rPr sz="2400" b="1" dirty="0">
                <a:latin typeface="Arial"/>
                <a:cs typeface="Arial"/>
              </a:rPr>
              <a:t>ging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5867400" y="1303400"/>
            <a:ext cx="3276599" cy="243738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7126605" y="3685794"/>
            <a:ext cx="86868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S</a:t>
            </a:r>
            <a:r>
              <a:rPr sz="2400" b="1" spc="-15" dirty="0">
                <a:latin typeface="Arial"/>
                <a:cs typeface="Arial"/>
              </a:rPr>
              <a:t>a</a:t>
            </a:r>
            <a:r>
              <a:rPr sz="2400" b="1" spc="-35" dirty="0">
                <a:latin typeface="Arial"/>
                <a:cs typeface="Arial"/>
              </a:rPr>
              <a:t>y</a:t>
            </a:r>
            <a:r>
              <a:rPr sz="2400" b="1" spc="-5" dirty="0">
                <a:latin typeface="Arial"/>
                <a:cs typeface="Arial"/>
              </a:rPr>
              <a:t>ur</a:t>
            </a:r>
            <a:endParaRPr sz="2400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4199026"/>
            <a:ext cx="3220846" cy="1905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96341" y="6092444"/>
            <a:ext cx="22548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latin typeface="Arial"/>
                <a:cs typeface="Arial"/>
              </a:rPr>
              <a:t>Ampas</a:t>
            </a:r>
            <a:r>
              <a:rPr sz="2400" b="1" spc="-50" dirty="0">
                <a:latin typeface="Arial"/>
                <a:cs typeface="Arial"/>
              </a:rPr>
              <a:t> </a:t>
            </a:r>
            <a:r>
              <a:rPr sz="2400" b="1" spc="-30" dirty="0">
                <a:latin typeface="Arial"/>
                <a:cs typeface="Arial"/>
              </a:rPr>
              <a:t>Tapioka</a:t>
            </a:r>
            <a:endParaRPr sz="24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3048000" y="4199026"/>
            <a:ext cx="6096000" cy="1905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6398133" y="6196685"/>
            <a:ext cx="22631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latin typeface="Arial"/>
                <a:cs typeface="Arial"/>
              </a:rPr>
              <a:t>Kotoran</a:t>
            </a:r>
            <a:r>
              <a:rPr sz="2400" b="1" spc="-105" dirty="0">
                <a:latin typeface="Arial"/>
                <a:cs typeface="Arial"/>
              </a:rPr>
              <a:t> </a:t>
            </a:r>
            <a:r>
              <a:rPr sz="2400" b="1" spc="5" dirty="0">
                <a:latin typeface="Arial"/>
                <a:cs typeface="Arial"/>
              </a:rPr>
              <a:t>Hewan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972561" y="424637"/>
            <a:ext cx="304863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LIMBAH</a:t>
            </a:r>
            <a:r>
              <a:rPr sz="3600" spc="-70" dirty="0"/>
              <a:t> </a:t>
            </a:r>
            <a:r>
              <a:rPr sz="3600" dirty="0"/>
              <a:t>CAIR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1447799"/>
            <a:ext cx="9143999" cy="54101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31214" y="424637"/>
            <a:ext cx="673100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LIMBAH </a:t>
            </a:r>
            <a:r>
              <a:rPr sz="3600" dirty="0"/>
              <a:t>DALAM </a:t>
            </a:r>
            <a:r>
              <a:rPr sz="3600" spc="-5" dirty="0"/>
              <a:t>BENTUK</a:t>
            </a:r>
            <a:r>
              <a:rPr sz="3600" spc="-50" dirty="0"/>
              <a:t> </a:t>
            </a:r>
            <a:r>
              <a:rPr sz="3600" dirty="0"/>
              <a:t>GAS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3733800"/>
            <a:ext cx="4835017" cy="31241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24400" y="3716527"/>
            <a:ext cx="4419600" cy="31414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58773" y="1371600"/>
            <a:ext cx="3603879" cy="2362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00651" y="1371600"/>
            <a:ext cx="3168014" cy="233362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65173" y="1674698"/>
            <a:ext cx="560832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445" algn="ctr">
              <a:lnSpc>
                <a:spcPct val="100000"/>
              </a:lnSpc>
              <a:spcBef>
                <a:spcPts val="100"/>
              </a:spcBef>
            </a:pPr>
            <a:r>
              <a:rPr sz="7200" spc="-735" dirty="0"/>
              <a:t>PRINSIP  </a:t>
            </a:r>
            <a:r>
              <a:rPr sz="7200" spc="-690" dirty="0"/>
              <a:t>PENANGANAN  </a:t>
            </a:r>
            <a:r>
              <a:rPr sz="7200" spc="-650" dirty="0"/>
              <a:t>LIMBAH</a:t>
            </a:r>
            <a:endParaRPr sz="7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290829"/>
            <a:ext cx="8279130" cy="62566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1016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i="1" spc="-170" dirty="0">
                <a:solidFill>
                  <a:srgbClr val="FF0000"/>
                </a:solidFill>
                <a:latin typeface="Trebuchet MS"/>
                <a:cs typeface="Trebuchet MS"/>
              </a:rPr>
              <a:t>Reuse </a:t>
            </a:r>
            <a:r>
              <a:rPr sz="2800" i="1" spc="-160" dirty="0">
                <a:latin typeface="Trebuchet MS"/>
                <a:cs typeface="Trebuchet MS"/>
              </a:rPr>
              <a:t>(</a:t>
            </a:r>
            <a:r>
              <a:rPr sz="2800" spc="-160" dirty="0">
                <a:latin typeface="Arial"/>
                <a:cs typeface="Arial"/>
              </a:rPr>
              <a:t>penggunaan </a:t>
            </a:r>
            <a:r>
              <a:rPr sz="2800" spc="-110" dirty="0">
                <a:latin typeface="Arial"/>
                <a:cs typeface="Arial"/>
              </a:rPr>
              <a:t>kembali) </a:t>
            </a:r>
            <a:r>
              <a:rPr sz="2800" spc="-70" dirty="0">
                <a:latin typeface="Arial"/>
                <a:cs typeface="Arial"/>
              </a:rPr>
              <a:t>:teknologi </a:t>
            </a:r>
            <a:r>
              <a:rPr sz="2800" spc="-185" dirty="0">
                <a:latin typeface="Arial"/>
                <a:cs typeface="Arial"/>
              </a:rPr>
              <a:t>yang  </a:t>
            </a:r>
            <a:r>
              <a:rPr sz="2800" spc="-125" dirty="0">
                <a:latin typeface="Arial"/>
                <a:cs typeface="Arial"/>
              </a:rPr>
              <a:t>memungkinkan </a:t>
            </a:r>
            <a:r>
              <a:rPr sz="2800" spc="-80" dirty="0">
                <a:latin typeface="Arial"/>
                <a:cs typeface="Arial"/>
              </a:rPr>
              <a:t>limbah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35" dirty="0">
                <a:latin typeface="Arial"/>
                <a:cs typeface="Arial"/>
              </a:rPr>
              <a:t>digunakan </a:t>
            </a:r>
            <a:r>
              <a:rPr sz="2800" spc="-110" dirty="0">
                <a:latin typeface="Arial"/>
                <a:cs typeface="Arial"/>
              </a:rPr>
              <a:t>kembali</a:t>
            </a:r>
            <a:r>
              <a:rPr sz="2800" spc="-229" dirty="0">
                <a:latin typeface="Arial"/>
                <a:cs typeface="Arial"/>
              </a:rPr>
              <a:t> </a:t>
            </a:r>
            <a:r>
              <a:rPr sz="2800" spc="-100" dirty="0">
                <a:latin typeface="Arial"/>
                <a:cs typeface="Arial"/>
              </a:rPr>
              <a:t>tanpa  </a:t>
            </a:r>
            <a:r>
              <a:rPr sz="2800" spc="-120" dirty="0">
                <a:latin typeface="Arial"/>
                <a:cs typeface="Arial"/>
              </a:rPr>
              <a:t>perlakukan</a:t>
            </a:r>
            <a:r>
              <a:rPr sz="2800" spc="-125" dirty="0">
                <a:latin typeface="Arial"/>
                <a:cs typeface="Arial"/>
              </a:rPr>
              <a:t> </a:t>
            </a:r>
            <a:r>
              <a:rPr sz="2800" spc="-50" dirty="0">
                <a:latin typeface="Arial"/>
                <a:cs typeface="Arial"/>
              </a:rPr>
              <a:t>fisika/kimia/biologi.</a:t>
            </a:r>
            <a:endParaRPr sz="2800">
              <a:latin typeface="Arial"/>
              <a:cs typeface="Arial"/>
            </a:endParaRPr>
          </a:p>
          <a:p>
            <a:pPr marL="355600" marR="527050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434340" algn="l"/>
                <a:tab pos="434975" algn="l"/>
              </a:tabLst>
            </a:pPr>
            <a:r>
              <a:rPr sz="2800" b="1" i="1" spc="-185" dirty="0">
                <a:solidFill>
                  <a:srgbClr val="FF0000"/>
                </a:solidFill>
                <a:latin typeface="Trebuchet MS"/>
                <a:cs typeface="Trebuchet MS"/>
              </a:rPr>
              <a:t>Reduction </a:t>
            </a:r>
            <a:r>
              <a:rPr sz="2800" i="1" spc="-150" dirty="0">
                <a:latin typeface="Trebuchet MS"/>
                <a:cs typeface="Trebuchet MS"/>
              </a:rPr>
              <a:t>(P</a:t>
            </a:r>
            <a:r>
              <a:rPr sz="2800" spc="-150" dirty="0">
                <a:latin typeface="Arial"/>
                <a:cs typeface="Arial"/>
              </a:rPr>
              <a:t>engurangan </a:t>
            </a:r>
            <a:r>
              <a:rPr sz="2800" spc="-80" dirty="0">
                <a:latin typeface="Arial"/>
                <a:cs typeface="Arial"/>
              </a:rPr>
              <a:t>limbah </a:t>
            </a:r>
            <a:r>
              <a:rPr sz="2800" spc="-160" dirty="0">
                <a:latin typeface="Arial"/>
                <a:cs typeface="Arial"/>
              </a:rPr>
              <a:t>pada </a:t>
            </a:r>
            <a:r>
              <a:rPr sz="2800" spc="-130" dirty="0">
                <a:latin typeface="Arial"/>
                <a:cs typeface="Arial"/>
              </a:rPr>
              <a:t>sumbernya): 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85" dirty="0">
                <a:latin typeface="Arial"/>
                <a:cs typeface="Arial"/>
              </a:rPr>
              <a:t>yang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5" dirty="0">
                <a:latin typeface="Arial"/>
                <a:cs typeface="Arial"/>
              </a:rPr>
              <a:t>mengurangi </a:t>
            </a:r>
            <a:r>
              <a:rPr sz="2800" spc="-110" dirty="0">
                <a:latin typeface="Arial"/>
                <a:cs typeface="Arial"/>
              </a:rPr>
              <a:t>atau </a:t>
            </a:r>
            <a:r>
              <a:rPr sz="2800" spc="-170" dirty="0">
                <a:latin typeface="Arial"/>
                <a:cs typeface="Arial"/>
              </a:rPr>
              <a:t>mencegah  </a:t>
            </a:r>
            <a:r>
              <a:rPr sz="2800" spc="-75" dirty="0">
                <a:latin typeface="Arial"/>
                <a:cs typeface="Arial"/>
              </a:rPr>
              <a:t>timbulnya</a:t>
            </a:r>
            <a:r>
              <a:rPr sz="2800" spc="-114" dirty="0">
                <a:latin typeface="Arial"/>
                <a:cs typeface="Arial"/>
              </a:rPr>
              <a:t> </a:t>
            </a:r>
            <a:r>
              <a:rPr sz="2800" spc="-145" dirty="0">
                <a:latin typeface="Arial"/>
                <a:cs typeface="Arial"/>
              </a:rPr>
              <a:t>pencemaran</a:t>
            </a:r>
            <a:endParaRPr sz="2800">
              <a:latin typeface="Arial"/>
              <a:cs typeface="Arial"/>
            </a:endParaRPr>
          </a:p>
          <a:p>
            <a:pPr marL="355600" marR="359410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i="1" spc="-225" dirty="0">
                <a:solidFill>
                  <a:srgbClr val="FF0000"/>
                </a:solidFill>
                <a:latin typeface="Trebuchet MS"/>
                <a:cs typeface="Trebuchet MS"/>
              </a:rPr>
              <a:t>Recovery: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55" dirty="0">
                <a:latin typeface="Arial"/>
                <a:cs typeface="Arial"/>
              </a:rPr>
              <a:t>untuk </a:t>
            </a:r>
            <a:r>
              <a:rPr sz="2800" spc="-150" dirty="0">
                <a:latin typeface="Arial"/>
                <a:cs typeface="Arial"/>
              </a:rPr>
              <a:t>memisahkan </a:t>
            </a:r>
            <a:r>
              <a:rPr sz="2800" spc="-120" dirty="0">
                <a:latin typeface="Arial"/>
                <a:cs typeface="Arial"/>
              </a:rPr>
              <a:t>suatu </a:t>
            </a:r>
            <a:r>
              <a:rPr sz="2800" spc="-150" dirty="0">
                <a:latin typeface="Arial"/>
                <a:cs typeface="Arial"/>
              </a:rPr>
              <a:t>bahan  </a:t>
            </a:r>
            <a:r>
              <a:rPr sz="2800" spc="-55" dirty="0">
                <a:latin typeface="Arial"/>
                <a:cs typeface="Arial"/>
              </a:rPr>
              <a:t>untuk </a:t>
            </a:r>
            <a:r>
              <a:rPr sz="2800" spc="-125" dirty="0">
                <a:latin typeface="Arial"/>
                <a:cs typeface="Arial"/>
              </a:rPr>
              <a:t>kemudian </a:t>
            </a:r>
            <a:r>
              <a:rPr sz="2800" spc="-114" dirty="0">
                <a:latin typeface="Arial"/>
                <a:cs typeface="Arial"/>
              </a:rPr>
              <a:t>dikembalikan </a:t>
            </a:r>
            <a:r>
              <a:rPr sz="2800" spc="-190" dirty="0">
                <a:latin typeface="Arial"/>
                <a:cs typeface="Arial"/>
              </a:rPr>
              <a:t>ke </a:t>
            </a:r>
            <a:r>
              <a:rPr sz="2800" spc="-125" dirty="0">
                <a:latin typeface="Arial"/>
                <a:cs typeface="Arial"/>
              </a:rPr>
              <a:t>dalam </a:t>
            </a:r>
            <a:r>
              <a:rPr sz="2800" spc="-165" dirty="0">
                <a:latin typeface="Arial"/>
                <a:cs typeface="Arial"/>
              </a:rPr>
              <a:t>proses  </a:t>
            </a:r>
            <a:r>
              <a:rPr sz="2800" spc="-110" dirty="0">
                <a:latin typeface="Arial"/>
                <a:cs typeface="Arial"/>
              </a:rPr>
              <a:t>produksi </a:t>
            </a:r>
            <a:r>
              <a:rPr sz="2800" spc="-160" dirty="0">
                <a:latin typeface="Arial"/>
                <a:cs typeface="Arial"/>
              </a:rPr>
              <a:t>dengan </a:t>
            </a:r>
            <a:r>
              <a:rPr sz="2800" spc="-110" dirty="0">
                <a:latin typeface="Arial"/>
                <a:cs typeface="Arial"/>
              </a:rPr>
              <a:t>atau </a:t>
            </a:r>
            <a:r>
              <a:rPr sz="2800" spc="-100" dirty="0">
                <a:latin typeface="Arial"/>
                <a:cs typeface="Arial"/>
              </a:rPr>
              <a:t>tanpa </a:t>
            </a:r>
            <a:r>
              <a:rPr sz="2800" spc="-114" dirty="0">
                <a:latin typeface="Arial"/>
                <a:cs typeface="Arial"/>
              </a:rPr>
              <a:t>perlakuan  </a:t>
            </a:r>
            <a:r>
              <a:rPr sz="2800" spc="-50" dirty="0">
                <a:latin typeface="Arial"/>
                <a:cs typeface="Arial"/>
              </a:rPr>
              <a:t>fisika/kimia/biologi.</a:t>
            </a:r>
            <a:endParaRPr sz="2800">
              <a:latin typeface="Arial"/>
              <a:cs typeface="Arial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5600" algn="l"/>
              </a:tabLst>
            </a:pPr>
            <a:r>
              <a:rPr sz="2800" b="1" i="1" spc="-190" dirty="0">
                <a:solidFill>
                  <a:srgbClr val="FF0000"/>
                </a:solidFill>
                <a:latin typeface="Trebuchet MS"/>
                <a:cs typeface="Trebuchet MS"/>
              </a:rPr>
              <a:t>Recycling </a:t>
            </a:r>
            <a:r>
              <a:rPr sz="2800" b="1" i="1" spc="-105" dirty="0">
                <a:solidFill>
                  <a:srgbClr val="FF0000"/>
                </a:solidFill>
                <a:latin typeface="Trebuchet MS"/>
                <a:cs typeface="Trebuchet MS"/>
              </a:rPr>
              <a:t>(</a:t>
            </a:r>
            <a:r>
              <a:rPr sz="2800" spc="-105" dirty="0">
                <a:latin typeface="Arial"/>
                <a:cs typeface="Arial"/>
              </a:rPr>
              <a:t>daur </a:t>
            </a:r>
            <a:r>
              <a:rPr sz="2800" spc="-110" dirty="0">
                <a:latin typeface="Arial"/>
                <a:cs typeface="Arial"/>
              </a:rPr>
              <a:t>ulang): </a:t>
            </a:r>
            <a:r>
              <a:rPr sz="2800" spc="-75" dirty="0">
                <a:latin typeface="Arial"/>
                <a:cs typeface="Arial"/>
              </a:rPr>
              <a:t>teknologi </a:t>
            </a:r>
            <a:r>
              <a:rPr sz="2800" spc="-185" dirty="0">
                <a:latin typeface="Arial"/>
                <a:cs typeface="Arial"/>
              </a:rPr>
              <a:t>yang </a:t>
            </a:r>
            <a:r>
              <a:rPr sz="2800" spc="-100" dirty="0">
                <a:latin typeface="Arial"/>
                <a:cs typeface="Arial"/>
              </a:rPr>
              <a:t>berfungsi </a:t>
            </a:r>
            <a:r>
              <a:rPr sz="2800" spc="-55" dirty="0">
                <a:latin typeface="Arial"/>
                <a:cs typeface="Arial"/>
              </a:rPr>
              <a:t>untuk  </a:t>
            </a:r>
            <a:r>
              <a:rPr sz="2800" spc="-125" dirty="0">
                <a:latin typeface="Arial"/>
                <a:cs typeface="Arial"/>
              </a:rPr>
              <a:t>memanfaatkan </a:t>
            </a:r>
            <a:r>
              <a:rPr sz="2800" spc="-80" dirty="0">
                <a:latin typeface="Arial"/>
                <a:cs typeface="Arial"/>
              </a:rPr>
              <a:t>limbah </a:t>
            </a:r>
            <a:r>
              <a:rPr sz="2800" spc="-160" dirty="0">
                <a:latin typeface="Arial"/>
                <a:cs typeface="Arial"/>
              </a:rPr>
              <a:t>dengan memprosesnya </a:t>
            </a:r>
            <a:r>
              <a:rPr sz="2800" spc="-110" dirty="0">
                <a:latin typeface="Arial"/>
                <a:cs typeface="Arial"/>
              </a:rPr>
              <a:t>kembali  </a:t>
            </a:r>
            <a:r>
              <a:rPr sz="2800" spc="-190" dirty="0">
                <a:latin typeface="Arial"/>
                <a:cs typeface="Arial"/>
              </a:rPr>
              <a:t>ke </a:t>
            </a:r>
            <a:r>
              <a:rPr sz="2800" spc="-165" dirty="0">
                <a:latin typeface="Arial"/>
                <a:cs typeface="Arial"/>
              </a:rPr>
              <a:t>proses </a:t>
            </a:r>
            <a:r>
              <a:rPr sz="2800" spc="-150" dirty="0">
                <a:latin typeface="Arial"/>
                <a:cs typeface="Arial"/>
              </a:rPr>
              <a:t>semula </a:t>
            </a:r>
            <a:r>
              <a:rPr sz="2800" spc="-185" dirty="0">
                <a:latin typeface="Arial"/>
                <a:cs typeface="Arial"/>
              </a:rPr>
              <a:t>yang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20" dirty="0">
                <a:latin typeface="Arial"/>
                <a:cs typeface="Arial"/>
              </a:rPr>
              <a:t>dicapai </a:t>
            </a:r>
            <a:r>
              <a:rPr sz="2800" spc="-75" dirty="0">
                <a:latin typeface="Arial"/>
                <a:cs typeface="Arial"/>
              </a:rPr>
              <a:t>melalui </a:t>
            </a:r>
            <a:r>
              <a:rPr sz="2800" spc="-114" dirty="0">
                <a:latin typeface="Arial"/>
                <a:cs typeface="Arial"/>
              </a:rPr>
              <a:t>perlakuan  </a:t>
            </a:r>
            <a:r>
              <a:rPr sz="2800" spc="-50" dirty="0">
                <a:latin typeface="Arial"/>
                <a:cs typeface="Arial"/>
              </a:rPr>
              <a:t>fisika/kimia/biologi.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3105" y="296671"/>
            <a:ext cx="8315325" cy="1002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30020" marR="5080" indent="-1417955">
              <a:lnSpc>
                <a:spcPct val="100000"/>
              </a:lnSpc>
              <a:spcBef>
                <a:spcPts val="100"/>
              </a:spcBef>
            </a:pPr>
            <a:r>
              <a:rPr sz="3200" spc="-60" dirty="0"/>
              <a:t>PENDAPAT </a:t>
            </a:r>
            <a:r>
              <a:rPr sz="3200" dirty="0"/>
              <a:t>LAIN </a:t>
            </a:r>
            <a:r>
              <a:rPr sz="3200" spc="-35" dirty="0"/>
              <a:t>TENTANG </a:t>
            </a:r>
            <a:r>
              <a:rPr sz="3200" dirty="0"/>
              <a:t>PENGOLAHAN  LIMBAH INDUSTRI</a:t>
            </a:r>
            <a:r>
              <a:rPr sz="3200" spc="-65" dirty="0"/>
              <a:t> </a:t>
            </a:r>
            <a:r>
              <a:rPr sz="3200" spc="-40" dirty="0"/>
              <a:t>PANGAN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1581658"/>
            <a:ext cx="8051800" cy="4762500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55600" marR="100965" indent="-342900">
              <a:lnSpc>
                <a:spcPct val="90000"/>
              </a:lnSpc>
              <a:spcBef>
                <a:spcPts val="43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Pengelolaan limbah </a:t>
            </a:r>
            <a:r>
              <a:rPr sz="2800" dirty="0">
                <a:latin typeface="Arial"/>
                <a:cs typeface="Arial"/>
              </a:rPr>
              <a:t>industri pangan </a:t>
            </a:r>
            <a:r>
              <a:rPr sz="2800" spc="-25" dirty="0">
                <a:latin typeface="Arial"/>
                <a:cs typeface="Arial"/>
              </a:rPr>
              <a:t>(cair, </a:t>
            </a:r>
            <a:r>
              <a:rPr sz="2800" dirty="0">
                <a:latin typeface="Arial"/>
                <a:cs typeface="Arial"/>
              </a:rPr>
              <a:t>padat  </a:t>
            </a:r>
            <a:r>
              <a:rPr sz="2800" spc="-5" dirty="0">
                <a:latin typeface="Arial"/>
                <a:cs typeface="Arial"/>
              </a:rPr>
              <a:t>dan gas) </a:t>
            </a:r>
            <a:r>
              <a:rPr sz="2800" dirty="0">
                <a:latin typeface="Arial"/>
                <a:cs typeface="Arial"/>
              </a:rPr>
              <a:t>diperlukan untuk meningkatkan  pencapaian </a:t>
            </a:r>
            <a:r>
              <a:rPr sz="2800" spc="-5" dirty="0">
                <a:latin typeface="Arial"/>
                <a:cs typeface="Arial"/>
              </a:rPr>
              <a:t>tujuan pengelolaan limbah  (pemenuhan </a:t>
            </a:r>
            <a:r>
              <a:rPr sz="2800" dirty="0">
                <a:latin typeface="Arial"/>
                <a:cs typeface="Arial"/>
              </a:rPr>
              <a:t>peraturan pemerintah), </a:t>
            </a:r>
            <a:r>
              <a:rPr sz="2800" spc="-5" dirty="0">
                <a:latin typeface="Arial"/>
                <a:cs typeface="Arial"/>
              </a:rPr>
              <a:t>serta untuk  meningkatkan efisiensi pemakain sumber</a:t>
            </a:r>
            <a:r>
              <a:rPr sz="2800" spc="15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daya.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9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Secara umum, </a:t>
            </a:r>
            <a:r>
              <a:rPr sz="2800" dirty="0">
                <a:latin typeface="Arial"/>
                <a:cs typeface="Arial"/>
              </a:rPr>
              <a:t>pengelolaan </a:t>
            </a:r>
            <a:r>
              <a:rPr sz="2800" spc="-5" dirty="0">
                <a:latin typeface="Arial"/>
                <a:cs typeface="Arial"/>
              </a:rPr>
              <a:t>limbah </a:t>
            </a:r>
            <a:r>
              <a:rPr sz="2800" dirty="0">
                <a:latin typeface="Arial"/>
                <a:cs typeface="Arial"/>
              </a:rPr>
              <a:t>merupakan  rangkaian kegiatan yang </a:t>
            </a:r>
            <a:r>
              <a:rPr sz="2800" spc="-5" dirty="0">
                <a:latin typeface="Arial"/>
                <a:cs typeface="Arial"/>
              </a:rPr>
              <a:t>mencakup </a:t>
            </a:r>
            <a:r>
              <a:rPr sz="2800" i="1" dirty="0">
                <a:solidFill>
                  <a:srgbClr val="00AF50"/>
                </a:solidFill>
                <a:latin typeface="Arial"/>
                <a:cs typeface="Arial"/>
              </a:rPr>
              <a:t>reduksi  (reduction), </a:t>
            </a:r>
            <a:r>
              <a:rPr sz="2800" i="1" spc="-5" dirty="0">
                <a:solidFill>
                  <a:srgbClr val="00AF50"/>
                </a:solidFill>
                <a:latin typeface="Arial"/>
                <a:cs typeface="Arial"/>
              </a:rPr>
              <a:t>pengumpulan </a:t>
            </a:r>
            <a:r>
              <a:rPr sz="2800" i="1" dirty="0">
                <a:solidFill>
                  <a:srgbClr val="00AF50"/>
                </a:solidFill>
                <a:latin typeface="Arial"/>
                <a:cs typeface="Arial"/>
              </a:rPr>
              <a:t>(collection), penyim-  pangan (storage), pengangkutan </a:t>
            </a:r>
            <a:r>
              <a:rPr sz="2800" i="1" spc="-5" dirty="0">
                <a:solidFill>
                  <a:srgbClr val="00AF50"/>
                </a:solidFill>
                <a:latin typeface="Arial"/>
                <a:cs typeface="Arial"/>
              </a:rPr>
              <a:t>(transpor-  </a:t>
            </a:r>
            <a:r>
              <a:rPr sz="2800" i="1" dirty="0">
                <a:solidFill>
                  <a:srgbClr val="00AF50"/>
                </a:solidFill>
                <a:latin typeface="Arial"/>
                <a:cs typeface="Arial"/>
              </a:rPr>
              <a:t>tation), pemanfaatan (reuse, recycling), pengola-  han </a:t>
            </a:r>
            <a:r>
              <a:rPr sz="2800" i="1" spc="-5" dirty="0">
                <a:solidFill>
                  <a:srgbClr val="00AF50"/>
                </a:solidFill>
                <a:latin typeface="Arial"/>
                <a:cs typeface="Arial"/>
              </a:rPr>
              <a:t>(treatment), </a:t>
            </a:r>
            <a:r>
              <a:rPr sz="2800" i="1" dirty="0">
                <a:solidFill>
                  <a:srgbClr val="00AF50"/>
                </a:solidFill>
                <a:latin typeface="Arial"/>
                <a:cs typeface="Arial"/>
              </a:rPr>
              <a:t>dan/ atau </a:t>
            </a:r>
            <a:r>
              <a:rPr sz="2800" i="1" spc="-5" dirty="0">
                <a:solidFill>
                  <a:srgbClr val="00AF50"/>
                </a:solidFill>
                <a:latin typeface="Arial"/>
                <a:cs typeface="Arial"/>
              </a:rPr>
              <a:t>penimbunan </a:t>
            </a:r>
            <a:r>
              <a:rPr sz="2800" i="1" dirty="0">
                <a:solidFill>
                  <a:srgbClr val="00AF50"/>
                </a:solidFill>
                <a:latin typeface="Arial"/>
                <a:cs typeface="Arial"/>
              </a:rPr>
              <a:t>(dispo-  sal).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308559"/>
            <a:ext cx="8289925" cy="597916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355600" marR="5080" indent="-342900">
              <a:lnSpc>
                <a:spcPct val="80000"/>
              </a:lnSpc>
              <a:spcBef>
                <a:spcPts val="840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20" dirty="0">
                <a:latin typeface="Arial"/>
                <a:cs typeface="Arial"/>
              </a:rPr>
              <a:t>Timbulnya </a:t>
            </a:r>
            <a:r>
              <a:rPr sz="3100" spc="-5" dirty="0">
                <a:latin typeface="Arial"/>
                <a:cs typeface="Arial"/>
              </a:rPr>
              <a:t>limbah </a:t>
            </a:r>
            <a:r>
              <a:rPr sz="3100" spc="-10" dirty="0">
                <a:latin typeface="Arial"/>
                <a:cs typeface="Arial"/>
              </a:rPr>
              <a:t>dan </a:t>
            </a:r>
            <a:r>
              <a:rPr sz="3100" spc="-5" dirty="0">
                <a:latin typeface="Arial"/>
                <a:cs typeface="Arial"/>
              </a:rPr>
              <a:t>industri </a:t>
            </a:r>
            <a:r>
              <a:rPr sz="3100" spc="-10" dirty="0">
                <a:latin typeface="Arial"/>
                <a:cs typeface="Arial"/>
              </a:rPr>
              <a:t>pangan, </a:t>
            </a:r>
            <a:r>
              <a:rPr sz="3100" spc="-5" dirty="0">
                <a:latin typeface="Arial"/>
                <a:cs typeface="Arial"/>
              </a:rPr>
              <a:t>baik  limbah </a:t>
            </a:r>
            <a:r>
              <a:rPr sz="3100" spc="-40" dirty="0">
                <a:latin typeface="Arial"/>
                <a:cs typeface="Arial"/>
              </a:rPr>
              <a:t>cair, </a:t>
            </a:r>
            <a:r>
              <a:rPr sz="3100" spc="-15" dirty="0">
                <a:latin typeface="Arial"/>
                <a:cs typeface="Arial"/>
              </a:rPr>
              <a:t>padat </a:t>
            </a:r>
            <a:r>
              <a:rPr sz="3100" spc="-10" dirty="0">
                <a:latin typeface="Arial"/>
                <a:cs typeface="Arial"/>
              </a:rPr>
              <a:t>dan </a:t>
            </a:r>
            <a:r>
              <a:rPr sz="3100" spc="-5" dirty="0">
                <a:latin typeface="Arial"/>
                <a:cs typeface="Arial"/>
              </a:rPr>
              <a:t>gas, </a:t>
            </a:r>
            <a:r>
              <a:rPr sz="3100" spc="-10" dirty="0">
                <a:latin typeface="Arial"/>
                <a:cs typeface="Arial"/>
              </a:rPr>
              <a:t>langkah </a:t>
            </a:r>
            <a:r>
              <a:rPr sz="3100" spc="-5" dirty="0">
                <a:latin typeface="Arial"/>
                <a:cs typeface="Arial"/>
              </a:rPr>
              <a:t>beri-  kutnya yang harus dilakukan </a:t>
            </a:r>
            <a:r>
              <a:rPr sz="3100" spc="-10" dirty="0">
                <a:latin typeface="Arial"/>
                <a:cs typeface="Arial"/>
              </a:rPr>
              <a:t>adalah pengola-  </a:t>
            </a:r>
            <a:r>
              <a:rPr sz="3100" spc="-5" dirty="0">
                <a:latin typeface="Arial"/>
                <a:cs typeface="Arial"/>
              </a:rPr>
              <a:t>an/penanganan limbah untuk menghindari  </a:t>
            </a:r>
            <a:r>
              <a:rPr sz="3100" spc="-5">
                <a:latin typeface="Arial"/>
                <a:cs typeface="Arial"/>
              </a:rPr>
              <a:t>pencemaran</a:t>
            </a:r>
            <a:r>
              <a:rPr sz="3100" spc="30">
                <a:latin typeface="Arial"/>
                <a:cs typeface="Arial"/>
              </a:rPr>
              <a:t> </a:t>
            </a:r>
            <a:r>
              <a:rPr sz="3100" spc="-5" smtClean="0">
                <a:latin typeface="Arial"/>
                <a:cs typeface="Arial"/>
              </a:rPr>
              <a:t>lingkungan</a:t>
            </a:r>
            <a:r>
              <a:rPr sz="3100" spc="-5" dirty="0">
                <a:latin typeface="Arial"/>
                <a:cs typeface="Arial"/>
              </a:rPr>
              <a:t>.</a:t>
            </a:r>
            <a:endParaRPr sz="3100">
              <a:latin typeface="Arial"/>
              <a:cs typeface="Arial"/>
            </a:endParaRPr>
          </a:p>
          <a:p>
            <a:pPr marL="355600" marR="297815" indent="-342900">
              <a:lnSpc>
                <a:spcPct val="80000"/>
              </a:lnSpc>
              <a:spcBef>
                <a:spcPts val="75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100" b="1" i="1" spc="-5" dirty="0">
                <a:solidFill>
                  <a:srgbClr val="E36C09"/>
                </a:solidFill>
                <a:latin typeface="Arial"/>
                <a:cs typeface="Arial"/>
              </a:rPr>
              <a:t>Kriteria utama pengolahan limbah pada  umumnya adalah pemenuhan baku mutu  </a:t>
            </a:r>
            <a:r>
              <a:rPr sz="3100" b="1" i="1" spc="-10" dirty="0">
                <a:solidFill>
                  <a:srgbClr val="E36C09"/>
                </a:solidFill>
                <a:latin typeface="Arial"/>
                <a:cs typeface="Arial"/>
              </a:rPr>
              <a:t>yang </a:t>
            </a:r>
            <a:r>
              <a:rPr sz="3100" b="1" i="1" spc="-5" dirty="0">
                <a:solidFill>
                  <a:srgbClr val="E36C09"/>
                </a:solidFill>
                <a:latin typeface="Arial"/>
                <a:cs typeface="Arial"/>
              </a:rPr>
              <a:t>berlaku dengan biaya</a:t>
            </a:r>
            <a:r>
              <a:rPr sz="3100" b="1" i="1" spc="25" dirty="0">
                <a:solidFill>
                  <a:srgbClr val="E36C09"/>
                </a:solidFill>
                <a:latin typeface="Arial"/>
                <a:cs typeface="Arial"/>
              </a:rPr>
              <a:t> </a:t>
            </a:r>
            <a:r>
              <a:rPr sz="3100" b="1" i="1" spc="-5" dirty="0">
                <a:solidFill>
                  <a:srgbClr val="E36C09"/>
                </a:solidFill>
                <a:latin typeface="Arial"/>
                <a:cs typeface="Arial"/>
              </a:rPr>
              <a:t>minimum.</a:t>
            </a:r>
            <a:endParaRPr sz="3100">
              <a:latin typeface="Arial"/>
              <a:cs typeface="Arial"/>
            </a:endParaRPr>
          </a:p>
          <a:p>
            <a:pPr marL="355600" marR="263525" indent="-342900">
              <a:lnSpc>
                <a:spcPct val="80000"/>
              </a:lnSpc>
              <a:spcBef>
                <a:spcPts val="74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100" b="1" i="1" spc="-5" dirty="0">
                <a:solidFill>
                  <a:srgbClr val="006FC0"/>
                </a:solidFill>
                <a:latin typeface="Arial"/>
                <a:cs typeface="Arial"/>
              </a:rPr>
              <a:t>Cleaner Production </a:t>
            </a:r>
            <a:r>
              <a:rPr sz="3100" spc="-5" dirty="0">
                <a:latin typeface="Arial"/>
                <a:cs typeface="Arial"/>
              </a:rPr>
              <a:t>berfokus </a:t>
            </a:r>
            <a:r>
              <a:rPr sz="3100" spc="-10" dirty="0">
                <a:latin typeface="Arial"/>
                <a:cs typeface="Arial"/>
              </a:rPr>
              <a:t>pada usaha  pencegahan </a:t>
            </a:r>
            <a:r>
              <a:rPr sz="3100" spc="-5" dirty="0">
                <a:latin typeface="Arial"/>
                <a:cs typeface="Arial"/>
              </a:rPr>
              <a:t>terbentuknya </a:t>
            </a:r>
            <a:r>
              <a:rPr sz="3100" spc="-10" dirty="0">
                <a:latin typeface="Arial"/>
                <a:cs typeface="Arial"/>
              </a:rPr>
              <a:t>limbah. Usaha  </a:t>
            </a:r>
            <a:r>
              <a:rPr sz="3100" spc="-5" dirty="0">
                <a:latin typeface="Arial"/>
                <a:cs typeface="Arial"/>
              </a:rPr>
              <a:t>pencegahan tersebut dilakukan </a:t>
            </a:r>
            <a:r>
              <a:rPr sz="3100" spc="-10" dirty="0">
                <a:latin typeface="Arial"/>
                <a:cs typeface="Arial"/>
              </a:rPr>
              <a:t>mulai </a:t>
            </a:r>
            <a:r>
              <a:rPr sz="3100" spc="-5" dirty="0">
                <a:latin typeface="Arial"/>
                <a:cs typeface="Arial"/>
              </a:rPr>
              <a:t>dari  </a:t>
            </a:r>
            <a:r>
              <a:rPr sz="3100" spc="-10" dirty="0">
                <a:latin typeface="Arial"/>
                <a:cs typeface="Arial"/>
              </a:rPr>
              <a:t>awal </a:t>
            </a:r>
            <a:r>
              <a:rPr sz="3100" spc="-25" dirty="0">
                <a:latin typeface="Arial"/>
                <a:cs typeface="Arial"/>
              </a:rPr>
              <a:t>(Waste </a:t>
            </a:r>
            <a:r>
              <a:rPr sz="3100" spc="-5" dirty="0">
                <a:latin typeface="Arial"/>
                <a:cs typeface="Arial"/>
              </a:rPr>
              <a:t>avoidance), pengurangan ter-  bentuknya limbah (waste reduction) </a:t>
            </a:r>
            <a:r>
              <a:rPr sz="3100" spc="-10" dirty="0">
                <a:latin typeface="Arial"/>
                <a:cs typeface="Arial"/>
              </a:rPr>
              <a:t>dan pe-  </a:t>
            </a:r>
            <a:r>
              <a:rPr sz="3100" spc="-5" dirty="0">
                <a:latin typeface="Arial"/>
                <a:cs typeface="Arial"/>
              </a:rPr>
              <a:t>manfaatan limbah yang terbentuk melalui  </a:t>
            </a:r>
            <a:r>
              <a:rPr sz="3100" spc="-10" dirty="0">
                <a:latin typeface="Arial"/>
                <a:cs typeface="Arial"/>
              </a:rPr>
              <a:t>daur ulang</a:t>
            </a:r>
            <a:r>
              <a:rPr sz="3100" spc="55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(recycle).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54455" marR="5080" indent="-41275">
              <a:lnSpc>
                <a:spcPct val="100000"/>
              </a:lnSpc>
              <a:spcBef>
                <a:spcPts val="100"/>
              </a:spcBef>
            </a:pPr>
            <a:r>
              <a:rPr sz="3000" spc="-5" dirty="0">
                <a:solidFill>
                  <a:srgbClr val="006FC0"/>
                </a:solidFill>
              </a:rPr>
              <a:t>KARAKTERISTIK </a:t>
            </a:r>
            <a:r>
              <a:rPr sz="3000" dirty="0">
                <a:solidFill>
                  <a:srgbClr val="006FC0"/>
                </a:solidFill>
              </a:rPr>
              <a:t>DAN</a:t>
            </a:r>
            <a:r>
              <a:rPr sz="3000" spc="-85" dirty="0">
                <a:solidFill>
                  <a:srgbClr val="006FC0"/>
                </a:solidFill>
              </a:rPr>
              <a:t> </a:t>
            </a:r>
            <a:r>
              <a:rPr sz="3000" spc="-80" dirty="0">
                <a:solidFill>
                  <a:srgbClr val="006FC0"/>
                </a:solidFill>
              </a:rPr>
              <a:t>SIFAT  </a:t>
            </a:r>
            <a:r>
              <a:rPr sz="3000" spc="-5" dirty="0">
                <a:solidFill>
                  <a:srgbClr val="006FC0"/>
                </a:solidFill>
              </a:rPr>
              <a:t>LIMBAH </a:t>
            </a:r>
            <a:r>
              <a:rPr sz="3000" dirty="0">
                <a:solidFill>
                  <a:srgbClr val="006FC0"/>
                </a:solidFill>
              </a:rPr>
              <a:t>INDUSTRI</a:t>
            </a:r>
            <a:r>
              <a:rPr sz="3000" spc="-70" dirty="0">
                <a:solidFill>
                  <a:srgbClr val="006FC0"/>
                </a:solidFill>
              </a:rPr>
              <a:t> </a:t>
            </a:r>
            <a:r>
              <a:rPr sz="3000" spc="-40" dirty="0">
                <a:solidFill>
                  <a:srgbClr val="006FC0"/>
                </a:solidFill>
              </a:rPr>
              <a:t>PANGAN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318006"/>
            <a:ext cx="8367395" cy="49771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900" dirty="0">
                <a:latin typeface="Arial"/>
                <a:cs typeface="Arial"/>
              </a:rPr>
              <a:t>Pada umumnya limbah industri pangan tidak  membahayakan </a:t>
            </a:r>
            <a:r>
              <a:rPr sz="2900">
                <a:latin typeface="Arial"/>
                <a:cs typeface="Arial"/>
              </a:rPr>
              <a:t>kesehatan </a:t>
            </a:r>
            <a:r>
              <a:rPr sz="2900" smtClean="0">
                <a:latin typeface="Arial"/>
                <a:cs typeface="Arial"/>
              </a:rPr>
              <a:t>masyarakat</a:t>
            </a:r>
            <a:r>
              <a:rPr sz="2900" dirty="0">
                <a:latin typeface="Arial"/>
                <a:cs typeface="Arial"/>
              </a:rPr>
              <a:t>, akan  tetapi kandungan bahan organik yang tinggi  dapat bertindak sebagai sumber bahan</a:t>
            </a:r>
            <a:r>
              <a:rPr sz="2900" spc="-215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makanan  untuk pertumbuhan mikroba (Jennie dan Raha-  yu,</a:t>
            </a:r>
            <a:r>
              <a:rPr sz="2900" spc="-35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1993).</a:t>
            </a:r>
            <a:endParaRPr sz="2900">
              <a:latin typeface="Arial"/>
              <a:cs typeface="Arial"/>
            </a:endParaRPr>
          </a:p>
          <a:p>
            <a:pPr marL="355600" marR="100965" indent="-342900">
              <a:lnSpc>
                <a:spcPct val="100000"/>
              </a:lnSpc>
              <a:spcBef>
                <a:spcPts val="7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Limbah yang langsung dibuang ke </a:t>
            </a:r>
            <a:r>
              <a:rPr sz="2900" b="1" i="1">
                <a:solidFill>
                  <a:srgbClr val="00AF50"/>
                </a:solidFill>
                <a:latin typeface="Arial"/>
                <a:cs typeface="Arial"/>
              </a:rPr>
              <a:t>perairan  </a:t>
            </a:r>
            <a:r>
              <a:rPr sz="2900" b="1" i="1" smtClean="0">
                <a:solidFill>
                  <a:srgbClr val="00AF50"/>
                </a:solidFill>
                <a:latin typeface="Arial"/>
                <a:cs typeface="Arial"/>
              </a:rPr>
              <a:t>tanpa </a:t>
            </a: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pengolahan terlebih dahulu </a:t>
            </a:r>
            <a:r>
              <a:rPr sz="2900" b="1" i="1">
                <a:solidFill>
                  <a:srgbClr val="00AF50"/>
                </a:solidFill>
                <a:latin typeface="Arial"/>
                <a:cs typeface="Arial"/>
              </a:rPr>
              <a:t>dapat  </a:t>
            </a:r>
            <a:r>
              <a:rPr sz="2900" b="1" i="1" smtClean="0">
                <a:solidFill>
                  <a:srgbClr val="00AF50"/>
                </a:solidFill>
                <a:latin typeface="Arial"/>
                <a:cs typeface="Arial"/>
              </a:rPr>
              <a:t>menyebabkan </a:t>
            </a: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penurunan kualitas air</a:t>
            </a:r>
            <a:r>
              <a:rPr sz="2900" b="1" i="1" spc="-15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sungai  dengan mekanisme pertumbuhan</a:t>
            </a:r>
            <a:r>
              <a:rPr sz="2900" b="1" i="1" spc="-11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mikroorga-  nisme yang</a:t>
            </a:r>
            <a:r>
              <a:rPr sz="2900" b="1" i="1" spc="-55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900" b="1" i="1" dirty="0">
                <a:solidFill>
                  <a:srgbClr val="00AF50"/>
                </a:solidFill>
                <a:latin typeface="Arial"/>
                <a:cs typeface="Arial"/>
              </a:rPr>
              <a:t>berlimpah</a:t>
            </a:r>
            <a:r>
              <a:rPr sz="2800" b="1" i="1" dirty="0">
                <a:solidFill>
                  <a:srgbClr val="00AF50"/>
                </a:solidFill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5780" rIns="0" bIns="0" rtlCol="0">
            <a:spAutoFit/>
          </a:bodyPr>
          <a:lstStyle/>
          <a:p>
            <a:pPr marL="2148840" marR="5080" indent="-162941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006FC0"/>
                </a:solidFill>
              </a:rPr>
              <a:t>KARAKTERISTIK DAN </a:t>
            </a:r>
            <a:r>
              <a:rPr sz="3000" spc="-80" dirty="0">
                <a:solidFill>
                  <a:srgbClr val="006FC0"/>
                </a:solidFill>
              </a:rPr>
              <a:t>SIFAT </a:t>
            </a:r>
            <a:r>
              <a:rPr sz="3000" dirty="0">
                <a:solidFill>
                  <a:srgbClr val="006FC0"/>
                </a:solidFill>
              </a:rPr>
              <a:t>LIMBAH  INDUSTRI</a:t>
            </a:r>
            <a:r>
              <a:rPr sz="3000" spc="-40" dirty="0">
                <a:solidFill>
                  <a:srgbClr val="006FC0"/>
                </a:solidFill>
              </a:rPr>
              <a:t> PANGAN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622806"/>
            <a:ext cx="8293734" cy="46234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900" dirty="0">
                <a:latin typeface="Arial"/>
                <a:cs typeface="Arial"/>
              </a:rPr>
              <a:t>Meningkatnya jumlah mikroorganisme dapat  menyebabkan berkurangnya nilai oksigen terla-  rut </a:t>
            </a:r>
            <a:r>
              <a:rPr sz="2900">
                <a:latin typeface="Arial"/>
                <a:cs typeface="Arial"/>
              </a:rPr>
              <a:t>“</a:t>
            </a:r>
            <a:r>
              <a:rPr sz="2900" smtClean="0">
                <a:latin typeface="Arial"/>
                <a:cs typeface="Arial"/>
              </a:rPr>
              <a:t>disolved </a:t>
            </a:r>
            <a:r>
              <a:rPr sz="2900" dirty="0">
                <a:latin typeface="Arial"/>
                <a:cs typeface="Arial"/>
              </a:rPr>
              <a:t>oxygen” (DO), karena sebagian  besar oksigen dipakai untuk respirasi</a:t>
            </a:r>
            <a:r>
              <a:rPr sz="2900" spc="-12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mikroorga-  nisme</a:t>
            </a:r>
            <a:r>
              <a:rPr sz="2900" spc="-5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tersebut.</a:t>
            </a:r>
            <a:endParaRPr sz="2900">
              <a:latin typeface="Arial"/>
              <a:cs typeface="Arial"/>
            </a:endParaRPr>
          </a:p>
          <a:p>
            <a:pPr marL="355600" marR="478790" indent="-342900">
              <a:lnSpc>
                <a:spcPct val="100000"/>
              </a:lnSpc>
              <a:spcBef>
                <a:spcPts val="700"/>
              </a:spcBef>
              <a:buChar char="•"/>
              <a:tabLst>
                <a:tab pos="354965" algn="l"/>
                <a:tab pos="355600" algn="l"/>
              </a:tabLst>
            </a:pPr>
            <a:r>
              <a:rPr sz="2900" dirty="0">
                <a:latin typeface="Arial"/>
                <a:cs typeface="Arial"/>
              </a:rPr>
              <a:t>Dengan menurunnya DO maka akan</a:t>
            </a:r>
            <a:r>
              <a:rPr sz="2900" spc="-165" dirty="0">
                <a:latin typeface="Arial"/>
                <a:cs typeface="Arial"/>
              </a:rPr>
              <a:t> </a:t>
            </a:r>
            <a:r>
              <a:rPr sz="2900" spc="5" dirty="0">
                <a:latin typeface="Arial"/>
                <a:cs typeface="Arial"/>
              </a:rPr>
              <a:t>mempe-  </a:t>
            </a:r>
            <a:r>
              <a:rPr sz="2900" dirty="0">
                <a:latin typeface="Arial"/>
                <a:cs typeface="Arial"/>
              </a:rPr>
              <a:t>ngaruhi kehidupan ikan dan biota air</a:t>
            </a:r>
            <a:r>
              <a:rPr sz="2900" spc="-175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lainnya.</a:t>
            </a:r>
            <a:endParaRPr sz="2900">
              <a:latin typeface="Arial"/>
              <a:cs typeface="Arial"/>
            </a:endParaRPr>
          </a:p>
          <a:p>
            <a:pPr marL="355600" marR="608965" indent="-342900">
              <a:lnSpc>
                <a:spcPct val="100000"/>
              </a:lnSpc>
              <a:spcBef>
                <a:spcPts val="695"/>
              </a:spcBef>
              <a:buChar char="•"/>
              <a:tabLst>
                <a:tab pos="354965" algn="l"/>
                <a:tab pos="355600" algn="l"/>
              </a:tabLst>
            </a:pPr>
            <a:r>
              <a:rPr sz="2900" dirty="0">
                <a:latin typeface="Arial"/>
                <a:cs typeface="Arial"/>
              </a:rPr>
              <a:t>Selain itu, buangan limbah ke perairan juga  dapat menimbulkan bau yang tidak enak</a:t>
            </a:r>
            <a:r>
              <a:rPr sz="2900" spc="-19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dan</a:t>
            </a:r>
            <a:endParaRPr sz="2900">
              <a:latin typeface="Arial"/>
              <a:cs typeface="Arial"/>
            </a:endParaRPr>
          </a:p>
          <a:p>
            <a:pPr marL="355600">
              <a:lnSpc>
                <a:spcPct val="100000"/>
              </a:lnSpc>
            </a:pPr>
            <a:r>
              <a:rPr sz="2900" dirty="0">
                <a:latin typeface="Arial"/>
                <a:cs typeface="Arial"/>
              </a:rPr>
              <a:t>terjadinya “eutro-fikasi” (Eiger dan Smith,</a:t>
            </a:r>
            <a:r>
              <a:rPr sz="2900" spc="-225" dirty="0">
                <a:latin typeface="Arial"/>
                <a:cs typeface="Arial"/>
              </a:rPr>
              <a:t> </a:t>
            </a:r>
            <a:r>
              <a:rPr sz="2900" spc="5" dirty="0">
                <a:latin typeface="Arial"/>
                <a:cs typeface="Arial"/>
              </a:rPr>
              <a:t>2002).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304546"/>
            <a:ext cx="8195309" cy="5825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5865" marR="1839595" indent="-445134">
              <a:lnSpc>
                <a:spcPct val="100000"/>
              </a:lnSpc>
              <a:spcBef>
                <a:spcPts val="100"/>
              </a:spcBef>
            </a:pPr>
            <a:r>
              <a:rPr sz="3000" b="1" dirty="0">
                <a:solidFill>
                  <a:srgbClr val="006FC0"/>
                </a:solidFill>
                <a:latin typeface="Arial"/>
                <a:cs typeface="Arial"/>
              </a:rPr>
              <a:t>PENANGANAN</a:t>
            </a:r>
            <a:r>
              <a:rPr sz="3000" b="1" spc="-12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3000" b="1" dirty="0">
                <a:solidFill>
                  <a:srgbClr val="006FC0"/>
                </a:solidFill>
                <a:latin typeface="Arial"/>
                <a:cs typeface="Arial"/>
              </a:rPr>
              <a:t>LIMBAH  INDUSTRI</a:t>
            </a:r>
            <a:r>
              <a:rPr sz="3000" b="1" spc="-40" dirty="0">
                <a:solidFill>
                  <a:srgbClr val="006FC0"/>
                </a:solidFill>
                <a:latin typeface="Arial"/>
                <a:cs typeface="Arial"/>
              </a:rPr>
              <a:t> PANGAN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7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Perlakuan secara </a:t>
            </a:r>
            <a:r>
              <a:rPr sz="3000" dirty="0">
                <a:latin typeface="Arial"/>
                <a:cs typeface="Arial"/>
              </a:rPr>
              <a:t>fisika, </a:t>
            </a:r>
            <a:r>
              <a:rPr sz="3000" spc="-5" dirty="0">
                <a:latin typeface="Arial"/>
                <a:cs typeface="Arial"/>
              </a:rPr>
              <a:t>kimia dan</a:t>
            </a:r>
            <a:r>
              <a:rPr sz="3000" spc="-6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biologi</a:t>
            </a:r>
            <a:endParaRPr sz="3000">
              <a:latin typeface="Arial"/>
              <a:cs typeface="Arial"/>
            </a:endParaRPr>
          </a:p>
          <a:p>
            <a:pPr marL="355600" marR="114935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Limbah </a:t>
            </a:r>
            <a:r>
              <a:rPr sz="3000" spc="-5" dirty="0">
                <a:latin typeface="Arial"/>
                <a:cs typeface="Arial"/>
              </a:rPr>
              <a:t>padat dapat </a:t>
            </a:r>
            <a:r>
              <a:rPr sz="3000" dirty="0">
                <a:latin typeface="Arial"/>
                <a:cs typeface="Arial"/>
              </a:rPr>
              <a:t>dilakukan </a:t>
            </a:r>
            <a:r>
              <a:rPr sz="3000" spc="-5" dirty="0">
                <a:latin typeface="Arial"/>
                <a:cs typeface="Arial"/>
              </a:rPr>
              <a:t>dengan</a:t>
            </a:r>
            <a:r>
              <a:rPr sz="3000" spc="-18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penya-  ringan dan sedimentasi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(fisik)</a:t>
            </a:r>
            <a:endParaRPr sz="3000">
              <a:latin typeface="Arial"/>
              <a:cs typeface="Arial"/>
            </a:endParaRPr>
          </a:p>
          <a:p>
            <a:pPr marL="355600" marR="619760" indent="-342900">
              <a:lnSpc>
                <a:spcPct val="10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Netralisasi </a:t>
            </a:r>
            <a:r>
              <a:rPr sz="3000" spc="-5" dirty="0">
                <a:latin typeface="Arial"/>
                <a:cs typeface="Arial"/>
              </a:rPr>
              <a:t>asam dan basa menggunakan  metode </a:t>
            </a:r>
            <a:r>
              <a:rPr sz="3000" dirty="0">
                <a:latin typeface="Arial"/>
                <a:cs typeface="Arial"/>
              </a:rPr>
              <a:t>kimia </a:t>
            </a:r>
            <a:r>
              <a:rPr sz="3000" spc="-5" dirty="0">
                <a:latin typeface="Arial"/>
                <a:cs typeface="Arial"/>
              </a:rPr>
              <a:t>(adsorbsi dan petukaran</a:t>
            </a:r>
            <a:r>
              <a:rPr sz="3000" spc="-6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ion)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Memanfaatkan mikroorganisme (mikrobiologi),  contohnya pembuatan kecap, susu</a:t>
            </a:r>
            <a:r>
              <a:rPr sz="3000" spc="-1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fermentasi</a:t>
            </a:r>
            <a:endParaRPr sz="3000">
              <a:latin typeface="Arial"/>
              <a:cs typeface="Arial"/>
            </a:endParaRPr>
          </a:p>
          <a:p>
            <a:pPr marL="355600" marR="29845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Penanganan </a:t>
            </a:r>
            <a:r>
              <a:rPr sz="3000" dirty="0">
                <a:latin typeface="Arial"/>
                <a:cs typeface="Arial"/>
              </a:rPr>
              <a:t>limbah disesuaikan </a:t>
            </a:r>
            <a:r>
              <a:rPr sz="3000" spc="-5" dirty="0">
                <a:latin typeface="Arial"/>
                <a:cs typeface="Arial"/>
              </a:rPr>
              <a:t>dengan</a:t>
            </a:r>
            <a:r>
              <a:rPr sz="3000" spc="-13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sifat-  </a:t>
            </a:r>
            <a:r>
              <a:rPr sz="3000" dirty="0">
                <a:latin typeface="Arial"/>
                <a:cs typeface="Arial"/>
              </a:rPr>
              <a:t>sifat limbah </a:t>
            </a:r>
            <a:r>
              <a:rPr sz="3000" spc="-5" dirty="0">
                <a:latin typeface="Arial"/>
                <a:cs typeface="Arial"/>
              </a:rPr>
              <a:t>insutri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pangan.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36193" y="380746"/>
            <a:ext cx="76720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434590" algn="l"/>
                <a:tab pos="4128135" algn="l"/>
              </a:tabLst>
            </a:pPr>
            <a:r>
              <a:rPr sz="3000" spc="-90" dirty="0">
                <a:solidFill>
                  <a:srgbClr val="FF0000"/>
                </a:solidFill>
              </a:rPr>
              <a:t>SIFAT-SIFAT	</a:t>
            </a:r>
            <a:r>
              <a:rPr sz="3000" spc="-5" dirty="0">
                <a:solidFill>
                  <a:srgbClr val="FF0000"/>
                </a:solidFill>
              </a:rPr>
              <a:t>LIMBAH	</a:t>
            </a:r>
            <a:r>
              <a:rPr sz="3000" dirty="0">
                <a:solidFill>
                  <a:srgbClr val="FF0000"/>
                </a:solidFill>
              </a:rPr>
              <a:t>INDUSTRI</a:t>
            </a:r>
            <a:r>
              <a:rPr sz="3000" spc="-65" dirty="0">
                <a:solidFill>
                  <a:srgbClr val="FF0000"/>
                </a:solidFill>
              </a:rPr>
              <a:t> </a:t>
            </a:r>
            <a:r>
              <a:rPr sz="3000" spc="-40" dirty="0">
                <a:solidFill>
                  <a:srgbClr val="FF0000"/>
                </a:solidFill>
              </a:rPr>
              <a:t>PANGAN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088491"/>
            <a:ext cx="8185150" cy="525716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Limbah industri pangan berupa limbah padat dan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cair</a:t>
            </a:r>
            <a:endParaRPr sz="2600">
              <a:latin typeface="Arial"/>
              <a:cs typeface="Arial"/>
            </a:endParaRPr>
          </a:p>
          <a:p>
            <a:pPr marL="355600" marR="781050" indent="-342900">
              <a:lnSpc>
                <a:spcPct val="100000"/>
              </a:lnSpc>
              <a:spcBef>
                <a:spcPts val="62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Berdasarkan komponen yang dihasilkan,</a:t>
            </a:r>
            <a:r>
              <a:rPr sz="2600" spc="-5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limbah  terbagi atas limbah organik dan</a:t>
            </a:r>
            <a:r>
              <a:rPr sz="2600" spc="-3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anorganik</a:t>
            </a:r>
            <a:endParaRPr sz="2600">
              <a:latin typeface="Arial"/>
              <a:cs typeface="Arial"/>
            </a:endParaRPr>
          </a:p>
          <a:p>
            <a:pPr marL="355600" marR="266700" indent="-342900">
              <a:lnSpc>
                <a:spcPct val="100000"/>
              </a:lnSpc>
              <a:spcBef>
                <a:spcPts val="630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Parametr penilaian limbah organik padatan  tersuspensi, alkalinitas, nitrogen organik, nilai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fenol,  kadar logam dan nilai BOD serta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COD.</a:t>
            </a:r>
            <a:endParaRPr sz="2600">
              <a:latin typeface="Arial"/>
              <a:cs typeface="Arial"/>
            </a:endParaRPr>
          </a:p>
          <a:p>
            <a:pPr marL="355600" marR="81915" indent="-342900">
              <a:lnSpc>
                <a:spcPct val="100000"/>
              </a:lnSpc>
              <a:spcBef>
                <a:spcPts val="62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BOD (Biological Oxygen Demand) </a:t>
            </a:r>
            <a:r>
              <a:rPr sz="2600" dirty="0">
                <a:latin typeface="Arial"/>
                <a:cs typeface="Arial"/>
              </a:rPr>
              <a:t>adalah</a:t>
            </a:r>
            <a:r>
              <a:rPr sz="2600" spc="-3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kebutuhan  oksigen biokimiawi bagi proses deoksigenasi</a:t>
            </a:r>
            <a:r>
              <a:rPr sz="2600" spc="-7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limbah</a:t>
            </a:r>
            <a:endParaRPr sz="2600">
              <a:latin typeface="Arial"/>
              <a:cs typeface="Arial"/>
            </a:endParaRPr>
          </a:p>
          <a:p>
            <a:pPr marL="355600" marR="102870" indent="-342900">
              <a:lnSpc>
                <a:spcPct val="100000"/>
              </a:lnSpc>
              <a:spcBef>
                <a:spcPts val="62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COD (Chemical Oxygen Demand) </a:t>
            </a:r>
            <a:r>
              <a:rPr sz="2600" dirty="0">
                <a:latin typeface="Arial"/>
                <a:cs typeface="Arial"/>
              </a:rPr>
              <a:t>adalah</a:t>
            </a:r>
            <a:r>
              <a:rPr sz="2600" spc="-6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kebutuhan  oksigen kimiawi bagi proses deoksigenasi</a:t>
            </a:r>
            <a:r>
              <a:rPr sz="2600" spc="-7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limbah.</a:t>
            </a:r>
            <a:endParaRPr sz="2600">
              <a:latin typeface="Arial"/>
              <a:cs typeface="Arial"/>
            </a:endParaRPr>
          </a:p>
          <a:p>
            <a:pPr marL="355600" marR="358775" indent="-342900">
              <a:lnSpc>
                <a:spcPct val="100000"/>
              </a:lnSpc>
              <a:spcBef>
                <a:spcPts val="62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Baku mutu BOD 30 mg/l danCOD 80 mg/l</a:t>
            </a:r>
            <a:r>
              <a:rPr sz="2600" spc="-4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sebelum  dapat dibuang di</a:t>
            </a:r>
            <a:r>
              <a:rPr sz="2600" spc="-2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lingkungan.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0424" rIns="0" bIns="0" rtlCol="0">
            <a:spAutoFit/>
          </a:bodyPr>
          <a:lstStyle/>
          <a:p>
            <a:pPr marL="1797050" marR="5080" indent="-1323340">
              <a:lnSpc>
                <a:spcPct val="100000"/>
              </a:lnSpc>
              <a:spcBef>
                <a:spcPts val="100"/>
              </a:spcBef>
            </a:pPr>
            <a:r>
              <a:rPr sz="3000" dirty="0"/>
              <a:t>LIMBAH INDUSTRI BERBAHAN</a:t>
            </a:r>
            <a:r>
              <a:rPr sz="3000" spc="-95" dirty="0"/>
              <a:t> </a:t>
            </a:r>
            <a:r>
              <a:rPr sz="3000" dirty="0"/>
              <a:t>BAKU  DAGING DAN</a:t>
            </a:r>
            <a:r>
              <a:rPr sz="3000" spc="-40" dirty="0"/>
              <a:t> </a:t>
            </a:r>
            <a:r>
              <a:rPr sz="3000" dirty="0"/>
              <a:t>UNGGAS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475993"/>
            <a:ext cx="8173084" cy="4890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27025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Limbah </a:t>
            </a:r>
            <a:r>
              <a:rPr sz="2800" dirty="0">
                <a:latin typeface="Arial"/>
                <a:cs typeface="Arial"/>
              </a:rPr>
              <a:t>yang </a:t>
            </a:r>
            <a:r>
              <a:rPr sz="2800" spc="-5" dirty="0">
                <a:latin typeface="Arial"/>
                <a:cs typeface="Arial"/>
              </a:rPr>
              <a:t>utama </a:t>
            </a:r>
            <a:r>
              <a:rPr sz="2800" dirty="0">
                <a:latin typeface="Arial"/>
                <a:cs typeface="Arial"/>
              </a:rPr>
              <a:t>berasal dari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bagian bukan  daging </a:t>
            </a:r>
            <a:r>
              <a:rPr sz="2800" spc="-5" dirty="0">
                <a:latin typeface="Arial"/>
                <a:cs typeface="Arial"/>
              </a:rPr>
              <a:t>dan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cairan </a:t>
            </a:r>
            <a:r>
              <a:rPr sz="2800" b="1" spc="-10" dirty="0">
                <a:solidFill>
                  <a:srgbClr val="FF0000"/>
                </a:solidFill>
                <a:latin typeface="Arial"/>
                <a:cs typeface="Arial"/>
              </a:rPr>
              <a:t>yang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mengandung</a:t>
            </a:r>
            <a:r>
              <a:rPr sz="2800" b="1" spc="13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darah</a:t>
            </a:r>
            <a:r>
              <a:rPr sz="2800" spc="-5" dirty="0"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Sebagai </a:t>
            </a:r>
            <a:r>
              <a:rPr sz="2800" dirty="0">
                <a:latin typeface="Arial"/>
                <a:cs typeface="Arial"/>
              </a:rPr>
              <a:t>contoh, darah yang </a:t>
            </a:r>
            <a:r>
              <a:rPr sz="2800" spc="-5" dirty="0">
                <a:latin typeface="Arial"/>
                <a:cs typeface="Arial"/>
              </a:rPr>
              <a:t>dihasilkan </a:t>
            </a:r>
            <a:r>
              <a:rPr sz="2800" dirty="0">
                <a:latin typeface="Arial"/>
                <a:cs typeface="Arial"/>
              </a:rPr>
              <a:t>dari  </a:t>
            </a:r>
            <a:r>
              <a:rPr sz="2800" spc="-5" dirty="0">
                <a:latin typeface="Arial"/>
                <a:cs typeface="Arial"/>
              </a:rPr>
              <a:t>pengolahan daging </a:t>
            </a:r>
            <a:r>
              <a:rPr sz="2800" dirty="0">
                <a:latin typeface="Arial"/>
                <a:cs typeface="Arial"/>
              </a:rPr>
              <a:t>sapi </a:t>
            </a:r>
            <a:r>
              <a:rPr sz="2800" spc="-5" dirty="0">
                <a:latin typeface="Arial"/>
                <a:cs typeface="Arial"/>
              </a:rPr>
              <a:t>sekitar 32.5 kg </a:t>
            </a:r>
            <a:r>
              <a:rPr sz="2800" dirty="0">
                <a:latin typeface="Arial"/>
                <a:cs typeface="Arial"/>
              </a:rPr>
              <a:t>darah/ton  </a:t>
            </a:r>
            <a:r>
              <a:rPr sz="2800" spc="-5" dirty="0">
                <a:latin typeface="Arial"/>
                <a:cs typeface="Arial"/>
              </a:rPr>
              <a:t>daging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sekitar 8% </a:t>
            </a:r>
            <a:r>
              <a:rPr sz="2800" dirty="0">
                <a:latin typeface="Arial"/>
                <a:cs typeface="Arial"/>
              </a:rPr>
              <a:t>dari berat </a:t>
            </a:r>
            <a:r>
              <a:rPr sz="2800" spc="-5" dirty="0">
                <a:latin typeface="Arial"/>
                <a:cs typeface="Arial"/>
              </a:rPr>
              <a:t>tubuh </a:t>
            </a:r>
            <a:r>
              <a:rPr sz="2800" dirty="0">
                <a:latin typeface="Arial"/>
                <a:cs typeface="Arial"/>
              </a:rPr>
              <a:t>ayam  </a:t>
            </a:r>
            <a:r>
              <a:rPr sz="2800" spc="-5" dirty="0">
                <a:latin typeface="Arial"/>
                <a:cs typeface="Arial"/>
              </a:rPr>
              <a:t>adalah </a:t>
            </a:r>
            <a:r>
              <a:rPr sz="2800" dirty="0">
                <a:latin typeface="Arial"/>
                <a:cs typeface="Arial"/>
              </a:rPr>
              <a:t>darah </a:t>
            </a:r>
            <a:r>
              <a:rPr sz="2800" spc="-5" dirty="0">
                <a:latin typeface="Arial"/>
                <a:cs typeface="Arial"/>
              </a:rPr>
              <a:t>yang </a:t>
            </a:r>
            <a:r>
              <a:rPr sz="2800" dirty="0">
                <a:latin typeface="Arial"/>
                <a:cs typeface="Arial"/>
              </a:rPr>
              <a:t>70% diantaranya dapat  dikeluarkan.</a:t>
            </a:r>
            <a:endParaRPr sz="2800">
              <a:latin typeface="Arial"/>
              <a:cs typeface="Arial"/>
            </a:endParaRPr>
          </a:p>
          <a:p>
            <a:pPr marL="355600" marR="8445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Nilai BOD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10" dirty="0">
                <a:latin typeface="Arial"/>
                <a:cs typeface="Arial"/>
              </a:rPr>
              <a:t>COD </a:t>
            </a:r>
            <a:r>
              <a:rPr sz="2800" dirty="0">
                <a:latin typeface="Arial"/>
                <a:cs typeface="Arial"/>
              </a:rPr>
              <a:t>dari </a:t>
            </a:r>
            <a:r>
              <a:rPr sz="2800" spc="-5" dirty="0">
                <a:latin typeface="Arial"/>
                <a:cs typeface="Arial"/>
              </a:rPr>
              <a:t>pengolah pengemas  daging </a:t>
            </a:r>
            <a:r>
              <a:rPr sz="2800" dirty="0">
                <a:latin typeface="Arial"/>
                <a:cs typeface="Arial"/>
              </a:rPr>
              <a:t>rata-rata </a:t>
            </a:r>
            <a:r>
              <a:rPr sz="2800" spc="-5" dirty="0">
                <a:latin typeface="Arial"/>
                <a:cs typeface="Arial"/>
              </a:rPr>
              <a:t>adalah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1240 dan 2940 mg/l </a:t>
            </a:r>
            <a:r>
              <a:rPr sz="2800" spc="-5" dirty="0">
                <a:latin typeface="Arial"/>
                <a:cs typeface="Arial"/>
              </a:rPr>
              <a:t>dan  </a:t>
            </a:r>
            <a:r>
              <a:rPr sz="2800" dirty="0">
                <a:latin typeface="Arial"/>
                <a:cs typeface="Arial"/>
              </a:rPr>
              <a:t>dari industri </a:t>
            </a:r>
            <a:r>
              <a:rPr sz="2800" spc="-5" dirty="0">
                <a:latin typeface="Arial"/>
                <a:cs typeface="Arial"/>
              </a:rPr>
              <a:t>pengolah </a:t>
            </a:r>
            <a:r>
              <a:rPr sz="2800" dirty="0">
                <a:latin typeface="Arial"/>
                <a:cs typeface="Arial"/>
              </a:rPr>
              <a:t>unggas </a:t>
            </a:r>
            <a:r>
              <a:rPr sz="2800" spc="-5" dirty="0">
                <a:latin typeface="Arial"/>
                <a:cs typeface="Arial"/>
              </a:rPr>
              <a:t>adalah berkisar </a:t>
            </a:r>
            <a:r>
              <a:rPr sz="2800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dirty="0">
                <a:solidFill>
                  <a:srgbClr val="FF0000"/>
                </a:solidFill>
                <a:latin typeface="Arial"/>
                <a:cs typeface="Arial"/>
              </a:rPr>
              <a:t>150-2400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dan 2-3200</a:t>
            </a:r>
            <a:r>
              <a:rPr sz="2800" b="1" spc="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mg/l</a:t>
            </a:r>
            <a:r>
              <a:rPr sz="2800" b="1" spc="-5" dirty="0">
                <a:latin typeface="Arial"/>
                <a:cs typeface="Arial"/>
              </a:rPr>
              <a:t>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6173" y="380746"/>
            <a:ext cx="8074659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006FC0"/>
                </a:solidFill>
              </a:rPr>
              <a:t>LIMBAH INDUSTRI BERBAHAN </a:t>
            </a:r>
            <a:r>
              <a:rPr sz="3000" spc="-5" dirty="0">
                <a:solidFill>
                  <a:srgbClr val="006FC0"/>
                </a:solidFill>
              </a:rPr>
              <a:t>BAKU</a:t>
            </a:r>
            <a:r>
              <a:rPr sz="3000" spc="-65" dirty="0">
                <a:solidFill>
                  <a:srgbClr val="006FC0"/>
                </a:solidFill>
              </a:rPr>
              <a:t> </a:t>
            </a:r>
            <a:r>
              <a:rPr sz="3000" dirty="0">
                <a:solidFill>
                  <a:srgbClr val="006FC0"/>
                </a:solidFill>
              </a:rPr>
              <a:t>SUSU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167129"/>
            <a:ext cx="8053070" cy="53174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8509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Limbah </a:t>
            </a:r>
            <a:r>
              <a:rPr sz="2800" dirty="0">
                <a:latin typeface="Arial"/>
                <a:cs typeface="Arial"/>
              </a:rPr>
              <a:t>dari </a:t>
            </a:r>
            <a:r>
              <a:rPr sz="2800" spc="-5" dirty="0">
                <a:latin typeface="Arial"/>
                <a:cs typeface="Arial"/>
              </a:rPr>
              <a:t>pengolahan </a:t>
            </a:r>
            <a:r>
              <a:rPr sz="2800" dirty="0">
                <a:latin typeface="Arial"/>
                <a:cs typeface="Arial"/>
              </a:rPr>
              <a:t>susu segar </a:t>
            </a:r>
            <a:r>
              <a:rPr sz="2800" spc="-5" dirty="0">
                <a:latin typeface="Arial"/>
                <a:cs typeface="Arial"/>
              </a:rPr>
              <a:t>mempunyai  </a:t>
            </a:r>
            <a:r>
              <a:rPr sz="2800" dirty="0">
                <a:latin typeface="Arial"/>
                <a:cs typeface="Arial"/>
              </a:rPr>
              <a:t>bahan organik terlarut yang </a:t>
            </a:r>
            <a:r>
              <a:rPr sz="2800" spc="-5" dirty="0">
                <a:latin typeface="Arial"/>
                <a:cs typeface="Arial"/>
              </a:rPr>
              <a:t>tinggi </a:t>
            </a:r>
            <a:r>
              <a:rPr sz="2800" dirty="0">
                <a:latin typeface="Arial"/>
                <a:cs typeface="Arial"/>
              </a:rPr>
              <a:t>dan bahan  tersuspensi </a:t>
            </a:r>
            <a:r>
              <a:rPr sz="2800" spc="-5" dirty="0">
                <a:latin typeface="Arial"/>
                <a:cs typeface="Arial"/>
              </a:rPr>
              <a:t>yang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rendah.</a:t>
            </a:r>
            <a:endParaRPr sz="2800">
              <a:latin typeface="Arial"/>
              <a:cs typeface="Arial"/>
            </a:endParaRPr>
          </a:p>
          <a:p>
            <a:pPr marL="355600" marR="30670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Di </a:t>
            </a:r>
            <a:r>
              <a:rPr sz="2800" dirty="0">
                <a:latin typeface="Arial"/>
                <a:cs typeface="Arial"/>
              </a:rPr>
              <a:t>industri susu </a:t>
            </a:r>
            <a:r>
              <a:rPr sz="2800" spc="-5" dirty="0">
                <a:latin typeface="Arial"/>
                <a:cs typeface="Arial"/>
              </a:rPr>
              <a:t>modern, umumnya </a:t>
            </a:r>
            <a:r>
              <a:rPr sz="2800" dirty="0">
                <a:latin typeface="Arial"/>
                <a:cs typeface="Arial"/>
              </a:rPr>
              <a:t>banyak  </a:t>
            </a:r>
            <a:r>
              <a:rPr sz="2800" spc="-5" dirty="0">
                <a:latin typeface="Arial"/>
                <a:cs typeface="Arial"/>
              </a:rPr>
              <a:t>digunakan </a:t>
            </a:r>
            <a:r>
              <a:rPr sz="2800" dirty="0">
                <a:latin typeface="Arial"/>
                <a:cs typeface="Arial"/>
              </a:rPr>
              <a:t>surfaktan dan deterjen asam </a:t>
            </a:r>
            <a:r>
              <a:rPr sz="2800" spc="-5" dirty="0">
                <a:latin typeface="Arial"/>
                <a:cs typeface="Arial"/>
              </a:rPr>
              <a:t>untuk  </a:t>
            </a:r>
            <a:r>
              <a:rPr sz="2800" dirty="0">
                <a:latin typeface="Arial"/>
                <a:cs typeface="Arial"/>
              </a:rPr>
              <a:t>proses </a:t>
            </a:r>
            <a:r>
              <a:rPr sz="2800" spc="-5" dirty="0">
                <a:latin typeface="Arial"/>
                <a:cs typeface="Arial"/>
              </a:rPr>
              <a:t>pembersihan </a:t>
            </a:r>
            <a:r>
              <a:rPr sz="2800" dirty="0">
                <a:latin typeface="Arial"/>
                <a:cs typeface="Arial"/>
              </a:rPr>
              <a:t>yang </a:t>
            </a:r>
            <a:r>
              <a:rPr sz="2800" spc="-5" dirty="0">
                <a:latin typeface="Arial"/>
                <a:cs typeface="Arial"/>
              </a:rPr>
              <a:t>umumnya </a:t>
            </a:r>
            <a:r>
              <a:rPr sz="2800" dirty="0">
                <a:latin typeface="Arial"/>
                <a:cs typeface="Arial"/>
              </a:rPr>
              <a:t>akan  </a:t>
            </a:r>
            <a:r>
              <a:rPr sz="2800" spc="-5" dirty="0">
                <a:latin typeface="Arial"/>
                <a:cs typeface="Arial"/>
              </a:rPr>
              <a:t>menyumbang jumlah </a:t>
            </a:r>
            <a:r>
              <a:rPr sz="2800" spc="-10" dirty="0">
                <a:latin typeface="Arial"/>
                <a:cs typeface="Arial"/>
              </a:rPr>
              <a:t>BOD </a:t>
            </a:r>
            <a:r>
              <a:rPr sz="2800" dirty="0">
                <a:latin typeface="Arial"/>
                <a:cs typeface="Arial"/>
              </a:rPr>
              <a:t>sekitar </a:t>
            </a:r>
            <a:r>
              <a:rPr sz="2800" spc="-5" dirty="0">
                <a:latin typeface="Arial"/>
                <a:cs typeface="Arial"/>
              </a:rPr>
              <a:t>1 </a:t>
            </a:r>
            <a:r>
              <a:rPr sz="2800" dirty="0">
                <a:latin typeface="Arial"/>
                <a:cs typeface="Arial"/>
              </a:rPr>
              <a:t>kg/453 </a:t>
            </a:r>
            <a:r>
              <a:rPr sz="2800" spc="-5" dirty="0">
                <a:latin typeface="Arial"/>
                <a:cs typeface="Arial"/>
              </a:rPr>
              <a:t>ton  </a:t>
            </a:r>
            <a:r>
              <a:rPr sz="2800" dirty="0">
                <a:latin typeface="Arial"/>
                <a:cs typeface="Arial"/>
              </a:rPr>
              <a:t>susu yang</a:t>
            </a:r>
            <a:r>
              <a:rPr sz="2800" spc="-2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diolah.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Nilai pH limbah </a:t>
            </a:r>
            <a:r>
              <a:rPr sz="2800" dirty="0">
                <a:latin typeface="Arial"/>
                <a:cs typeface="Arial"/>
              </a:rPr>
              <a:t>industri susu </a:t>
            </a:r>
            <a:r>
              <a:rPr sz="2800" spc="-5" dirty="0">
                <a:latin typeface="Arial"/>
                <a:cs typeface="Arial"/>
              </a:rPr>
              <a:t>berkisar </a:t>
            </a:r>
            <a:r>
              <a:rPr sz="2800" dirty="0">
                <a:latin typeface="Arial"/>
                <a:cs typeface="Arial"/>
              </a:rPr>
              <a:t>antara</a:t>
            </a:r>
            <a:r>
              <a:rPr sz="2800" spc="10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4.2-</a:t>
            </a:r>
            <a:endParaRPr sz="2800">
              <a:latin typeface="Arial"/>
              <a:cs typeface="Arial"/>
            </a:endParaRPr>
          </a:p>
          <a:p>
            <a:pPr marL="355600" marR="182245" algn="just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9.5 </a:t>
            </a:r>
            <a:r>
              <a:rPr sz="2800" dirty="0">
                <a:latin typeface="Arial"/>
                <a:cs typeface="Arial"/>
              </a:rPr>
              <a:t>tergantung jenis industrinya </a:t>
            </a:r>
            <a:r>
              <a:rPr sz="2800" spc="-5" dirty="0">
                <a:latin typeface="Arial"/>
                <a:cs typeface="Arial"/>
              </a:rPr>
              <a:t>dan </a:t>
            </a:r>
            <a:r>
              <a:rPr sz="2800" spc="-10" dirty="0">
                <a:latin typeface="Arial"/>
                <a:cs typeface="Arial"/>
              </a:rPr>
              <a:t>BOD </a:t>
            </a:r>
            <a:r>
              <a:rPr sz="2800" dirty="0">
                <a:latin typeface="Arial"/>
                <a:cs typeface="Arial"/>
              </a:rPr>
              <a:t>serta  </a:t>
            </a:r>
            <a:r>
              <a:rPr sz="2800" spc="-10" dirty="0">
                <a:latin typeface="Arial"/>
                <a:cs typeface="Arial"/>
              </a:rPr>
              <a:t>COD </a:t>
            </a:r>
            <a:r>
              <a:rPr sz="2800" dirty="0">
                <a:latin typeface="Arial"/>
                <a:cs typeface="Arial"/>
              </a:rPr>
              <a:t>dari </a:t>
            </a:r>
            <a:r>
              <a:rPr sz="2800" spc="-5" dirty="0">
                <a:latin typeface="Arial"/>
                <a:cs typeface="Arial"/>
              </a:rPr>
              <a:t>limbah </a:t>
            </a:r>
            <a:r>
              <a:rPr sz="2800" dirty="0">
                <a:latin typeface="Arial"/>
                <a:cs typeface="Arial"/>
              </a:rPr>
              <a:t>industri susu </a:t>
            </a:r>
            <a:r>
              <a:rPr sz="2800" spc="-5" dirty="0">
                <a:latin typeface="Arial"/>
                <a:cs typeface="Arial"/>
              </a:rPr>
              <a:t>adalah </a:t>
            </a:r>
            <a:r>
              <a:rPr sz="2800" dirty="0">
                <a:latin typeface="Arial"/>
                <a:cs typeface="Arial"/>
              </a:rPr>
              <a:t>400-9440  dan 360-15300</a:t>
            </a:r>
            <a:r>
              <a:rPr sz="2800" spc="1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mg/l.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7647" rIns="0" bIns="0" rtlCol="0">
            <a:spAutoFit/>
          </a:bodyPr>
          <a:lstStyle/>
          <a:p>
            <a:pPr marL="2821305" marR="5080" indent="-2309495">
              <a:lnSpc>
                <a:spcPct val="100000"/>
              </a:lnSpc>
              <a:spcBef>
                <a:spcPts val="100"/>
              </a:spcBef>
            </a:pPr>
            <a:r>
              <a:rPr sz="3000" spc="-5" dirty="0">
                <a:solidFill>
                  <a:srgbClr val="006FC0"/>
                </a:solidFill>
              </a:rPr>
              <a:t>LIMBAH </a:t>
            </a:r>
            <a:r>
              <a:rPr sz="3000" dirty="0">
                <a:solidFill>
                  <a:srgbClr val="006FC0"/>
                </a:solidFill>
              </a:rPr>
              <a:t>INDUSTRI BERBAHAN</a:t>
            </a:r>
            <a:r>
              <a:rPr sz="3000" spc="-85" dirty="0">
                <a:solidFill>
                  <a:srgbClr val="006FC0"/>
                </a:solidFill>
              </a:rPr>
              <a:t> </a:t>
            </a:r>
            <a:r>
              <a:rPr sz="3000" spc="-5" dirty="0">
                <a:solidFill>
                  <a:srgbClr val="006FC0"/>
                </a:solidFill>
              </a:rPr>
              <a:t>BAKU  </a:t>
            </a:r>
            <a:r>
              <a:rPr sz="3000" dirty="0">
                <a:solidFill>
                  <a:srgbClr val="006FC0"/>
                </a:solidFill>
              </a:rPr>
              <a:t>HASIL</a:t>
            </a:r>
            <a:r>
              <a:rPr sz="3000" spc="-85" dirty="0">
                <a:solidFill>
                  <a:srgbClr val="006FC0"/>
                </a:solidFill>
              </a:rPr>
              <a:t> </a:t>
            </a:r>
            <a:r>
              <a:rPr sz="3000" dirty="0">
                <a:solidFill>
                  <a:srgbClr val="006FC0"/>
                </a:solidFill>
              </a:rPr>
              <a:t>LAUT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467993"/>
            <a:ext cx="8301990" cy="5019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11430" indent="-457200">
              <a:lnSpc>
                <a:spcPct val="100000"/>
              </a:lnSpc>
              <a:spcBef>
                <a:spcPts val="105"/>
              </a:spcBef>
              <a:buChar char="•"/>
              <a:tabLst>
                <a:tab pos="469265" algn="l"/>
                <a:tab pos="469900" algn="l"/>
              </a:tabLst>
            </a:pPr>
            <a:r>
              <a:rPr sz="2600" dirty="0">
                <a:latin typeface="Arial"/>
                <a:cs typeface="Arial"/>
              </a:rPr>
              <a:t>Pada umumnya limbah cair sangat banyak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dihasilkan  pada industri ini karena cairan akan dihasilkan atau  air digunakan mulai proses pemotongan, pencucian  dan pengolahan</a:t>
            </a:r>
            <a:r>
              <a:rPr sz="2600" spc="-1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produk.</a:t>
            </a:r>
            <a:endParaRPr sz="2600">
              <a:latin typeface="Arial"/>
              <a:cs typeface="Arial"/>
            </a:endParaRPr>
          </a:p>
          <a:p>
            <a:pPr marL="469900" marR="594995" indent="-457200">
              <a:lnSpc>
                <a:spcPct val="100000"/>
              </a:lnSpc>
              <a:spcBef>
                <a:spcPts val="625"/>
              </a:spcBef>
              <a:buChar char="•"/>
              <a:tabLst>
                <a:tab pos="469265" algn="l"/>
                <a:tab pos="469900" algn="l"/>
              </a:tabLst>
            </a:pPr>
            <a:r>
              <a:rPr sz="2600" dirty="0">
                <a:latin typeface="Arial"/>
                <a:cs typeface="Arial"/>
              </a:rPr>
              <a:t>Cairan ini mengandung darah dan potongan kecil  bahan.</a:t>
            </a:r>
            <a:endParaRPr sz="2600">
              <a:latin typeface="Arial"/>
              <a:cs typeface="Arial"/>
            </a:endParaRPr>
          </a:p>
          <a:p>
            <a:pPr marL="469900" marR="5080" indent="-457200">
              <a:lnSpc>
                <a:spcPct val="100000"/>
              </a:lnSpc>
              <a:spcBef>
                <a:spcPts val="625"/>
              </a:spcBef>
              <a:buChar char="•"/>
              <a:tabLst>
                <a:tab pos="469265" algn="l"/>
                <a:tab pos="469900" algn="l"/>
              </a:tabLst>
            </a:pPr>
            <a:r>
              <a:rPr sz="2600" dirty="0">
                <a:latin typeface="Arial"/>
                <a:cs typeface="Arial"/>
              </a:rPr>
              <a:t>Sebagai contoh, nilai BOD dan COD yang dihasilkan  dari peternakan lele dapat mencapai </a:t>
            </a: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3.6 kg/1000</a:t>
            </a:r>
            <a:r>
              <a:rPr sz="2600" spc="-2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dan</a:t>
            </a:r>
            <a:endParaRPr sz="2600">
              <a:latin typeface="Arial"/>
              <a:cs typeface="Arial"/>
            </a:endParaRPr>
          </a:p>
          <a:p>
            <a:pPr marL="469900">
              <a:lnSpc>
                <a:spcPct val="100000"/>
              </a:lnSpc>
            </a:pP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4.9 kg/1000 ekor ikan</a:t>
            </a:r>
            <a:r>
              <a:rPr sz="2600" spc="-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lele.</a:t>
            </a:r>
            <a:endParaRPr sz="2600">
              <a:latin typeface="Arial"/>
              <a:cs typeface="Arial"/>
            </a:endParaRPr>
          </a:p>
          <a:p>
            <a:pPr marL="469900" marR="26034" indent="-457200">
              <a:lnSpc>
                <a:spcPct val="100000"/>
              </a:lnSpc>
              <a:spcBef>
                <a:spcPts val="625"/>
              </a:spcBef>
              <a:buChar char="•"/>
              <a:tabLst>
                <a:tab pos="469265" algn="l"/>
                <a:tab pos="469900" algn="l"/>
              </a:tabLst>
            </a:pPr>
            <a:r>
              <a:rPr sz="2600" dirty="0">
                <a:latin typeface="Arial"/>
                <a:cs typeface="Arial"/>
              </a:rPr>
              <a:t>Sedangkan limbah padat banyak dihasilkan bila yang  diolah adalah daging kepiting, </a:t>
            </a: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karena limbah yang  dihasilkan dapat mencapai 85% dari bahan</a:t>
            </a:r>
            <a:r>
              <a:rPr sz="2600" spc="-7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600" dirty="0">
                <a:solidFill>
                  <a:srgbClr val="FF0000"/>
                </a:solidFill>
                <a:latin typeface="Arial"/>
                <a:cs typeface="Arial"/>
              </a:rPr>
              <a:t>awal.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77647" rIns="0" bIns="0" rtlCol="0">
            <a:spAutoFit/>
          </a:bodyPr>
          <a:lstStyle/>
          <a:p>
            <a:pPr marL="2232660" marR="5080" indent="-1720850">
              <a:lnSpc>
                <a:spcPct val="100000"/>
              </a:lnSpc>
              <a:spcBef>
                <a:spcPts val="100"/>
              </a:spcBef>
            </a:pPr>
            <a:r>
              <a:rPr sz="3000" spc="-5" dirty="0">
                <a:solidFill>
                  <a:srgbClr val="006FC0"/>
                </a:solidFill>
              </a:rPr>
              <a:t>LIMBAH </a:t>
            </a:r>
            <a:r>
              <a:rPr sz="3000" dirty="0">
                <a:solidFill>
                  <a:srgbClr val="006FC0"/>
                </a:solidFill>
              </a:rPr>
              <a:t>INDUSTRI BERBAHAN</a:t>
            </a:r>
            <a:r>
              <a:rPr sz="3000" spc="-85" dirty="0">
                <a:solidFill>
                  <a:srgbClr val="006FC0"/>
                </a:solidFill>
              </a:rPr>
              <a:t> </a:t>
            </a:r>
            <a:r>
              <a:rPr sz="3000" spc="-5" dirty="0">
                <a:solidFill>
                  <a:srgbClr val="006FC0"/>
                </a:solidFill>
              </a:rPr>
              <a:t>BAKU  </a:t>
            </a:r>
            <a:r>
              <a:rPr sz="3000" dirty="0">
                <a:solidFill>
                  <a:srgbClr val="006FC0"/>
                </a:solidFill>
              </a:rPr>
              <a:t>BUAH DAN</a:t>
            </a:r>
            <a:r>
              <a:rPr sz="3000" spc="-70" dirty="0">
                <a:solidFill>
                  <a:srgbClr val="006FC0"/>
                </a:solidFill>
              </a:rPr>
              <a:t> </a:t>
            </a:r>
            <a:r>
              <a:rPr sz="3000" spc="-55" dirty="0">
                <a:solidFill>
                  <a:srgbClr val="006FC0"/>
                </a:solidFill>
              </a:rPr>
              <a:t>SAYUR</a:t>
            </a:r>
            <a:endParaRPr sz="3000"/>
          </a:p>
        </p:txBody>
      </p:sp>
      <p:sp>
        <p:nvSpPr>
          <p:cNvPr id="3" name="object 3"/>
          <p:cNvSpPr txBox="1"/>
          <p:nvPr/>
        </p:nvSpPr>
        <p:spPr>
          <a:xfrm>
            <a:off x="383540" y="1466469"/>
            <a:ext cx="8346440" cy="5065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5"/>
              </a:spcBef>
              <a:buChar char="•"/>
              <a:tabLst>
                <a:tab pos="469265" algn="l"/>
                <a:tab pos="469900" algn="l"/>
              </a:tabLst>
            </a:pPr>
            <a:r>
              <a:rPr sz="2900" dirty="0">
                <a:latin typeface="Arial"/>
                <a:cs typeface="Arial"/>
              </a:rPr>
              <a:t>Limbah </a:t>
            </a:r>
            <a:r>
              <a:rPr sz="2900" spc="5" dirty="0">
                <a:latin typeface="Arial"/>
                <a:cs typeface="Arial"/>
              </a:rPr>
              <a:t>dari </a:t>
            </a:r>
            <a:r>
              <a:rPr sz="2900" dirty="0">
                <a:latin typeface="Arial"/>
                <a:cs typeface="Arial"/>
              </a:rPr>
              <a:t>pengolahan </a:t>
            </a:r>
            <a:r>
              <a:rPr sz="2900" spc="5" dirty="0">
                <a:latin typeface="Arial"/>
                <a:cs typeface="Arial"/>
              </a:rPr>
              <a:t>pangan berbahan</a:t>
            </a:r>
            <a:r>
              <a:rPr sz="2900" spc="-254" dirty="0">
                <a:latin typeface="Arial"/>
                <a:cs typeface="Arial"/>
              </a:rPr>
              <a:t> </a:t>
            </a:r>
            <a:r>
              <a:rPr sz="2900" spc="5" dirty="0">
                <a:latin typeface="Arial"/>
                <a:cs typeface="Arial"/>
              </a:rPr>
              <a:t>buah  dan </a:t>
            </a:r>
            <a:r>
              <a:rPr sz="2900" dirty="0">
                <a:latin typeface="Arial"/>
                <a:cs typeface="Arial"/>
              </a:rPr>
              <a:t>sayur umumnya mempunyai pH tinggi  karena banyak digunakan larutan alkali pada  prosesnya.</a:t>
            </a:r>
            <a:endParaRPr sz="2900">
              <a:latin typeface="Arial"/>
              <a:cs typeface="Arial"/>
            </a:endParaRPr>
          </a:p>
          <a:p>
            <a:pPr marL="469900" marR="71120" indent="-457200">
              <a:lnSpc>
                <a:spcPct val="100000"/>
              </a:lnSpc>
              <a:spcBef>
                <a:spcPts val="695"/>
              </a:spcBef>
              <a:buChar char="•"/>
              <a:tabLst>
                <a:tab pos="469265" algn="l"/>
                <a:tab pos="469900" algn="l"/>
              </a:tabLst>
            </a:pPr>
            <a:r>
              <a:rPr sz="2900" dirty="0">
                <a:latin typeface="Arial"/>
                <a:cs typeface="Arial"/>
              </a:rPr>
              <a:t>Kecuali </a:t>
            </a:r>
            <a:r>
              <a:rPr sz="2900" spc="5" dirty="0">
                <a:latin typeface="Arial"/>
                <a:cs typeface="Arial"/>
              </a:rPr>
              <a:t>pada </a:t>
            </a:r>
            <a:r>
              <a:rPr sz="2900" dirty="0">
                <a:latin typeface="Arial"/>
                <a:cs typeface="Arial"/>
              </a:rPr>
              <a:t>proses fermentasi </a:t>
            </a:r>
            <a:r>
              <a:rPr sz="2900" spc="5" dirty="0">
                <a:latin typeface="Arial"/>
                <a:cs typeface="Arial"/>
              </a:rPr>
              <a:t>buah dan</a:t>
            </a:r>
            <a:r>
              <a:rPr sz="2900" spc="-24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sayur  yang </a:t>
            </a:r>
            <a:r>
              <a:rPr sz="2900" spc="5" dirty="0">
                <a:latin typeface="Arial"/>
                <a:cs typeface="Arial"/>
              </a:rPr>
              <a:t>pada </a:t>
            </a:r>
            <a:r>
              <a:rPr sz="2900" dirty="0">
                <a:latin typeface="Arial"/>
                <a:cs typeface="Arial"/>
              </a:rPr>
              <a:t>umumnya banyak mengeluarkan  limbah cair yang bersifat</a:t>
            </a:r>
            <a:r>
              <a:rPr sz="2900" spc="-13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asam.</a:t>
            </a:r>
            <a:endParaRPr sz="2900">
              <a:latin typeface="Arial"/>
              <a:cs typeface="Arial"/>
            </a:endParaRPr>
          </a:p>
          <a:p>
            <a:pPr marL="469900" marR="29845" indent="-457200">
              <a:lnSpc>
                <a:spcPct val="100000"/>
              </a:lnSpc>
              <a:spcBef>
                <a:spcPts val="7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00" dirty="0">
                <a:latin typeface="Arial"/>
                <a:cs typeface="Arial"/>
              </a:rPr>
              <a:t>Nilai BOD </a:t>
            </a:r>
            <a:r>
              <a:rPr sz="2900" spc="5" dirty="0">
                <a:latin typeface="Arial"/>
                <a:cs typeface="Arial"/>
              </a:rPr>
              <a:t>dan </a:t>
            </a:r>
            <a:r>
              <a:rPr sz="2900" dirty="0">
                <a:latin typeface="Arial"/>
                <a:cs typeface="Arial"/>
              </a:rPr>
              <a:t>COD </a:t>
            </a:r>
            <a:r>
              <a:rPr sz="2900" spc="5" dirty="0">
                <a:latin typeface="Arial"/>
                <a:cs typeface="Arial"/>
              </a:rPr>
              <a:t>dari </a:t>
            </a:r>
            <a:r>
              <a:rPr sz="2900" dirty="0">
                <a:latin typeface="Arial"/>
                <a:cs typeface="Arial"/>
              </a:rPr>
              <a:t>limbah industri ini  sangat bervariasi, sebagai contoh nilai pH,</a:t>
            </a:r>
            <a:r>
              <a:rPr sz="2900" spc="-170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BOD  </a:t>
            </a:r>
            <a:r>
              <a:rPr sz="2900" spc="5" dirty="0">
                <a:latin typeface="Arial"/>
                <a:cs typeface="Arial"/>
              </a:rPr>
              <a:t>dan </a:t>
            </a:r>
            <a:r>
              <a:rPr sz="2900" dirty="0">
                <a:latin typeface="Arial"/>
                <a:cs typeface="Arial"/>
              </a:rPr>
              <a:t>COD industri </a:t>
            </a:r>
            <a:r>
              <a:rPr sz="2900" spc="5" dirty="0">
                <a:latin typeface="Arial"/>
                <a:cs typeface="Arial"/>
              </a:rPr>
              <a:t>apel dapat </a:t>
            </a:r>
            <a:r>
              <a:rPr sz="2900" dirty="0">
                <a:latin typeface="Arial"/>
                <a:cs typeface="Arial"/>
              </a:rPr>
              <a:t>berkisar 4.1-7.7;  240-19000 mg/l </a:t>
            </a:r>
            <a:r>
              <a:rPr sz="2900" spc="5" dirty="0">
                <a:latin typeface="Arial"/>
                <a:cs typeface="Arial"/>
              </a:rPr>
              <a:t>dan</a:t>
            </a:r>
            <a:r>
              <a:rPr sz="2900" spc="-114" dirty="0">
                <a:latin typeface="Arial"/>
                <a:cs typeface="Arial"/>
              </a:rPr>
              <a:t> </a:t>
            </a:r>
            <a:r>
              <a:rPr sz="2900" dirty="0">
                <a:latin typeface="Arial"/>
                <a:cs typeface="Arial"/>
              </a:rPr>
              <a:t>400-37000mg/l.</a:t>
            </a:r>
            <a:endParaRPr sz="29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53134" y="1958162"/>
            <a:ext cx="671195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spc="-740" dirty="0"/>
              <a:t>TEKNOLOGI  </a:t>
            </a:r>
            <a:r>
              <a:rPr sz="6000" spc="-795" dirty="0"/>
              <a:t>KOAGULASI </a:t>
            </a:r>
            <a:r>
              <a:rPr sz="6000" spc="-665" dirty="0"/>
              <a:t>(AEROB)  </a:t>
            </a:r>
            <a:r>
              <a:rPr sz="6000" spc="-595" dirty="0"/>
              <a:t>UNTUK </a:t>
            </a:r>
            <a:r>
              <a:rPr sz="6000" spc="-540" dirty="0"/>
              <a:t>LIMBAH</a:t>
            </a:r>
            <a:r>
              <a:rPr sz="6000" spc="-100" dirty="0"/>
              <a:t> </a:t>
            </a:r>
            <a:r>
              <a:rPr sz="6000" spc="-725" dirty="0"/>
              <a:t>CAIR</a:t>
            </a:r>
            <a:endParaRPr sz="6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47217" y="496646"/>
            <a:ext cx="805053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75" dirty="0"/>
              <a:t>KOLAM </a:t>
            </a:r>
            <a:r>
              <a:rPr spc="-535" dirty="0"/>
              <a:t>KOAGULASI </a:t>
            </a:r>
            <a:r>
              <a:rPr spc="-555" dirty="0"/>
              <a:t>(PLC</a:t>
            </a:r>
            <a:r>
              <a:rPr spc="-840" dirty="0"/>
              <a:t> </a:t>
            </a:r>
            <a:r>
              <a:rPr spc="-495" dirty="0"/>
              <a:t>SEDERHANA)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676398"/>
            <a:ext cx="9144000" cy="51815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3852" rIns="0" bIns="0" rtlCol="0">
            <a:spAutoFit/>
          </a:bodyPr>
          <a:lstStyle/>
          <a:p>
            <a:pPr marL="2463165" marR="5080" indent="-1798955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DESAIN BAK</a:t>
            </a:r>
            <a:r>
              <a:rPr sz="3600" spc="-105" dirty="0"/>
              <a:t> </a:t>
            </a:r>
            <a:r>
              <a:rPr sz="3600" spc="-25" dirty="0"/>
              <a:t>PENGENDAPAN  </a:t>
            </a:r>
            <a:r>
              <a:rPr sz="3600" dirty="0"/>
              <a:t>SEDERHANA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1676400"/>
            <a:ext cx="9144000" cy="47870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9442" y="341198"/>
            <a:ext cx="7802880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spc="-5" dirty="0">
                <a:solidFill>
                  <a:srgbClr val="006FC0"/>
                </a:solidFill>
              </a:rPr>
              <a:t>PRINSIP DASAR KOLAM</a:t>
            </a:r>
            <a:r>
              <a:rPr sz="3400" spc="-90" dirty="0">
                <a:solidFill>
                  <a:srgbClr val="006FC0"/>
                </a:solidFill>
              </a:rPr>
              <a:t> </a:t>
            </a:r>
            <a:r>
              <a:rPr sz="3400" spc="-10" dirty="0">
                <a:solidFill>
                  <a:srgbClr val="006FC0"/>
                </a:solidFill>
              </a:rPr>
              <a:t>KOAGULASI</a:t>
            </a:r>
            <a:endParaRPr sz="3400"/>
          </a:p>
        </p:txBody>
      </p:sp>
      <p:sp>
        <p:nvSpPr>
          <p:cNvPr id="3" name="object 3"/>
          <p:cNvSpPr txBox="1"/>
          <p:nvPr/>
        </p:nvSpPr>
        <p:spPr>
          <a:xfrm>
            <a:off x="383540" y="1249806"/>
            <a:ext cx="8187690" cy="49396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95"/>
              </a:spcBef>
              <a:buChar char="•"/>
              <a:tabLst>
                <a:tab pos="469265" algn="l"/>
                <a:tab pos="469900" algn="l"/>
              </a:tabLst>
            </a:pPr>
            <a:r>
              <a:rPr sz="3100" spc="-10" dirty="0">
                <a:latin typeface="Arial"/>
                <a:cs typeface="Arial"/>
              </a:rPr>
              <a:t>Pemisahan </a:t>
            </a:r>
            <a:r>
              <a:rPr sz="3100" spc="-5" dirty="0">
                <a:latin typeface="Arial"/>
                <a:cs typeface="Arial"/>
              </a:rPr>
              <a:t>limbah cair secara berjenjang  </a:t>
            </a:r>
            <a:r>
              <a:rPr sz="3100" spc="-10" dirty="0">
                <a:latin typeface="Arial"/>
                <a:cs typeface="Arial"/>
              </a:rPr>
              <a:t>pada </a:t>
            </a:r>
            <a:r>
              <a:rPr sz="3100" spc="-5" dirty="0">
                <a:latin typeface="Arial"/>
                <a:cs typeface="Arial"/>
              </a:rPr>
              <a:t>beberapa kolam </a:t>
            </a:r>
            <a:r>
              <a:rPr sz="3100" spc="-10" dirty="0">
                <a:latin typeface="Arial"/>
                <a:cs typeface="Arial"/>
              </a:rPr>
              <a:t>yang </a:t>
            </a:r>
            <a:r>
              <a:rPr sz="3100" spc="-5" dirty="0">
                <a:latin typeface="Arial"/>
                <a:cs typeface="Arial"/>
              </a:rPr>
              <a:t>dialirkan melalui  grafitasi</a:t>
            </a:r>
            <a:endParaRPr sz="3100">
              <a:latin typeface="Arial"/>
              <a:cs typeface="Arial"/>
            </a:endParaRPr>
          </a:p>
          <a:p>
            <a:pPr marL="469900" marR="70485" indent="-457200">
              <a:lnSpc>
                <a:spcPct val="100000"/>
              </a:lnSpc>
              <a:spcBef>
                <a:spcPts val="745"/>
              </a:spcBef>
              <a:buChar char="•"/>
              <a:tabLst>
                <a:tab pos="469265" algn="l"/>
                <a:tab pos="469900" algn="l"/>
              </a:tabLst>
            </a:pPr>
            <a:r>
              <a:rPr sz="3100" spc="-50" dirty="0">
                <a:latin typeface="Arial"/>
                <a:cs typeface="Arial"/>
              </a:rPr>
              <a:t>Terdapat </a:t>
            </a:r>
            <a:r>
              <a:rPr sz="3100" spc="-5" dirty="0">
                <a:latin typeface="Arial"/>
                <a:cs typeface="Arial"/>
              </a:rPr>
              <a:t>proses pengendapan, </a:t>
            </a:r>
            <a:r>
              <a:rPr sz="3100" spc="-10" dirty="0">
                <a:latin typeface="Arial"/>
                <a:cs typeface="Arial"/>
              </a:rPr>
              <a:t>dan </a:t>
            </a:r>
            <a:r>
              <a:rPr sz="3100" spc="-5" dirty="0">
                <a:latin typeface="Arial"/>
                <a:cs typeface="Arial"/>
              </a:rPr>
              <a:t>dekom-  posisi </a:t>
            </a:r>
            <a:r>
              <a:rPr sz="3100" spc="-10" dirty="0">
                <a:latin typeface="Arial"/>
                <a:cs typeface="Arial"/>
              </a:rPr>
              <a:t>bahan organik </a:t>
            </a:r>
            <a:r>
              <a:rPr sz="3100" spc="-5" dirty="0">
                <a:latin typeface="Arial"/>
                <a:cs typeface="Arial"/>
              </a:rPr>
              <a:t>secara alami </a:t>
            </a:r>
            <a:r>
              <a:rPr sz="3100" spc="-10" dirty="0">
                <a:latin typeface="Arial"/>
                <a:cs typeface="Arial"/>
              </a:rPr>
              <a:t>dan/atau  bantuan </a:t>
            </a:r>
            <a:r>
              <a:rPr sz="3100" spc="-5" dirty="0">
                <a:latin typeface="Arial"/>
                <a:cs typeface="Arial"/>
              </a:rPr>
              <a:t>penambahan </a:t>
            </a:r>
            <a:r>
              <a:rPr sz="3100" spc="-10" dirty="0">
                <a:latin typeface="Arial"/>
                <a:cs typeface="Arial"/>
              </a:rPr>
              <a:t>oganisme, dipantau  de-ngan </a:t>
            </a:r>
            <a:r>
              <a:rPr sz="3100" spc="-5" dirty="0">
                <a:latin typeface="Arial"/>
                <a:cs typeface="Arial"/>
              </a:rPr>
              <a:t>bioindikator </a:t>
            </a:r>
            <a:r>
              <a:rPr sz="3100" spc="-10" dirty="0">
                <a:latin typeface="Arial"/>
                <a:cs typeface="Arial"/>
              </a:rPr>
              <a:t>berupa</a:t>
            </a:r>
            <a:r>
              <a:rPr sz="3100" spc="150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ikan.</a:t>
            </a:r>
            <a:endParaRPr sz="3100">
              <a:latin typeface="Arial"/>
              <a:cs typeface="Arial"/>
            </a:endParaRPr>
          </a:p>
          <a:p>
            <a:pPr marL="469900" marR="5080" indent="-457200" algn="just">
              <a:lnSpc>
                <a:spcPct val="100000"/>
              </a:lnSpc>
              <a:spcBef>
                <a:spcPts val="750"/>
              </a:spcBef>
              <a:buChar char="•"/>
              <a:tabLst>
                <a:tab pos="469900" algn="l"/>
              </a:tabLst>
            </a:pPr>
            <a:r>
              <a:rPr sz="3100" spc="-10" dirty="0">
                <a:latin typeface="Arial"/>
                <a:cs typeface="Arial"/>
              </a:rPr>
              <a:t>Sangat </a:t>
            </a:r>
            <a:r>
              <a:rPr sz="3100" spc="-5" dirty="0">
                <a:latin typeface="Arial"/>
                <a:cs typeface="Arial"/>
              </a:rPr>
              <a:t>baik bila memiliki </a:t>
            </a:r>
            <a:r>
              <a:rPr sz="3100" spc="-10" dirty="0">
                <a:latin typeface="Arial"/>
                <a:cs typeface="Arial"/>
              </a:rPr>
              <a:t>lahan yang cukup  luas dan </a:t>
            </a:r>
            <a:r>
              <a:rPr sz="3100" spc="-5" dirty="0">
                <a:latin typeface="Arial"/>
                <a:cs typeface="Arial"/>
              </a:rPr>
              <a:t>pengembangan usaha sampingan  (misalnya pemeliharaan berbagai </a:t>
            </a:r>
            <a:r>
              <a:rPr sz="3100" spc="-10" dirty="0">
                <a:latin typeface="Arial"/>
                <a:cs typeface="Arial"/>
              </a:rPr>
              <a:t>jenis</a:t>
            </a:r>
            <a:r>
              <a:rPr sz="3100" spc="114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ikan)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32154" y="1500885"/>
            <a:ext cx="7153909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270" algn="ctr">
              <a:lnSpc>
                <a:spcPct val="100000"/>
              </a:lnSpc>
              <a:spcBef>
                <a:spcPts val="100"/>
              </a:spcBef>
            </a:pPr>
            <a:r>
              <a:rPr sz="6000" b="1" spc="-740" dirty="0">
                <a:latin typeface="Arial"/>
                <a:cs typeface="Arial"/>
              </a:rPr>
              <a:t>TEKNOLOGI </a:t>
            </a:r>
            <a:r>
              <a:rPr sz="6000" b="1" spc="-775" dirty="0">
                <a:latin typeface="Arial"/>
                <a:cs typeface="Arial"/>
              </a:rPr>
              <a:t>BIOFILTER  </a:t>
            </a:r>
            <a:r>
              <a:rPr sz="6000" b="1" spc="-780" dirty="0">
                <a:latin typeface="Arial"/>
                <a:cs typeface="Arial"/>
              </a:rPr>
              <a:t>ANAEROB </a:t>
            </a:r>
            <a:r>
              <a:rPr sz="6000" b="1" spc="-595" dirty="0">
                <a:latin typeface="Arial"/>
                <a:cs typeface="Arial"/>
              </a:rPr>
              <a:t>DAN </a:t>
            </a:r>
            <a:r>
              <a:rPr sz="6000" b="1" spc="-875" dirty="0">
                <a:latin typeface="Arial"/>
                <a:cs typeface="Arial"/>
              </a:rPr>
              <a:t>AEROB  </a:t>
            </a:r>
            <a:r>
              <a:rPr sz="6000" b="1" spc="-595" dirty="0">
                <a:latin typeface="Arial"/>
                <a:cs typeface="Arial"/>
              </a:rPr>
              <a:t>UNTUK </a:t>
            </a:r>
            <a:r>
              <a:rPr sz="6000" b="1" spc="-540" dirty="0">
                <a:latin typeface="Arial"/>
                <a:cs typeface="Arial"/>
              </a:rPr>
              <a:t>LIMBAH</a:t>
            </a:r>
            <a:r>
              <a:rPr sz="6000" b="1" spc="-75" dirty="0">
                <a:latin typeface="Arial"/>
                <a:cs typeface="Arial"/>
              </a:rPr>
              <a:t> </a:t>
            </a:r>
            <a:r>
              <a:rPr sz="6000" b="1" spc="-725" dirty="0">
                <a:latin typeface="Arial"/>
                <a:cs typeface="Arial"/>
              </a:rPr>
              <a:t>CAIR</a:t>
            </a:r>
            <a:endParaRPr sz="6000">
              <a:latin typeface="Arial"/>
              <a:cs typeface="Arial"/>
            </a:endParaRPr>
          </a:p>
          <a:p>
            <a:pPr marL="3810" algn="ctr">
              <a:lnSpc>
                <a:spcPct val="100000"/>
              </a:lnSpc>
              <a:spcBef>
                <a:spcPts val="5"/>
              </a:spcBef>
            </a:pPr>
            <a:r>
              <a:rPr sz="6000" b="1" spc="-434" dirty="0">
                <a:latin typeface="Arial"/>
                <a:cs typeface="Arial"/>
              </a:rPr>
              <a:t>(Bawah</a:t>
            </a:r>
            <a:r>
              <a:rPr sz="6000" b="1" spc="-325" dirty="0">
                <a:latin typeface="Arial"/>
                <a:cs typeface="Arial"/>
              </a:rPr>
              <a:t> </a:t>
            </a:r>
            <a:r>
              <a:rPr sz="6000" b="1" spc="-490" dirty="0">
                <a:latin typeface="Arial"/>
                <a:cs typeface="Arial"/>
              </a:rPr>
              <a:t>Tanah)</a:t>
            </a:r>
            <a:endParaRPr sz="6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3125" y="461594"/>
            <a:ext cx="800036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00" dirty="0"/>
              <a:t>DESAIN </a:t>
            </a:r>
            <a:r>
              <a:rPr sz="4400" spc="-570" dirty="0"/>
              <a:t>IPAL </a:t>
            </a:r>
            <a:r>
              <a:rPr sz="4400" spc="-484" dirty="0"/>
              <a:t>DENGAN </a:t>
            </a:r>
            <a:r>
              <a:rPr sz="4400" spc="-490" dirty="0"/>
              <a:t>SISTEM</a:t>
            </a:r>
            <a:r>
              <a:rPr sz="4400" spc="-60" dirty="0"/>
              <a:t> </a:t>
            </a:r>
            <a:r>
              <a:rPr sz="4400" spc="-595" dirty="0"/>
              <a:t>BAA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0" y="1600200"/>
            <a:ext cx="9074150" cy="20764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4276724"/>
            <a:ext cx="3200400" cy="2371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76600" y="4581524"/>
            <a:ext cx="2352675" cy="199072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895975" y="4276724"/>
            <a:ext cx="3200400" cy="23717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934" y="286257"/>
            <a:ext cx="679132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630" dirty="0"/>
              <a:t>PERLENGKAPAN</a:t>
            </a:r>
            <a:r>
              <a:rPr sz="4400" spc="-350" dirty="0"/>
              <a:t> </a:t>
            </a:r>
            <a:r>
              <a:rPr sz="4400" spc="-525" dirty="0"/>
              <a:t>PENUNJANG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0" y="1371600"/>
            <a:ext cx="3810000" cy="290512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638800" y="1676400"/>
            <a:ext cx="2905125" cy="2724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200400" y="3124238"/>
            <a:ext cx="2819400" cy="27515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3777234" y="6078423"/>
            <a:ext cx="1898014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1" spc="-215" dirty="0">
                <a:latin typeface="Arial"/>
                <a:cs typeface="Arial"/>
              </a:rPr>
              <a:t>Biofilter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739" y="245110"/>
            <a:ext cx="421386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9" dirty="0"/>
              <a:t>DESAIN </a:t>
            </a:r>
            <a:r>
              <a:rPr spc="-620" dirty="0"/>
              <a:t>BAK</a:t>
            </a:r>
            <a:r>
              <a:rPr spc="-680" dirty="0"/>
              <a:t> </a:t>
            </a:r>
            <a:r>
              <a:rPr spc="-525" dirty="0"/>
              <a:t>AERASI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166552"/>
            <a:ext cx="9144000" cy="538664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92248" y="1958162"/>
            <a:ext cx="5233670" cy="27692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6000" spc="-735" dirty="0"/>
              <a:t>TEKNOLOGI </a:t>
            </a:r>
            <a:r>
              <a:rPr sz="6000" spc="-780" dirty="0"/>
              <a:t>IPAL  </a:t>
            </a:r>
            <a:r>
              <a:rPr sz="6000" spc="-545" dirty="0"/>
              <a:t>LIMBAH</a:t>
            </a:r>
            <a:r>
              <a:rPr sz="6000" spc="-320" dirty="0"/>
              <a:t> </a:t>
            </a:r>
            <a:r>
              <a:rPr sz="6000" spc="-725" dirty="0"/>
              <a:t>CAIR</a:t>
            </a:r>
            <a:endParaRPr sz="6000"/>
          </a:p>
          <a:p>
            <a:pPr marL="2540" algn="ctr">
              <a:lnSpc>
                <a:spcPct val="100000"/>
              </a:lnSpc>
              <a:spcBef>
                <a:spcPts val="5"/>
              </a:spcBef>
            </a:pPr>
            <a:r>
              <a:rPr sz="6000" spc="-290" dirty="0"/>
              <a:t>(Di </a:t>
            </a:r>
            <a:r>
              <a:rPr sz="6000" spc="-434" dirty="0"/>
              <a:t>atas</a:t>
            </a:r>
            <a:r>
              <a:rPr sz="6000" spc="-380" dirty="0"/>
              <a:t> </a:t>
            </a:r>
            <a:r>
              <a:rPr sz="6000" spc="-295" dirty="0"/>
              <a:t>tanah)</a:t>
            </a:r>
            <a:endParaRPr sz="6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521333" y="1500885"/>
            <a:ext cx="6177280" cy="3683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7475" marR="107314" indent="-3175" algn="ctr">
              <a:lnSpc>
                <a:spcPct val="100000"/>
              </a:lnSpc>
              <a:spcBef>
                <a:spcPts val="100"/>
              </a:spcBef>
            </a:pPr>
            <a:r>
              <a:rPr sz="6000" b="1" spc="-740" dirty="0">
                <a:latin typeface="Arial"/>
                <a:cs typeface="Arial"/>
              </a:rPr>
              <a:t>PEMANFAATAN  </a:t>
            </a:r>
            <a:r>
              <a:rPr sz="6000" b="1" spc="-605" dirty="0">
                <a:latin typeface="Arial"/>
                <a:cs typeface="Arial"/>
              </a:rPr>
              <a:t>LUMPUR</a:t>
            </a:r>
            <a:r>
              <a:rPr sz="6000" b="1" spc="-420" dirty="0">
                <a:latin typeface="Arial"/>
                <a:cs typeface="Arial"/>
              </a:rPr>
              <a:t> </a:t>
            </a:r>
            <a:r>
              <a:rPr sz="6000" b="1" spc="-700" dirty="0">
                <a:latin typeface="Arial"/>
                <a:cs typeface="Arial"/>
              </a:rPr>
              <a:t>(SLUDGE)</a:t>
            </a:r>
            <a:endParaRPr sz="6000">
              <a:latin typeface="Arial"/>
              <a:cs typeface="Arial"/>
            </a:endParaRPr>
          </a:p>
          <a:p>
            <a:pPr marL="12065" marR="5080" algn="ctr">
              <a:lnSpc>
                <a:spcPct val="100000"/>
              </a:lnSpc>
              <a:spcBef>
                <a:spcPts val="5"/>
              </a:spcBef>
            </a:pPr>
            <a:r>
              <a:rPr sz="6000" b="1" i="1" spc="-275" dirty="0">
                <a:latin typeface="Trebuchet MS"/>
                <a:cs typeface="Trebuchet MS"/>
              </a:rPr>
              <a:t>Sedang </a:t>
            </a:r>
            <a:r>
              <a:rPr sz="6000" b="1" i="1" spc="-405" dirty="0">
                <a:latin typeface="Trebuchet MS"/>
                <a:cs typeface="Trebuchet MS"/>
              </a:rPr>
              <a:t>pada</a:t>
            </a:r>
            <a:r>
              <a:rPr sz="6000" b="1" i="1" spc="-715" dirty="0">
                <a:latin typeface="Trebuchet MS"/>
                <a:cs typeface="Trebuchet MS"/>
              </a:rPr>
              <a:t> </a:t>
            </a:r>
            <a:r>
              <a:rPr sz="6000" b="1" i="1" spc="-409" dirty="0">
                <a:latin typeface="Trebuchet MS"/>
                <a:cs typeface="Trebuchet MS"/>
              </a:rPr>
              <a:t>tahap  </a:t>
            </a:r>
            <a:r>
              <a:rPr sz="6000" b="1" i="1" spc="-395" dirty="0">
                <a:latin typeface="Trebuchet MS"/>
                <a:cs typeface="Trebuchet MS"/>
              </a:rPr>
              <a:t>penelitian</a:t>
            </a:r>
            <a:endParaRPr sz="6000">
              <a:latin typeface="Trebuchet MS"/>
              <a:cs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79501"/>
            <a:ext cx="8092440" cy="59791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488950" indent="-3429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100" b="1" spc="-5" dirty="0">
                <a:solidFill>
                  <a:srgbClr val="FF0000"/>
                </a:solidFill>
                <a:latin typeface="Arial"/>
                <a:cs typeface="Arial"/>
              </a:rPr>
              <a:t>Limbah baru </a:t>
            </a:r>
            <a:r>
              <a:rPr sz="3100" spc="-5" dirty="0">
                <a:latin typeface="Arial"/>
                <a:cs typeface="Arial"/>
              </a:rPr>
              <a:t>merupakan masalah utama  dari penerapan metode lumpur</a:t>
            </a:r>
            <a:r>
              <a:rPr sz="3100" spc="100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aktif.</a:t>
            </a:r>
            <a:endParaRPr sz="3100">
              <a:latin typeface="Arial"/>
              <a:cs typeface="Arial"/>
            </a:endParaRPr>
          </a:p>
          <a:p>
            <a:pPr marL="355600" marR="530860" indent="-342900">
              <a:lnSpc>
                <a:spcPct val="10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10" dirty="0">
                <a:latin typeface="Arial"/>
                <a:cs typeface="Arial"/>
              </a:rPr>
              <a:t>Limbah </a:t>
            </a:r>
            <a:r>
              <a:rPr sz="3100" spc="-5" dirty="0">
                <a:latin typeface="Arial"/>
                <a:cs typeface="Arial"/>
              </a:rPr>
              <a:t>yang </a:t>
            </a:r>
            <a:r>
              <a:rPr sz="3100" spc="-10" dirty="0">
                <a:latin typeface="Arial"/>
                <a:cs typeface="Arial"/>
              </a:rPr>
              <a:t>berasal </a:t>
            </a:r>
            <a:r>
              <a:rPr sz="3100" spc="-5" dirty="0">
                <a:latin typeface="Arial"/>
                <a:cs typeface="Arial"/>
              </a:rPr>
              <a:t>dari kelebihan  </a:t>
            </a:r>
            <a:r>
              <a:rPr sz="3100" spc="-10" dirty="0">
                <a:latin typeface="Arial"/>
                <a:cs typeface="Arial"/>
              </a:rPr>
              <a:t>endapan lumpur hasil proses lumpur aktif  </a:t>
            </a:r>
            <a:r>
              <a:rPr sz="3100" spc="-5" dirty="0">
                <a:latin typeface="Arial"/>
                <a:cs typeface="Arial"/>
              </a:rPr>
              <a:t>memerlukan penanganan</a:t>
            </a:r>
            <a:r>
              <a:rPr sz="3100" spc="75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khusus.</a:t>
            </a:r>
            <a:endParaRPr sz="3100">
              <a:latin typeface="Arial"/>
              <a:cs typeface="Arial"/>
            </a:endParaRPr>
          </a:p>
          <a:p>
            <a:pPr marL="355600" marR="638810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10" dirty="0">
                <a:latin typeface="Arial"/>
                <a:cs typeface="Arial"/>
              </a:rPr>
              <a:t>Limbah </a:t>
            </a:r>
            <a:r>
              <a:rPr sz="3100" spc="-5" dirty="0">
                <a:latin typeface="Arial"/>
                <a:cs typeface="Arial"/>
              </a:rPr>
              <a:t>ini </a:t>
            </a:r>
            <a:r>
              <a:rPr sz="3100" spc="-10" dirty="0">
                <a:latin typeface="Arial"/>
                <a:cs typeface="Arial"/>
              </a:rPr>
              <a:t>selain </a:t>
            </a:r>
            <a:r>
              <a:rPr sz="3100" spc="-5" dirty="0">
                <a:latin typeface="Arial"/>
                <a:cs typeface="Arial"/>
              </a:rPr>
              <a:t>mengandung berbagai  </a:t>
            </a:r>
            <a:r>
              <a:rPr sz="3100" spc="-10" dirty="0">
                <a:latin typeface="Arial"/>
                <a:cs typeface="Arial"/>
              </a:rPr>
              <a:t>jenis </a:t>
            </a:r>
            <a:r>
              <a:rPr sz="3100" spc="-5" dirty="0">
                <a:latin typeface="Arial"/>
                <a:cs typeface="Arial"/>
              </a:rPr>
              <a:t>mikroorganisme juga mengandung  </a:t>
            </a:r>
            <a:r>
              <a:rPr sz="3100" spc="-10" dirty="0">
                <a:latin typeface="Arial"/>
                <a:cs typeface="Arial"/>
              </a:rPr>
              <a:t>berbagai </a:t>
            </a:r>
            <a:r>
              <a:rPr sz="3100" b="1" spc="-5" dirty="0">
                <a:solidFill>
                  <a:srgbClr val="00AF50"/>
                </a:solidFill>
                <a:latin typeface="Arial"/>
                <a:cs typeface="Arial"/>
              </a:rPr>
              <a:t>jenis senyawa-senyawa </a:t>
            </a:r>
            <a:r>
              <a:rPr sz="3100" b="1" spc="-10" dirty="0">
                <a:solidFill>
                  <a:srgbClr val="00AF50"/>
                </a:solidFill>
                <a:latin typeface="Arial"/>
                <a:cs typeface="Arial"/>
              </a:rPr>
              <a:t>yang  </a:t>
            </a:r>
            <a:r>
              <a:rPr sz="3100" b="1" spc="-5" dirty="0">
                <a:solidFill>
                  <a:srgbClr val="00AF50"/>
                </a:solidFill>
                <a:latin typeface="Arial"/>
                <a:cs typeface="Arial"/>
              </a:rPr>
              <a:t>tidak dapat diuraikan oleh  mikroorganisme.</a:t>
            </a:r>
            <a:endParaRPr sz="31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10" dirty="0">
                <a:latin typeface="Arial"/>
                <a:cs typeface="Arial"/>
              </a:rPr>
              <a:t>Pengolahan </a:t>
            </a:r>
            <a:r>
              <a:rPr sz="3100" spc="-5" dirty="0">
                <a:latin typeface="Arial"/>
                <a:cs typeface="Arial"/>
              </a:rPr>
              <a:t>limbah endapan lumpur ini  sendiri memerlukan </a:t>
            </a:r>
            <a:r>
              <a:rPr sz="3100" spc="-10" dirty="0">
                <a:latin typeface="Arial"/>
                <a:cs typeface="Arial"/>
              </a:rPr>
              <a:t>biaya </a:t>
            </a:r>
            <a:r>
              <a:rPr sz="3100" spc="-5" dirty="0">
                <a:latin typeface="Arial"/>
                <a:cs typeface="Arial"/>
              </a:rPr>
              <a:t>yang tidak</a:t>
            </a:r>
            <a:r>
              <a:rPr sz="3100" spc="120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sedikit.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327151"/>
            <a:ext cx="8365490" cy="6051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75692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Sedikitnya </a:t>
            </a:r>
            <a:r>
              <a:rPr sz="2950" b="1" i="1" spc="5" dirty="0">
                <a:solidFill>
                  <a:srgbClr val="006FC0"/>
                </a:solidFill>
                <a:latin typeface="Arial"/>
                <a:cs typeface="Arial"/>
              </a:rPr>
              <a:t>50%dari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biaya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pengolahan</a:t>
            </a:r>
            <a:r>
              <a:rPr sz="2950" b="1" i="1" spc="-75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air 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limbah dapat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tersedot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untuk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mengatasi 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limbah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enda-pan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lumpur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yang</a:t>
            </a:r>
            <a:r>
              <a:rPr sz="2950" b="1" i="1" spc="-2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terjadi.</a:t>
            </a:r>
            <a:endParaRPr sz="2950">
              <a:latin typeface="Arial"/>
              <a:cs typeface="Arial"/>
            </a:endParaRPr>
          </a:p>
          <a:p>
            <a:pPr marL="355600" marR="15621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437515" algn="l"/>
                <a:tab pos="438150" algn="l"/>
              </a:tabLst>
            </a:pPr>
            <a:r>
              <a:rPr sz="2950" dirty="0">
                <a:latin typeface="Arial"/>
                <a:cs typeface="Arial"/>
              </a:rPr>
              <a:t>Akibatnya, di Indonesia, kebanyakan limbah  endapan </a:t>
            </a:r>
            <a:r>
              <a:rPr sz="2950" spc="-5" dirty="0">
                <a:latin typeface="Arial"/>
                <a:cs typeface="Arial"/>
              </a:rPr>
              <a:t>lumpur </a:t>
            </a:r>
            <a:r>
              <a:rPr sz="2950" dirty="0">
                <a:latin typeface="Arial"/>
                <a:cs typeface="Arial"/>
              </a:rPr>
              <a:t>ini biasanya langsung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dibuang  ke sungai atau ditimbun di </a:t>
            </a:r>
            <a:r>
              <a:rPr sz="2950" spc="-75" dirty="0">
                <a:latin typeface="Arial"/>
                <a:cs typeface="Arial"/>
              </a:rPr>
              <a:t>TPA </a:t>
            </a:r>
            <a:r>
              <a:rPr sz="2950" dirty="0">
                <a:latin typeface="Arial"/>
                <a:cs typeface="Arial"/>
              </a:rPr>
              <a:t>(tempat pem-  buangan akhir) bersama dengan sampah  lainnya.</a:t>
            </a:r>
            <a:endParaRPr sz="29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5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Pembuangan </a:t>
            </a:r>
            <a:r>
              <a:rPr sz="2950" spc="-5" dirty="0">
                <a:latin typeface="Arial"/>
                <a:cs typeface="Arial"/>
              </a:rPr>
              <a:t>dengan </a:t>
            </a:r>
            <a:r>
              <a:rPr sz="2950" dirty="0">
                <a:latin typeface="Arial"/>
                <a:cs typeface="Arial"/>
              </a:rPr>
              <a:t>cara seperti ini dapat  berakibat buruk terhadap kondisi air tanah,  karena dapat terjadi infiltrasi logam berat dalam </a:t>
            </a:r>
            <a:r>
              <a:rPr sz="2950" dirty="0">
                <a:solidFill>
                  <a:srgbClr val="00AF50"/>
                </a:solidFill>
                <a:latin typeface="Arial"/>
                <a:cs typeface="Arial"/>
              </a:rPr>
              <a:t> </a:t>
            </a:r>
            <a:r>
              <a:rPr sz="2950" i="1" dirty="0">
                <a:solidFill>
                  <a:srgbClr val="00AF50"/>
                </a:solidFill>
                <a:latin typeface="Arial"/>
                <a:cs typeface="Arial"/>
              </a:rPr>
              <a:t>”sludge” </a:t>
            </a:r>
            <a:r>
              <a:rPr sz="2950" dirty="0">
                <a:latin typeface="Arial"/>
                <a:cs typeface="Arial"/>
              </a:rPr>
              <a:t>bersama-sama dengan </a:t>
            </a:r>
            <a:r>
              <a:rPr sz="2950" i="1" dirty="0">
                <a:solidFill>
                  <a:srgbClr val="FF0000"/>
                </a:solidFill>
                <a:latin typeface="Arial"/>
                <a:cs typeface="Arial"/>
              </a:rPr>
              <a:t>“leachete</a:t>
            </a:r>
            <a:r>
              <a:rPr sz="2950" dirty="0">
                <a:latin typeface="Arial"/>
                <a:cs typeface="Arial"/>
              </a:rPr>
              <a:t>”</a:t>
            </a:r>
            <a:r>
              <a:rPr sz="2950" spc="-13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yang  terbentuk pada proses dekomposisi</a:t>
            </a:r>
            <a:r>
              <a:rPr sz="2950" spc="-55" dirty="0">
                <a:latin typeface="Arial"/>
                <a:cs typeface="Arial"/>
              </a:rPr>
              <a:t> </a:t>
            </a:r>
            <a:r>
              <a:rPr sz="2950" spc="-5" dirty="0">
                <a:latin typeface="Arial"/>
                <a:cs typeface="Arial"/>
              </a:rPr>
              <a:t>sampah.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3540" y="431368"/>
            <a:ext cx="8293734" cy="58845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Jika sudah melewati proses pengolahan  limbah terlebih </a:t>
            </a:r>
            <a:r>
              <a:rPr sz="3100" spc="-10" dirty="0">
                <a:latin typeface="Arial"/>
                <a:cs typeface="Arial"/>
              </a:rPr>
              <a:t>dahulu, </a:t>
            </a:r>
            <a:r>
              <a:rPr sz="3100" spc="-5" dirty="0">
                <a:latin typeface="Arial"/>
                <a:cs typeface="Arial"/>
              </a:rPr>
              <a:t>lumpur </a:t>
            </a:r>
            <a:r>
              <a:rPr sz="3100" spc="-10" dirty="0">
                <a:latin typeface="Arial"/>
                <a:cs typeface="Arial"/>
              </a:rPr>
              <a:t>biasanya </a:t>
            </a:r>
            <a:r>
              <a:rPr sz="3100" spc="-5" dirty="0">
                <a:latin typeface="Arial"/>
                <a:cs typeface="Arial"/>
              </a:rPr>
              <a:t>akan  mempu-yai pH yang netral ataupun men-  dekati</a:t>
            </a:r>
            <a:r>
              <a:rPr sz="3100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netral.</a:t>
            </a:r>
            <a:endParaRPr sz="3100">
              <a:latin typeface="Arial"/>
              <a:cs typeface="Arial"/>
            </a:endParaRPr>
          </a:p>
          <a:p>
            <a:pPr marL="355600" marR="144145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10" dirty="0">
                <a:latin typeface="Arial"/>
                <a:cs typeface="Arial"/>
              </a:rPr>
              <a:t>Limbah </a:t>
            </a:r>
            <a:r>
              <a:rPr sz="3100" spc="-5" dirty="0">
                <a:latin typeface="Arial"/>
                <a:cs typeface="Arial"/>
              </a:rPr>
              <a:t>mie instan mempunyai pH 6.3 (Azis,  </a:t>
            </a:r>
            <a:r>
              <a:rPr sz="3100" spc="-10" dirty="0">
                <a:latin typeface="Arial"/>
                <a:cs typeface="Arial"/>
              </a:rPr>
              <a:t>2003) dan </a:t>
            </a:r>
            <a:r>
              <a:rPr sz="3100" b="1" spc="-5" dirty="0">
                <a:solidFill>
                  <a:srgbClr val="FF0000"/>
                </a:solidFill>
                <a:latin typeface="Arial"/>
                <a:cs typeface="Arial"/>
              </a:rPr>
              <a:t>limbah lumpur PT </a:t>
            </a:r>
            <a:r>
              <a:rPr sz="3100" b="1" spc="-10" dirty="0">
                <a:solidFill>
                  <a:srgbClr val="FF0000"/>
                </a:solidFill>
                <a:latin typeface="Arial"/>
                <a:cs typeface="Arial"/>
              </a:rPr>
              <a:t>Nestle  </a:t>
            </a:r>
            <a:r>
              <a:rPr sz="3100" b="1" spc="-5" dirty="0">
                <a:solidFill>
                  <a:srgbClr val="FF0000"/>
                </a:solidFill>
                <a:latin typeface="Arial"/>
                <a:cs typeface="Arial"/>
              </a:rPr>
              <a:t>Indonesia </a:t>
            </a:r>
            <a:r>
              <a:rPr sz="3100" spc="-10" dirty="0">
                <a:latin typeface="Arial"/>
                <a:cs typeface="Arial"/>
              </a:rPr>
              <a:t>dengan </a:t>
            </a:r>
            <a:r>
              <a:rPr sz="3100" spc="-5" dirty="0">
                <a:latin typeface="Arial"/>
                <a:cs typeface="Arial"/>
              </a:rPr>
              <a:t>pH 7.0 (Chotimah,</a:t>
            </a:r>
            <a:r>
              <a:rPr sz="3100" spc="85" dirty="0">
                <a:latin typeface="Arial"/>
                <a:cs typeface="Arial"/>
              </a:rPr>
              <a:t> </a:t>
            </a:r>
            <a:r>
              <a:rPr sz="3100" spc="-10" dirty="0">
                <a:latin typeface="Arial"/>
                <a:cs typeface="Arial"/>
              </a:rPr>
              <a:t>2003).</a:t>
            </a:r>
            <a:endParaRPr sz="3100">
              <a:latin typeface="Arial"/>
              <a:cs typeface="Arial"/>
            </a:endParaRPr>
          </a:p>
          <a:p>
            <a:pPr marL="355600" marR="194310" indent="-342900">
              <a:lnSpc>
                <a:spcPct val="100000"/>
              </a:lnSpc>
              <a:spcBef>
                <a:spcPts val="74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100" b="1" spc="-10" dirty="0">
                <a:solidFill>
                  <a:srgbClr val="C0504D"/>
                </a:solidFill>
                <a:latin typeface="Arial"/>
                <a:cs typeface="Arial"/>
              </a:rPr>
              <a:t>Namun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ada juga limbah yang mempunyai  pH </a:t>
            </a:r>
            <a:r>
              <a:rPr sz="3100" b="1" spc="-10" dirty="0">
                <a:solidFill>
                  <a:srgbClr val="C0504D"/>
                </a:solidFill>
                <a:latin typeface="Arial"/>
                <a:cs typeface="Arial"/>
              </a:rPr>
              <a:t>yang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tinggi (12-13) </a:t>
            </a:r>
            <a:r>
              <a:rPr sz="3100" b="1" spc="-10" dirty="0">
                <a:solidFill>
                  <a:srgbClr val="C0504D"/>
                </a:solidFill>
                <a:latin typeface="Arial"/>
                <a:cs typeface="Arial"/>
              </a:rPr>
              <a:t>karena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mengguna-  </a:t>
            </a:r>
            <a:r>
              <a:rPr sz="3100" b="1" spc="-10" dirty="0">
                <a:solidFill>
                  <a:srgbClr val="C0504D"/>
                </a:solidFill>
                <a:latin typeface="Arial"/>
                <a:cs typeface="Arial"/>
              </a:rPr>
              <a:t>kan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larutan alkali dalam proses produk-  sinya, dian-taranya adalah limbah </a:t>
            </a:r>
            <a:r>
              <a:rPr sz="3100" b="1" dirty="0">
                <a:solidFill>
                  <a:srgbClr val="C0504D"/>
                </a:solidFill>
                <a:latin typeface="Arial"/>
                <a:cs typeface="Arial"/>
              </a:rPr>
              <a:t>pengo- 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lahan buah dan</a:t>
            </a:r>
            <a:r>
              <a:rPr sz="3100" b="1" spc="-30" dirty="0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sz="3100" b="1" spc="-5" dirty="0">
                <a:solidFill>
                  <a:srgbClr val="C0504D"/>
                </a:solidFill>
                <a:latin typeface="Arial"/>
                <a:cs typeface="Arial"/>
              </a:rPr>
              <a:t>sayuran.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630377"/>
            <a:ext cx="8009890" cy="5489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80975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Sementara limbah dengan pH </a:t>
            </a:r>
            <a:r>
              <a:rPr sz="3200" dirty="0">
                <a:latin typeface="Arial"/>
                <a:cs typeface="Arial"/>
              </a:rPr>
              <a:t>asam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(4-5)  </a:t>
            </a:r>
            <a:r>
              <a:rPr sz="3200" spc="-5" dirty="0">
                <a:latin typeface="Arial"/>
                <a:cs typeface="Arial"/>
              </a:rPr>
              <a:t>dihasilkan dari pengolahan produk </a:t>
            </a:r>
            <a:r>
              <a:rPr sz="3200" dirty="0">
                <a:latin typeface="Arial"/>
                <a:cs typeface="Arial"/>
              </a:rPr>
              <a:t>susu.  Nilai pH </a:t>
            </a:r>
            <a:r>
              <a:rPr sz="3200" spc="-5" dirty="0">
                <a:latin typeface="Arial"/>
                <a:cs typeface="Arial"/>
              </a:rPr>
              <a:t>penting diperhatikan, </a:t>
            </a:r>
            <a:r>
              <a:rPr sz="3200" dirty="0">
                <a:latin typeface="Arial"/>
                <a:cs typeface="Arial"/>
              </a:rPr>
              <a:t>karena  </a:t>
            </a:r>
            <a:r>
              <a:rPr sz="3200" spc="-5" dirty="0">
                <a:latin typeface="Arial"/>
                <a:cs typeface="Arial"/>
              </a:rPr>
              <a:t>berkaitan dengan </a:t>
            </a:r>
            <a:r>
              <a:rPr sz="3200" dirty="0">
                <a:latin typeface="Arial"/>
                <a:cs typeface="Arial"/>
              </a:rPr>
              <a:t>sifat </a:t>
            </a:r>
            <a:r>
              <a:rPr sz="3200" spc="-5" dirty="0">
                <a:latin typeface="Arial"/>
                <a:cs typeface="Arial"/>
              </a:rPr>
              <a:t>tanah </a:t>
            </a:r>
            <a:r>
              <a:rPr sz="3200" dirty="0">
                <a:latin typeface="Arial"/>
                <a:cs typeface="Arial"/>
              </a:rPr>
              <a:t>yang akan  </a:t>
            </a:r>
            <a:r>
              <a:rPr sz="3200" spc="-5" dirty="0">
                <a:latin typeface="Arial"/>
                <a:cs typeface="Arial"/>
              </a:rPr>
              <a:t>ditambahkan lumpur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limbah.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7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Limbah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yang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bersifat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asam sebaiknya  tidak ditambahkan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pada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tanah yang 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bersifat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asam,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begitu juga untuk</a:t>
            </a:r>
            <a:r>
              <a:rPr sz="3200" b="1" spc="-204" dirty="0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limbah 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yang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bersifat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alkali tidak ditambahkan 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pada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tanah yang sudah mempunyai  nilai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pH </a:t>
            </a:r>
            <a:r>
              <a:rPr sz="3200" b="1" spc="-5" dirty="0">
                <a:solidFill>
                  <a:srgbClr val="C0504D"/>
                </a:solidFill>
                <a:latin typeface="Arial"/>
                <a:cs typeface="Arial"/>
              </a:rPr>
              <a:t>yang</a:t>
            </a:r>
            <a:r>
              <a:rPr sz="3200" b="1" spc="-65" dirty="0">
                <a:solidFill>
                  <a:srgbClr val="C0504D"/>
                </a:solidFill>
                <a:latin typeface="Arial"/>
                <a:cs typeface="Arial"/>
              </a:rPr>
              <a:t> </a:t>
            </a:r>
            <a:r>
              <a:rPr sz="3200" b="1" dirty="0">
                <a:solidFill>
                  <a:srgbClr val="C0504D"/>
                </a:solidFill>
                <a:latin typeface="Arial"/>
                <a:cs typeface="Arial"/>
              </a:rPr>
              <a:t>tinggi.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505409"/>
            <a:ext cx="7743190" cy="5966460"/>
          </a:xfrm>
          <a:prstGeom prst="rect">
            <a:avLst/>
          </a:prstGeom>
        </p:spPr>
        <p:txBody>
          <a:bodyPr vert="horz" wrap="square" lIns="0" tIns="67945" rIns="0" bIns="0" rtlCol="0">
            <a:spAutoFit/>
          </a:bodyPr>
          <a:lstStyle/>
          <a:p>
            <a:pPr marL="355600" marR="638175" indent="-342900" algn="just">
              <a:lnSpc>
                <a:spcPts val="3460"/>
              </a:lnSpc>
              <a:spcBef>
                <a:spcPts val="535"/>
              </a:spcBef>
              <a:buChar char="•"/>
              <a:tabLst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Sifat </a:t>
            </a:r>
            <a:r>
              <a:rPr sz="3200" spc="-5" dirty="0">
                <a:latin typeface="Arial"/>
                <a:cs typeface="Arial"/>
              </a:rPr>
              <a:t>biologi limbah berkaitan dengan  </a:t>
            </a:r>
            <a:r>
              <a:rPr sz="3200" dirty="0">
                <a:latin typeface="Arial"/>
                <a:cs typeface="Arial"/>
              </a:rPr>
              <a:t>orga-nisme </a:t>
            </a:r>
            <a:r>
              <a:rPr sz="3200" spc="-5" dirty="0">
                <a:latin typeface="Arial"/>
                <a:cs typeface="Arial"/>
              </a:rPr>
              <a:t>pengurai yang terdapat</a:t>
            </a:r>
            <a:r>
              <a:rPr sz="3200" spc="-12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di  </a:t>
            </a:r>
            <a:r>
              <a:rPr sz="3200" spc="-5" dirty="0">
                <a:latin typeface="Arial"/>
                <a:cs typeface="Arial"/>
              </a:rPr>
              <a:t>dalamnya.</a:t>
            </a:r>
            <a:endParaRPr sz="3200">
              <a:latin typeface="Arial"/>
              <a:cs typeface="Arial"/>
            </a:endParaRPr>
          </a:p>
          <a:p>
            <a:pPr marL="355600" marR="73025" indent="-342900">
              <a:lnSpc>
                <a:spcPts val="3460"/>
              </a:lnSpc>
              <a:spcBef>
                <a:spcPts val="76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dirty="0">
                <a:latin typeface="Arial"/>
                <a:cs typeface="Arial"/>
              </a:rPr>
              <a:t>Secara umum </a:t>
            </a:r>
            <a:r>
              <a:rPr sz="3200" spc="-5" dirty="0">
                <a:latin typeface="Arial"/>
                <a:cs typeface="Arial"/>
              </a:rPr>
              <a:t>organisme </a:t>
            </a:r>
            <a:r>
              <a:rPr sz="3200" dirty="0">
                <a:latin typeface="Arial"/>
                <a:cs typeface="Arial"/>
              </a:rPr>
              <a:t>yang</a:t>
            </a:r>
            <a:r>
              <a:rPr sz="3200" spc="-13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berfungsi  sebagai pengurai dalam lumpur </a:t>
            </a:r>
            <a:r>
              <a:rPr sz="3200" dirty="0">
                <a:latin typeface="Arial"/>
                <a:cs typeface="Arial"/>
              </a:rPr>
              <a:t>aktif  </a:t>
            </a:r>
            <a:r>
              <a:rPr sz="3200" spc="-5" dirty="0">
                <a:latin typeface="Arial"/>
                <a:cs typeface="Arial"/>
              </a:rPr>
              <a:t>adalah </a:t>
            </a:r>
            <a:r>
              <a:rPr sz="3200" dirty="0">
                <a:solidFill>
                  <a:srgbClr val="FF0000"/>
                </a:solidFill>
                <a:latin typeface="Arial"/>
                <a:cs typeface="Arial"/>
              </a:rPr>
              <a:t>bakteri, </a:t>
            </a:r>
            <a:r>
              <a:rPr sz="3200" spc="-5" dirty="0">
                <a:solidFill>
                  <a:srgbClr val="FF0000"/>
                </a:solidFill>
                <a:latin typeface="Arial"/>
                <a:cs typeface="Arial"/>
              </a:rPr>
              <a:t>protozoa, dan</a:t>
            </a:r>
            <a:r>
              <a:rPr sz="3200" spc="-9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200" spc="-5" dirty="0">
                <a:solidFill>
                  <a:srgbClr val="FF0000"/>
                </a:solidFill>
                <a:latin typeface="Arial"/>
                <a:cs typeface="Arial"/>
              </a:rPr>
              <a:t>ganggang</a:t>
            </a:r>
            <a:r>
              <a:rPr sz="3200" spc="-5" dirty="0">
                <a:latin typeface="Arial"/>
                <a:cs typeface="Arial"/>
              </a:rPr>
              <a:t>.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ct val="897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Beberapa organisme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ditemukan  dalam lumpur </a:t>
            </a:r>
            <a:r>
              <a:rPr sz="3200" dirty="0">
                <a:latin typeface="Arial"/>
                <a:cs typeface="Arial"/>
              </a:rPr>
              <a:t>aktif </a:t>
            </a:r>
            <a:r>
              <a:rPr sz="3200" spc="-5" dirty="0">
                <a:latin typeface="Arial"/>
                <a:cs typeface="Arial"/>
              </a:rPr>
              <a:t>pada bak aerasi </a:t>
            </a:r>
            <a:r>
              <a:rPr sz="3200" dirty="0">
                <a:latin typeface="Arial"/>
                <a:cs typeface="Arial"/>
              </a:rPr>
              <a:t>di</a:t>
            </a:r>
            <a:r>
              <a:rPr sz="3200" spc="-8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PT  Mawar </a:t>
            </a:r>
            <a:r>
              <a:rPr sz="3200" spc="-5" dirty="0">
                <a:latin typeface="Arial"/>
                <a:cs typeface="Arial"/>
              </a:rPr>
              <a:t>Sejati adalah 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Escherichia coli, 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Pseudomonas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Paramecium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Amoeba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Cyclidium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</a:t>
            </a:r>
            <a:r>
              <a:rPr sz="3200" b="1" i="1" spc="-15" dirty="0">
                <a:solidFill>
                  <a:srgbClr val="006FC0"/>
                </a:solidFill>
                <a:latin typeface="Arial"/>
                <a:cs typeface="Arial"/>
              </a:rPr>
              <a:t>Vorticella 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Euglena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.,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Ulothrix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, </a:t>
            </a:r>
            <a:r>
              <a:rPr sz="3200" b="1" dirty="0">
                <a:solidFill>
                  <a:srgbClr val="006FC0"/>
                </a:solidFill>
                <a:latin typeface="Arial"/>
                <a:cs typeface="Arial"/>
              </a:rPr>
              <a:t>dan  </a:t>
            </a:r>
            <a:r>
              <a:rPr sz="3200" b="1" i="1" dirty="0">
                <a:solidFill>
                  <a:srgbClr val="006FC0"/>
                </a:solidFill>
                <a:latin typeface="Arial"/>
                <a:cs typeface="Arial"/>
              </a:rPr>
              <a:t>Anabaena </a:t>
            </a:r>
            <a:r>
              <a:rPr sz="3200" b="1" spc="-5" dirty="0">
                <a:solidFill>
                  <a:srgbClr val="006FC0"/>
                </a:solidFill>
                <a:latin typeface="Arial"/>
                <a:cs typeface="Arial"/>
              </a:rPr>
              <a:t>sp</a:t>
            </a:r>
            <a:r>
              <a:rPr sz="3200" b="1" i="1" spc="-5" dirty="0">
                <a:solidFill>
                  <a:srgbClr val="006FC0"/>
                </a:solidFill>
                <a:latin typeface="Arial"/>
                <a:cs typeface="Arial"/>
              </a:rPr>
              <a:t>. </a:t>
            </a:r>
            <a:r>
              <a:rPr sz="3200" spc="-5" dirty="0">
                <a:latin typeface="Arial"/>
                <a:cs typeface="Arial"/>
              </a:rPr>
              <a:t>(Susilorini,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2003).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616965"/>
            <a:ext cx="7820659" cy="5787390"/>
          </a:xfrm>
          <a:prstGeom prst="rect">
            <a:avLst/>
          </a:prstGeom>
        </p:spPr>
        <p:txBody>
          <a:bodyPr vert="horz" wrap="square" lIns="0" tIns="104140" rIns="0" bIns="0" rtlCol="0">
            <a:spAutoFit/>
          </a:bodyPr>
          <a:lstStyle/>
          <a:p>
            <a:pPr marL="355600" marR="35560" indent="-342900">
              <a:lnSpc>
                <a:spcPct val="80000"/>
              </a:lnSpc>
              <a:spcBef>
                <a:spcPts val="8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Pemanfaatan </a:t>
            </a:r>
            <a:r>
              <a:rPr sz="3000" dirty="0">
                <a:latin typeface="Arial"/>
                <a:cs typeface="Arial"/>
              </a:rPr>
              <a:t>limbah </a:t>
            </a:r>
            <a:r>
              <a:rPr sz="3000" spc="-5" dirty="0">
                <a:latin typeface="Arial"/>
                <a:cs typeface="Arial"/>
              </a:rPr>
              <a:t>lumpur sebagai pupuk  juga harus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memperhatikan kondisi yang  mendukung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aktivitas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mikroorganisme</a:t>
            </a:r>
            <a:r>
              <a:rPr sz="3000" spc="-5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dalam  proses melepaskan nutrien yang dapat  dimanfaatkan untuk tanaman</a:t>
            </a:r>
            <a:r>
              <a:rPr sz="3000" spc="-5" dirty="0">
                <a:latin typeface="Arial"/>
                <a:cs typeface="Arial"/>
              </a:rPr>
              <a:t>, </a:t>
            </a:r>
            <a:r>
              <a:rPr sz="3000" dirty="0">
                <a:latin typeface="Arial"/>
                <a:cs typeface="Arial"/>
              </a:rPr>
              <a:t>yaitu kondisi  </a:t>
            </a:r>
            <a:r>
              <a:rPr sz="3000" spc="-5" dirty="0">
                <a:latin typeface="Arial"/>
                <a:cs typeface="Arial"/>
              </a:rPr>
              <a:t>yang lembab dan hangat, serta kecukupan  bahan</a:t>
            </a:r>
            <a:r>
              <a:rPr sz="3000" spc="-5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makanannya.</a:t>
            </a:r>
            <a:endParaRPr sz="3000">
              <a:latin typeface="Arial"/>
              <a:cs typeface="Arial"/>
            </a:endParaRPr>
          </a:p>
          <a:p>
            <a:pPr marL="355600" marR="461645" indent="-342900">
              <a:lnSpc>
                <a:spcPts val="2880"/>
              </a:lnSpc>
              <a:spcBef>
                <a:spcPts val="69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Hal ini biasanya dicerminkan dengan</a:t>
            </a:r>
            <a:r>
              <a:rPr sz="3000" spc="-6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nilai  </a:t>
            </a:r>
            <a:r>
              <a:rPr sz="3000" spc="-5" dirty="0">
                <a:latin typeface="Arial"/>
                <a:cs typeface="Arial"/>
              </a:rPr>
              <a:t>perbandingan </a:t>
            </a:r>
            <a:r>
              <a:rPr sz="3000" dirty="0">
                <a:latin typeface="Arial"/>
                <a:cs typeface="Arial"/>
              </a:rPr>
              <a:t>karbon dan </a:t>
            </a:r>
            <a:r>
              <a:rPr sz="3000" spc="-5" dirty="0">
                <a:latin typeface="Arial"/>
                <a:cs typeface="Arial"/>
              </a:rPr>
              <a:t>nitrogen </a:t>
            </a:r>
            <a:r>
              <a:rPr sz="3000" dirty="0">
                <a:latin typeface="Arial"/>
                <a:cs typeface="Arial"/>
              </a:rPr>
              <a:t>(C/N  </a:t>
            </a:r>
            <a:r>
              <a:rPr sz="3000" spc="-5" dirty="0">
                <a:latin typeface="Arial"/>
                <a:cs typeface="Arial"/>
              </a:rPr>
              <a:t>rasio) dari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limbah.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ct val="8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Jika </a:t>
            </a:r>
            <a:r>
              <a:rPr sz="3000" dirty="0">
                <a:latin typeface="Arial"/>
                <a:cs typeface="Arial"/>
              </a:rPr>
              <a:t>C/N </a:t>
            </a:r>
            <a:r>
              <a:rPr sz="3000" spc="-5" dirty="0">
                <a:latin typeface="Arial"/>
                <a:cs typeface="Arial"/>
              </a:rPr>
              <a:t>rasio &lt;20 maka akan terjadi  mineralisasi nitrogen, dan jika </a:t>
            </a:r>
            <a:r>
              <a:rPr sz="3000" dirty="0">
                <a:latin typeface="Arial"/>
                <a:cs typeface="Arial"/>
              </a:rPr>
              <a:t>C/N </a:t>
            </a:r>
            <a:r>
              <a:rPr sz="3000" spc="-5" dirty="0">
                <a:latin typeface="Arial"/>
                <a:cs typeface="Arial"/>
              </a:rPr>
              <a:t>rasio &gt;30  </a:t>
            </a:r>
            <a:r>
              <a:rPr sz="3000" dirty="0">
                <a:latin typeface="Arial"/>
                <a:cs typeface="Arial"/>
              </a:rPr>
              <a:t>akan </a:t>
            </a:r>
            <a:r>
              <a:rPr sz="3000" spc="-5" dirty="0">
                <a:latin typeface="Arial"/>
                <a:cs typeface="Arial"/>
              </a:rPr>
              <a:t>terjadi </a:t>
            </a:r>
            <a:r>
              <a:rPr sz="3000" dirty="0">
                <a:latin typeface="Arial"/>
                <a:cs typeface="Arial"/>
              </a:rPr>
              <a:t>mobilisasi sehingga </a:t>
            </a:r>
            <a:r>
              <a:rPr sz="3000" spc="-5" dirty="0">
                <a:latin typeface="Arial"/>
                <a:cs typeface="Arial"/>
              </a:rPr>
              <a:t>nitrogen  tidak tersedia untuk tanaman </a:t>
            </a:r>
            <a:r>
              <a:rPr sz="3000" spc="-15" dirty="0">
                <a:latin typeface="Arial"/>
                <a:cs typeface="Arial"/>
              </a:rPr>
              <a:t>(Tisdale,  </a:t>
            </a:r>
            <a:r>
              <a:rPr sz="3000" dirty="0">
                <a:latin typeface="Arial"/>
                <a:cs typeface="Arial"/>
              </a:rPr>
              <a:t>Nelson, </a:t>
            </a:r>
            <a:r>
              <a:rPr sz="3000" spc="-5" dirty="0">
                <a:latin typeface="Arial"/>
                <a:cs typeface="Arial"/>
              </a:rPr>
              <a:t>dan </a:t>
            </a:r>
            <a:r>
              <a:rPr sz="3000" dirty="0">
                <a:latin typeface="Arial"/>
                <a:cs typeface="Arial"/>
              </a:rPr>
              <a:t>Beaton,</a:t>
            </a:r>
            <a:r>
              <a:rPr sz="3000" spc="-7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1990).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8573" y="371602"/>
            <a:ext cx="76873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solidFill>
                  <a:srgbClr val="00AF50"/>
                </a:solidFill>
              </a:rPr>
              <a:t>Tidak </a:t>
            </a:r>
            <a:r>
              <a:rPr sz="3600">
                <a:solidFill>
                  <a:srgbClr val="00AF50"/>
                </a:solidFill>
              </a:rPr>
              <a:t>semua </a:t>
            </a:r>
            <a:r>
              <a:rPr sz="3600" i="1" spc="-5" smtClean="0">
                <a:solidFill>
                  <a:srgbClr val="00AF50"/>
                </a:solidFill>
                <a:latin typeface="Arial"/>
                <a:cs typeface="Arial"/>
              </a:rPr>
              <a:t>sludge </a:t>
            </a:r>
            <a:r>
              <a:rPr sz="3600" spc="-5" dirty="0">
                <a:solidFill>
                  <a:srgbClr val="00AF50"/>
                </a:solidFill>
              </a:rPr>
              <a:t>sebagai</a:t>
            </a:r>
            <a:r>
              <a:rPr sz="3600" spc="-50" dirty="0">
                <a:solidFill>
                  <a:srgbClr val="00AF50"/>
                </a:solidFill>
              </a:rPr>
              <a:t> </a:t>
            </a:r>
            <a:r>
              <a:rPr sz="3600" spc="-5" dirty="0">
                <a:solidFill>
                  <a:srgbClr val="00AF50"/>
                </a:solidFill>
              </a:rPr>
              <a:t>pupuk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318005"/>
            <a:ext cx="7872095" cy="5147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Potensi ”sludge” sebagai </a:t>
            </a:r>
            <a:r>
              <a:rPr sz="3000" spc="-5" dirty="0">
                <a:latin typeface="Arial"/>
                <a:cs typeface="Arial"/>
              </a:rPr>
              <a:t>pupuk, dengan  </a:t>
            </a:r>
            <a:r>
              <a:rPr sz="3000" dirty="0">
                <a:latin typeface="Arial"/>
                <a:cs typeface="Arial"/>
              </a:rPr>
              <a:t>melihat </a:t>
            </a:r>
            <a:r>
              <a:rPr sz="3000" spc="-5" dirty="0">
                <a:latin typeface="Arial"/>
                <a:cs typeface="Arial"/>
              </a:rPr>
              <a:t>pengaruhnya terhadap</a:t>
            </a:r>
            <a:r>
              <a:rPr sz="3000" spc="-8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pertumbuhan  </a:t>
            </a:r>
            <a:r>
              <a:rPr sz="3000" dirty="0">
                <a:latin typeface="Arial"/>
                <a:cs typeface="Arial"/>
              </a:rPr>
              <a:t>dan </a:t>
            </a:r>
            <a:r>
              <a:rPr sz="3000" spc="-5" dirty="0">
                <a:latin typeface="Arial"/>
                <a:cs typeface="Arial"/>
              </a:rPr>
              <a:t>produksi tanaman, ada tidak-nya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logam 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berat </a:t>
            </a:r>
            <a:r>
              <a:rPr sz="3000" spc="-5" dirty="0">
                <a:latin typeface="Arial"/>
                <a:cs typeface="Arial"/>
              </a:rPr>
              <a:t>yang terakumulasi dalam organ  tanaman.</a:t>
            </a:r>
            <a:endParaRPr sz="3000">
              <a:latin typeface="Arial"/>
              <a:cs typeface="Arial"/>
            </a:endParaRPr>
          </a:p>
          <a:p>
            <a:pPr marL="355600" marR="87630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Perlu dilakukan penelitian </a:t>
            </a:r>
            <a:r>
              <a:rPr sz="3000" spc="-5" dirty="0">
                <a:latin typeface="Arial"/>
                <a:cs typeface="Arial"/>
              </a:rPr>
              <a:t>tentang</a:t>
            </a:r>
            <a:r>
              <a:rPr sz="3000" spc="-19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pengaruh  ”sludge” </a:t>
            </a:r>
            <a:r>
              <a:rPr sz="3000" spc="-5" dirty="0">
                <a:latin typeface="Arial"/>
                <a:cs typeface="Arial"/>
              </a:rPr>
              <a:t>terhadap sifat-sifat </a:t>
            </a:r>
            <a:r>
              <a:rPr sz="3000" dirty="0">
                <a:latin typeface="Arial"/>
                <a:cs typeface="Arial"/>
              </a:rPr>
              <a:t>tanah, </a:t>
            </a:r>
            <a:r>
              <a:rPr sz="3000" spc="-5" dirty="0">
                <a:latin typeface="Arial"/>
                <a:cs typeface="Arial"/>
              </a:rPr>
              <a:t>apabila  </a:t>
            </a:r>
            <a:r>
              <a:rPr sz="3000" dirty="0">
                <a:latin typeface="Arial"/>
                <a:cs typeface="Arial"/>
              </a:rPr>
              <a:t>”sludge” </a:t>
            </a:r>
            <a:r>
              <a:rPr sz="3000" spc="-5" dirty="0">
                <a:latin typeface="Arial"/>
                <a:cs typeface="Arial"/>
              </a:rPr>
              <a:t>diberikan </a:t>
            </a:r>
            <a:r>
              <a:rPr sz="3000" dirty="0">
                <a:latin typeface="Arial"/>
                <a:cs typeface="Arial"/>
              </a:rPr>
              <a:t>secara </a:t>
            </a:r>
            <a:r>
              <a:rPr sz="3000" spc="-10" dirty="0">
                <a:latin typeface="Arial"/>
                <a:cs typeface="Arial"/>
              </a:rPr>
              <a:t>terus </a:t>
            </a:r>
            <a:r>
              <a:rPr sz="3000" dirty="0">
                <a:latin typeface="Arial"/>
                <a:cs typeface="Arial"/>
              </a:rPr>
              <a:t>menerus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apakah dapat memperbaiki atau  memperburuk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sifat fisik,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kimia, dan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biologi 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tanah.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8573" y="371602"/>
            <a:ext cx="768730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15" dirty="0">
                <a:solidFill>
                  <a:srgbClr val="00AF50"/>
                </a:solidFill>
              </a:rPr>
              <a:t>Tidak </a:t>
            </a:r>
            <a:r>
              <a:rPr sz="3600">
                <a:solidFill>
                  <a:srgbClr val="00AF50"/>
                </a:solidFill>
              </a:rPr>
              <a:t>semua </a:t>
            </a:r>
            <a:r>
              <a:rPr sz="3600" i="1" spc="-5" smtClean="0">
                <a:solidFill>
                  <a:srgbClr val="00AF50"/>
                </a:solidFill>
                <a:latin typeface="Arial"/>
                <a:cs typeface="Arial"/>
              </a:rPr>
              <a:t>sludge </a:t>
            </a:r>
            <a:r>
              <a:rPr sz="3600" spc="-5" dirty="0">
                <a:solidFill>
                  <a:srgbClr val="00AF50"/>
                </a:solidFill>
              </a:rPr>
              <a:t>sebagai</a:t>
            </a:r>
            <a:r>
              <a:rPr sz="3600" spc="-50" dirty="0">
                <a:solidFill>
                  <a:srgbClr val="00AF50"/>
                </a:solidFill>
              </a:rPr>
              <a:t> </a:t>
            </a:r>
            <a:r>
              <a:rPr sz="3600" spc="-5" dirty="0">
                <a:solidFill>
                  <a:srgbClr val="00AF50"/>
                </a:solidFill>
              </a:rPr>
              <a:t>pupuk</a:t>
            </a:r>
            <a:endParaRPr sz="3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276858"/>
            <a:ext cx="8123555" cy="5231765"/>
          </a:xfrm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355600" marR="1112520" indent="-342900">
              <a:lnSpc>
                <a:spcPct val="90000"/>
              </a:lnSpc>
              <a:spcBef>
                <a:spcPts val="43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Informasi yang </a:t>
            </a:r>
            <a:r>
              <a:rPr sz="2800" dirty="0">
                <a:latin typeface="Arial"/>
                <a:cs typeface="Arial"/>
              </a:rPr>
              <a:t>akurat </a:t>
            </a:r>
            <a:r>
              <a:rPr sz="2800" spc="-5" dirty="0">
                <a:latin typeface="Arial"/>
                <a:cs typeface="Arial"/>
              </a:rPr>
              <a:t>dari </a:t>
            </a:r>
            <a:r>
              <a:rPr sz="2800" dirty="0">
                <a:latin typeface="Arial"/>
                <a:cs typeface="Arial"/>
              </a:rPr>
              <a:t>industri </a:t>
            </a:r>
            <a:r>
              <a:rPr sz="2800" spc="-5" dirty="0">
                <a:latin typeface="Arial"/>
                <a:cs typeface="Arial"/>
              </a:rPr>
              <a:t>pangan  </a:t>
            </a:r>
            <a:r>
              <a:rPr sz="2800" dirty="0">
                <a:latin typeface="Arial"/>
                <a:cs typeface="Arial"/>
              </a:rPr>
              <a:t>tentang </a:t>
            </a:r>
            <a:r>
              <a:rPr sz="2800" spc="-5" dirty="0">
                <a:latin typeface="Arial"/>
                <a:cs typeface="Arial"/>
              </a:rPr>
              <a:t>limbah yang </a:t>
            </a:r>
            <a:r>
              <a:rPr sz="2800" dirty="0">
                <a:latin typeface="Arial"/>
                <a:cs typeface="Arial"/>
              </a:rPr>
              <a:t>dihasilkan, </a:t>
            </a:r>
            <a:r>
              <a:rPr sz="2800" spc="-5" dirty="0">
                <a:latin typeface="Arial"/>
                <a:cs typeface="Arial"/>
              </a:rPr>
              <a:t>terutama  </a:t>
            </a:r>
            <a:r>
              <a:rPr sz="2800" dirty="0">
                <a:latin typeface="Arial"/>
                <a:cs typeface="Arial"/>
              </a:rPr>
              <a:t>berkaitan </a:t>
            </a:r>
            <a:r>
              <a:rPr sz="2800" spc="-5" dirty="0">
                <a:latin typeface="Arial"/>
                <a:cs typeface="Arial"/>
              </a:rPr>
              <a:t>dengan </a:t>
            </a:r>
            <a:r>
              <a:rPr sz="2800" dirty="0">
                <a:latin typeface="Arial"/>
                <a:cs typeface="Arial"/>
              </a:rPr>
              <a:t>sifat </a:t>
            </a:r>
            <a:r>
              <a:rPr sz="2800" spc="-5" dirty="0">
                <a:latin typeface="Arial"/>
                <a:cs typeface="Arial"/>
              </a:rPr>
              <a:t>kimia</a:t>
            </a:r>
            <a:r>
              <a:rPr sz="2800" spc="15" dirty="0">
                <a:latin typeface="Arial"/>
                <a:cs typeface="Arial"/>
              </a:rPr>
              <a:t> </a:t>
            </a:r>
            <a:r>
              <a:rPr sz="2800" spc="-20" dirty="0">
                <a:latin typeface="Arial"/>
                <a:cs typeface="Arial"/>
              </a:rPr>
              <a:t>lumpur.</a:t>
            </a:r>
            <a:endParaRPr sz="2800">
              <a:latin typeface="Arial"/>
              <a:cs typeface="Arial"/>
            </a:endParaRPr>
          </a:p>
          <a:p>
            <a:pPr marL="355600" marR="81280" indent="-342900">
              <a:lnSpc>
                <a:spcPct val="9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Diusahakan agar senantiasa </a:t>
            </a:r>
            <a:r>
              <a:rPr sz="2800" dirty="0">
                <a:latin typeface="Arial"/>
                <a:cs typeface="Arial"/>
              </a:rPr>
              <a:t>ada hasil </a:t>
            </a:r>
            <a:r>
              <a:rPr sz="2800" spc="-5" dirty="0">
                <a:solidFill>
                  <a:srgbClr val="FF0000"/>
                </a:solidFill>
                <a:latin typeface="Arial"/>
                <a:cs typeface="Arial"/>
              </a:rPr>
              <a:t>analisis  mengenai limbah </a:t>
            </a:r>
            <a:r>
              <a:rPr sz="2800" spc="-5" dirty="0">
                <a:latin typeface="Arial"/>
                <a:cs typeface="Arial"/>
              </a:rPr>
              <a:t>setiap enam bulan sekali,  dengan demikian dapat diambil suatu tindakan  </a:t>
            </a:r>
            <a:r>
              <a:rPr sz="2800" dirty="0">
                <a:latin typeface="Arial"/>
                <a:cs typeface="Arial"/>
              </a:rPr>
              <a:t>perbaikan jika sifat </a:t>
            </a:r>
            <a:r>
              <a:rPr sz="2800" spc="-5" dirty="0">
                <a:latin typeface="Arial"/>
                <a:cs typeface="Arial"/>
              </a:rPr>
              <a:t>kimia limbah </a:t>
            </a:r>
            <a:r>
              <a:rPr sz="2800" dirty="0">
                <a:latin typeface="Arial"/>
                <a:cs typeface="Arial"/>
              </a:rPr>
              <a:t>berubah</a:t>
            </a:r>
            <a:r>
              <a:rPr sz="2800" spc="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drastis.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9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Hal ini </a:t>
            </a:r>
            <a:r>
              <a:rPr sz="2800" dirty="0">
                <a:latin typeface="Arial"/>
                <a:cs typeface="Arial"/>
              </a:rPr>
              <a:t>tidak </a:t>
            </a:r>
            <a:r>
              <a:rPr sz="2800" spc="-5" dirty="0">
                <a:latin typeface="Arial"/>
                <a:cs typeface="Arial"/>
              </a:rPr>
              <a:t>selalu </a:t>
            </a:r>
            <a:r>
              <a:rPr sz="2800" dirty="0">
                <a:latin typeface="Arial"/>
                <a:cs typeface="Arial"/>
              </a:rPr>
              <a:t>dapat </a:t>
            </a:r>
            <a:r>
              <a:rPr sz="2800" spc="-5" dirty="0">
                <a:latin typeface="Arial"/>
                <a:cs typeface="Arial"/>
              </a:rPr>
              <a:t>diterima oleh suatu  </a:t>
            </a:r>
            <a:r>
              <a:rPr sz="2800" dirty="0">
                <a:latin typeface="Arial"/>
                <a:cs typeface="Arial"/>
              </a:rPr>
              <a:t>industri, </a:t>
            </a:r>
            <a:r>
              <a:rPr sz="2800" spc="-5" dirty="0">
                <a:latin typeface="Arial"/>
                <a:cs typeface="Arial"/>
              </a:rPr>
              <a:t>dengan demikian perlu suatu kerja sama  baik dengan perguruan tinggi maupun lembaga  </a:t>
            </a:r>
            <a:r>
              <a:rPr sz="2800" dirty="0">
                <a:latin typeface="Arial"/>
                <a:cs typeface="Arial"/>
              </a:rPr>
              <a:t>penelitian berkaitan </a:t>
            </a:r>
            <a:r>
              <a:rPr sz="2800" spc="-5" dirty="0">
                <a:latin typeface="Arial"/>
                <a:cs typeface="Arial"/>
              </a:rPr>
              <a:t>dengan mutu limbah </a:t>
            </a:r>
            <a:r>
              <a:rPr sz="2800" spc="-5" dirty="0">
                <a:solidFill>
                  <a:srgbClr val="FF0000"/>
                </a:solidFill>
                <a:latin typeface="Arial"/>
                <a:cs typeface="Arial"/>
              </a:rPr>
              <a:t> (terutama untuk </a:t>
            </a:r>
            <a:r>
              <a:rPr sz="2800" dirty="0">
                <a:solidFill>
                  <a:srgbClr val="FF0000"/>
                </a:solidFill>
                <a:latin typeface="Arial"/>
                <a:cs typeface="Arial"/>
              </a:rPr>
              <a:t>industri </a:t>
            </a:r>
            <a:r>
              <a:rPr sz="2800" spc="-5" dirty="0">
                <a:solidFill>
                  <a:srgbClr val="FF0000"/>
                </a:solidFill>
                <a:latin typeface="Arial"/>
                <a:cs typeface="Arial"/>
              </a:rPr>
              <a:t>yang </a:t>
            </a:r>
            <a:r>
              <a:rPr sz="2800" dirty="0">
                <a:solidFill>
                  <a:srgbClr val="FF0000"/>
                </a:solidFill>
                <a:latin typeface="Arial"/>
                <a:cs typeface="Arial"/>
              </a:rPr>
              <a:t>tidak </a:t>
            </a:r>
            <a:r>
              <a:rPr sz="2800" spc="-5" dirty="0">
                <a:solidFill>
                  <a:srgbClr val="FF0000"/>
                </a:solidFill>
                <a:latin typeface="Arial"/>
                <a:cs typeface="Arial"/>
              </a:rPr>
              <a:t>wajib  AMDAL).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70326" y="461594"/>
            <a:ext cx="2406650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b="0" spc="-655" dirty="0">
                <a:latin typeface="Arial"/>
                <a:cs typeface="Arial"/>
              </a:rPr>
              <a:t>POST</a:t>
            </a:r>
            <a:r>
              <a:rPr sz="4400" b="0" spc="-330" dirty="0">
                <a:latin typeface="Arial"/>
                <a:cs typeface="Arial"/>
              </a:rPr>
              <a:t> </a:t>
            </a:r>
            <a:r>
              <a:rPr sz="4400" b="0" spc="-715" dirty="0">
                <a:latin typeface="Arial"/>
                <a:cs typeface="Arial"/>
              </a:rPr>
              <a:t>TEST</a:t>
            </a:r>
            <a:endParaRPr sz="4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940" y="1558797"/>
            <a:ext cx="8053070" cy="431863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355600" marR="892810" indent="-342900">
              <a:lnSpc>
                <a:spcPct val="90000"/>
              </a:lnSpc>
              <a:spcBef>
                <a:spcPts val="484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210" dirty="0">
                <a:latin typeface="Arial"/>
                <a:cs typeface="Arial"/>
              </a:rPr>
              <a:t>Apa </a:t>
            </a:r>
            <a:r>
              <a:rPr sz="3200" spc="-204" dirty="0">
                <a:latin typeface="Arial"/>
                <a:cs typeface="Arial"/>
              </a:rPr>
              <a:t>yang </a:t>
            </a:r>
            <a:r>
              <a:rPr sz="3200" spc="-185" dirty="0">
                <a:latin typeface="Arial"/>
                <a:cs typeface="Arial"/>
              </a:rPr>
              <a:t>Anda </a:t>
            </a:r>
            <a:r>
              <a:rPr sz="3200" spc="-105" dirty="0">
                <a:latin typeface="Arial"/>
                <a:cs typeface="Arial"/>
              </a:rPr>
              <a:t>ketahui </a:t>
            </a:r>
            <a:r>
              <a:rPr sz="3200" spc="-95" dirty="0">
                <a:latin typeface="Arial"/>
                <a:cs typeface="Arial"/>
              </a:rPr>
              <a:t>tentang </a:t>
            </a:r>
            <a:r>
              <a:rPr sz="3200" spc="-180" dirty="0">
                <a:latin typeface="Arial"/>
                <a:cs typeface="Arial"/>
              </a:rPr>
              <a:t>sampah,  </a:t>
            </a:r>
            <a:r>
              <a:rPr sz="3200" spc="-90" dirty="0">
                <a:latin typeface="Arial"/>
                <a:cs typeface="Arial"/>
              </a:rPr>
              <a:t>limbah, </a:t>
            </a:r>
            <a:r>
              <a:rPr sz="3200" spc="-114" dirty="0">
                <a:latin typeface="Arial"/>
                <a:cs typeface="Arial"/>
              </a:rPr>
              <a:t>jenis </a:t>
            </a:r>
            <a:r>
              <a:rPr sz="3200" spc="-85" dirty="0">
                <a:latin typeface="Arial"/>
                <a:cs typeface="Arial"/>
              </a:rPr>
              <a:t>limbah </a:t>
            </a:r>
            <a:r>
              <a:rPr sz="3200" spc="-55" dirty="0">
                <a:latin typeface="Arial"/>
                <a:cs typeface="Arial"/>
              </a:rPr>
              <a:t>menurut</a:t>
            </a:r>
            <a:r>
              <a:rPr sz="3200" spc="-350" dirty="0">
                <a:latin typeface="Arial"/>
                <a:cs typeface="Arial"/>
              </a:rPr>
              <a:t> </a:t>
            </a:r>
            <a:r>
              <a:rPr sz="3200" spc="-120" dirty="0">
                <a:latin typeface="Arial"/>
                <a:cs typeface="Arial"/>
              </a:rPr>
              <a:t>bentuknya,  </a:t>
            </a:r>
            <a:r>
              <a:rPr sz="3200" spc="-55" dirty="0">
                <a:latin typeface="Arial"/>
                <a:cs typeface="Arial"/>
              </a:rPr>
              <a:t>industri </a:t>
            </a:r>
            <a:r>
              <a:rPr sz="3200" spc="-175" dirty="0">
                <a:latin typeface="Arial"/>
                <a:cs typeface="Arial"/>
              </a:rPr>
              <a:t>pangan, </a:t>
            </a:r>
            <a:r>
              <a:rPr sz="3200" spc="-114" dirty="0">
                <a:latin typeface="Arial"/>
                <a:cs typeface="Arial"/>
              </a:rPr>
              <a:t>produksi</a:t>
            </a:r>
            <a:r>
              <a:rPr sz="3200" spc="-235" dirty="0">
                <a:latin typeface="Arial"/>
                <a:cs typeface="Arial"/>
              </a:rPr>
              <a:t> </a:t>
            </a:r>
            <a:r>
              <a:rPr sz="3200" spc="-120" dirty="0">
                <a:latin typeface="Arial"/>
                <a:cs typeface="Arial"/>
              </a:rPr>
              <a:t>bersih.</a:t>
            </a:r>
            <a:endParaRPr sz="3200">
              <a:latin typeface="Arial"/>
              <a:cs typeface="Arial"/>
            </a:endParaRPr>
          </a:p>
          <a:p>
            <a:pPr marL="355600" marR="1117600" indent="-342900">
              <a:lnSpc>
                <a:spcPts val="3460"/>
              </a:lnSpc>
              <a:spcBef>
                <a:spcPts val="82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30" dirty="0">
                <a:latin typeface="Arial"/>
                <a:cs typeface="Arial"/>
              </a:rPr>
              <a:t>Menurut </a:t>
            </a:r>
            <a:r>
              <a:rPr sz="3200" spc="-165" dirty="0">
                <a:latin typeface="Arial"/>
                <a:cs typeface="Arial"/>
              </a:rPr>
              <a:t>Anda, </a:t>
            </a:r>
            <a:r>
              <a:rPr sz="3200" spc="-180" dirty="0">
                <a:latin typeface="Arial"/>
                <a:cs typeface="Arial"/>
              </a:rPr>
              <a:t>kapan </a:t>
            </a:r>
            <a:r>
              <a:rPr sz="3200" spc="-85" dirty="0">
                <a:latin typeface="Arial"/>
                <a:cs typeface="Arial"/>
              </a:rPr>
              <a:t>limbah </a:t>
            </a:r>
            <a:r>
              <a:rPr sz="3200" spc="-110" dirty="0">
                <a:latin typeface="Arial"/>
                <a:cs typeface="Arial"/>
              </a:rPr>
              <a:t>cair</a:t>
            </a:r>
            <a:r>
              <a:rPr sz="3200" spc="-375" dirty="0">
                <a:latin typeface="Arial"/>
                <a:cs typeface="Arial"/>
              </a:rPr>
              <a:t> </a:t>
            </a:r>
            <a:r>
              <a:rPr sz="3200" spc="-110" dirty="0">
                <a:latin typeface="Arial"/>
                <a:cs typeface="Arial"/>
              </a:rPr>
              <a:t>dapat  </a:t>
            </a:r>
            <a:r>
              <a:rPr sz="3200" spc="-180" dirty="0">
                <a:latin typeface="Arial"/>
                <a:cs typeface="Arial"/>
              </a:rPr>
              <a:t>langsung </a:t>
            </a:r>
            <a:r>
              <a:rPr sz="3200" spc="-40" dirty="0">
                <a:latin typeface="Arial"/>
                <a:cs typeface="Arial"/>
              </a:rPr>
              <a:t>di </a:t>
            </a:r>
            <a:r>
              <a:rPr sz="3200" spc="-170" dirty="0">
                <a:latin typeface="Arial"/>
                <a:cs typeface="Arial"/>
              </a:rPr>
              <a:t>buang </a:t>
            </a:r>
            <a:r>
              <a:rPr sz="3200" spc="-225" dirty="0">
                <a:latin typeface="Arial"/>
                <a:cs typeface="Arial"/>
              </a:rPr>
              <a:t>ke</a:t>
            </a:r>
            <a:r>
              <a:rPr sz="3200" spc="-229" dirty="0">
                <a:latin typeface="Arial"/>
                <a:cs typeface="Arial"/>
              </a:rPr>
              <a:t> </a:t>
            </a:r>
            <a:r>
              <a:rPr sz="3200" spc="-355" dirty="0">
                <a:latin typeface="Arial"/>
                <a:cs typeface="Arial"/>
              </a:rPr>
              <a:t>LH?</a:t>
            </a:r>
            <a:endParaRPr sz="3200">
              <a:latin typeface="Arial"/>
              <a:cs typeface="Arial"/>
            </a:endParaRPr>
          </a:p>
          <a:p>
            <a:pPr marL="355600" marR="5080" indent="-342900">
              <a:lnSpc>
                <a:spcPts val="3460"/>
              </a:lnSpc>
              <a:spcBef>
                <a:spcPts val="76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200" dirty="0">
                <a:latin typeface="Arial"/>
                <a:cs typeface="Arial"/>
              </a:rPr>
              <a:t>Apakah </a:t>
            </a:r>
            <a:r>
              <a:rPr sz="3200" spc="-204" dirty="0">
                <a:latin typeface="Arial"/>
                <a:cs typeface="Arial"/>
              </a:rPr>
              <a:t>semua </a:t>
            </a:r>
            <a:r>
              <a:rPr sz="3200" spc="-85" dirty="0">
                <a:latin typeface="Arial"/>
                <a:cs typeface="Arial"/>
              </a:rPr>
              <a:t>limbah </a:t>
            </a:r>
            <a:r>
              <a:rPr sz="3200" spc="-110" dirty="0">
                <a:latin typeface="Arial"/>
                <a:cs typeface="Arial"/>
              </a:rPr>
              <a:t>dapat </a:t>
            </a:r>
            <a:r>
              <a:rPr sz="3200" spc="-130" dirty="0">
                <a:latin typeface="Arial"/>
                <a:cs typeface="Arial"/>
              </a:rPr>
              <a:t>dibuang </a:t>
            </a:r>
            <a:r>
              <a:rPr sz="3200" spc="-180" dirty="0">
                <a:latin typeface="Arial"/>
                <a:cs typeface="Arial"/>
              </a:rPr>
              <a:t>langsung  </a:t>
            </a:r>
            <a:r>
              <a:rPr sz="3200" spc="-225" dirty="0">
                <a:latin typeface="Arial"/>
                <a:cs typeface="Arial"/>
              </a:rPr>
              <a:t>ke </a:t>
            </a:r>
            <a:r>
              <a:rPr sz="3200" spc="-355" dirty="0">
                <a:latin typeface="Arial"/>
                <a:cs typeface="Arial"/>
              </a:rPr>
              <a:t>LH? </a:t>
            </a:r>
            <a:r>
              <a:rPr sz="3200" spc="-155" dirty="0">
                <a:latin typeface="Arial"/>
                <a:cs typeface="Arial"/>
              </a:rPr>
              <a:t>Berikan</a:t>
            </a:r>
            <a:r>
              <a:rPr sz="3200" spc="-455" dirty="0">
                <a:latin typeface="Arial"/>
                <a:cs typeface="Arial"/>
              </a:rPr>
              <a:t> </a:t>
            </a:r>
            <a:r>
              <a:rPr sz="3200" spc="-140" dirty="0">
                <a:latin typeface="Arial"/>
                <a:cs typeface="Arial"/>
              </a:rPr>
              <a:t>uraiannya.</a:t>
            </a:r>
            <a:endParaRPr sz="3200">
              <a:latin typeface="Arial"/>
              <a:cs typeface="Arial"/>
            </a:endParaRPr>
          </a:p>
          <a:p>
            <a:pPr marL="355600" marR="257175" indent="-342900">
              <a:lnSpc>
                <a:spcPts val="3460"/>
              </a:lnSpc>
              <a:spcBef>
                <a:spcPts val="76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185" dirty="0">
                <a:latin typeface="Arial"/>
                <a:cs typeface="Arial"/>
              </a:rPr>
              <a:t>Sebutkan </a:t>
            </a:r>
            <a:r>
              <a:rPr sz="3200" spc="-130" dirty="0">
                <a:latin typeface="Arial"/>
                <a:cs typeface="Arial"/>
              </a:rPr>
              <a:t>tahapan </a:t>
            </a:r>
            <a:r>
              <a:rPr sz="3200" spc="-185" dirty="0">
                <a:latin typeface="Arial"/>
                <a:cs typeface="Arial"/>
              </a:rPr>
              <a:t>proses </a:t>
            </a:r>
            <a:r>
              <a:rPr sz="3200" spc="-150" dirty="0">
                <a:latin typeface="Arial"/>
                <a:cs typeface="Arial"/>
              </a:rPr>
              <a:t>pengolahan </a:t>
            </a:r>
            <a:r>
              <a:rPr sz="3200" spc="-85" dirty="0">
                <a:latin typeface="Arial"/>
                <a:cs typeface="Arial"/>
              </a:rPr>
              <a:t>limbah  </a:t>
            </a:r>
            <a:r>
              <a:rPr sz="3200" spc="-180" dirty="0">
                <a:latin typeface="Arial"/>
                <a:cs typeface="Arial"/>
              </a:rPr>
              <a:t>dengan </a:t>
            </a:r>
            <a:r>
              <a:rPr sz="3200" spc="-95" dirty="0">
                <a:latin typeface="Arial"/>
                <a:cs typeface="Arial"/>
              </a:rPr>
              <a:t>metode </a:t>
            </a:r>
            <a:r>
              <a:rPr sz="3200" spc="-140" dirty="0">
                <a:latin typeface="Arial"/>
                <a:cs typeface="Arial"/>
              </a:rPr>
              <a:t>kolam</a:t>
            </a:r>
            <a:r>
              <a:rPr sz="3200" spc="-210" dirty="0">
                <a:latin typeface="Arial"/>
                <a:cs typeface="Arial"/>
              </a:rPr>
              <a:t> </a:t>
            </a:r>
            <a:r>
              <a:rPr sz="3200" spc="-175" dirty="0">
                <a:latin typeface="Arial"/>
                <a:cs typeface="Arial"/>
              </a:rPr>
              <a:t>koagulasi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616661"/>
            <a:ext cx="7684134" cy="20751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155" dirty="0">
                <a:latin typeface="Arial"/>
                <a:cs typeface="Arial"/>
              </a:rPr>
              <a:t>Berikan </a:t>
            </a:r>
            <a:r>
              <a:rPr sz="3200" spc="-95" dirty="0">
                <a:latin typeface="Arial"/>
                <a:cs typeface="Arial"/>
              </a:rPr>
              <a:t>contoh </a:t>
            </a:r>
            <a:r>
              <a:rPr sz="3200" spc="-150" dirty="0">
                <a:latin typeface="Arial"/>
                <a:cs typeface="Arial"/>
              </a:rPr>
              <a:t>dan </a:t>
            </a:r>
            <a:r>
              <a:rPr sz="3200" spc="-145" dirty="0">
                <a:latin typeface="Arial"/>
                <a:cs typeface="Arial"/>
              </a:rPr>
              <a:t>penjelasan </a:t>
            </a:r>
            <a:r>
              <a:rPr sz="3200" spc="-165" dirty="0">
                <a:latin typeface="Arial"/>
                <a:cs typeface="Arial"/>
              </a:rPr>
              <a:t>reuse</a:t>
            </a:r>
            <a:r>
              <a:rPr sz="3200" spc="-300" dirty="0">
                <a:latin typeface="Arial"/>
                <a:cs typeface="Arial"/>
              </a:rPr>
              <a:t> </a:t>
            </a:r>
            <a:r>
              <a:rPr sz="3200" spc="-85" dirty="0">
                <a:latin typeface="Arial"/>
                <a:cs typeface="Arial"/>
              </a:rPr>
              <a:t>limbah  </a:t>
            </a:r>
            <a:r>
              <a:rPr sz="3200" spc="-210" dirty="0">
                <a:latin typeface="Arial"/>
                <a:cs typeface="Arial"/>
              </a:rPr>
              <a:t>ampas</a:t>
            </a:r>
            <a:r>
              <a:rPr sz="3200" spc="-170" dirty="0">
                <a:latin typeface="Arial"/>
                <a:cs typeface="Arial"/>
              </a:rPr>
              <a:t> </a:t>
            </a:r>
            <a:r>
              <a:rPr sz="3200" spc="-80" dirty="0">
                <a:latin typeface="Arial"/>
                <a:cs typeface="Arial"/>
              </a:rPr>
              <a:t>tahu.</a:t>
            </a:r>
            <a:endParaRPr sz="3200">
              <a:latin typeface="Arial"/>
              <a:cs typeface="Arial"/>
            </a:endParaRPr>
          </a:p>
          <a:p>
            <a:pPr marL="355600" marR="66421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210" dirty="0">
                <a:latin typeface="Arial"/>
                <a:cs typeface="Arial"/>
              </a:rPr>
              <a:t>Bagaimana </a:t>
            </a:r>
            <a:r>
              <a:rPr sz="3200" spc="-180" dirty="0">
                <a:latin typeface="Arial"/>
                <a:cs typeface="Arial"/>
              </a:rPr>
              <a:t>penanganan </a:t>
            </a:r>
            <a:r>
              <a:rPr sz="3200" spc="-175" dirty="0">
                <a:latin typeface="Arial"/>
                <a:cs typeface="Arial"/>
              </a:rPr>
              <a:t>sludge </a:t>
            </a:r>
            <a:r>
              <a:rPr sz="3200" spc="-55" dirty="0">
                <a:latin typeface="Arial"/>
                <a:cs typeface="Arial"/>
              </a:rPr>
              <a:t>menurut  </a:t>
            </a:r>
            <a:r>
              <a:rPr sz="3200" spc="-165" dirty="0">
                <a:latin typeface="Arial"/>
                <a:cs typeface="Arial"/>
              </a:rPr>
              <a:t>Anda.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91765" marR="5080" indent="-2058035">
              <a:lnSpc>
                <a:spcPct val="100000"/>
              </a:lnSpc>
              <a:spcBef>
                <a:spcPts val="95"/>
              </a:spcBef>
            </a:pPr>
            <a:r>
              <a:rPr b="0" spc="-530" dirty="0">
                <a:latin typeface="Arial"/>
                <a:cs typeface="Arial"/>
              </a:rPr>
              <a:t>WASPADA </a:t>
            </a:r>
            <a:r>
              <a:rPr b="0" spc="-520" dirty="0">
                <a:latin typeface="Arial"/>
                <a:cs typeface="Arial"/>
              </a:rPr>
              <a:t>TERHADAP </a:t>
            </a:r>
            <a:r>
              <a:rPr b="0" spc="-595" dirty="0">
                <a:latin typeface="Arial"/>
                <a:cs typeface="Arial"/>
              </a:rPr>
              <a:t>SENYAWA  </a:t>
            </a:r>
            <a:r>
              <a:rPr b="0" spc="-585" dirty="0">
                <a:latin typeface="Arial"/>
                <a:cs typeface="Arial"/>
              </a:rPr>
              <a:t>BERBAHAYA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622805"/>
            <a:ext cx="8046720" cy="4324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36639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Akrilamid</a:t>
            </a:r>
            <a:r>
              <a:rPr sz="3000" dirty="0">
                <a:latin typeface="Arial"/>
                <a:cs typeface="Arial"/>
              </a:rPr>
              <a:t>: </a:t>
            </a:r>
            <a:r>
              <a:rPr sz="3000" spc="-5" dirty="0">
                <a:latin typeface="Arial"/>
                <a:cs typeface="Arial"/>
              </a:rPr>
              <a:t>merupakan suatu senyawa</a:t>
            </a:r>
            <a:r>
              <a:rPr sz="3000" spc="-6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kimia  intermediet</a:t>
            </a:r>
            <a:endParaRPr sz="3000">
              <a:latin typeface="Arial"/>
              <a:cs typeface="Arial"/>
            </a:endParaRPr>
          </a:p>
          <a:p>
            <a:pPr marL="355600" marR="26670" indent="-342900">
              <a:lnSpc>
                <a:spcPct val="10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(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zat kimia padat berupa kristal </a:t>
            </a:r>
            <a:r>
              <a:rPr sz="3000" dirty="0">
                <a:solidFill>
                  <a:srgbClr val="FF0000"/>
                </a:solidFill>
                <a:latin typeface="Arial"/>
                <a:cs typeface="Arial"/>
              </a:rPr>
              <a:t>serpihan</a:t>
            </a:r>
            <a:r>
              <a:rPr sz="3000" dirty="0">
                <a:latin typeface="Arial"/>
                <a:cs typeface="Arial"/>
              </a:rPr>
              <a:t>, </a:t>
            </a:r>
            <a:r>
              <a:rPr sz="3000" spc="-5" dirty="0">
                <a:latin typeface="Arial"/>
                <a:cs typeface="Arial"/>
              </a:rPr>
              <a:t>tidak  berwarna dan tidak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berbau)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Biasa digunakan dalam </a:t>
            </a:r>
            <a:r>
              <a:rPr sz="3000" spc="-5" dirty="0">
                <a:latin typeface="Arial"/>
                <a:cs typeface="Arial"/>
              </a:rPr>
              <a:t>berbagai </a:t>
            </a:r>
            <a:r>
              <a:rPr sz="3000" dirty="0">
                <a:latin typeface="Arial"/>
                <a:cs typeface="Arial"/>
              </a:rPr>
              <a:t>aplikasi  industri, </a:t>
            </a:r>
            <a:r>
              <a:rPr sz="3000" spc="-5" dirty="0">
                <a:latin typeface="Arial"/>
                <a:cs typeface="Arial"/>
              </a:rPr>
              <a:t>termasuk pembuatan </a:t>
            </a:r>
            <a:r>
              <a:rPr sz="3000" dirty="0">
                <a:latin typeface="Arial"/>
                <a:cs typeface="Arial"/>
              </a:rPr>
              <a:t>plastik,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sintesis  poliakrilamid, </a:t>
            </a:r>
            <a:r>
              <a:rPr sz="3000" dirty="0">
                <a:latin typeface="Arial"/>
                <a:cs typeface="Arial"/>
              </a:rPr>
              <a:t>serta </a:t>
            </a:r>
            <a:r>
              <a:rPr sz="3000" spc="-5" dirty="0">
                <a:latin typeface="Arial"/>
                <a:cs typeface="Arial"/>
              </a:rPr>
              <a:t>berbagai koagulan </a:t>
            </a:r>
            <a:r>
              <a:rPr sz="3000" dirty="0">
                <a:latin typeface="Arial"/>
                <a:cs typeface="Arial"/>
              </a:rPr>
              <a:t>saat  </a:t>
            </a:r>
            <a:r>
              <a:rPr sz="3000" spc="-5" dirty="0">
                <a:latin typeface="Arial"/>
                <a:cs typeface="Arial"/>
              </a:rPr>
              <a:t>pemurnian air minum dan </a:t>
            </a:r>
            <a:r>
              <a:rPr sz="3000" spc="-5" dirty="0">
                <a:solidFill>
                  <a:srgbClr val="FF0000"/>
                </a:solidFill>
                <a:latin typeface="Arial"/>
                <a:cs typeface="Arial"/>
              </a:rPr>
              <a:t>pengolahan limbah  cair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2373" y="286257"/>
            <a:ext cx="7842884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95" dirty="0">
                <a:solidFill>
                  <a:srgbClr val="1F487C"/>
                </a:solidFill>
              </a:rPr>
              <a:t>WASPADA </a:t>
            </a:r>
            <a:r>
              <a:rPr sz="4400" spc="-565" dirty="0">
                <a:solidFill>
                  <a:srgbClr val="1F487C"/>
                </a:solidFill>
              </a:rPr>
              <a:t>TERHADAP</a:t>
            </a:r>
            <a:r>
              <a:rPr sz="4400" spc="-580" dirty="0">
                <a:solidFill>
                  <a:srgbClr val="1F487C"/>
                </a:solidFill>
              </a:rPr>
              <a:t> </a:t>
            </a:r>
            <a:r>
              <a:rPr sz="4400" spc="-405" dirty="0">
                <a:solidFill>
                  <a:srgbClr val="1F487C"/>
                </a:solidFill>
              </a:rPr>
              <a:t>AKRILAMID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319529"/>
            <a:ext cx="7976234" cy="5061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Berasal </a:t>
            </a:r>
            <a:r>
              <a:rPr sz="2800" dirty="0">
                <a:latin typeface="Arial"/>
                <a:cs typeface="Arial"/>
              </a:rPr>
              <a:t>dari </a:t>
            </a:r>
            <a:r>
              <a:rPr sz="2800" spc="-5" dirty="0">
                <a:latin typeface="Arial"/>
                <a:cs typeface="Arial"/>
              </a:rPr>
              <a:t>makanan </a:t>
            </a:r>
            <a:r>
              <a:rPr sz="2800" dirty="0">
                <a:latin typeface="Arial"/>
                <a:cs typeface="Arial"/>
              </a:rPr>
              <a:t>berbahan dasar </a:t>
            </a:r>
            <a:r>
              <a:rPr sz="2800" spc="-5" dirty="0">
                <a:latin typeface="Arial"/>
                <a:cs typeface="Arial"/>
              </a:rPr>
              <a:t>pati </a:t>
            </a:r>
            <a:r>
              <a:rPr sz="2800" dirty="0">
                <a:latin typeface="Arial"/>
                <a:cs typeface="Arial"/>
              </a:rPr>
              <a:t>yang  </a:t>
            </a:r>
            <a:r>
              <a:rPr sz="2800" spc="-5" dirty="0">
                <a:latin typeface="Arial"/>
                <a:cs typeface="Arial"/>
              </a:rPr>
              <a:t>diolah </a:t>
            </a:r>
            <a:r>
              <a:rPr sz="2800" dirty="0">
                <a:latin typeface="Arial"/>
                <a:cs typeface="Arial"/>
              </a:rPr>
              <a:t>dengan suhu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tinggi.</a:t>
            </a:r>
            <a:endParaRPr sz="2800">
              <a:latin typeface="Arial"/>
              <a:cs typeface="Arial"/>
            </a:endParaRPr>
          </a:p>
          <a:p>
            <a:pPr marL="355600" marR="22796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Sebagai </a:t>
            </a:r>
            <a:r>
              <a:rPr sz="2800" dirty="0">
                <a:latin typeface="Arial"/>
                <a:cs typeface="Arial"/>
              </a:rPr>
              <a:t>cemaran </a:t>
            </a:r>
            <a:r>
              <a:rPr sz="2800" spc="-5" dirty="0">
                <a:latin typeface="Arial"/>
                <a:cs typeface="Arial"/>
              </a:rPr>
              <a:t>kimia yang dapat </a:t>
            </a:r>
            <a:r>
              <a:rPr sz="2800" dirty="0">
                <a:latin typeface="Arial"/>
                <a:cs typeface="Arial"/>
              </a:rPr>
              <a:t>membaha-  yakan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kesehatan</a:t>
            </a:r>
            <a:endParaRPr sz="2800">
              <a:latin typeface="Arial"/>
              <a:cs typeface="Arial"/>
            </a:endParaRPr>
          </a:p>
          <a:p>
            <a:pPr marL="355600" marR="347980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Akrilamid </a:t>
            </a:r>
            <a:r>
              <a:rPr sz="2800" dirty="0">
                <a:latin typeface="Arial"/>
                <a:cs typeface="Arial"/>
              </a:rPr>
              <a:t>terutama </a:t>
            </a:r>
            <a:r>
              <a:rPr sz="2800" spc="-5" dirty="0">
                <a:latin typeface="Arial"/>
                <a:cs typeface="Arial"/>
              </a:rPr>
              <a:t>digunakan untuk membuat  bahan-bahan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poliakrilamida.</a:t>
            </a:r>
            <a:endParaRPr sz="2800">
              <a:latin typeface="Arial"/>
              <a:cs typeface="Arial"/>
            </a:endParaRPr>
          </a:p>
          <a:p>
            <a:pPr marL="355600" marR="24066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Poliakrilamida: bahan yang </a:t>
            </a:r>
            <a:r>
              <a:rPr sz="2800" spc="-5" dirty="0">
                <a:latin typeface="Arial"/>
                <a:cs typeface="Arial"/>
              </a:rPr>
              <a:t>digunakan </a:t>
            </a:r>
            <a:r>
              <a:rPr sz="2800" dirty="0">
                <a:latin typeface="Arial"/>
                <a:cs typeface="Arial"/>
              </a:rPr>
              <a:t>sebagai  </a:t>
            </a:r>
            <a:r>
              <a:rPr sz="2800" spc="-5" dirty="0">
                <a:latin typeface="Arial"/>
                <a:cs typeface="Arial"/>
              </a:rPr>
              <a:t>members</a:t>
            </a:r>
            <a:endParaRPr sz="2800">
              <a:latin typeface="Arial"/>
              <a:cs typeface="Arial"/>
            </a:endParaRPr>
          </a:p>
          <a:p>
            <a:pPr marL="355600" marR="8191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Bahan ini juga digunakan dalam pengolahan air  </a:t>
            </a:r>
            <a:r>
              <a:rPr sz="2800" dirty="0">
                <a:latin typeface="Arial"/>
                <a:cs typeface="Arial"/>
              </a:rPr>
              <a:t>limbah, </a:t>
            </a:r>
            <a:r>
              <a:rPr sz="2800" spc="-5" dirty="0">
                <a:latin typeface="Arial"/>
                <a:cs typeface="Arial"/>
              </a:rPr>
              <a:t>yaitu untuk menggumpalkan </a:t>
            </a:r>
            <a:r>
              <a:rPr sz="2800" dirty="0">
                <a:latin typeface="Arial"/>
                <a:cs typeface="Arial"/>
              </a:rPr>
              <a:t>kotoran-  kotoran agar </a:t>
            </a:r>
            <a:r>
              <a:rPr sz="2800" spc="-5" dirty="0">
                <a:latin typeface="Arial"/>
                <a:cs typeface="Arial"/>
              </a:rPr>
              <a:t>mudah</a:t>
            </a:r>
            <a:r>
              <a:rPr sz="2800" spc="3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dipisahkan.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80185" y="286257"/>
            <a:ext cx="618807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370" dirty="0">
                <a:solidFill>
                  <a:srgbClr val="1F487C"/>
                </a:solidFill>
              </a:rPr>
              <a:t>INFO </a:t>
            </a:r>
            <a:r>
              <a:rPr sz="4400" spc="-660" dirty="0">
                <a:solidFill>
                  <a:srgbClr val="1F487C"/>
                </a:solidFill>
              </a:rPr>
              <a:t>SEPUTAR</a:t>
            </a:r>
            <a:r>
              <a:rPr sz="4400" spc="-145" dirty="0">
                <a:solidFill>
                  <a:srgbClr val="1F487C"/>
                </a:solidFill>
              </a:rPr>
              <a:t> </a:t>
            </a:r>
            <a:r>
              <a:rPr sz="4400" spc="-405" dirty="0">
                <a:solidFill>
                  <a:srgbClr val="1F487C"/>
                </a:solidFill>
              </a:rPr>
              <a:t>AKRILAMID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318005"/>
            <a:ext cx="8069580" cy="5147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Akrilamid </a:t>
            </a:r>
            <a:r>
              <a:rPr sz="3000" spc="-5" dirty="0">
                <a:latin typeface="Arial"/>
                <a:cs typeface="Arial"/>
              </a:rPr>
              <a:t>juga digunakan sebagai bahan  baku untuk membuat beberapa </a:t>
            </a:r>
            <a:r>
              <a:rPr sz="3000" dirty="0">
                <a:latin typeface="Arial"/>
                <a:cs typeface="Arial"/>
              </a:rPr>
              <a:t>jenis zat  </a:t>
            </a:r>
            <a:r>
              <a:rPr sz="3000" spc="-5" dirty="0">
                <a:latin typeface="Arial"/>
                <a:cs typeface="Arial"/>
              </a:rPr>
              <a:t>penjernih, perekat, tinta cetak, zat </a:t>
            </a:r>
            <a:r>
              <a:rPr sz="3000" dirty="0">
                <a:latin typeface="Arial"/>
                <a:cs typeface="Arial"/>
              </a:rPr>
              <a:t>warna  sintetik, zat </a:t>
            </a:r>
            <a:r>
              <a:rPr sz="3000" spc="-5" dirty="0">
                <a:latin typeface="Arial"/>
                <a:cs typeface="Arial"/>
              </a:rPr>
              <a:t>penstabil </a:t>
            </a:r>
            <a:r>
              <a:rPr sz="3000" dirty="0">
                <a:latin typeface="Arial"/>
                <a:cs typeface="Arial"/>
              </a:rPr>
              <a:t>emulsi, </a:t>
            </a:r>
            <a:r>
              <a:rPr sz="3000" spc="-5" dirty="0">
                <a:latin typeface="Arial"/>
                <a:cs typeface="Arial"/>
              </a:rPr>
              <a:t>kertas,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kosmetik  dan beberapa monomer seperti </a:t>
            </a:r>
            <a:r>
              <a:rPr sz="3000" dirty="0">
                <a:latin typeface="Arial"/>
                <a:cs typeface="Arial"/>
              </a:rPr>
              <a:t>N-  </a:t>
            </a:r>
            <a:r>
              <a:rPr sz="3000" spc="-5" dirty="0">
                <a:latin typeface="Arial"/>
                <a:cs typeface="Arial"/>
              </a:rPr>
              <a:t>butosiakrilamida dan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N-metoksiakrilamida.</a:t>
            </a:r>
            <a:endParaRPr sz="3000">
              <a:latin typeface="Arial"/>
              <a:cs typeface="Arial"/>
            </a:endParaRPr>
          </a:p>
          <a:p>
            <a:pPr marL="355600" marR="264160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Akrilamid </a:t>
            </a:r>
            <a:r>
              <a:rPr sz="3000" spc="-5" dirty="0">
                <a:latin typeface="Arial"/>
                <a:cs typeface="Arial"/>
              </a:rPr>
              <a:t>juga digunakan sebagai</a:t>
            </a:r>
            <a:r>
              <a:rPr sz="3000" spc="-114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kopolimer  </a:t>
            </a:r>
            <a:r>
              <a:rPr sz="3000" spc="-5" dirty="0">
                <a:latin typeface="Arial"/>
                <a:cs typeface="Arial"/>
              </a:rPr>
              <a:t>pada pembuatan lensa kontak. </a:t>
            </a:r>
            <a:r>
              <a:rPr sz="3000" dirty="0">
                <a:latin typeface="Arial"/>
                <a:cs typeface="Arial"/>
              </a:rPr>
              <a:t>Disamping  itu, akrilamida </a:t>
            </a:r>
            <a:r>
              <a:rPr sz="3000" spc="-5" dirty="0">
                <a:latin typeface="Arial"/>
                <a:cs typeface="Arial"/>
              </a:rPr>
              <a:t>juga digunakan dalam  konstruksi fondasi bendungan atau  terowongan.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1957" y="189992"/>
            <a:ext cx="83947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730" dirty="0">
                <a:solidFill>
                  <a:srgbClr val="1F487C"/>
                </a:solidFill>
              </a:rPr>
              <a:t>PROSES </a:t>
            </a:r>
            <a:r>
              <a:rPr sz="4400" spc="-490" dirty="0">
                <a:solidFill>
                  <a:srgbClr val="1F487C"/>
                </a:solidFill>
              </a:rPr>
              <a:t>PEMBENTUKAN</a:t>
            </a:r>
            <a:r>
              <a:rPr sz="4400" spc="-290" dirty="0">
                <a:solidFill>
                  <a:srgbClr val="1F487C"/>
                </a:solidFill>
              </a:rPr>
              <a:t> </a:t>
            </a:r>
            <a:r>
              <a:rPr sz="4400" spc="-405" dirty="0">
                <a:solidFill>
                  <a:srgbClr val="1F487C"/>
                </a:solidFill>
              </a:rPr>
              <a:t>AKRILAMID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167129"/>
            <a:ext cx="8047990" cy="53174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203835" indent="-457200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dirty="0">
                <a:latin typeface="Arial"/>
                <a:cs typeface="Arial"/>
              </a:rPr>
              <a:t>Asparagin, asam </a:t>
            </a:r>
            <a:r>
              <a:rPr sz="2800" spc="-5" dirty="0">
                <a:latin typeface="Arial"/>
                <a:cs typeface="Arial"/>
              </a:rPr>
              <a:t>amino yang secara alami  dalam </a:t>
            </a:r>
            <a:r>
              <a:rPr sz="2800" dirty="0">
                <a:latin typeface="Arial"/>
                <a:cs typeface="Arial"/>
              </a:rPr>
              <a:t>pangan bereaksi dengan </a:t>
            </a:r>
            <a:r>
              <a:rPr sz="2800" spc="-5" dirty="0">
                <a:latin typeface="Arial"/>
                <a:cs typeface="Arial"/>
              </a:rPr>
              <a:t>gula </a:t>
            </a:r>
            <a:r>
              <a:rPr sz="2800" dirty="0">
                <a:latin typeface="Arial"/>
                <a:cs typeface="Arial"/>
              </a:rPr>
              <a:t>pada  temperatur tinggi. Biasanya peristiwa </a:t>
            </a:r>
            <a:r>
              <a:rPr sz="2800" spc="-5" dirty="0">
                <a:latin typeface="Arial"/>
                <a:cs typeface="Arial"/>
              </a:rPr>
              <a:t>ini </a:t>
            </a:r>
            <a:r>
              <a:rPr sz="2800" dirty="0">
                <a:latin typeface="Arial"/>
                <a:cs typeface="Arial"/>
              </a:rPr>
              <a:t>terjadi  pada saat penggorengan atau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pembakaran.</a:t>
            </a:r>
            <a:endParaRPr sz="2800">
              <a:latin typeface="Arial"/>
              <a:cs typeface="Arial"/>
            </a:endParaRPr>
          </a:p>
          <a:p>
            <a:pPr marL="469900" marR="140335" indent="-45720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Asparagin </a:t>
            </a:r>
            <a:r>
              <a:rPr sz="2800" dirty="0">
                <a:latin typeface="Arial"/>
                <a:cs typeface="Arial"/>
              </a:rPr>
              <a:t>dapat </a:t>
            </a:r>
            <a:r>
              <a:rPr sz="2800" spc="-5" dirty="0">
                <a:latin typeface="Arial"/>
                <a:cs typeface="Arial"/>
              </a:rPr>
              <a:t>secara langsung </a:t>
            </a:r>
            <a:r>
              <a:rPr sz="2800" dirty="0">
                <a:latin typeface="Arial"/>
                <a:cs typeface="Arial"/>
              </a:rPr>
              <a:t>dibentuk  </a:t>
            </a:r>
            <a:r>
              <a:rPr sz="2800" spc="-5" dirty="0">
                <a:latin typeface="Arial"/>
                <a:cs typeface="Arial"/>
              </a:rPr>
              <a:t>menjadi akrilamid melalui penghilangan </a:t>
            </a:r>
            <a:r>
              <a:rPr sz="2800" dirty="0">
                <a:latin typeface="Arial"/>
                <a:cs typeface="Arial"/>
              </a:rPr>
              <a:t>dua  molekul </a:t>
            </a:r>
            <a:r>
              <a:rPr sz="2800" spc="-5" dirty="0">
                <a:latin typeface="Arial"/>
                <a:cs typeface="Arial"/>
              </a:rPr>
              <a:t>sederhananya </a:t>
            </a:r>
            <a:r>
              <a:rPr sz="2800" dirty="0">
                <a:latin typeface="Arial"/>
                <a:cs typeface="Arial"/>
              </a:rPr>
              <a:t>yaitu </a:t>
            </a:r>
            <a:r>
              <a:rPr sz="2800" spc="-5" dirty="0">
                <a:latin typeface="Arial"/>
                <a:cs typeface="Arial"/>
              </a:rPr>
              <a:t>karbondiksida dan  </a:t>
            </a:r>
            <a:r>
              <a:rPr sz="2800" dirty="0">
                <a:latin typeface="Arial"/>
                <a:cs typeface="Arial"/>
              </a:rPr>
              <a:t>amonia.</a:t>
            </a:r>
            <a:endParaRPr sz="2800">
              <a:latin typeface="Arial"/>
              <a:cs typeface="Arial"/>
            </a:endParaRPr>
          </a:p>
          <a:p>
            <a:pPr marL="469900" marR="5080" indent="-457200">
              <a:lnSpc>
                <a:spcPct val="100000"/>
              </a:lnSpc>
              <a:spcBef>
                <a:spcPts val="67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800" spc="-5" dirty="0">
                <a:latin typeface="Arial"/>
                <a:cs typeface="Arial"/>
              </a:rPr>
              <a:t>Reaksi ammonia </a:t>
            </a:r>
            <a:r>
              <a:rPr sz="2800" dirty="0">
                <a:latin typeface="Arial"/>
                <a:cs typeface="Arial"/>
              </a:rPr>
              <a:t>dengan </a:t>
            </a:r>
            <a:r>
              <a:rPr sz="2800" spc="-5" dirty="0">
                <a:latin typeface="Arial"/>
                <a:cs typeface="Arial"/>
              </a:rPr>
              <a:t>akrolin </a:t>
            </a:r>
            <a:r>
              <a:rPr sz="2800" dirty="0">
                <a:latin typeface="Arial"/>
                <a:cs typeface="Arial"/>
              </a:rPr>
              <a:t>atau produk  oksidanya </a:t>
            </a:r>
            <a:r>
              <a:rPr sz="2800" spc="-5" dirty="0">
                <a:latin typeface="Arial"/>
                <a:cs typeface="Arial"/>
              </a:rPr>
              <a:t>dalam bentuk asam </a:t>
            </a:r>
            <a:r>
              <a:rPr sz="2800" dirty="0">
                <a:latin typeface="Arial"/>
                <a:cs typeface="Arial"/>
              </a:rPr>
              <a:t>akrilik, </a:t>
            </a:r>
            <a:r>
              <a:rPr sz="2800" spc="-5" dirty="0">
                <a:latin typeface="Arial"/>
                <a:cs typeface="Arial"/>
              </a:rPr>
              <a:t>keduanya  merupakan </a:t>
            </a:r>
            <a:r>
              <a:rPr sz="2800" dirty="0">
                <a:latin typeface="Arial"/>
                <a:cs typeface="Arial"/>
              </a:rPr>
              <a:t>hasil </a:t>
            </a:r>
            <a:r>
              <a:rPr sz="2800" spc="-5" dirty="0">
                <a:latin typeface="Arial"/>
                <a:cs typeface="Arial"/>
              </a:rPr>
              <a:t>dekomposisi gula sederhana  melalui </a:t>
            </a:r>
            <a:r>
              <a:rPr sz="2800" dirty="0">
                <a:latin typeface="Arial"/>
                <a:cs typeface="Arial"/>
              </a:rPr>
              <a:t>proses </a:t>
            </a:r>
            <a:r>
              <a:rPr sz="2800" spc="-5" dirty="0">
                <a:latin typeface="Arial"/>
                <a:cs typeface="Arial"/>
              </a:rPr>
              <a:t>pencoklatan</a:t>
            </a:r>
            <a:r>
              <a:rPr sz="2800" spc="5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nonenzimatis.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45941" y="207010"/>
            <a:ext cx="245364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00" dirty="0">
                <a:solidFill>
                  <a:srgbClr val="FF0000"/>
                </a:solidFill>
              </a:rPr>
              <a:t>AKRILAM</a:t>
            </a:r>
            <a:r>
              <a:rPr spc="-165" dirty="0">
                <a:solidFill>
                  <a:srgbClr val="FF0000"/>
                </a:solidFill>
              </a:rPr>
              <a:t>I</a:t>
            </a:r>
            <a:r>
              <a:rPr spc="-370" dirty="0">
                <a:solidFill>
                  <a:srgbClr val="FF0000"/>
                </a:solidFill>
              </a:rPr>
              <a:t>D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167130"/>
            <a:ext cx="7981950" cy="53371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65405" indent="-3429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600" b="1" i="1" dirty="0">
                <a:solidFill>
                  <a:srgbClr val="FF0000"/>
                </a:solidFill>
                <a:latin typeface="Arial"/>
                <a:cs typeface="Arial"/>
              </a:rPr>
              <a:t>Secara fisik, </a:t>
            </a:r>
            <a:r>
              <a:rPr sz="2600" dirty="0">
                <a:latin typeface="Arial"/>
                <a:cs typeface="Arial"/>
              </a:rPr>
              <a:t>akrilamid mudah larut dalam </a:t>
            </a:r>
            <a:r>
              <a:rPr sz="2600" spc="-40" dirty="0">
                <a:latin typeface="Arial"/>
                <a:cs typeface="Arial"/>
              </a:rPr>
              <a:t>air,  </a:t>
            </a:r>
            <a:r>
              <a:rPr sz="2600" dirty="0">
                <a:latin typeface="Arial"/>
                <a:cs typeface="Arial"/>
              </a:rPr>
              <a:t>etanol, metanol, etil asetat, </a:t>
            </a:r>
            <a:r>
              <a:rPr sz="2600" spc="-30" dirty="0">
                <a:latin typeface="Arial"/>
                <a:cs typeface="Arial"/>
              </a:rPr>
              <a:t>eter, </a:t>
            </a:r>
            <a:r>
              <a:rPr sz="2600" dirty="0">
                <a:latin typeface="Arial"/>
                <a:cs typeface="Arial"/>
              </a:rPr>
              <a:t>aseton dan sedikit  larut dalam kloroform serta tidak larut dalam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heptan  dan</a:t>
            </a:r>
            <a:r>
              <a:rPr sz="2600" spc="-15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benzene.</a:t>
            </a:r>
            <a:endParaRPr sz="2600">
              <a:latin typeface="Arial"/>
              <a:cs typeface="Arial"/>
            </a:endParaRPr>
          </a:p>
          <a:p>
            <a:pPr marL="355600" marR="231775" indent="-34290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600" b="1" i="1" dirty="0">
                <a:solidFill>
                  <a:srgbClr val="FF0000"/>
                </a:solidFill>
                <a:latin typeface="Arial"/>
                <a:cs typeface="Arial"/>
              </a:rPr>
              <a:t>Secara kimia</a:t>
            </a:r>
            <a:r>
              <a:rPr sz="2600" dirty="0">
                <a:latin typeface="Arial"/>
                <a:cs typeface="Arial"/>
              </a:rPr>
              <a:t>, akrilamid dinyatakan sebagai  C3H5NO dengan BM 71,08 Dalton. </a:t>
            </a:r>
            <a:r>
              <a:rPr sz="2600" spc="-20" dirty="0">
                <a:latin typeface="Arial"/>
                <a:cs typeface="Arial"/>
              </a:rPr>
              <a:t>Titik </a:t>
            </a:r>
            <a:r>
              <a:rPr sz="2600" dirty="0">
                <a:latin typeface="Arial"/>
                <a:cs typeface="Arial"/>
              </a:rPr>
              <a:t>didih dan  </a:t>
            </a:r>
            <a:r>
              <a:rPr sz="2600" spc="-5" dirty="0">
                <a:latin typeface="Arial"/>
                <a:cs typeface="Arial"/>
              </a:rPr>
              <a:t>titik </a:t>
            </a:r>
            <a:r>
              <a:rPr sz="2600" dirty="0">
                <a:latin typeface="Arial"/>
                <a:cs typeface="Arial"/>
              </a:rPr>
              <a:t>leleh akrilamid masing-masing 125 C dan</a:t>
            </a:r>
            <a:r>
              <a:rPr sz="2600" spc="-4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87,5</a:t>
            </a:r>
            <a:endParaRPr sz="2600">
              <a:latin typeface="Arial"/>
              <a:cs typeface="Arial"/>
            </a:endParaRPr>
          </a:p>
          <a:p>
            <a:pPr marL="355600" marR="10160">
              <a:lnSpc>
                <a:spcPct val="100000"/>
              </a:lnSpc>
            </a:pPr>
            <a:r>
              <a:rPr sz="2600" dirty="0">
                <a:latin typeface="Arial"/>
                <a:cs typeface="Arial"/>
              </a:rPr>
              <a:t>C. Nama lain akrilamid adalah 2 propenamid,</a:t>
            </a:r>
            <a:r>
              <a:rPr sz="2600" spc="-5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etilen-  karboksiamid, </a:t>
            </a:r>
            <a:r>
              <a:rPr sz="2600" spc="-5" dirty="0">
                <a:latin typeface="Arial"/>
                <a:cs typeface="Arial"/>
              </a:rPr>
              <a:t>akrilik </a:t>
            </a:r>
            <a:r>
              <a:rPr sz="2600" dirty="0">
                <a:latin typeface="Arial"/>
                <a:cs typeface="Arial"/>
              </a:rPr>
              <a:t>amid dan vinil</a:t>
            </a:r>
            <a:r>
              <a:rPr sz="2600" spc="-70" dirty="0">
                <a:latin typeface="Arial"/>
                <a:cs typeface="Arial"/>
              </a:rPr>
              <a:t> </a:t>
            </a:r>
            <a:r>
              <a:rPr sz="2600" dirty="0">
                <a:latin typeface="Arial"/>
                <a:cs typeface="Arial"/>
              </a:rPr>
              <a:t>amid.</a:t>
            </a:r>
            <a:endParaRPr sz="26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25"/>
              </a:spcBef>
              <a:buChar char="•"/>
              <a:tabLst>
                <a:tab pos="354965" algn="l"/>
                <a:tab pos="355600" algn="l"/>
              </a:tabLst>
            </a:pPr>
            <a:r>
              <a:rPr sz="2600" dirty="0">
                <a:latin typeface="Arial"/>
                <a:cs typeface="Arial"/>
              </a:rPr>
              <a:t>Akrilamid dalam bentuk padat stabil pada tempera-  tur ruangan, tapi besar kemungkinan terpolimerisasi  melalui sinar ultraviolet saat pelelehan dan dengan  adanya</a:t>
            </a:r>
            <a:r>
              <a:rPr sz="2600" spc="-15" dirty="0">
                <a:latin typeface="Arial"/>
                <a:cs typeface="Arial"/>
              </a:rPr>
              <a:t> </a:t>
            </a:r>
            <a:r>
              <a:rPr sz="2600" spc="5" dirty="0">
                <a:latin typeface="Arial"/>
                <a:cs typeface="Arial"/>
              </a:rPr>
              <a:t>pemanasan.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5974" y="354838"/>
            <a:ext cx="691895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95" dirty="0">
                <a:solidFill>
                  <a:srgbClr val="FF0000"/>
                </a:solidFill>
              </a:rPr>
              <a:t>BERITA </a:t>
            </a:r>
            <a:r>
              <a:rPr sz="3600" spc="-540" dirty="0">
                <a:solidFill>
                  <a:srgbClr val="FF0000"/>
                </a:solidFill>
              </a:rPr>
              <a:t>SEPUTAR </a:t>
            </a:r>
            <a:r>
              <a:rPr sz="3600" spc="-335" dirty="0">
                <a:solidFill>
                  <a:srgbClr val="FF0000"/>
                </a:solidFill>
              </a:rPr>
              <a:t>AKRILAMID</a:t>
            </a:r>
            <a:r>
              <a:rPr sz="3600" spc="-495" dirty="0">
                <a:solidFill>
                  <a:srgbClr val="FF0000"/>
                </a:solidFill>
              </a:rPr>
              <a:t> </a:t>
            </a:r>
            <a:r>
              <a:rPr sz="3600" spc="-505" dirty="0">
                <a:solidFill>
                  <a:srgbClr val="FF0000"/>
                </a:solidFill>
              </a:rPr>
              <a:t>(JECFA)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167130"/>
            <a:ext cx="8137525" cy="52235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27685" marR="278765" indent="-514984" algn="just">
              <a:lnSpc>
                <a:spcPct val="100000"/>
              </a:lnSpc>
              <a:spcBef>
                <a:spcPts val="95"/>
              </a:spcBef>
              <a:buAutoNum type="arabicParenR"/>
              <a:tabLst>
                <a:tab pos="528320" algn="l"/>
              </a:tabLst>
            </a:pPr>
            <a:r>
              <a:rPr sz="2750" spc="-5" dirty="0">
                <a:latin typeface="Arial"/>
                <a:cs typeface="Arial"/>
              </a:rPr>
              <a:t>Akrilamid terbentuk </a:t>
            </a:r>
            <a:r>
              <a:rPr sz="2750" spc="-10" dirty="0">
                <a:latin typeface="Arial"/>
                <a:cs typeface="Arial"/>
              </a:rPr>
              <a:t>pada pangan </a:t>
            </a:r>
            <a:r>
              <a:rPr sz="2750" spc="-5" dirty="0">
                <a:latin typeface="Arial"/>
                <a:cs typeface="Arial"/>
              </a:rPr>
              <a:t>tertentu, teru-  tama </a:t>
            </a:r>
            <a:r>
              <a:rPr sz="2750" spc="-10" dirty="0">
                <a:latin typeface="Arial"/>
                <a:cs typeface="Arial"/>
              </a:rPr>
              <a:t>pangan </a:t>
            </a:r>
            <a:r>
              <a:rPr sz="2750" spc="-5" dirty="0">
                <a:latin typeface="Arial"/>
                <a:cs typeface="Arial"/>
              </a:rPr>
              <a:t>nabati yang banyak mengandung  protein yang diolah </a:t>
            </a:r>
            <a:r>
              <a:rPr sz="2750" spc="-10" dirty="0">
                <a:latin typeface="Arial"/>
                <a:cs typeface="Arial"/>
              </a:rPr>
              <a:t>pada </a:t>
            </a:r>
            <a:r>
              <a:rPr sz="2750" spc="-5" dirty="0">
                <a:latin typeface="Arial"/>
                <a:cs typeface="Arial"/>
              </a:rPr>
              <a:t>temperatur tinggi</a:t>
            </a:r>
            <a:r>
              <a:rPr sz="2750" spc="-30" dirty="0">
                <a:latin typeface="Arial"/>
                <a:cs typeface="Arial"/>
              </a:rPr>
              <a:t> </a:t>
            </a:r>
            <a:r>
              <a:rPr sz="2750" spc="-5" dirty="0">
                <a:latin typeface="Arial"/>
                <a:cs typeface="Arial"/>
              </a:rPr>
              <a:t>(120</a:t>
            </a:r>
            <a:endParaRPr sz="2750">
              <a:latin typeface="Arial"/>
              <a:cs typeface="Arial"/>
            </a:endParaRPr>
          </a:p>
          <a:p>
            <a:pPr marL="527685">
              <a:lnSpc>
                <a:spcPct val="100000"/>
              </a:lnSpc>
              <a:spcBef>
                <a:spcPts val="5"/>
              </a:spcBef>
            </a:pPr>
            <a:r>
              <a:rPr sz="2750" spc="-5" dirty="0">
                <a:latin typeface="Arial"/>
                <a:cs typeface="Arial"/>
              </a:rPr>
              <a:t>C) seperti digoreng, dipanggang dan</a:t>
            </a:r>
            <a:r>
              <a:rPr sz="2750" spc="-30" dirty="0">
                <a:latin typeface="Arial"/>
                <a:cs typeface="Arial"/>
              </a:rPr>
              <a:t> </a:t>
            </a:r>
            <a:r>
              <a:rPr sz="2750" spc="-25" dirty="0">
                <a:latin typeface="Arial"/>
                <a:cs typeface="Arial"/>
              </a:rPr>
              <a:t>dibakar.</a:t>
            </a:r>
            <a:endParaRPr sz="2750">
              <a:latin typeface="Arial"/>
              <a:cs typeface="Arial"/>
            </a:endParaRPr>
          </a:p>
          <a:p>
            <a:pPr marL="527685" marR="5080" indent="-514984">
              <a:lnSpc>
                <a:spcPct val="100000"/>
              </a:lnSpc>
              <a:spcBef>
                <a:spcPts val="660"/>
              </a:spcBef>
              <a:buAutoNum type="arabicParenR" startAt="2"/>
              <a:tabLst>
                <a:tab pos="527685" algn="l"/>
                <a:tab pos="528320" algn="l"/>
              </a:tabLst>
            </a:pPr>
            <a:r>
              <a:rPr sz="2750" spc="-5" dirty="0">
                <a:latin typeface="Arial"/>
                <a:cs typeface="Arial"/>
              </a:rPr>
              <a:t>Jenis </a:t>
            </a:r>
            <a:r>
              <a:rPr sz="2750" spc="-10" dirty="0">
                <a:latin typeface="Arial"/>
                <a:cs typeface="Arial"/>
              </a:rPr>
              <a:t>pangan </a:t>
            </a:r>
            <a:r>
              <a:rPr sz="2750" spc="-5" dirty="0">
                <a:latin typeface="Arial"/>
                <a:cs typeface="Arial"/>
              </a:rPr>
              <a:t>yang mengandung akrilamid  diantaranya potatochip, kentang </a:t>
            </a:r>
            <a:r>
              <a:rPr sz="2750" spc="-10" dirty="0">
                <a:latin typeface="Arial"/>
                <a:cs typeface="Arial"/>
              </a:rPr>
              <a:t>goreng, </a:t>
            </a:r>
            <a:r>
              <a:rPr sz="2750" spc="-5" dirty="0">
                <a:latin typeface="Arial"/>
                <a:cs typeface="Arial"/>
              </a:rPr>
              <a:t>keripik  kentang, roti sereal, kopi, pastries, biskuit</a:t>
            </a:r>
            <a:r>
              <a:rPr sz="2750" spc="15" dirty="0">
                <a:latin typeface="Arial"/>
                <a:cs typeface="Arial"/>
              </a:rPr>
              <a:t> </a:t>
            </a:r>
            <a:r>
              <a:rPr sz="2750" spc="-5" dirty="0">
                <a:latin typeface="Arial"/>
                <a:cs typeface="Arial"/>
              </a:rPr>
              <a:t>mainis.</a:t>
            </a:r>
            <a:endParaRPr sz="2750">
              <a:latin typeface="Arial"/>
              <a:cs typeface="Arial"/>
            </a:endParaRPr>
          </a:p>
          <a:p>
            <a:pPr marL="527685" marR="454025" indent="-514984">
              <a:lnSpc>
                <a:spcPct val="100000"/>
              </a:lnSpc>
              <a:spcBef>
                <a:spcPts val="660"/>
              </a:spcBef>
              <a:buAutoNum type="arabicParenR" startAt="2"/>
              <a:tabLst>
                <a:tab pos="527685" algn="l"/>
                <a:tab pos="528320" algn="l"/>
              </a:tabLst>
            </a:pPr>
            <a:r>
              <a:rPr sz="2750" spc="-5" dirty="0">
                <a:latin typeface="Arial"/>
                <a:cs typeface="Arial"/>
              </a:rPr>
              <a:t>Paparan akrilamid dalam jangka waktu lama  </a:t>
            </a:r>
            <a:r>
              <a:rPr sz="2750" spc="-10" dirty="0">
                <a:latin typeface="Arial"/>
                <a:cs typeface="Arial"/>
              </a:rPr>
              <a:t>pada hewan </a:t>
            </a:r>
            <a:r>
              <a:rPr sz="2750" spc="-5" dirty="0">
                <a:latin typeface="Arial"/>
                <a:cs typeface="Arial"/>
              </a:rPr>
              <a:t>coba </a:t>
            </a:r>
            <a:r>
              <a:rPr sz="2750" dirty="0">
                <a:latin typeface="Arial"/>
                <a:cs typeface="Arial"/>
              </a:rPr>
              <a:t>tikus </a:t>
            </a:r>
            <a:r>
              <a:rPr sz="2750" spc="-5" dirty="0">
                <a:latin typeface="Arial"/>
                <a:cs typeface="Arial"/>
              </a:rPr>
              <a:t>(akrilamid bersifat  genotoksik </a:t>
            </a:r>
            <a:r>
              <a:rPr sz="2750" spc="-10" dirty="0">
                <a:latin typeface="Arial"/>
                <a:cs typeface="Arial"/>
              </a:rPr>
              <a:t>dan </a:t>
            </a:r>
            <a:r>
              <a:rPr sz="2750" spc="-5" dirty="0">
                <a:latin typeface="Arial"/>
                <a:cs typeface="Arial"/>
              </a:rPr>
              <a:t>karsinogenik), sedangkan </a:t>
            </a:r>
            <a:r>
              <a:rPr sz="2750" spc="-10" dirty="0">
                <a:latin typeface="Arial"/>
                <a:cs typeface="Arial"/>
              </a:rPr>
              <a:t>pe-  ngaruh </a:t>
            </a:r>
            <a:r>
              <a:rPr sz="2750" spc="-5" dirty="0">
                <a:latin typeface="Arial"/>
                <a:cs typeface="Arial"/>
              </a:rPr>
              <a:t>karsinogenik </a:t>
            </a:r>
            <a:r>
              <a:rPr sz="2750" spc="-10" dirty="0">
                <a:latin typeface="Arial"/>
                <a:cs typeface="Arial"/>
              </a:rPr>
              <a:t>pada </a:t>
            </a:r>
            <a:r>
              <a:rPr sz="2750" spc="-5" dirty="0">
                <a:latin typeface="Arial"/>
                <a:cs typeface="Arial"/>
              </a:rPr>
              <a:t>manusia belum </a:t>
            </a:r>
            <a:r>
              <a:rPr sz="2750" spc="-10" dirty="0">
                <a:latin typeface="Arial"/>
                <a:cs typeface="Arial"/>
              </a:rPr>
              <a:t>ada  </a:t>
            </a:r>
            <a:r>
              <a:rPr sz="2750" dirty="0">
                <a:latin typeface="Arial"/>
                <a:cs typeface="Arial"/>
              </a:rPr>
              <a:t>fakta </a:t>
            </a:r>
            <a:r>
              <a:rPr sz="2750" spc="-5" dirty="0">
                <a:latin typeface="Arial"/>
                <a:cs typeface="Arial"/>
              </a:rPr>
              <a:t>yang teruji</a:t>
            </a:r>
            <a:r>
              <a:rPr sz="2750" spc="-50" dirty="0">
                <a:latin typeface="Arial"/>
                <a:cs typeface="Arial"/>
              </a:rPr>
              <a:t> </a:t>
            </a:r>
            <a:r>
              <a:rPr sz="2750" spc="-5" dirty="0">
                <a:latin typeface="Arial"/>
                <a:cs typeface="Arial"/>
              </a:rPr>
              <a:t>kesahihannya.</a:t>
            </a:r>
            <a:endParaRPr sz="275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5974" y="469138"/>
            <a:ext cx="6918959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495" dirty="0">
                <a:solidFill>
                  <a:srgbClr val="FF0000"/>
                </a:solidFill>
              </a:rPr>
              <a:t>BERITA </a:t>
            </a:r>
            <a:r>
              <a:rPr sz="3600" spc="-540" dirty="0">
                <a:solidFill>
                  <a:srgbClr val="FF0000"/>
                </a:solidFill>
              </a:rPr>
              <a:t>SEPUTAR </a:t>
            </a:r>
            <a:r>
              <a:rPr sz="3600" spc="-335" dirty="0">
                <a:solidFill>
                  <a:srgbClr val="FF0000"/>
                </a:solidFill>
              </a:rPr>
              <a:t>AKRILAMID</a:t>
            </a:r>
            <a:r>
              <a:rPr sz="3600" spc="-495" dirty="0">
                <a:solidFill>
                  <a:srgbClr val="FF0000"/>
                </a:solidFill>
              </a:rPr>
              <a:t> </a:t>
            </a:r>
            <a:r>
              <a:rPr sz="3600" spc="-505" dirty="0">
                <a:solidFill>
                  <a:srgbClr val="FF0000"/>
                </a:solidFill>
              </a:rPr>
              <a:t>(JECFA)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471929"/>
            <a:ext cx="8126095" cy="48050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527685" algn="l"/>
              </a:tabLst>
            </a:pPr>
            <a:r>
              <a:rPr sz="2800" dirty="0">
                <a:latin typeface="Arial"/>
                <a:cs typeface="Arial"/>
              </a:rPr>
              <a:t>4)	</a:t>
            </a:r>
            <a:r>
              <a:rPr sz="2800" spc="-5" dirty="0">
                <a:latin typeface="Arial"/>
                <a:cs typeface="Arial"/>
              </a:rPr>
              <a:t>Kisaran </a:t>
            </a:r>
            <a:r>
              <a:rPr sz="2800" dirty="0">
                <a:latin typeface="Arial"/>
                <a:cs typeface="Arial"/>
              </a:rPr>
              <a:t>paparan dari </a:t>
            </a:r>
            <a:r>
              <a:rPr sz="2800" spc="-5" dirty="0">
                <a:latin typeface="Arial"/>
                <a:cs typeface="Arial"/>
              </a:rPr>
              <a:t>akrilamid adalah 0.001</a:t>
            </a:r>
            <a:r>
              <a:rPr sz="2800" spc="13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-</a:t>
            </a:r>
            <a:endParaRPr sz="2800">
              <a:latin typeface="Arial"/>
              <a:cs typeface="Arial"/>
            </a:endParaRPr>
          </a:p>
          <a:p>
            <a:pPr marL="527685">
              <a:lnSpc>
                <a:spcPct val="100000"/>
              </a:lnSpc>
            </a:pPr>
            <a:r>
              <a:rPr sz="2800" spc="-5" dirty="0">
                <a:latin typeface="Arial"/>
                <a:cs typeface="Arial"/>
              </a:rPr>
              <a:t>0.004 </a:t>
            </a:r>
            <a:r>
              <a:rPr sz="2800" dirty="0">
                <a:latin typeface="Arial"/>
                <a:cs typeface="Arial"/>
              </a:rPr>
              <a:t>mg/akrilamid/kg berat badan</a:t>
            </a:r>
            <a:r>
              <a:rPr sz="2800" spc="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konsumen.</a:t>
            </a:r>
            <a:endParaRPr sz="2800">
              <a:latin typeface="Arial"/>
              <a:cs typeface="Arial"/>
            </a:endParaRPr>
          </a:p>
          <a:p>
            <a:pPr marL="527685" marR="5080" indent="-515620">
              <a:lnSpc>
                <a:spcPct val="100000"/>
              </a:lnSpc>
              <a:spcBef>
                <a:spcPts val="675"/>
              </a:spcBef>
              <a:tabLst>
                <a:tab pos="527685" algn="l"/>
              </a:tabLst>
            </a:pPr>
            <a:r>
              <a:rPr sz="2800" dirty="0">
                <a:latin typeface="Arial"/>
                <a:cs typeface="Arial"/>
              </a:rPr>
              <a:t>5)	</a:t>
            </a:r>
            <a:r>
              <a:rPr sz="2800" spc="-5" dirty="0">
                <a:latin typeface="Arial"/>
                <a:cs typeface="Arial"/>
              </a:rPr>
              <a:t>The Swdish National Food Authority </a:t>
            </a:r>
            <a:r>
              <a:rPr sz="2800" spc="-30" dirty="0">
                <a:latin typeface="Arial"/>
                <a:cs typeface="Arial"/>
              </a:rPr>
              <a:t>(SNFA)  </a:t>
            </a:r>
            <a:r>
              <a:rPr sz="2800" spc="-5" dirty="0">
                <a:latin typeface="Arial"/>
                <a:cs typeface="Arial"/>
              </a:rPr>
              <a:t>mengumumkan </a:t>
            </a:r>
            <a:r>
              <a:rPr sz="2800" dirty="0">
                <a:latin typeface="Arial"/>
                <a:cs typeface="Arial"/>
              </a:rPr>
              <a:t>hasil </a:t>
            </a:r>
            <a:r>
              <a:rPr sz="2800" spc="-5" dirty="0">
                <a:latin typeface="Arial"/>
                <a:cs typeface="Arial"/>
              </a:rPr>
              <a:t>penelitian </a:t>
            </a:r>
            <a:r>
              <a:rPr sz="2800" dirty="0">
                <a:latin typeface="Arial"/>
                <a:cs typeface="Arial"/>
              </a:rPr>
              <a:t>dari </a:t>
            </a:r>
            <a:r>
              <a:rPr sz="2800" spc="-5" dirty="0">
                <a:latin typeface="Arial"/>
                <a:cs typeface="Arial"/>
              </a:rPr>
              <a:t>Stockholm  University ditemukan peningkatan </a:t>
            </a:r>
            <a:r>
              <a:rPr sz="2800" dirty="0">
                <a:latin typeface="Arial"/>
                <a:cs typeface="Arial"/>
              </a:rPr>
              <a:t>kadar  akrilamid </a:t>
            </a:r>
            <a:r>
              <a:rPr sz="2800" spc="-5" dirty="0">
                <a:latin typeface="Arial"/>
                <a:cs typeface="Arial"/>
              </a:rPr>
              <a:t>dalam beberapa </a:t>
            </a:r>
            <a:r>
              <a:rPr sz="2800" dirty="0">
                <a:latin typeface="Arial"/>
                <a:cs typeface="Arial"/>
              </a:rPr>
              <a:t>jenis </a:t>
            </a:r>
            <a:r>
              <a:rPr sz="2800" spc="-5" dirty="0">
                <a:latin typeface="Arial"/>
                <a:cs typeface="Arial"/>
              </a:rPr>
              <a:t>pangan  </a:t>
            </a:r>
            <a:r>
              <a:rPr sz="2800" dirty="0">
                <a:latin typeface="Arial"/>
                <a:cs typeface="Arial"/>
              </a:rPr>
              <a:t>terutama yang </a:t>
            </a:r>
            <a:r>
              <a:rPr sz="2800" spc="-5" dirty="0">
                <a:latin typeface="Arial"/>
                <a:cs typeface="Arial"/>
              </a:rPr>
              <a:t>mengandung </a:t>
            </a:r>
            <a:r>
              <a:rPr sz="2800" dirty="0">
                <a:latin typeface="Arial"/>
                <a:cs typeface="Arial"/>
              </a:rPr>
              <a:t>banyak karbohidrat  (zat tepung) </a:t>
            </a:r>
            <a:r>
              <a:rPr sz="2800" spc="-5" dirty="0">
                <a:latin typeface="Arial"/>
                <a:cs typeface="Arial"/>
              </a:rPr>
              <a:t>seperti kentang </a:t>
            </a:r>
            <a:r>
              <a:rPr sz="2800" dirty="0">
                <a:latin typeface="Arial"/>
                <a:cs typeface="Arial"/>
              </a:rPr>
              <a:t>dan produk </a:t>
            </a:r>
            <a:r>
              <a:rPr sz="2800" spc="-5" dirty="0">
                <a:latin typeface="Arial"/>
                <a:cs typeface="Arial"/>
              </a:rPr>
              <a:t>sereal 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diproses </a:t>
            </a:r>
            <a:r>
              <a:rPr sz="2800" dirty="0">
                <a:latin typeface="Arial"/>
                <a:cs typeface="Arial"/>
              </a:rPr>
              <a:t>dengan </a:t>
            </a:r>
            <a:r>
              <a:rPr sz="2800" spc="-5" dirty="0">
                <a:latin typeface="Arial"/>
                <a:cs typeface="Arial"/>
              </a:rPr>
              <a:t>pemanasan tinggi  misalnya </a:t>
            </a:r>
            <a:r>
              <a:rPr sz="2800" spc="-20" dirty="0">
                <a:latin typeface="Arial"/>
                <a:cs typeface="Arial"/>
              </a:rPr>
              <a:t>dibakar, </a:t>
            </a:r>
            <a:r>
              <a:rPr sz="2800" spc="-5" dirty="0">
                <a:latin typeface="Arial"/>
                <a:cs typeface="Arial"/>
              </a:rPr>
              <a:t>dipanggang </a:t>
            </a:r>
            <a:r>
              <a:rPr sz="2800" dirty="0">
                <a:latin typeface="Arial"/>
                <a:cs typeface="Arial"/>
              </a:rPr>
              <a:t>atau </a:t>
            </a:r>
            <a:r>
              <a:rPr sz="2800" spc="-5" dirty="0">
                <a:latin typeface="Arial"/>
                <a:cs typeface="Arial"/>
              </a:rPr>
              <a:t>digoreng  </a:t>
            </a:r>
            <a:r>
              <a:rPr sz="2800" dirty="0">
                <a:latin typeface="Arial"/>
                <a:cs typeface="Arial"/>
              </a:rPr>
              <a:t>pada </a:t>
            </a:r>
            <a:r>
              <a:rPr sz="2800" spc="-5" dirty="0">
                <a:latin typeface="Arial"/>
                <a:cs typeface="Arial"/>
              </a:rPr>
              <a:t>temperature </a:t>
            </a:r>
            <a:r>
              <a:rPr sz="2800" dirty="0">
                <a:latin typeface="Arial"/>
                <a:cs typeface="Arial"/>
              </a:rPr>
              <a:t>diatas </a:t>
            </a:r>
            <a:r>
              <a:rPr sz="2800" spc="-5" dirty="0">
                <a:latin typeface="Arial"/>
                <a:cs typeface="Arial"/>
              </a:rPr>
              <a:t>120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C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84172" y="574674"/>
            <a:ext cx="6225540" cy="1854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4000" b="1" spc="-495" dirty="0">
                <a:latin typeface="Arial"/>
                <a:cs typeface="Arial"/>
              </a:rPr>
              <a:t>TEKNOLOGI </a:t>
            </a:r>
            <a:r>
              <a:rPr sz="4000" b="1" spc="-350" dirty="0">
                <a:latin typeface="Arial"/>
                <a:cs typeface="Arial"/>
              </a:rPr>
              <a:t>MEMBRAN </a:t>
            </a:r>
            <a:r>
              <a:rPr sz="4000" b="1" spc="-555" dirty="0">
                <a:latin typeface="Arial"/>
                <a:cs typeface="Arial"/>
              </a:rPr>
              <a:t>PADA  </a:t>
            </a:r>
            <a:r>
              <a:rPr sz="4000" b="1" spc="-484" dirty="0">
                <a:latin typeface="Arial"/>
                <a:cs typeface="Arial"/>
              </a:rPr>
              <a:t>PENGOLAHAN </a:t>
            </a:r>
            <a:r>
              <a:rPr sz="4000" b="1" spc="-360" dirty="0">
                <a:latin typeface="Arial"/>
                <a:cs typeface="Arial"/>
              </a:rPr>
              <a:t>LIMBAH </a:t>
            </a:r>
            <a:r>
              <a:rPr sz="4000" b="1" spc="-490" dirty="0">
                <a:latin typeface="Arial"/>
                <a:cs typeface="Arial"/>
              </a:rPr>
              <a:t>CAIR  </a:t>
            </a:r>
            <a:r>
              <a:rPr sz="4000" b="1" spc="-370" dirty="0">
                <a:latin typeface="Arial"/>
                <a:cs typeface="Arial"/>
              </a:rPr>
              <a:t>INDUSTRI </a:t>
            </a:r>
            <a:r>
              <a:rPr sz="4000" b="1" spc="-655" dirty="0">
                <a:latin typeface="Arial"/>
                <a:cs typeface="Arial"/>
              </a:rPr>
              <a:t>KELAPA</a:t>
            </a:r>
            <a:r>
              <a:rPr sz="4000" b="1" spc="-525" dirty="0">
                <a:latin typeface="Arial"/>
                <a:cs typeface="Arial"/>
              </a:rPr>
              <a:t> </a:t>
            </a:r>
            <a:r>
              <a:rPr sz="4000" b="1" spc="-425" dirty="0">
                <a:latin typeface="Arial"/>
                <a:cs typeface="Arial"/>
              </a:rPr>
              <a:t>SAWIT</a:t>
            </a:r>
            <a:endParaRPr sz="4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983229" y="5647131"/>
            <a:ext cx="317500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310" dirty="0">
                <a:solidFill>
                  <a:srgbClr val="888888"/>
                </a:solidFill>
                <a:latin typeface="Arial"/>
                <a:cs typeface="Arial"/>
              </a:rPr>
              <a:t>SITI </a:t>
            </a:r>
            <a:r>
              <a:rPr sz="3200" spc="-350" dirty="0">
                <a:solidFill>
                  <a:srgbClr val="888888"/>
                </a:solidFill>
                <a:latin typeface="Arial"/>
                <a:cs typeface="Arial"/>
              </a:rPr>
              <a:t>GUSTINA</a:t>
            </a:r>
            <a:r>
              <a:rPr sz="3200" spc="-95" dirty="0">
                <a:solidFill>
                  <a:srgbClr val="888888"/>
                </a:solidFill>
                <a:latin typeface="Arial"/>
                <a:cs typeface="Arial"/>
              </a:rPr>
              <a:t> </a:t>
            </a:r>
            <a:r>
              <a:rPr sz="3200" spc="-295" dirty="0">
                <a:solidFill>
                  <a:srgbClr val="888888"/>
                </a:solidFill>
                <a:latin typeface="Arial"/>
                <a:cs typeface="Arial"/>
              </a:rPr>
              <a:t>DKK.,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0" y="3124200"/>
            <a:ext cx="2286000" cy="17123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33600" y="3124200"/>
            <a:ext cx="2438400" cy="1685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727950" y="3124200"/>
            <a:ext cx="1415923" cy="18002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4495800" y="3048000"/>
            <a:ext cx="3200400" cy="17526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410082"/>
            <a:ext cx="7924165" cy="61722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Membran ialah </a:t>
            </a:r>
            <a:r>
              <a:rPr sz="3200" dirty="0">
                <a:latin typeface="Arial"/>
                <a:cs typeface="Arial"/>
              </a:rPr>
              <a:t>sebuah </a:t>
            </a:r>
            <a:r>
              <a:rPr sz="3200" spc="-5" dirty="0">
                <a:latin typeface="Arial"/>
                <a:cs typeface="Arial"/>
              </a:rPr>
              <a:t>penghalang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selek-  </a:t>
            </a:r>
            <a:r>
              <a:rPr sz="3200" spc="-5" dirty="0">
                <a:latin typeface="Arial"/>
                <a:cs typeface="Arial"/>
              </a:rPr>
              <a:t>tif </a:t>
            </a:r>
            <a:r>
              <a:rPr sz="3200" dirty="0">
                <a:latin typeface="Arial"/>
                <a:cs typeface="Arial"/>
              </a:rPr>
              <a:t>antara </a:t>
            </a:r>
            <a:r>
              <a:rPr sz="3200" spc="-5" dirty="0">
                <a:latin typeface="Arial"/>
                <a:cs typeface="Arial"/>
              </a:rPr>
              <a:t>dua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fasa.</a:t>
            </a:r>
            <a:endParaRPr sz="3200">
              <a:latin typeface="Arial"/>
              <a:cs typeface="Arial"/>
            </a:endParaRPr>
          </a:p>
          <a:p>
            <a:pPr marL="355600" marR="27813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Membran memiliki ketebalan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ber-  </a:t>
            </a:r>
            <a:r>
              <a:rPr sz="3200" spc="-10" dirty="0">
                <a:latin typeface="Arial"/>
                <a:cs typeface="Arial"/>
              </a:rPr>
              <a:t>beda-beda, </a:t>
            </a:r>
            <a:r>
              <a:rPr sz="3200" spc="-5" dirty="0">
                <a:latin typeface="Arial"/>
                <a:cs typeface="Arial"/>
              </a:rPr>
              <a:t>ada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tebal dan ada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juga 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tipis </a:t>
            </a:r>
            <a:r>
              <a:rPr sz="3200" dirty="0">
                <a:latin typeface="Arial"/>
                <a:cs typeface="Arial"/>
              </a:rPr>
              <a:t>serta </a:t>
            </a:r>
            <a:r>
              <a:rPr sz="3200" spc="-5" dirty="0">
                <a:latin typeface="Arial"/>
                <a:cs typeface="Arial"/>
              </a:rPr>
              <a:t>ada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10" dirty="0">
                <a:latin typeface="Arial"/>
                <a:cs typeface="Arial"/>
              </a:rPr>
              <a:t>homogen dan  </a:t>
            </a:r>
            <a:r>
              <a:rPr sz="3200" spc="-5" dirty="0">
                <a:latin typeface="Arial"/>
                <a:cs typeface="Arial"/>
              </a:rPr>
              <a:t>ada </a:t>
            </a:r>
            <a:r>
              <a:rPr sz="3200" dirty="0">
                <a:latin typeface="Arial"/>
                <a:cs typeface="Arial"/>
              </a:rPr>
              <a:t>juga </a:t>
            </a:r>
            <a:r>
              <a:rPr sz="3200" spc="-5" dirty="0">
                <a:latin typeface="Arial"/>
                <a:cs typeface="Arial"/>
              </a:rPr>
              <a:t>ada</a:t>
            </a:r>
            <a:r>
              <a:rPr sz="3200" spc="-5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heterogen.</a:t>
            </a:r>
            <a:endParaRPr sz="3200">
              <a:latin typeface="Arial"/>
              <a:cs typeface="Arial"/>
            </a:endParaRPr>
          </a:p>
          <a:p>
            <a:pPr marL="355600" marR="7302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Bahan membran (bahan alami dan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bahan  </a:t>
            </a:r>
            <a:r>
              <a:rPr sz="3200" dirty="0">
                <a:latin typeface="Arial"/>
                <a:cs typeface="Arial"/>
              </a:rPr>
              <a:t>sintetis)</a:t>
            </a:r>
            <a:endParaRPr sz="3200">
              <a:latin typeface="Arial"/>
              <a:cs typeface="Arial"/>
            </a:endParaRPr>
          </a:p>
          <a:p>
            <a:pPr marL="355600" marR="295910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Bahan alami adalah bahan </a:t>
            </a:r>
            <a:r>
              <a:rPr sz="3200" dirty="0">
                <a:latin typeface="Arial"/>
                <a:cs typeface="Arial"/>
              </a:rPr>
              <a:t>yang</a:t>
            </a:r>
            <a:r>
              <a:rPr sz="3200" spc="-9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berasal  </a:t>
            </a:r>
            <a:r>
              <a:rPr sz="3200" spc="-5" dirty="0">
                <a:latin typeface="Arial"/>
                <a:cs typeface="Arial"/>
              </a:rPr>
              <a:t>dari alam misalnya pulp dan kapas,  sedangkan bahan sintetis dibuat dari  bahan </a:t>
            </a:r>
            <a:r>
              <a:rPr sz="3200" dirty="0">
                <a:latin typeface="Arial"/>
                <a:cs typeface="Arial"/>
              </a:rPr>
              <a:t>kimia, </a:t>
            </a:r>
            <a:r>
              <a:rPr sz="3200" spc="-5" dirty="0">
                <a:latin typeface="Arial"/>
                <a:cs typeface="Arial"/>
              </a:rPr>
              <a:t>misalnya</a:t>
            </a:r>
            <a:r>
              <a:rPr sz="3200" spc="-70" dirty="0">
                <a:latin typeface="Arial"/>
                <a:cs typeface="Arial"/>
              </a:rPr>
              <a:t> </a:t>
            </a:r>
            <a:r>
              <a:rPr sz="3200" spc="-25" dirty="0">
                <a:latin typeface="Arial"/>
                <a:cs typeface="Arial"/>
              </a:rPr>
              <a:t>polimer.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859282"/>
            <a:ext cx="7947025" cy="45135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Membran berfungsi memisahkan material  berdasarkan </a:t>
            </a:r>
            <a:r>
              <a:rPr sz="3200" dirty="0">
                <a:latin typeface="Arial"/>
                <a:cs typeface="Arial"/>
              </a:rPr>
              <a:t>ukuran </a:t>
            </a:r>
            <a:r>
              <a:rPr sz="3200" spc="-5" dirty="0">
                <a:latin typeface="Arial"/>
                <a:cs typeface="Arial"/>
              </a:rPr>
              <a:t>dan bentuk molekul,  menahan komponen dari </a:t>
            </a:r>
            <a:r>
              <a:rPr sz="3200" spc="-10" dirty="0">
                <a:latin typeface="Arial"/>
                <a:cs typeface="Arial"/>
              </a:rPr>
              <a:t>umpan </a:t>
            </a:r>
            <a:r>
              <a:rPr sz="3200" dirty="0">
                <a:latin typeface="Arial"/>
                <a:cs typeface="Arial"/>
              </a:rPr>
              <a:t>yang  </a:t>
            </a:r>
            <a:r>
              <a:rPr sz="3200" spc="-5" dirty="0">
                <a:latin typeface="Arial"/>
                <a:cs typeface="Arial"/>
              </a:rPr>
              <a:t>mempunyai </a:t>
            </a:r>
            <a:r>
              <a:rPr sz="3200" dirty="0">
                <a:latin typeface="Arial"/>
                <a:cs typeface="Arial"/>
              </a:rPr>
              <a:t>ukuran </a:t>
            </a:r>
            <a:r>
              <a:rPr sz="3200" spc="-5" dirty="0">
                <a:latin typeface="Arial"/>
                <a:cs typeface="Arial"/>
              </a:rPr>
              <a:t>lebih besar dari pori-  pori membran dan melewatkan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komponen 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mempunyai </a:t>
            </a:r>
            <a:r>
              <a:rPr sz="3200" dirty="0">
                <a:latin typeface="Arial"/>
                <a:cs typeface="Arial"/>
              </a:rPr>
              <a:t>ukuran yang </a:t>
            </a:r>
            <a:r>
              <a:rPr sz="3200" spc="-5" dirty="0">
                <a:latin typeface="Arial"/>
                <a:cs typeface="Arial"/>
              </a:rPr>
              <a:t>lebih</a:t>
            </a:r>
            <a:r>
              <a:rPr sz="3200" spc="-13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kecil.</a:t>
            </a:r>
            <a:endParaRPr sz="3200">
              <a:latin typeface="Arial"/>
              <a:cs typeface="Arial"/>
            </a:endParaRPr>
          </a:p>
          <a:p>
            <a:pPr marL="355600" marR="546735" indent="-342900">
              <a:lnSpc>
                <a:spcPct val="10000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5" dirty="0">
                <a:latin typeface="Arial"/>
                <a:cs typeface="Arial"/>
              </a:rPr>
              <a:t>Larutan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10" dirty="0">
                <a:latin typeface="Arial"/>
                <a:cs typeface="Arial"/>
              </a:rPr>
              <a:t>mengandung </a:t>
            </a:r>
            <a:r>
              <a:rPr sz="3200" spc="-5" dirty="0">
                <a:latin typeface="Arial"/>
                <a:cs typeface="Arial"/>
              </a:rPr>
              <a:t>komponen 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tertahan disebut </a:t>
            </a:r>
            <a:r>
              <a:rPr sz="3200" dirty="0">
                <a:latin typeface="Arial"/>
                <a:cs typeface="Arial"/>
              </a:rPr>
              <a:t>konsentrat </a:t>
            </a:r>
            <a:r>
              <a:rPr sz="3200" spc="-10" dirty="0">
                <a:latin typeface="Arial"/>
                <a:cs typeface="Arial"/>
              </a:rPr>
              <a:t>dan  </a:t>
            </a:r>
            <a:r>
              <a:rPr sz="3200" spc="-5" dirty="0">
                <a:latin typeface="Arial"/>
                <a:cs typeface="Arial"/>
              </a:rPr>
              <a:t>larutan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mengalir disebut</a:t>
            </a:r>
            <a:r>
              <a:rPr sz="3200" spc="-5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permeat.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4357" y="402082"/>
            <a:ext cx="801560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KEUNGGGULAN TEKNOLOGI</a:t>
            </a:r>
            <a:r>
              <a:rPr sz="3200" spc="-135" dirty="0"/>
              <a:t> </a:t>
            </a:r>
            <a:r>
              <a:rPr sz="3200" dirty="0"/>
              <a:t>MEMBRAN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1150365"/>
            <a:ext cx="7879080" cy="5101590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459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Pemisahan dapat </a:t>
            </a:r>
            <a:r>
              <a:rPr sz="3000" dirty="0">
                <a:latin typeface="Arial"/>
                <a:cs typeface="Arial"/>
              </a:rPr>
              <a:t>dilakukan </a:t>
            </a:r>
            <a:r>
              <a:rPr sz="3000" spc="-5" dirty="0">
                <a:latin typeface="Arial"/>
                <a:cs typeface="Arial"/>
              </a:rPr>
              <a:t>secara</a:t>
            </a:r>
            <a:r>
              <a:rPr sz="3000" spc="-8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kontinu</a:t>
            </a:r>
            <a:endParaRPr sz="3000">
              <a:latin typeface="Arial"/>
              <a:cs typeface="Arial"/>
            </a:endParaRPr>
          </a:p>
          <a:p>
            <a:pPr marL="355600" marR="958215" indent="-342900">
              <a:lnSpc>
                <a:spcPts val="3240"/>
              </a:lnSpc>
              <a:spcBef>
                <a:spcPts val="76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Konsumsi energi umumnya relatif </a:t>
            </a:r>
            <a:r>
              <a:rPr sz="3000" dirty="0">
                <a:latin typeface="Arial"/>
                <a:cs typeface="Arial"/>
              </a:rPr>
              <a:t>lebih  </a:t>
            </a:r>
            <a:r>
              <a:rPr sz="3000" spc="-5" dirty="0">
                <a:latin typeface="Arial"/>
                <a:cs typeface="Arial"/>
              </a:rPr>
              <a:t>rendah</a:t>
            </a:r>
            <a:endParaRPr sz="3000">
              <a:latin typeface="Arial"/>
              <a:cs typeface="Arial"/>
            </a:endParaRPr>
          </a:p>
          <a:p>
            <a:pPr marL="355600" marR="5080" indent="-342900">
              <a:lnSpc>
                <a:spcPts val="324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dirty="0">
                <a:latin typeface="Arial"/>
                <a:cs typeface="Arial"/>
              </a:rPr>
              <a:t>Proses </a:t>
            </a:r>
            <a:r>
              <a:rPr sz="3000" spc="-5" dirty="0">
                <a:latin typeface="Arial"/>
                <a:cs typeface="Arial"/>
              </a:rPr>
              <a:t>membran dapat mudah</a:t>
            </a:r>
            <a:r>
              <a:rPr sz="3000" spc="-3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digabungkan  dengan proses pemisahan </a:t>
            </a:r>
            <a:r>
              <a:rPr sz="3000" dirty="0">
                <a:latin typeface="Arial"/>
                <a:cs typeface="Arial"/>
              </a:rPr>
              <a:t>lainnya </a:t>
            </a:r>
            <a:r>
              <a:rPr sz="3000" i="1" dirty="0">
                <a:latin typeface="Arial"/>
                <a:cs typeface="Arial"/>
              </a:rPr>
              <a:t>( </a:t>
            </a:r>
            <a:r>
              <a:rPr sz="3000" i="1" spc="-5" dirty="0">
                <a:latin typeface="Arial"/>
                <a:cs typeface="Arial"/>
              </a:rPr>
              <a:t>hybrid  processing)</a:t>
            </a:r>
            <a:endParaRPr sz="3000">
              <a:latin typeface="Arial"/>
              <a:cs typeface="Arial"/>
            </a:endParaRPr>
          </a:p>
          <a:p>
            <a:pPr marL="355600" marR="414020" indent="-342900">
              <a:lnSpc>
                <a:spcPts val="324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Pemisahan dapat </a:t>
            </a:r>
            <a:r>
              <a:rPr sz="3000" dirty="0">
                <a:latin typeface="Arial"/>
                <a:cs typeface="Arial"/>
              </a:rPr>
              <a:t>dilakukan </a:t>
            </a:r>
            <a:r>
              <a:rPr sz="3000" spc="-5" dirty="0">
                <a:latin typeface="Arial"/>
                <a:cs typeface="Arial"/>
              </a:rPr>
              <a:t>dalam</a:t>
            </a:r>
            <a:r>
              <a:rPr sz="3000" spc="-9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kondisi  yang mudah</a:t>
            </a:r>
            <a:r>
              <a:rPr sz="3000" spc="-4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diciptakan</a:t>
            </a:r>
            <a:endParaRPr sz="30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1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25" dirty="0">
                <a:latin typeface="Arial"/>
                <a:cs typeface="Arial"/>
              </a:rPr>
              <a:t>Tidak </a:t>
            </a:r>
            <a:r>
              <a:rPr sz="3000" spc="-5" dirty="0">
                <a:latin typeface="Arial"/>
                <a:cs typeface="Arial"/>
              </a:rPr>
              <a:t>perlu adanya bahan</a:t>
            </a:r>
            <a:r>
              <a:rPr sz="3000" spc="-5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tambahan</a:t>
            </a:r>
            <a:endParaRPr sz="3000">
              <a:latin typeface="Arial"/>
              <a:cs typeface="Arial"/>
            </a:endParaRPr>
          </a:p>
          <a:p>
            <a:pPr marL="355600" marR="831850" indent="-342900">
              <a:lnSpc>
                <a:spcPts val="3240"/>
              </a:lnSpc>
              <a:spcBef>
                <a:spcPts val="77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Material membrane bervariasi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sehingga  </a:t>
            </a:r>
            <a:r>
              <a:rPr sz="3000" spc="-5" dirty="0">
                <a:latin typeface="Arial"/>
                <a:cs typeface="Arial"/>
              </a:rPr>
              <a:t>mudah diadaptasikan</a:t>
            </a:r>
            <a:r>
              <a:rPr sz="3000" spc="-5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pemakaiannya.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4585" y="546607"/>
            <a:ext cx="733869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VISUALISASI TEKNOLOGI</a:t>
            </a:r>
            <a:r>
              <a:rPr sz="3200" spc="-130" dirty="0"/>
              <a:t> </a:t>
            </a:r>
            <a:r>
              <a:rPr sz="3200" dirty="0"/>
              <a:t>MEMBRAN</a:t>
            </a:r>
            <a:endParaRPr sz="3200"/>
          </a:p>
        </p:txBody>
      </p:sp>
      <p:sp>
        <p:nvSpPr>
          <p:cNvPr id="3" name="object 3"/>
          <p:cNvSpPr/>
          <p:nvPr/>
        </p:nvSpPr>
        <p:spPr>
          <a:xfrm>
            <a:off x="4953000" y="3733800"/>
            <a:ext cx="4042282" cy="31241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1752600"/>
            <a:ext cx="5867400" cy="20604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848606"/>
            <a:ext cx="4953000" cy="30093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943600" y="1428750"/>
            <a:ext cx="3200400" cy="23431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95169" y="245110"/>
            <a:ext cx="415480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15" dirty="0"/>
              <a:t>PRINSIP</a:t>
            </a:r>
            <a:r>
              <a:rPr spc="-285" dirty="0"/>
              <a:t> </a:t>
            </a:r>
            <a:r>
              <a:rPr spc="-350" dirty="0"/>
              <a:t>MEMBRAN</a:t>
            </a:r>
          </a:p>
        </p:txBody>
      </p:sp>
      <p:sp>
        <p:nvSpPr>
          <p:cNvPr id="3" name="object 3"/>
          <p:cNvSpPr/>
          <p:nvPr/>
        </p:nvSpPr>
        <p:spPr>
          <a:xfrm>
            <a:off x="48125" y="1295339"/>
            <a:ext cx="8748739" cy="53707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50292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029200" y="0"/>
            <a:ext cx="4114800" cy="68579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5494" y="247599"/>
            <a:ext cx="697865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JENIS MEMBRAN</a:t>
            </a:r>
            <a:r>
              <a:rPr sz="3200" spc="-75" dirty="0"/>
              <a:t> </a:t>
            </a:r>
            <a:r>
              <a:rPr sz="3200" spc="-15" dirty="0"/>
              <a:t>(MIKROFILTRASI)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932434"/>
            <a:ext cx="7945120" cy="529336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55600" marR="1065530" indent="-342900">
              <a:lnSpc>
                <a:spcPct val="8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Mikrofiltrasi </a:t>
            </a:r>
            <a:r>
              <a:rPr sz="2700" spc="-5" dirty="0">
                <a:latin typeface="Arial"/>
                <a:cs typeface="Arial"/>
              </a:rPr>
              <a:t>merupakan pemisahan</a:t>
            </a:r>
            <a:r>
              <a:rPr sz="2700" spc="-3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partikel  </a:t>
            </a:r>
            <a:r>
              <a:rPr sz="2700" spc="-5" dirty="0">
                <a:latin typeface="Arial"/>
                <a:cs typeface="Arial"/>
              </a:rPr>
              <a:t>berukuran </a:t>
            </a:r>
            <a:r>
              <a:rPr sz="2700" i="1" spc="-5" dirty="0">
                <a:latin typeface="Arial"/>
                <a:cs typeface="Arial"/>
              </a:rPr>
              <a:t>micron atau submicron.</a:t>
            </a:r>
            <a:endParaRPr sz="2700">
              <a:latin typeface="Arial"/>
              <a:cs typeface="Arial"/>
            </a:endParaRPr>
          </a:p>
          <a:p>
            <a:pPr marL="355600" marR="36830" indent="-342900">
              <a:lnSpc>
                <a:spcPct val="8000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Bentuknya </a:t>
            </a:r>
            <a:r>
              <a:rPr sz="2700" spc="-5" dirty="0">
                <a:latin typeface="Arial"/>
                <a:cs typeface="Arial"/>
              </a:rPr>
              <a:t>lazim berupa </a:t>
            </a:r>
            <a:r>
              <a:rPr sz="2700" dirty="0">
                <a:latin typeface="Arial"/>
                <a:cs typeface="Arial"/>
              </a:rPr>
              <a:t>cartridge, </a:t>
            </a:r>
            <a:r>
              <a:rPr sz="2700" spc="-5" dirty="0">
                <a:latin typeface="Arial"/>
                <a:cs typeface="Arial"/>
              </a:rPr>
              <a:t>gunanya untuk  menghilangkan </a:t>
            </a:r>
            <a:r>
              <a:rPr sz="2700" dirty="0">
                <a:latin typeface="Arial"/>
                <a:cs typeface="Arial"/>
              </a:rPr>
              <a:t>partikel dari air yang berukuran  </a:t>
            </a:r>
            <a:r>
              <a:rPr sz="2700" spc="-5" dirty="0">
                <a:latin typeface="Arial"/>
                <a:cs typeface="Arial"/>
              </a:rPr>
              <a:t>0,04 sampai 100 mikron. </a:t>
            </a:r>
            <a:r>
              <a:rPr sz="2700" dirty="0">
                <a:latin typeface="Arial"/>
                <a:cs typeface="Arial"/>
              </a:rPr>
              <a:t>Asalkan </a:t>
            </a:r>
            <a:r>
              <a:rPr sz="2700" spc="-5" dirty="0">
                <a:latin typeface="Arial"/>
                <a:cs typeface="Arial"/>
              </a:rPr>
              <a:t>kandungan  pdatan </a:t>
            </a:r>
            <a:r>
              <a:rPr sz="2700" dirty="0">
                <a:latin typeface="Arial"/>
                <a:cs typeface="Arial"/>
              </a:rPr>
              <a:t>total terlarut </a:t>
            </a:r>
            <a:r>
              <a:rPr sz="2700" spc="-5" dirty="0">
                <a:latin typeface="Arial"/>
                <a:cs typeface="Arial"/>
              </a:rPr>
              <a:t>tidak melebihi 100 ppm.  </a:t>
            </a:r>
            <a:r>
              <a:rPr sz="2700" i="1" spc="-5" dirty="0">
                <a:latin typeface="Arial"/>
                <a:cs typeface="Arial"/>
              </a:rPr>
              <a:t>Filtrasi </a:t>
            </a:r>
            <a:r>
              <a:rPr sz="2700" i="1" dirty="0">
                <a:latin typeface="Arial"/>
                <a:cs typeface="Arial"/>
              </a:rPr>
              <a:t>cartridge </a:t>
            </a:r>
            <a:r>
              <a:rPr sz="2700" i="1" spc="-5" dirty="0">
                <a:latin typeface="Arial"/>
                <a:cs typeface="Arial"/>
              </a:rPr>
              <a:t>merupakan </a:t>
            </a:r>
            <a:r>
              <a:rPr sz="2700" i="1" dirty="0">
                <a:latin typeface="Arial"/>
                <a:cs typeface="Arial"/>
              </a:rPr>
              <a:t>filtrasi</a:t>
            </a:r>
            <a:r>
              <a:rPr sz="2700" i="1" spc="-25" dirty="0">
                <a:latin typeface="Arial"/>
                <a:cs typeface="Arial"/>
              </a:rPr>
              <a:t> </a:t>
            </a:r>
            <a:r>
              <a:rPr sz="2700" i="1" dirty="0">
                <a:latin typeface="Arial"/>
                <a:cs typeface="Arial"/>
              </a:rPr>
              <a:t>mutlak.</a:t>
            </a:r>
            <a:endParaRPr sz="2700">
              <a:latin typeface="Arial"/>
              <a:cs typeface="Arial"/>
            </a:endParaRPr>
          </a:p>
          <a:p>
            <a:pPr marL="355600" marR="455295" indent="-342900">
              <a:lnSpc>
                <a:spcPts val="2590"/>
              </a:lnSpc>
              <a:spcBef>
                <a:spcPts val="62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700" i="1" dirty="0">
                <a:latin typeface="Arial"/>
                <a:cs typeface="Arial"/>
              </a:rPr>
              <a:t>Artinya partikel </a:t>
            </a:r>
            <a:r>
              <a:rPr sz="2700" spc="-5" dirty="0">
                <a:latin typeface="Arial"/>
                <a:cs typeface="Arial"/>
              </a:rPr>
              <a:t>padat akan tertahan,</a:t>
            </a:r>
            <a:r>
              <a:rPr sz="2700" spc="-7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terkadang  </a:t>
            </a:r>
            <a:r>
              <a:rPr sz="2700" i="1" dirty="0">
                <a:latin typeface="Arial"/>
                <a:cs typeface="Arial"/>
              </a:rPr>
              <a:t>cartridge yang </a:t>
            </a:r>
            <a:r>
              <a:rPr sz="2700" i="1" spc="-5" dirty="0">
                <a:latin typeface="Arial"/>
                <a:cs typeface="Arial"/>
              </a:rPr>
              <a:t>berbentuk </a:t>
            </a:r>
            <a:r>
              <a:rPr sz="2700" i="1" dirty="0">
                <a:latin typeface="Arial"/>
                <a:cs typeface="Arial"/>
              </a:rPr>
              <a:t>silinder itu </a:t>
            </a:r>
            <a:r>
              <a:rPr sz="2700" i="1" spc="-5" dirty="0">
                <a:latin typeface="Arial"/>
                <a:cs typeface="Arial"/>
              </a:rPr>
              <a:t>dapat  </a:t>
            </a:r>
            <a:r>
              <a:rPr sz="2700" i="1" dirty="0">
                <a:latin typeface="Arial"/>
                <a:cs typeface="Arial"/>
              </a:rPr>
              <a:t>dibersihkan.</a:t>
            </a:r>
            <a:endParaRPr sz="2700">
              <a:latin typeface="Arial"/>
              <a:cs typeface="Arial"/>
            </a:endParaRPr>
          </a:p>
          <a:p>
            <a:pPr marL="355600" marR="5080" indent="-342900">
              <a:lnSpc>
                <a:spcPct val="80000"/>
              </a:lnSpc>
              <a:spcBef>
                <a:spcPts val="68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Cartridge </a:t>
            </a:r>
            <a:r>
              <a:rPr sz="2700" dirty="0">
                <a:latin typeface="Arial"/>
                <a:cs typeface="Arial"/>
              </a:rPr>
              <a:t>tersebut diletakkan </a:t>
            </a:r>
            <a:r>
              <a:rPr sz="2700" spc="-5" dirty="0">
                <a:latin typeface="Arial"/>
                <a:cs typeface="Arial"/>
              </a:rPr>
              <a:t>di dalam wadah  </a:t>
            </a:r>
            <a:r>
              <a:rPr sz="2700" dirty="0">
                <a:latin typeface="Arial"/>
                <a:cs typeface="Arial"/>
              </a:rPr>
              <a:t>tertentu </a:t>
            </a:r>
            <a:r>
              <a:rPr sz="2700" i="1" spc="-5" dirty="0">
                <a:latin typeface="Arial"/>
                <a:cs typeface="Arial"/>
              </a:rPr>
              <a:t>(housing). Bahan </a:t>
            </a:r>
            <a:r>
              <a:rPr sz="2700" i="1" dirty="0">
                <a:latin typeface="Arial"/>
                <a:cs typeface="Arial"/>
              </a:rPr>
              <a:t>cartridge </a:t>
            </a:r>
            <a:r>
              <a:rPr sz="2700" spc="-5" dirty="0">
                <a:latin typeface="Arial"/>
                <a:cs typeface="Arial"/>
              </a:rPr>
              <a:t>beraneka </a:t>
            </a:r>
            <a:r>
              <a:rPr sz="2700" dirty="0">
                <a:latin typeface="Arial"/>
                <a:cs typeface="Arial"/>
              </a:rPr>
              <a:t>:  </a:t>
            </a:r>
            <a:r>
              <a:rPr sz="2700" i="1" dirty="0">
                <a:latin typeface="Arial"/>
                <a:cs typeface="Arial"/>
              </a:rPr>
              <a:t>katun, </a:t>
            </a:r>
            <a:r>
              <a:rPr sz="2700" i="1" spc="-5" dirty="0">
                <a:latin typeface="Arial"/>
                <a:cs typeface="Arial"/>
              </a:rPr>
              <a:t>wool, </a:t>
            </a:r>
            <a:r>
              <a:rPr sz="2700" i="1" dirty="0">
                <a:latin typeface="Arial"/>
                <a:cs typeface="Arial"/>
              </a:rPr>
              <a:t>rayon, selulosa, fiberglass, poly  </a:t>
            </a:r>
            <a:r>
              <a:rPr sz="2700" i="1" spc="-5" dirty="0">
                <a:latin typeface="Arial"/>
                <a:cs typeface="Arial"/>
              </a:rPr>
              <a:t>propilen, </a:t>
            </a:r>
            <a:r>
              <a:rPr sz="2700" i="1" dirty="0">
                <a:latin typeface="Arial"/>
                <a:cs typeface="Arial"/>
              </a:rPr>
              <a:t>akrilik, </a:t>
            </a:r>
            <a:r>
              <a:rPr sz="2700" i="1" spc="-5" dirty="0">
                <a:latin typeface="Arial"/>
                <a:cs typeface="Arial"/>
              </a:rPr>
              <a:t>nilon, </a:t>
            </a:r>
            <a:r>
              <a:rPr sz="2700" i="1" dirty="0">
                <a:latin typeface="Arial"/>
                <a:cs typeface="Arial"/>
              </a:rPr>
              <a:t>asbes, </a:t>
            </a:r>
            <a:r>
              <a:rPr sz="2700" i="1" spc="-5" dirty="0">
                <a:latin typeface="Arial"/>
                <a:cs typeface="Arial"/>
              </a:rPr>
              <a:t>ester-ester</a:t>
            </a:r>
            <a:r>
              <a:rPr sz="2700" i="1" spc="-75" dirty="0">
                <a:latin typeface="Arial"/>
                <a:cs typeface="Arial"/>
              </a:rPr>
              <a:t> </a:t>
            </a:r>
            <a:r>
              <a:rPr sz="2700" i="1" dirty="0">
                <a:latin typeface="Arial"/>
                <a:cs typeface="Arial"/>
              </a:rPr>
              <a:t>selulosa,  </a:t>
            </a:r>
            <a:r>
              <a:rPr sz="2700" i="1" spc="-5" dirty="0">
                <a:latin typeface="Arial"/>
                <a:cs typeface="Arial"/>
              </a:rPr>
              <a:t>polimer hidrokarbon</a:t>
            </a:r>
            <a:r>
              <a:rPr sz="2700" i="1" spc="-20" dirty="0">
                <a:latin typeface="Arial"/>
                <a:cs typeface="Arial"/>
              </a:rPr>
              <a:t> </a:t>
            </a:r>
            <a:r>
              <a:rPr sz="2700" i="1" dirty="0">
                <a:latin typeface="Arial"/>
                <a:cs typeface="Arial"/>
              </a:rPr>
              <a:t>terfluorinasi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3886200"/>
            <a:ext cx="7619999" cy="29717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28055" y="0"/>
            <a:ext cx="3579046" cy="3800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514600" y="926846"/>
            <a:ext cx="3295650" cy="295935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886200"/>
            <a:ext cx="2362200" cy="297179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2057400"/>
            <a:ext cx="2466975" cy="184785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73709" y="247599"/>
            <a:ext cx="780034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JENIS MEMBRAN (OSMOSIS</a:t>
            </a:r>
            <a:r>
              <a:rPr sz="3200" spc="-55" dirty="0"/>
              <a:t> </a:t>
            </a:r>
            <a:r>
              <a:rPr sz="3200" dirty="0"/>
              <a:t>BALIK/RO)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383540" y="932434"/>
            <a:ext cx="8272145" cy="529336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355600" marR="97790" indent="-342900">
              <a:lnSpc>
                <a:spcPct val="8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Membran </a:t>
            </a:r>
            <a:r>
              <a:rPr sz="2700" dirty="0">
                <a:latin typeface="Arial"/>
                <a:cs typeface="Arial"/>
              </a:rPr>
              <a:t>RO </a:t>
            </a:r>
            <a:r>
              <a:rPr sz="2700" spc="-5" dirty="0">
                <a:latin typeface="Arial"/>
                <a:cs typeface="Arial"/>
              </a:rPr>
              <a:t>dibuat dari berbagai bahan </a:t>
            </a:r>
            <a:r>
              <a:rPr sz="2700" dirty="0">
                <a:latin typeface="Arial"/>
                <a:cs typeface="Arial"/>
              </a:rPr>
              <a:t>seperti  </a:t>
            </a:r>
            <a:r>
              <a:rPr sz="2700" i="1" dirty="0">
                <a:latin typeface="Arial"/>
                <a:cs typeface="Arial"/>
              </a:rPr>
              <a:t>selulosa asetat (CA), </a:t>
            </a:r>
            <a:r>
              <a:rPr sz="2700" i="1" spc="-5" dirty="0">
                <a:latin typeface="Arial"/>
                <a:cs typeface="Arial"/>
              </a:rPr>
              <a:t>poliamida </a:t>
            </a:r>
            <a:r>
              <a:rPr sz="2700" i="1" spc="-45" dirty="0">
                <a:latin typeface="Arial"/>
                <a:cs typeface="Arial"/>
              </a:rPr>
              <a:t>(PA), </a:t>
            </a:r>
            <a:r>
              <a:rPr sz="2700" i="1" spc="-5" dirty="0">
                <a:latin typeface="Arial"/>
                <a:cs typeface="Arial"/>
              </a:rPr>
              <a:t>poliamida  </a:t>
            </a:r>
            <a:r>
              <a:rPr sz="2700" i="1" dirty="0">
                <a:latin typeface="Arial"/>
                <a:cs typeface="Arial"/>
              </a:rPr>
              <a:t>aromatis, </a:t>
            </a:r>
            <a:r>
              <a:rPr sz="2700" i="1" spc="-5" dirty="0">
                <a:latin typeface="Arial"/>
                <a:cs typeface="Arial"/>
              </a:rPr>
              <a:t>polieteramida,polieteramina, polieterurea,  </a:t>
            </a:r>
            <a:r>
              <a:rPr sz="2700" i="1" dirty="0">
                <a:latin typeface="Arial"/>
                <a:cs typeface="Arial"/>
              </a:rPr>
              <a:t>polifelilene oksida, polifenilen</a:t>
            </a:r>
            <a:r>
              <a:rPr sz="2700" i="1" spc="-100" dirty="0">
                <a:latin typeface="Arial"/>
                <a:cs typeface="Arial"/>
              </a:rPr>
              <a:t> </a:t>
            </a:r>
            <a:r>
              <a:rPr sz="2700" i="1" dirty="0">
                <a:latin typeface="Arial"/>
                <a:cs typeface="Arial"/>
              </a:rPr>
              <a:t>bibenzimidazol,dsb.</a:t>
            </a:r>
            <a:endParaRPr sz="2700">
              <a:latin typeface="Arial"/>
              <a:cs typeface="Arial"/>
            </a:endParaRPr>
          </a:p>
          <a:p>
            <a:pPr marL="355600" marR="5080" indent="-342900">
              <a:lnSpc>
                <a:spcPts val="2590"/>
              </a:lnSpc>
              <a:spcBef>
                <a:spcPts val="63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Membran mengalami perubahan karena memampat  dan fouling</a:t>
            </a:r>
            <a:r>
              <a:rPr sz="2700" spc="-2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(sumbat).</a:t>
            </a:r>
            <a:endParaRPr sz="2700">
              <a:latin typeface="Arial"/>
              <a:cs typeface="Arial"/>
            </a:endParaRPr>
          </a:p>
          <a:p>
            <a:pPr marL="355600" marR="20955" indent="-342900">
              <a:lnSpc>
                <a:spcPct val="8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Pemampatan atau </a:t>
            </a:r>
            <a:r>
              <a:rPr sz="2700" dirty="0">
                <a:latin typeface="Arial"/>
                <a:cs typeface="Arial"/>
              </a:rPr>
              <a:t>fluks-merosot </a:t>
            </a:r>
            <a:r>
              <a:rPr sz="2700" spc="-5" dirty="0">
                <a:latin typeface="Arial"/>
                <a:cs typeface="Arial"/>
              </a:rPr>
              <a:t>itu serupa </a:t>
            </a:r>
            <a:r>
              <a:rPr sz="2700" spc="-10" dirty="0">
                <a:latin typeface="Arial"/>
                <a:cs typeface="Arial"/>
              </a:rPr>
              <a:t>dengan  </a:t>
            </a:r>
            <a:r>
              <a:rPr sz="2700" spc="-5" dirty="0">
                <a:latin typeface="Arial"/>
                <a:cs typeface="Arial"/>
              </a:rPr>
              <a:t>perayapan </a:t>
            </a:r>
            <a:r>
              <a:rPr sz="2700" dirty="0">
                <a:latin typeface="Arial"/>
                <a:cs typeface="Arial"/>
              </a:rPr>
              <a:t>plastic/logam </a:t>
            </a:r>
            <a:r>
              <a:rPr sz="2700" spc="-5" dirty="0">
                <a:latin typeface="Arial"/>
                <a:cs typeface="Arial"/>
              </a:rPr>
              <a:t>bila </a:t>
            </a:r>
            <a:r>
              <a:rPr sz="2700" dirty="0">
                <a:latin typeface="Arial"/>
                <a:cs typeface="Arial"/>
              </a:rPr>
              <a:t>terkena </a:t>
            </a:r>
            <a:r>
              <a:rPr sz="2700" spc="-10" dirty="0">
                <a:latin typeface="Arial"/>
                <a:cs typeface="Arial"/>
              </a:rPr>
              <a:t>beban  </a:t>
            </a:r>
            <a:r>
              <a:rPr sz="2700" spc="-5" dirty="0">
                <a:latin typeface="Arial"/>
                <a:cs typeface="Arial"/>
              </a:rPr>
              <a:t>tegangan kompresi. Makin </a:t>
            </a:r>
            <a:r>
              <a:rPr sz="2700" dirty="0">
                <a:latin typeface="Arial"/>
                <a:cs typeface="Arial"/>
              </a:rPr>
              <a:t>besar tekanan </a:t>
            </a:r>
            <a:r>
              <a:rPr sz="2700" spc="-5" dirty="0">
                <a:latin typeface="Arial"/>
                <a:cs typeface="Arial"/>
              </a:rPr>
              <a:t>dan </a:t>
            </a:r>
            <a:r>
              <a:rPr sz="2700" dirty="0">
                <a:latin typeface="Arial"/>
                <a:cs typeface="Arial"/>
              </a:rPr>
              <a:t>suhu,  </a:t>
            </a:r>
            <a:r>
              <a:rPr sz="2700" spc="-5" dirty="0">
                <a:latin typeface="Arial"/>
                <a:cs typeface="Arial"/>
              </a:rPr>
              <a:t>biasanya </a:t>
            </a:r>
            <a:r>
              <a:rPr sz="2700" dirty="0">
                <a:latin typeface="Arial"/>
                <a:cs typeface="Arial"/>
              </a:rPr>
              <a:t>tak reversible </a:t>
            </a:r>
            <a:r>
              <a:rPr sz="2700" spc="-5" dirty="0">
                <a:latin typeface="Arial"/>
                <a:cs typeface="Arial"/>
              </a:rPr>
              <a:t>dan membran makin  mampat. Normalnya, membran bekerja pada suhu  21-35 derajat</a:t>
            </a:r>
            <a:r>
              <a:rPr sz="2700" spc="-1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celcius.</a:t>
            </a:r>
            <a:endParaRPr sz="2700">
              <a:latin typeface="Arial"/>
              <a:cs typeface="Arial"/>
            </a:endParaRPr>
          </a:p>
          <a:p>
            <a:pPr marL="355600" marR="58419" indent="-342900">
              <a:lnSpc>
                <a:spcPct val="8000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Fouling membran </a:t>
            </a:r>
            <a:r>
              <a:rPr sz="2700" dirty="0">
                <a:latin typeface="Arial"/>
                <a:cs typeface="Arial"/>
              </a:rPr>
              <a:t>itu diakibatkan oleh zat-zat</a:t>
            </a:r>
            <a:r>
              <a:rPr sz="2700" spc="-7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dalam  </a:t>
            </a:r>
            <a:r>
              <a:rPr sz="2700" spc="-5" dirty="0">
                <a:latin typeface="Arial"/>
                <a:cs typeface="Arial"/>
              </a:rPr>
              <a:t>air baku misalnya </a:t>
            </a:r>
            <a:r>
              <a:rPr sz="2700" dirty="0">
                <a:latin typeface="Arial"/>
                <a:cs typeface="Arial"/>
              </a:rPr>
              <a:t>kerak, </a:t>
            </a:r>
            <a:r>
              <a:rPr sz="2700" spc="-5" dirty="0">
                <a:latin typeface="Arial"/>
                <a:cs typeface="Arial"/>
              </a:rPr>
              <a:t>pengendapan </a:t>
            </a:r>
            <a:r>
              <a:rPr sz="2700" dirty="0">
                <a:latin typeface="Arial"/>
                <a:cs typeface="Arial"/>
              </a:rPr>
              <a:t>koloid,  oksida </a:t>
            </a:r>
            <a:r>
              <a:rPr sz="2700" spc="-5" dirty="0">
                <a:latin typeface="Arial"/>
                <a:cs typeface="Arial"/>
              </a:rPr>
              <a:t>logam, organic dan</a:t>
            </a:r>
            <a:r>
              <a:rPr sz="2700" spc="-2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silica.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4780153" cy="35814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716398" y="0"/>
            <a:ext cx="4427600" cy="3505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3505200"/>
            <a:ext cx="9144000" cy="33527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5494" y="1750898"/>
            <a:ext cx="6971030" cy="33178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13585" marR="1999614" algn="ctr">
              <a:lnSpc>
                <a:spcPct val="100000"/>
              </a:lnSpc>
              <a:spcBef>
                <a:spcPts val="100"/>
              </a:spcBef>
            </a:pPr>
            <a:r>
              <a:rPr sz="7200" spc="-740" dirty="0"/>
              <a:t>BIOGAS  </a:t>
            </a:r>
            <a:r>
              <a:rPr sz="7200" spc="-725" dirty="0"/>
              <a:t>DARI</a:t>
            </a:r>
            <a:endParaRPr sz="7200"/>
          </a:p>
          <a:p>
            <a:pPr algn="ctr">
              <a:lnSpc>
                <a:spcPct val="100000"/>
              </a:lnSpc>
              <a:spcBef>
                <a:spcPts val="5"/>
              </a:spcBef>
            </a:pPr>
            <a:r>
              <a:rPr sz="7200" spc="-960" dirty="0"/>
              <a:t>KOTORAN</a:t>
            </a:r>
            <a:r>
              <a:rPr sz="7200" spc="-455" dirty="0"/>
              <a:t> </a:t>
            </a:r>
            <a:r>
              <a:rPr sz="7200" spc="-770" dirty="0"/>
              <a:t>HEWAN</a:t>
            </a:r>
            <a:endParaRPr sz="7200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1160" y="325882"/>
            <a:ext cx="428244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0" dirty="0"/>
              <a:t>PEMBUATAN</a:t>
            </a:r>
            <a:r>
              <a:rPr sz="3200" spc="-90" dirty="0"/>
              <a:t> </a:t>
            </a:r>
            <a:r>
              <a:rPr sz="3200" dirty="0"/>
              <a:t>BIOGAS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383540" y="1078738"/>
            <a:ext cx="8284845" cy="54159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02260" indent="-28956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02260" algn="l"/>
              </a:tabLst>
            </a:pPr>
            <a:r>
              <a:rPr sz="2600" spc="-180" dirty="0">
                <a:latin typeface="Arial"/>
                <a:cs typeface="Arial"/>
              </a:rPr>
              <a:t>Siapkan </a:t>
            </a:r>
            <a:r>
              <a:rPr sz="2600" spc="-114" dirty="0">
                <a:latin typeface="Arial"/>
                <a:cs typeface="Arial"/>
              </a:rPr>
              <a:t>biang </a:t>
            </a:r>
            <a:r>
              <a:rPr sz="2600" spc="-100" dirty="0">
                <a:latin typeface="Arial"/>
                <a:cs typeface="Arial"/>
              </a:rPr>
              <a:t>atau </a:t>
            </a:r>
            <a:r>
              <a:rPr sz="2600" spc="-95" dirty="0">
                <a:latin typeface="Arial"/>
                <a:cs typeface="Arial"/>
              </a:rPr>
              <a:t>ragi, </a:t>
            </a:r>
            <a:r>
              <a:rPr sz="2600" spc="-85" dirty="0">
                <a:latin typeface="Arial"/>
                <a:cs typeface="Arial"/>
              </a:rPr>
              <a:t>sekitar </a:t>
            </a:r>
            <a:r>
              <a:rPr sz="2600" spc="-130" dirty="0">
                <a:latin typeface="Arial"/>
                <a:cs typeface="Arial"/>
              </a:rPr>
              <a:t>2 </a:t>
            </a:r>
            <a:r>
              <a:rPr sz="2600" spc="10" dirty="0">
                <a:latin typeface="Arial"/>
                <a:cs typeface="Arial"/>
              </a:rPr>
              <a:t>liter </a:t>
            </a:r>
            <a:r>
              <a:rPr sz="2600" spc="-75" dirty="0">
                <a:latin typeface="Arial"/>
                <a:cs typeface="Arial"/>
              </a:rPr>
              <a:t>kotoran </a:t>
            </a:r>
            <a:r>
              <a:rPr sz="2600" spc="-65" dirty="0">
                <a:latin typeface="Arial"/>
                <a:cs typeface="Arial"/>
              </a:rPr>
              <a:t>ternak</a:t>
            </a:r>
            <a:r>
              <a:rPr sz="2600" spc="-520" dirty="0">
                <a:latin typeface="Arial"/>
                <a:cs typeface="Arial"/>
              </a:rPr>
              <a:t> </a:t>
            </a:r>
            <a:r>
              <a:rPr sz="2600" spc="-195" dirty="0">
                <a:latin typeface="Arial"/>
                <a:cs typeface="Arial"/>
              </a:rPr>
              <a:t>segar,</a:t>
            </a:r>
            <a:endParaRPr sz="2600">
              <a:latin typeface="Arial"/>
              <a:cs typeface="Arial"/>
            </a:endParaRPr>
          </a:p>
          <a:p>
            <a:pPr marL="302260" marR="290830">
              <a:lnSpc>
                <a:spcPct val="100000"/>
              </a:lnSpc>
            </a:pPr>
            <a:r>
              <a:rPr sz="2600" spc="-225" dirty="0">
                <a:latin typeface="Arial"/>
                <a:cs typeface="Arial"/>
              </a:rPr>
              <a:t>+ </a:t>
            </a:r>
            <a:r>
              <a:rPr sz="2600" spc="-130" dirty="0">
                <a:latin typeface="Arial"/>
                <a:cs typeface="Arial"/>
              </a:rPr>
              <a:t>2 </a:t>
            </a:r>
            <a:r>
              <a:rPr sz="2600" spc="10" dirty="0">
                <a:latin typeface="Arial"/>
                <a:cs typeface="Arial"/>
              </a:rPr>
              <a:t>liter </a:t>
            </a:r>
            <a:r>
              <a:rPr sz="2600" spc="-120" dirty="0">
                <a:latin typeface="Arial"/>
                <a:cs typeface="Arial"/>
              </a:rPr>
              <a:t>air. </a:t>
            </a:r>
            <a:r>
              <a:rPr sz="2600" spc="-165" dirty="0">
                <a:latin typeface="Arial"/>
                <a:cs typeface="Arial"/>
              </a:rPr>
              <a:t>Simpan </a:t>
            </a:r>
            <a:r>
              <a:rPr sz="2600" spc="-114" dirty="0">
                <a:latin typeface="Arial"/>
                <a:cs typeface="Arial"/>
              </a:rPr>
              <a:t>dalam </a:t>
            </a:r>
            <a:r>
              <a:rPr sz="2600" spc="-30" dirty="0">
                <a:latin typeface="Arial"/>
                <a:cs typeface="Arial"/>
              </a:rPr>
              <a:t>botol/jerigen </a:t>
            </a:r>
            <a:r>
              <a:rPr sz="2600" spc="-75" dirty="0">
                <a:latin typeface="Arial"/>
                <a:cs typeface="Arial"/>
              </a:rPr>
              <a:t>terbuka </a:t>
            </a:r>
            <a:r>
              <a:rPr sz="2600" spc="-155" dirty="0">
                <a:latin typeface="Arial"/>
                <a:cs typeface="Arial"/>
              </a:rPr>
              <a:t>selama</a:t>
            </a:r>
            <a:r>
              <a:rPr sz="2600" spc="-400" dirty="0">
                <a:latin typeface="Arial"/>
                <a:cs typeface="Arial"/>
              </a:rPr>
              <a:t> </a:t>
            </a:r>
            <a:r>
              <a:rPr sz="2600" spc="-130" dirty="0">
                <a:latin typeface="Arial"/>
                <a:cs typeface="Arial"/>
              </a:rPr>
              <a:t>2  </a:t>
            </a:r>
            <a:r>
              <a:rPr sz="2600" spc="-85" dirty="0">
                <a:latin typeface="Arial"/>
                <a:cs typeface="Arial"/>
              </a:rPr>
              <a:t>bulan.</a:t>
            </a:r>
            <a:endParaRPr sz="2600">
              <a:latin typeface="Arial"/>
              <a:cs typeface="Arial"/>
            </a:endParaRPr>
          </a:p>
          <a:p>
            <a:pPr marL="302260" marR="503555" indent="-289560">
              <a:lnSpc>
                <a:spcPct val="100000"/>
              </a:lnSpc>
              <a:spcBef>
                <a:spcPts val="625"/>
              </a:spcBef>
              <a:buAutoNum type="arabicPeriod" startAt="2"/>
              <a:tabLst>
                <a:tab pos="302260" algn="l"/>
              </a:tabLst>
            </a:pPr>
            <a:r>
              <a:rPr sz="2600" spc="-180" dirty="0">
                <a:latin typeface="Arial"/>
                <a:cs typeface="Arial"/>
              </a:rPr>
              <a:t>Siapkan </a:t>
            </a:r>
            <a:r>
              <a:rPr sz="2600" spc="-55" dirty="0">
                <a:latin typeface="Arial"/>
                <a:cs typeface="Arial"/>
              </a:rPr>
              <a:t>drum </a:t>
            </a:r>
            <a:r>
              <a:rPr sz="2600" spc="-165" dirty="0">
                <a:latin typeface="Arial"/>
                <a:cs typeface="Arial"/>
              </a:rPr>
              <a:t>besar, </a:t>
            </a:r>
            <a:r>
              <a:rPr sz="2600" spc="-150" dirty="0">
                <a:latin typeface="Arial"/>
                <a:cs typeface="Arial"/>
              </a:rPr>
              <a:t>masukkan </a:t>
            </a:r>
            <a:r>
              <a:rPr sz="2600" spc="-75" dirty="0">
                <a:latin typeface="Arial"/>
                <a:cs typeface="Arial"/>
              </a:rPr>
              <a:t>kotoran </a:t>
            </a:r>
            <a:r>
              <a:rPr sz="2600" spc="-150" dirty="0">
                <a:latin typeface="Arial"/>
                <a:cs typeface="Arial"/>
              </a:rPr>
              <a:t>bersama </a:t>
            </a:r>
            <a:r>
              <a:rPr sz="2600" spc="-105" dirty="0">
                <a:latin typeface="Arial"/>
                <a:cs typeface="Arial"/>
              </a:rPr>
              <a:t>peragi,  </a:t>
            </a:r>
            <a:r>
              <a:rPr sz="2600" spc="-50" dirty="0">
                <a:latin typeface="Arial"/>
                <a:cs typeface="Arial"/>
              </a:rPr>
              <a:t>beri air </a:t>
            </a:r>
            <a:r>
              <a:rPr sz="2600" spc="-130" dirty="0">
                <a:latin typeface="Arial"/>
                <a:cs typeface="Arial"/>
              </a:rPr>
              <a:t>1 </a:t>
            </a:r>
            <a:r>
              <a:rPr sz="2600" spc="-30" dirty="0">
                <a:latin typeface="Arial"/>
                <a:cs typeface="Arial"/>
              </a:rPr>
              <a:t>: </a:t>
            </a:r>
            <a:r>
              <a:rPr sz="2600" spc="-100" dirty="0">
                <a:latin typeface="Arial"/>
                <a:cs typeface="Arial"/>
              </a:rPr>
              <a:t>1, </a:t>
            </a:r>
            <a:r>
              <a:rPr sz="2600" spc="-155" dirty="0">
                <a:latin typeface="Arial"/>
                <a:cs typeface="Arial"/>
              </a:rPr>
              <a:t>sesekali </a:t>
            </a:r>
            <a:r>
              <a:rPr sz="2600" spc="-95" dirty="0">
                <a:latin typeface="Arial"/>
                <a:cs typeface="Arial"/>
              </a:rPr>
              <a:t>diaduk </a:t>
            </a:r>
            <a:r>
              <a:rPr sz="2600" spc="-145" dirty="0">
                <a:latin typeface="Arial"/>
                <a:cs typeface="Arial"/>
              </a:rPr>
              <a:t>sampai</a:t>
            </a:r>
            <a:r>
              <a:rPr sz="2600" spc="-520" dirty="0">
                <a:latin typeface="Arial"/>
                <a:cs typeface="Arial"/>
              </a:rPr>
              <a:t> </a:t>
            </a:r>
            <a:r>
              <a:rPr sz="2600" spc="-95" dirty="0">
                <a:latin typeface="Arial"/>
                <a:cs typeface="Arial"/>
              </a:rPr>
              <a:t>penuh.</a:t>
            </a:r>
            <a:endParaRPr sz="2600">
              <a:latin typeface="Arial"/>
              <a:cs typeface="Arial"/>
            </a:endParaRPr>
          </a:p>
          <a:p>
            <a:pPr marL="302260" marR="160020" indent="-289560">
              <a:lnSpc>
                <a:spcPct val="100000"/>
              </a:lnSpc>
              <a:spcBef>
                <a:spcPts val="625"/>
              </a:spcBef>
              <a:buAutoNum type="arabicPeriod" startAt="2"/>
              <a:tabLst>
                <a:tab pos="302260" algn="l"/>
              </a:tabLst>
            </a:pPr>
            <a:r>
              <a:rPr sz="2600" spc="-135" dirty="0">
                <a:latin typeface="Arial"/>
                <a:cs typeface="Arial"/>
              </a:rPr>
              <a:t>Masukkan </a:t>
            </a:r>
            <a:r>
              <a:rPr sz="2600" spc="-55" dirty="0">
                <a:latin typeface="Arial"/>
                <a:cs typeface="Arial"/>
              </a:rPr>
              <a:t>drum </a:t>
            </a:r>
            <a:r>
              <a:rPr sz="2600" spc="-105" dirty="0">
                <a:latin typeface="Arial"/>
                <a:cs typeface="Arial"/>
              </a:rPr>
              <a:t>kecil </a:t>
            </a:r>
            <a:r>
              <a:rPr sz="2600" spc="-45" dirty="0">
                <a:latin typeface="Arial"/>
                <a:cs typeface="Arial"/>
              </a:rPr>
              <a:t>terbalik </a:t>
            </a:r>
            <a:r>
              <a:rPr sz="2600" spc="-50" dirty="0">
                <a:latin typeface="Arial"/>
                <a:cs typeface="Arial"/>
              </a:rPr>
              <a:t>(tidak </a:t>
            </a:r>
            <a:r>
              <a:rPr sz="2600" spc="-85" dirty="0">
                <a:latin typeface="Arial"/>
                <a:cs typeface="Arial"/>
              </a:rPr>
              <a:t>bocor) </a:t>
            </a:r>
            <a:r>
              <a:rPr sz="2600" spc="-165" dirty="0">
                <a:latin typeface="Arial"/>
                <a:cs typeface="Arial"/>
              </a:rPr>
              <a:t>yang </a:t>
            </a:r>
            <a:r>
              <a:rPr sz="2600" spc="-150" dirty="0">
                <a:latin typeface="Arial"/>
                <a:cs typeface="Arial"/>
              </a:rPr>
              <a:t>sudah  </a:t>
            </a:r>
            <a:r>
              <a:rPr sz="2600" spc="-45" dirty="0">
                <a:latin typeface="Arial"/>
                <a:cs typeface="Arial"/>
              </a:rPr>
              <a:t>diberi </a:t>
            </a:r>
            <a:r>
              <a:rPr sz="2600" spc="-155" dirty="0">
                <a:latin typeface="Arial"/>
                <a:cs typeface="Arial"/>
              </a:rPr>
              <a:t>selang </a:t>
            </a:r>
            <a:r>
              <a:rPr sz="2600" spc="-125" dirty="0">
                <a:latin typeface="Arial"/>
                <a:cs typeface="Arial"/>
              </a:rPr>
              <a:t>dan </a:t>
            </a:r>
            <a:r>
              <a:rPr sz="2600" spc="-100" dirty="0">
                <a:latin typeface="Arial"/>
                <a:cs typeface="Arial"/>
              </a:rPr>
              <a:t>kran </a:t>
            </a:r>
            <a:r>
              <a:rPr sz="2600" spc="-114" dirty="0">
                <a:latin typeface="Arial"/>
                <a:cs typeface="Arial"/>
              </a:rPr>
              <a:t>udara </a:t>
            </a:r>
            <a:r>
              <a:rPr sz="2600" spc="-105" dirty="0">
                <a:latin typeface="Arial"/>
                <a:cs typeface="Arial"/>
              </a:rPr>
              <a:t>pengeluar </a:t>
            </a:r>
            <a:r>
              <a:rPr sz="2600" spc="-254" dirty="0">
                <a:latin typeface="Arial"/>
                <a:cs typeface="Arial"/>
              </a:rPr>
              <a:t>gas </a:t>
            </a:r>
            <a:r>
              <a:rPr sz="2600" spc="-125" dirty="0">
                <a:latin typeface="Arial"/>
                <a:cs typeface="Arial"/>
              </a:rPr>
              <a:t>dan </a:t>
            </a:r>
            <a:r>
              <a:rPr sz="2600" spc="-105" dirty="0">
                <a:latin typeface="Arial"/>
                <a:cs typeface="Arial"/>
              </a:rPr>
              <a:t>udara.  </a:t>
            </a:r>
            <a:r>
              <a:rPr sz="2600" spc="-229" dirty="0">
                <a:latin typeface="Arial"/>
                <a:cs typeface="Arial"/>
              </a:rPr>
              <a:t>Tekan </a:t>
            </a:r>
            <a:r>
              <a:rPr sz="2600" spc="-145" dirty="0">
                <a:latin typeface="Arial"/>
                <a:cs typeface="Arial"/>
              </a:rPr>
              <a:t>sampai </a:t>
            </a:r>
            <a:r>
              <a:rPr sz="2600" spc="-110" dirty="0">
                <a:latin typeface="Arial"/>
                <a:cs typeface="Arial"/>
              </a:rPr>
              <a:t>tenggelam </a:t>
            </a:r>
            <a:r>
              <a:rPr sz="2600" spc="-120" dirty="0">
                <a:latin typeface="Arial"/>
                <a:cs typeface="Arial"/>
              </a:rPr>
              <a:t>sempurna </a:t>
            </a:r>
            <a:r>
              <a:rPr sz="2600" spc="-50" dirty="0">
                <a:latin typeface="Arial"/>
                <a:cs typeface="Arial"/>
              </a:rPr>
              <a:t>(tidak </a:t>
            </a:r>
            <a:r>
              <a:rPr sz="2600" spc="-80" dirty="0">
                <a:latin typeface="Arial"/>
                <a:cs typeface="Arial"/>
              </a:rPr>
              <a:t>boleh </a:t>
            </a:r>
            <a:r>
              <a:rPr sz="2600" spc="-160" dirty="0">
                <a:latin typeface="Arial"/>
                <a:cs typeface="Arial"/>
              </a:rPr>
              <a:t>ada</a:t>
            </a:r>
            <a:r>
              <a:rPr sz="2600" spc="-320" dirty="0">
                <a:latin typeface="Arial"/>
                <a:cs typeface="Arial"/>
              </a:rPr>
              <a:t> </a:t>
            </a:r>
            <a:r>
              <a:rPr sz="2600" spc="-114" dirty="0">
                <a:latin typeface="Arial"/>
                <a:cs typeface="Arial"/>
              </a:rPr>
              <a:t>udara  </a:t>
            </a:r>
            <a:r>
              <a:rPr sz="2600" spc="-65" dirty="0">
                <a:latin typeface="Arial"/>
                <a:cs typeface="Arial"/>
              </a:rPr>
              <a:t>terkurung).</a:t>
            </a:r>
            <a:endParaRPr sz="2600">
              <a:latin typeface="Arial"/>
              <a:cs typeface="Arial"/>
            </a:endParaRPr>
          </a:p>
          <a:p>
            <a:pPr marL="302260" marR="5080" indent="-289560">
              <a:lnSpc>
                <a:spcPct val="100000"/>
              </a:lnSpc>
              <a:spcBef>
                <a:spcPts val="625"/>
              </a:spcBef>
              <a:buAutoNum type="arabicPeriod" startAt="2"/>
              <a:tabLst>
                <a:tab pos="302260" algn="l"/>
              </a:tabLst>
            </a:pPr>
            <a:r>
              <a:rPr sz="2600" spc="-125" dirty="0">
                <a:latin typeface="Arial"/>
                <a:cs typeface="Arial"/>
              </a:rPr>
              <a:t>Sekitar </a:t>
            </a:r>
            <a:r>
              <a:rPr sz="2600" spc="-130" dirty="0">
                <a:latin typeface="Arial"/>
                <a:cs typeface="Arial"/>
              </a:rPr>
              <a:t>2 </a:t>
            </a:r>
            <a:r>
              <a:rPr sz="2600" spc="-105" dirty="0">
                <a:latin typeface="Arial"/>
                <a:cs typeface="Arial"/>
              </a:rPr>
              <a:t>minggu, </a:t>
            </a:r>
            <a:r>
              <a:rPr sz="2600" spc="-55" dirty="0">
                <a:latin typeface="Arial"/>
                <a:cs typeface="Arial"/>
              </a:rPr>
              <a:t>drum </a:t>
            </a:r>
            <a:r>
              <a:rPr sz="2600" spc="-105" dirty="0">
                <a:latin typeface="Arial"/>
                <a:cs typeface="Arial"/>
              </a:rPr>
              <a:t>kecil </a:t>
            </a:r>
            <a:r>
              <a:rPr sz="2600" spc="-65" dirty="0">
                <a:latin typeface="Arial"/>
                <a:cs typeface="Arial"/>
              </a:rPr>
              <a:t>mulai </a:t>
            </a:r>
            <a:r>
              <a:rPr sz="2600" spc="-85" dirty="0">
                <a:latin typeface="Arial"/>
                <a:cs typeface="Arial"/>
              </a:rPr>
              <a:t>terangkat, </a:t>
            </a:r>
            <a:r>
              <a:rPr sz="2600" spc="-35" dirty="0">
                <a:latin typeface="Arial"/>
                <a:cs typeface="Arial"/>
              </a:rPr>
              <a:t>berarti</a:t>
            </a:r>
            <a:r>
              <a:rPr sz="2600" spc="-450" dirty="0">
                <a:latin typeface="Arial"/>
                <a:cs typeface="Arial"/>
              </a:rPr>
              <a:t> </a:t>
            </a:r>
            <a:r>
              <a:rPr sz="2600" spc="-155" dirty="0">
                <a:latin typeface="Arial"/>
                <a:cs typeface="Arial"/>
              </a:rPr>
              <a:t>biogas  </a:t>
            </a:r>
            <a:r>
              <a:rPr sz="2600" spc="-150" dirty="0">
                <a:latin typeface="Arial"/>
                <a:cs typeface="Arial"/>
              </a:rPr>
              <a:t>sudah </a:t>
            </a:r>
            <a:r>
              <a:rPr sz="2600" spc="-10" dirty="0">
                <a:latin typeface="Arial"/>
                <a:cs typeface="Arial"/>
              </a:rPr>
              <a:t>timbul </a:t>
            </a:r>
            <a:r>
              <a:rPr sz="2600" spc="-204" dirty="0">
                <a:latin typeface="Arial"/>
                <a:cs typeface="Arial"/>
              </a:rPr>
              <a:t>gas. </a:t>
            </a:r>
            <a:r>
              <a:rPr sz="2600" spc="-290" dirty="0">
                <a:latin typeface="Arial"/>
                <a:cs typeface="Arial"/>
              </a:rPr>
              <a:t>Gas </a:t>
            </a:r>
            <a:r>
              <a:rPr sz="2600" spc="-85" dirty="0">
                <a:latin typeface="Arial"/>
                <a:cs typeface="Arial"/>
              </a:rPr>
              <a:t>pertama </a:t>
            </a:r>
            <a:r>
              <a:rPr sz="2600" spc="-105" dirty="0">
                <a:latin typeface="Arial"/>
                <a:cs typeface="Arial"/>
              </a:rPr>
              <a:t>dibuang </a:t>
            </a:r>
            <a:r>
              <a:rPr sz="2600" spc="-150" dirty="0">
                <a:latin typeface="Arial"/>
                <a:cs typeface="Arial"/>
              </a:rPr>
              <a:t>dengan </a:t>
            </a:r>
            <a:r>
              <a:rPr sz="2600" spc="-125" dirty="0">
                <a:latin typeface="Arial"/>
                <a:cs typeface="Arial"/>
              </a:rPr>
              <a:t>membuka  </a:t>
            </a:r>
            <a:r>
              <a:rPr sz="2600" spc="-95" dirty="0">
                <a:latin typeface="Arial"/>
                <a:cs typeface="Arial"/>
              </a:rPr>
              <a:t>kran, </a:t>
            </a:r>
            <a:r>
              <a:rPr sz="2600" spc="-55" dirty="0">
                <a:latin typeface="Arial"/>
                <a:cs typeface="Arial"/>
              </a:rPr>
              <a:t>drum </a:t>
            </a:r>
            <a:r>
              <a:rPr sz="2600" spc="-105" dirty="0">
                <a:latin typeface="Arial"/>
                <a:cs typeface="Arial"/>
              </a:rPr>
              <a:t>kecil </a:t>
            </a:r>
            <a:r>
              <a:rPr sz="2600" spc="-75" dirty="0">
                <a:latin typeface="Arial"/>
                <a:cs typeface="Arial"/>
              </a:rPr>
              <a:t>ditekan, </a:t>
            </a:r>
            <a:r>
              <a:rPr sz="2600" spc="-130" dirty="0">
                <a:latin typeface="Arial"/>
                <a:cs typeface="Arial"/>
              </a:rPr>
              <a:t>karena </a:t>
            </a:r>
            <a:r>
              <a:rPr sz="2600" spc="-75" dirty="0">
                <a:latin typeface="Arial"/>
                <a:cs typeface="Arial"/>
              </a:rPr>
              <a:t>tercampur </a:t>
            </a:r>
            <a:r>
              <a:rPr sz="2600" spc="-110" dirty="0">
                <a:latin typeface="Arial"/>
                <a:cs typeface="Arial"/>
              </a:rPr>
              <a:t>udara. </a:t>
            </a:r>
            <a:r>
              <a:rPr sz="2600" spc="-120" dirty="0">
                <a:latin typeface="Arial"/>
                <a:cs typeface="Arial"/>
              </a:rPr>
              <a:t>Bila  dinyalakan </a:t>
            </a:r>
            <a:r>
              <a:rPr sz="2600" spc="-140" dirty="0">
                <a:latin typeface="Arial"/>
                <a:cs typeface="Arial"/>
              </a:rPr>
              <a:t>bisa</a:t>
            </a:r>
            <a:r>
              <a:rPr sz="2600" spc="-185" dirty="0">
                <a:latin typeface="Arial"/>
                <a:cs typeface="Arial"/>
              </a:rPr>
              <a:t> </a:t>
            </a:r>
            <a:r>
              <a:rPr sz="2600" spc="-105" dirty="0">
                <a:latin typeface="Arial"/>
                <a:cs typeface="Arial"/>
              </a:rPr>
              <a:t>meledak.</a:t>
            </a:r>
            <a:endParaRPr sz="2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1274"/>
            <a:ext cx="9144000" cy="68167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37133" y="348741"/>
            <a:ext cx="7871459" cy="10013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52273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FF0000"/>
                </a:solidFill>
              </a:rPr>
              <a:t>PROSES AKHIR BIOGAS  (DALAM RANGGKA PRODUKSI</a:t>
            </a:r>
            <a:r>
              <a:rPr sz="3200" spc="-220" dirty="0">
                <a:solidFill>
                  <a:srgbClr val="FF0000"/>
                </a:solidFill>
              </a:rPr>
              <a:t> </a:t>
            </a:r>
            <a:r>
              <a:rPr sz="3200" dirty="0">
                <a:solidFill>
                  <a:srgbClr val="FF0000"/>
                </a:solidFill>
              </a:rPr>
              <a:t>BERSIH)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392684" y="2154758"/>
            <a:ext cx="8357234" cy="38671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2540" algn="ctr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latin typeface="Arial"/>
                <a:cs typeface="Arial"/>
              </a:rPr>
              <a:t>Bila gas sudah habis, tidak diproduksi  </a:t>
            </a:r>
            <a:r>
              <a:rPr sz="3600" spc="-5" dirty="0">
                <a:latin typeface="Arial"/>
                <a:cs typeface="Arial"/>
              </a:rPr>
              <a:t>lagi berarti kotoran ternak </a:t>
            </a:r>
            <a:r>
              <a:rPr sz="3600" dirty="0">
                <a:latin typeface="Arial"/>
                <a:cs typeface="Arial"/>
              </a:rPr>
              <a:t>tersebut </a:t>
            </a:r>
            <a:r>
              <a:rPr sz="3600" spc="-5" dirty="0">
                <a:latin typeface="Arial"/>
                <a:cs typeface="Arial"/>
              </a:rPr>
              <a:t>sudah  jadi pupuk </a:t>
            </a:r>
            <a:r>
              <a:rPr sz="3600" dirty="0">
                <a:latin typeface="Arial"/>
                <a:cs typeface="Arial"/>
              </a:rPr>
              <a:t>kompos, </a:t>
            </a:r>
            <a:r>
              <a:rPr sz="3600" spc="-5" dirty="0">
                <a:latin typeface="Arial"/>
                <a:cs typeface="Arial"/>
              </a:rPr>
              <a:t>tidak bau, </a:t>
            </a:r>
            <a:r>
              <a:rPr sz="3600" dirty="0">
                <a:latin typeface="Arial"/>
                <a:cs typeface="Arial"/>
              </a:rPr>
              <a:t>penyubur  tanah, sayuran kualitas istimewa, harga  mahal. </a:t>
            </a:r>
            <a:r>
              <a:rPr sz="3600" spc="-5" dirty="0">
                <a:latin typeface="Arial"/>
                <a:cs typeface="Arial"/>
              </a:rPr>
              <a:t>Untuk </a:t>
            </a:r>
            <a:r>
              <a:rPr sz="3600" dirty="0">
                <a:latin typeface="Arial"/>
                <a:cs typeface="Arial"/>
              </a:rPr>
              <a:t>menghemat </a:t>
            </a:r>
            <a:r>
              <a:rPr sz="3600" spc="-5" dirty="0">
                <a:latin typeface="Arial"/>
                <a:cs typeface="Arial"/>
              </a:rPr>
              <a:t>kotoran  </a:t>
            </a:r>
            <a:r>
              <a:rPr sz="3600" dirty="0">
                <a:latin typeface="Arial"/>
                <a:cs typeface="Arial"/>
              </a:rPr>
              <a:t>ternak, </a:t>
            </a:r>
            <a:r>
              <a:rPr sz="3600" spc="-5" dirty="0">
                <a:latin typeface="Arial"/>
                <a:cs typeface="Arial"/>
              </a:rPr>
              <a:t>dapat juga </a:t>
            </a:r>
            <a:r>
              <a:rPr sz="3600" dirty="0">
                <a:latin typeface="Arial"/>
                <a:cs typeface="Arial"/>
              </a:rPr>
              <a:t>dicampur makanan  </a:t>
            </a:r>
            <a:r>
              <a:rPr sz="3600" spc="-5" dirty="0">
                <a:latin typeface="Arial"/>
                <a:cs typeface="Arial"/>
              </a:rPr>
              <a:t>bekas yang, </a:t>
            </a:r>
            <a:r>
              <a:rPr sz="3600" dirty="0">
                <a:latin typeface="Arial"/>
                <a:cs typeface="Arial"/>
              </a:rPr>
              <a:t>sayuran, </a:t>
            </a:r>
            <a:r>
              <a:rPr sz="3600" spc="-5" dirty="0">
                <a:latin typeface="Arial"/>
                <a:cs typeface="Arial"/>
              </a:rPr>
              <a:t>sampah</a:t>
            </a:r>
            <a:r>
              <a:rPr sz="3600" spc="-45" dirty="0">
                <a:latin typeface="Arial"/>
                <a:cs typeface="Arial"/>
              </a:rPr>
              <a:t> </a:t>
            </a:r>
            <a:r>
              <a:rPr sz="3600" dirty="0">
                <a:latin typeface="Arial"/>
                <a:cs typeface="Arial"/>
              </a:rPr>
              <a:t>organik.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311607"/>
            <a:ext cx="193167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3200" spc="-280" dirty="0">
                <a:latin typeface="Arial"/>
                <a:cs typeface="Arial"/>
              </a:rPr>
              <a:t>C6H12O6</a:t>
            </a:r>
            <a:endParaRPr sz="3200">
              <a:latin typeface="Arial"/>
              <a:cs typeface="Arial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85615" y="311607"/>
            <a:ext cx="363410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0" spc="-310" dirty="0">
                <a:latin typeface="Arial"/>
                <a:cs typeface="Arial"/>
              </a:rPr>
              <a:t>3CH4 </a:t>
            </a:r>
            <a:r>
              <a:rPr sz="3200" b="0" spc="-275" dirty="0">
                <a:latin typeface="Arial"/>
                <a:cs typeface="Arial"/>
              </a:rPr>
              <a:t>+ </a:t>
            </a:r>
            <a:r>
              <a:rPr sz="3200" b="0" spc="-330" dirty="0">
                <a:latin typeface="Arial"/>
                <a:cs typeface="Arial"/>
              </a:rPr>
              <a:t>3CO2 </a:t>
            </a:r>
            <a:r>
              <a:rPr sz="3200" b="0" spc="-275" dirty="0">
                <a:latin typeface="Arial"/>
                <a:cs typeface="Arial"/>
              </a:rPr>
              <a:t>+ </a:t>
            </a:r>
            <a:r>
              <a:rPr sz="3200" b="0" spc="-160" dirty="0">
                <a:latin typeface="Arial"/>
                <a:cs typeface="Arial"/>
              </a:rPr>
              <a:t>403</a:t>
            </a:r>
            <a:r>
              <a:rPr sz="3200" b="0" spc="315" dirty="0">
                <a:latin typeface="Arial"/>
                <a:cs typeface="Arial"/>
              </a:rPr>
              <a:t> </a:t>
            </a:r>
            <a:r>
              <a:rPr sz="3200" b="0" spc="-525" dirty="0">
                <a:latin typeface="Arial"/>
                <a:cs typeface="Arial"/>
              </a:rPr>
              <a:t>KJ</a:t>
            </a:r>
            <a:endParaRPr sz="32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667000" y="559434"/>
            <a:ext cx="1447800" cy="103505"/>
          </a:xfrm>
          <a:custGeom>
            <a:avLst/>
            <a:gdLst/>
            <a:ahLst/>
            <a:cxnLst/>
            <a:rect l="l" t="t" r="r" b="b"/>
            <a:pathLst>
              <a:path w="1447800" h="103504">
                <a:moveTo>
                  <a:pt x="1359280" y="0"/>
                </a:moveTo>
                <a:lnTo>
                  <a:pt x="1355344" y="1015"/>
                </a:lnTo>
                <a:lnTo>
                  <a:pt x="1353565" y="3937"/>
                </a:lnTo>
                <a:lnTo>
                  <a:pt x="1351788" y="6985"/>
                </a:lnTo>
                <a:lnTo>
                  <a:pt x="1352803" y="10922"/>
                </a:lnTo>
                <a:lnTo>
                  <a:pt x="1411600" y="45313"/>
                </a:lnTo>
                <a:lnTo>
                  <a:pt x="1435227" y="45338"/>
                </a:lnTo>
                <a:lnTo>
                  <a:pt x="1435227" y="58038"/>
                </a:lnTo>
                <a:lnTo>
                  <a:pt x="1411770" y="58038"/>
                </a:lnTo>
                <a:lnTo>
                  <a:pt x="1355725" y="90677"/>
                </a:lnTo>
                <a:lnTo>
                  <a:pt x="1352803" y="92328"/>
                </a:lnTo>
                <a:lnTo>
                  <a:pt x="1351661" y="96265"/>
                </a:lnTo>
                <a:lnTo>
                  <a:pt x="1355216" y="102362"/>
                </a:lnTo>
                <a:lnTo>
                  <a:pt x="1359153" y="103377"/>
                </a:lnTo>
                <a:lnTo>
                  <a:pt x="1437101" y="58038"/>
                </a:lnTo>
                <a:lnTo>
                  <a:pt x="1435227" y="58038"/>
                </a:lnTo>
                <a:lnTo>
                  <a:pt x="1437144" y="58014"/>
                </a:lnTo>
                <a:lnTo>
                  <a:pt x="1447800" y="51815"/>
                </a:lnTo>
                <a:lnTo>
                  <a:pt x="1359280" y="0"/>
                </a:lnTo>
                <a:close/>
              </a:path>
              <a:path w="1447800" h="103504">
                <a:moveTo>
                  <a:pt x="1422586" y="51740"/>
                </a:moveTo>
                <a:lnTo>
                  <a:pt x="1411813" y="58014"/>
                </a:lnTo>
                <a:lnTo>
                  <a:pt x="1435227" y="58038"/>
                </a:lnTo>
                <a:lnTo>
                  <a:pt x="1435227" y="57276"/>
                </a:lnTo>
                <a:lnTo>
                  <a:pt x="1432052" y="57276"/>
                </a:lnTo>
                <a:lnTo>
                  <a:pt x="1422586" y="51740"/>
                </a:lnTo>
                <a:close/>
              </a:path>
              <a:path w="1447800" h="103504">
                <a:moveTo>
                  <a:pt x="0" y="43814"/>
                </a:moveTo>
                <a:lnTo>
                  <a:pt x="0" y="56514"/>
                </a:lnTo>
                <a:lnTo>
                  <a:pt x="1411813" y="58014"/>
                </a:lnTo>
                <a:lnTo>
                  <a:pt x="1422586" y="51740"/>
                </a:lnTo>
                <a:lnTo>
                  <a:pt x="1411600" y="45313"/>
                </a:lnTo>
                <a:lnTo>
                  <a:pt x="0" y="43814"/>
                </a:lnTo>
                <a:close/>
              </a:path>
              <a:path w="1447800" h="103504">
                <a:moveTo>
                  <a:pt x="1432052" y="46227"/>
                </a:moveTo>
                <a:lnTo>
                  <a:pt x="1422586" y="51740"/>
                </a:lnTo>
                <a:lnTo>
                  <a:pt x="1432052" y="57276"/>
                </a:lnTo>
                <a:lnTo>
                  <a:pt x="1432052" y="46227"/>
                </a:lnTo>
                <a:close/>
              </a:path>
              <a:path w="1447800" h="103504">
                <a:moveTo>
                  <a:pt x="1435227" y="46227"/>
                </a:moveTo>
                <a:lnTo>
                  <a:pt x="1432052" y="46227"/>
                </a:lnTo>
                <a:lnTo>
                  <a:pt x="1432052" y="57276"/>
                </a:lnTo>
                <a:lnTo>
                  <a:pt x="1435227" y="57276"/>
                </a:lnTo>
                <a:lnTo>
                  <a:pt x="1435227" y="46227"/>
                </a:lnTo>
                <a:close/>
              </a:path>
              <a:path w="1447800" h="103504">
                <a:moveTo>
                  <a:pt x="1411600" y="45313"/>
                </a:moveTo>
                <a:lnTo>
                  <a:pt x="1422586" y="51740"/>
                </a:lnTo>
                <a:lnTo>
                  <a:pt x="1432052" y="46227"/>
                </a:lnTo>
                <a:lnTo>
                  <a:pt x="1435227" y="46227"/>
                </a:lnTo>
                <a:lnTo>
                  <a:pt x="1435227" y="45338"/>
                </a:lnTo>
                <a:lnTo>
                  <a:pt x="1411600" y="45313"/>
                </a:lnTo>
                <a:close/>
              </a:path>
            </a:pathLst>
          </a:custGeom>
          <a:solidFill>
            <a:srgbClr val="497DB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19199"/>
            <a:ext cx="9064625" cy="56387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0883" rIns="0" bIns="0" rtlCol="0">
            <a:spAutoFit/>
          </a:bodyPr>
          <a:lstStyle/>
          <a:p>
            <a:pPr marL="812165" marR="5080" indent="-767080">
              <a:lnSpc>
                <a:spcPct val="100000"/>
              </a:lnSpc>
              <a:spcBef>
                <a:spcPts val="95"/>
              </a:spcBef>
            </a:pPr>
            <a:r>
              <a:rPr sz="2800" spc="-5" dirty="0"/>
              <a:t>BIOGAS SEBAGAI </a:t>
            </a:r>
            <a:r>
              <a:rPr sz="2800" spc="-10" dirty="0"/>
              <a:t>TEKNOLOGI PENGANGAN  </a:t>
            </a:r>
            <a:r>
              <a:rPr sz="2800" spc="-5" dirty="0"/>
              <a:t>LIMBAH </a:t>
            </a:r>
            <a:r>
              <a:rPr sz="2800" spc="-90" dirty="0"/>
              <a:t>PADAT </a:t>
            </a:r>
            <a:r>
              <a:rPr sz="2800" spc="-10" dirty="0"/>
              <a:t>(KOTORAN</a:t>
            </a:r>
            <a:r>
              <a:rPr sz="2800" spc="135" dirty="0"/>
              <a:t> </a:t>
            </a:r>
            <a:r>
              <a:rPr sz="2800" spc="-30" dirty="0"/>
              <a:t>HEWAN)</a:t>
            </a:r>
            <a:endParaRPr sz="2800"/>
          </a:p>
        </p:txBody>
      </p:sp>
      <p:sp>
        <p:nvSpPr>
          <p:cNvPr id="3" name="object 3"/>
          <p:cNvSpPr/>
          <p:nvPr/>
        </p:nvSpPr>
        <p:spPr>
          <a:xfrm>
            <a:off x="0" y="1295399"/>
            <a:ext cx="9144000" cy="55625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792" y="0"/>
            <a:ext cx="9086207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7436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26489" y="2051430"/>
            <a:ext cx="5742305" cy="24949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1905" algn="ctr">
              <a:lnSpc>
                <a:spcPct val="100000"/>
              </a:lnSpc>
              <a:spcBef>
                <a:spcPts val="100"/>
              </a:spcBef>
            </a:pPr>
            <a:r>
              <a:rPr sz="5400" dirty="0"/>
              <a:t>TEKNOLOGI  PENANGANAN  </a:t>
            </a:r>
            <a:r>
              <a:rPr sz="5400" spc="-5" dirty="0"/>
              <a:t>LIMBAH</a:t>
            </a:r>
            <a:r>
              <a:rPr sz="5400" spc="-35" dirty="0"/>
              <a:t> </a:t>
            </a:r>
            <a:r>
              <a:rPr sz="5400" spc="-5" dirty="0"/>
              <a:t>TERNAK</a:t>
            </a:r>
            <a:endParaRPr sz="5400"/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00557" y="272618"/>
            <a:ext cx="794575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53589" marR="5080" indent="-204152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E36C09"/>
                </a:solidFill>
              </a:rPr>
              <a:t>TERNAK PENGHASIL BAHAN</a:t>
            </a:r>
            <a:r>
              <a:rPr sz="3600" spc="-150" dirty="0">
                <a:solidFill>
                  <a:srgbClr val="E36C09"/>
                </a:solidFill>
              </a:rPr>
              <a:t> </a:t>
            </a:r>
            <a:r>
              <a:rPr sz="3600" dirty="0">
                <a:solidFill>
                  <a:srgbClr val="E36C09"/>
                </a:solidFill>
              </a:rPr>
              <a:t>BAKU  </a:t>
            </a:r>
            <a:r>
              <a:rPr sz="3600" spc="-45" dirty="0">
                <a:solidFill>
                  <a:srgbClr val="E36C09"/>
                </a:solidFill>
              </a:rPr>
              <a:t>BERUPA</a:t>
            </a:r>
            <a:r>
              <a:rPr sz="3600" spc="-160" dirty="0">
                <a:solidFill>
                  <a:srgbClr val="E36C09"/>
                </a:solidFill>
              </a:rPr>
              <a:t> </a:t>
            </a:r>
            <a:r>
              <a:rPr sz="3600" dirty="0">
                <a:solidFill>
                  <a:srgbClr val="E36C09"/>
                </a:solidFill>
              </a:rPr>
              <a:t>DAGING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775205"/>
            <a:ext cx="7833359" cy="4342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464820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Limbah ternak memberikan/memiliki </a:t>
            </a:r>
            <a:r>
              <a:rPr sz="2950" spc="-5" dirty="0">
                <a:latin typeface="Arial"/>
                <a:cs typeface="Arial"/>
              </a:rPr>
              <a:t>nilai  </a:t>
            </a:r>
            <a:r>
              <a:rPr sz="2950" dirty="0">
                <a:latin typeface="Arial"/>
                <a:cs typeface="Arial"/>
              </a:rPr>
              <a:t>ekonomis bila dimanfaatkan dengan</a:t>
            </a:r>
            <a:r>
              <a:rPr sz="2950" spc="-14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baik.</a:t>
            </a:r>
            <a:endParaRPr sz="2950">
              <a:latin typeface="Arial"/>
              <a:cs typeface="Arial"/>
            </a:endParaRPr>
          </a:p>
          <a:p>
            <a:pPr marL="469900" marR="128905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Penambahan </a:t>
            </a:r>
            <a:r>
              <a:rPr sz="2950" spc="-5" dirty="0">
                <a:latin typeface="Arial"/>
                <a:cs typeface="Arial"/>
              </a:rPr>
              <a:t>pendapatan </a:t>
            </a:r>
            <a:r>
              <a:rPr sz="2950" dirty="0">
                <a:latin typeface="Arial"/>
                <a:cs typeface="Arial"/>
              </a:rPr>
              <a:t>peternak</a:t>
            </a:r>
            <a:r>
              <a:rPr sz="2950" spc="-10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dengan  menjual dan/atau mengolah limbah</a:t>
            </a:r>
            <a:r>
              <a:rPr sz="2950" spc="-1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ternak</a:t>
            </a:r>
            <a:endParaRPr sz="295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Meminimalkan pencemaran</a:t>
            </a:r>
            <a:r>
              <a:rPr sz="2950" spc="-8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lingkungan</a:t>
            </a:r>
            <a:endParaRPr sz="2950">
              <a:latin typeface="Arial"/>
              <a:cs typeface="Arial"/>
            </a:endParaRPr>
          </a:p>
          <a:p>
            <a:pPr marL="469900" marR="5080" indent="-457200">
              <a:lnSpc>
                <a:spcPct val="100000"/>
              </a:lnSpc>
              <a:spcBef>
                <a:spcPts val="710"/>
              </a:spcBef>
              <a:buFont typeface="Arial"/>
              <a:buChar char="•"/>
              <a:tabLst>
                <a:tab pos="469265" algn="l"/>
                <a:tab pos="469900" algn="l"/>
              </a:tabLst>
            </a:pPr>
            <a:r>
              <a:rPr sz="2950" b="1" i="1" dirty="0">
                <a:solidFill>
                  <a:srgbClr val="FF0000"/>
                </a:solidFill>
                <a:latin typeface="Arial"/>
                <a:cs typeface="Arial"/>
              </a:rPr>
              <a:t>Sumber </a:t>
            </a:r>
            <a:r>
              <a:rPr sz="2950" b="1" i="1" spc="-5" dirty="0">
                <a:solidFill>
                  <a:srgbClr val="FF0000"/>
                </a:solidFill>
                <a:latin typeface="Arial"/>
                <a:cs typeface="Arial"/>
              </a:rPr>
              <a:t>limbah</a:t>
            </a:r>
            <a:r>
              <a:rPr sz="2950" spc="-5" dirty="0">
                <a:latin typeface="Arial"/>
                <a:cs typeface="Arial"/>
              </a:rPr>
              <a:t>: </a:t>
            </a:r>
            <a:r>
              <a:rPr sz="2950" dirty="0">
                <a:latin typeface="Arial"/>
                <a:cs typeface="Arial"/>
              </a:rPr>
              <a:t>limbah padat dan </a:t>
            </a:r>
            <a:r>
              <a:rPr sz="2950" spc="-35" dirty="0">
                <a:latin typeface="Arial"/>
                <a:cs typeface="Arial"/>
              </a:rPr>
              <a:t>cair,</a:t>
            </a:r>
            <a:r>
              <a:rPr sz="2950" spc="-9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sisa  makanan, embrio, kulit </a:t>
            </a:r>
            <a:r>
              <a:rPr sz="2950" spc="-30" dirty="0">
                <a:latin typeface="Arial"/>
                <a:cs typeface="Arial"/>
              </a:rPr>
              <a:t>telur, </a:t>
            </a:r>
            <a:r>
              <a:rPr sz="2950" dirty="0">
                <a:latin typeface="Arial"/>
                <a:cs typeface="Arial"/>
              </a:rPr>
              <a:t>lemak, darah,  kuku, tulang, tanduk, isi rumen dll  (Sihombing,</a:t>
            </a:r>
            <a:r>
              <a:rPr sz="2950" spc="-5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2000)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93852" rIns="0" bIns="0" rtlCol="0">
            <a:spAutoFit/>
          </a:bodyPr>
          <a:lstStyle/>
          <a:p>
            <a:pPr marL="2959735" marR="5080" indent="-2653665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FF0000"/>
                </a:solidFill>
              </a:rPr>
              <a:t>ALASAN PENANGANAN</a:t>
            </a:r>
            <a:r>
              <a:rPr sz="3600" spc="-85" dirty="0">
                <a:solidFill>
                  <a:srgbClr val="FF0000"/>
                </a:solidFill>
              </a:rPr>
              <a:t> </a:t>
            </a:r>
            <a:r>
              <a:rPr sz="3600" dirty="0">
                <a:solidFill>
                  <a:srgbClr val="FF0000"/>
                </a:solidFill>
              </a:rPr>
              <a:t>LIMBAH  TERNAK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622805"/>
            <a:ext cx="8021955" cy="4342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Pangsa pasar berbanding lurus dengan  produksi ternak dan berbanding lurus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dengan  limbah yang</a:t>
            </a:r>
            <a:r>
              <a:rPr sz="2950" spc="-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dihasilkan</a:t>
            </a:r>
            <a:endParaRPr sz="2950">
              <a:latin typeface="Arial"/>
              <a:cs typeface="Arial"/>
            </a:endParaRPr>
          </a:p>
          <a:p>
            <a:pPr marL="469900" marR="86995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spc="-70" dirty="0">
                <a:latin typeface="Arial"/>
                <a:cs typeface="Arial"/>
              </a:rPr>
              <a:t>Total </a:t>
            </a:r>
            <a:r>
              <a:rPr sz="2950" dirty="0">
                <a:latin typeface="Arial"/>
                <a:cs typeface="Arial"/>
              </a:rPr>
              <a:t>limbah peternakan tergantung pada  spesies ternak, besar usaha, tipe usaha,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dan  lantai</a:t>
            </a:r>
            <a:r>
              <a:rPr sz="2950" spc="-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kandang.</a:t>
            </a:r>
            <a:endParaRPr sz="295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Feses dan urin dikenal dengan</a:t>
            </a:r>
            <a:r>
              <a:rPr sz="2950" spc="-12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manure.</a:t>
            </a:r>
            <a:endParaRPr sz="2950">
              <a:latin typeface="Arial"/>
              <a:cs typeface="Arial"/>
            </a:endParaRPr>
          </a:p>
          <a:p>
            <a:pPr marL="469900" marR="6096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Manure dihasilkan oleh ternak</a:t>
            </a:r>
            <a:r>
              <a:rPr sz="2950" spc="-13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ruminansia  seperti sapi, kerbau, kambing dan</a:t>
            </a:r>
            <a:r>
              <a:rPr sz="2950" spc="-1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domba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023870" marR="5080" indent="-2498725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1F5F"/>
                </a:solidFill>
              </a:rPr>
              <a:t>GAS </a:t>
            </a:r>
            <a:r>
              <a:rPr sz="3600" dirty="0">
                <a:solidFill>
                  <a:srgbClr val="001F5F"/>
                </a:solidFill>
              </a:rPr>
              <a:t>METHAN SEBAGAI</a:t>
            </a:r>
            <a:r>
              <a:rPr sz="3600" spc="-50" dirty="0">
                <a:solidFill>
                  <a:srgbClr val="001F5F"/>
                </a:solidFill>
              </a:rPr>
              <a:t> </a:t>
            </a:r>
            <a:r>
              <a:rPr sz="3600" spc="-5" dirty="0">
                <a:solidFill>
                  <a:srgbClr val="001F5F"/>
                </a:solidFill>
              </a:rPr>
              <a:t>HASIL  </a:t>
            </a:r>
            <a:r>
              <a:rPr sz="3600" dirty="0">
                <a:solidFill>
                  <a:srgbClr val="001F5F"/>
                </a:solidFill>
              </a:rPr>
              <a:t>LIMBAH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546605"/>
            <a:ext cx="8063230" cy="4882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1010919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Gas methan </a:t>
            </a:r>
            <a:r>
              <a:rPr sz="2950" spc="-5" dirty="0">
                <a:latin typeface="Arial"/>
                <a:cs typeface="Arial"/>
              </a:rPr>
              <a:t>(</a:t>
            </a:r>
            <a:r>
              <a:rPr sz="2800" spc="-5" dirty="0">
                <a:latin typeface="Arial"/>
                <a:cs typeface="Arial"/>
              </a:rPr>
              <a:t>CH4 ) </a:t>
            </a:r>
            <a:r>
              <a:rPr sz="2800" dirty="0">
                <a:latin typeface="Arial"/>
                <a:cs typeface="Arial"/>
              </a:rPr>
              <a:t>yang </a:t>
            </a:r>
            <a:r>
              <a:rPr sz="2950" dirty="0">
                <a:latin typeface="Arial"/>
                <a:cs typeface="Arial"/>
              </a:rPr>
              <a:t>dihasilkan dari  fermentasi limbah berkontribusi pada  perusakan ozon (pemanasan</a:t>
            </a:r>
            <a:r>
              <a:rPr sz="2950" spc="-8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global)</a:t>
            </a:r>
            <a:endParaRPr sz="2950">
              <a:latin typeface="Arial"/>
              <a:cs typeface="Arial"/>
            </a:endParaRPr>
          </a:p>
          <a:p>
            <a:pPr marL="469900" marR="42672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Hasil penelitian laju keusakan 1%</a:t>
            </a:r>
            <a:r>
              <a:rPr sz="2950" spc="-18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pertahun  (Suryahadi dkk.,</a:t>
            </a:r>
            <a:r>
              <a:rPr sz="2950" spc="-4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2002)</a:t>
            </a:r>
            <a:endParaRPr sz="2950">
              <a:latin typeface="Arial"/>
              <a:cs typeface="Arial"/>
            </a:endParaRPr>
          </a:p>
          <a:p>
            <a:pPr marL="469900" marR="5080" indent="-457200" algn="just">
              <a:lnSpc>
                <a:spcPct val="100000"/>
              </a:lnSpc>
              <a:spcBef>
                <a:spcPts val="710"/>
              </a:spcBef>
              <a:buChar char="•"/>
              <a:tabLst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Amerika Serikat, feses dihasilkan dari 25 juta  sapi sedikitnya mengeluarkan limbah</a:t>
            </a:r>
            <a:r>
              <a:rPr sz="2950" spc="-12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sebesar  1,7 milyar</a:t>
            </a:r>
            <a:r>
              <a:rPr sz="2950" spc="-3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ton/tahun</a:t>
            </a:r>
            <a:endParaRPr sz="295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Sapi dengan 454 kg menghasilkan 30</a:t>
            </a:r>
            <a:r>
              <a:rPr sz="2950" spc="-16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kg/hari</a:t>
            </a:r>
            <a:endParaRPr sz="2950">
              <a:latin typeface="Arial"/>
              <a:cs typeface="Arial"/>
            </a:endParaRPr>
          </a:p>
          <a:p>
            <a:pPr marL="46990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Emisi mencapai</a:t>
            </a:r>
            <a:r>
              <a:rPr sz="2950" spc="-5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20-35%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20546" y="295402"/>
            <a:ext cx="69049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1F5F"/>
                </a:solidFill>
              </a:rPr>
              <a:t>PROFIL LIMBAH</a:t>
            </a:r>
            <a:r>
              <a:rPr sz="3600" spc="-85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PETERNAKAN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165605"/>
            <a:ext cx="7978775" cy="5241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Limbah mengandung zasad renik yang</a:t>
            </a:r>
            <a:r>
              <a:rPr sz="2950" spc="-16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dapat  mencemari perairan/lingkungan</a:t>
            </a:r>
            <a:r>
              <a:rPr sz="2950" spc="-9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hidup</a:t>
            </a:r>
            <a:endParaRPr sz="2950">
              <a:latin typeface="Arial"/>
              <a:cs typeface="Arial"/>
            </a:endParaRPr>
          </a:p>
          <a:p>
            <a:pPr marL="469900" marR="340995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Secara biologi, manure sebagai media</a:t>
            </a:r>
            <a:r>
              <a:rPr sz="2950" spc="-16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per-  kembangan</a:t>
            </a:r>
            <a:r>
              <a:rPr sz="2950" spc="-5" dirty="0">
                <a:latin typeface="Arial"/>
                <a:cs typeface="Arial"/>
              </a:rPr>
              <a:t> lalalt</a:t>
            </a:r>
            <a:endParaRPr sz="2950">
              <a:latin typeface="Arial"/>
              <a:cs typeface="Arial"/>
            </a:endParaRPr>
          </a:p>
          <a:p>
            <a:pPr marL="469900" marR="10922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Kandungan air manure antara 27-86%  adalah media </a:t>
            </a:r>
            <a:r>
              <a:rPr sz="2950" spc="-5" dirty="0">
                <a:latin typeface="Arial"/>
                <a:cs typeface="Arial"/>
              </a:rPr>
              <a:t>berkembangnya lalat,</a:t>
            </a:r>
            <a:r>
              <a:rPr sz="2950" spc="-4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sedang-  kan kandungan air manure 65-85% baik  untuk bertelurnya lalat </a:t>
            </a:r>
            <a:r>
              <a:rPr sz="2950" spc="-30" dirty="0">
                <a:latin typeface="Arial"/>
                <a:cs typeface="Arial"/>
              </a:rPr>
              <a:t>(Dyer,</a:t>
            </a:r>
            <a:r>
              <a:rPr sz="2950" spc="-7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1986).</a:t>
            </a:r>
            <a:endParaRPr sz="2950">
              <a:latin typeface="Arial"/>
              <a:cs typeface="Arial"/>
            </a:endParaRPr>
          </a:p>
          <a:p>
            <a:pPr marL="469900" marR="10795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Limbah kering berkontribusi pada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peningkat-  an debu yang berpotenis untuk mencemari  udara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20848" y="321310"/>
            <a:ext cx="47034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360" dirty="0"/>
              <a:t>LIMBAH</a:t>
            </a:r>
            <a:r>
              <a:rPr spc="-290" dirty="0"/>
              <a:t> </a:t>
            </a:r>
            <a:r>
              <a:rPr spc="-530" dirty="0"/>
              <a:t>PETERNAKAN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3555364"/>
            <a:ext cx="4572000" cy="33026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581400"/>
            <a:ext cx="4571999" cy="32765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30757"/>
            <a:ext cx="3505200" cy="232206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05200" y="1219200"/>
            <a:ext cx="3243326" cy="24288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629400" y="1295400"/>
            <a:ext cx="2514598" cy="225742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20546" y="333502"/>
            <a:ext cx="69049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1F5F"/>
                </a:solidFill>
              </a:rPr>
              <a:t>PROFIL LIMBAH</a:t>
            </a:r>
            <a:r>
              <a:rPr sz="3600" spc="-85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PETERNAKAN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165605"/>
            <a:ext cx="7752080" cy="5241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spcBef>
                <a:spcPts val="10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Pencemaran udara di sekitar</a:t>
            </a:r>
            <a:r>
              <a:rPr sz="2950" spc="-114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penggemukan  sapi pada pukul 18:00 dengan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kandungan</a:t>
            </a:r>
            <a:endParaRPr sz="2950">
              <a:latin typeface="Arial"/>
              <a:cs typeface="Arial"/>
            </a:endParaRPr>
          </a:p>
          <a:p>
            <a:pPr marL="469900" marR="253365">
              <a:lnSpc>
                <a:spcPct val="100000"/>
              </a:lnSpc>
              <a:spcBef>
                <a:spcPts val="5"/>
              </a:spcBef>
            </a:pPr>
            <a:r>
              <a:rPr sz="2950" dirty="0">
                <a:latin typeface="Arial"/>
                <a:cs typeface="Arial"/>
              </a:rPr>
              <a:t>6.000 mg/m3 sedangkan baku mutu</a:t>
            </a:r>
            <a:r>
              <a:rPr sz="2950" spc="-11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3.000  mg/m3 (Lingaiah dan </a:t>
            </a:r>
            <a:r>
              <a:rPr sz="2950" spc="-5" dirty="0">
                <a:latin typeface="Arial"/>
                <a:cs typeface="Arial"/>
              </a:rPr>
              <a:t>Rajasekaran,</a:t>
            </a:r>
            <a:r>
              <a:rPr sz="2950" spc="-7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1986)</a:t>
            </a:r>
            <a:endParaRPr sz="2950">
              <a:latin typeface="Arial"/>
              <a:cs typeface="Arial"/>
            </a:endParaRPr>
          </a:p>
          <a:p>
            <a:pPr marL="469900" marR="463550" indent="-457200">
              <a:lnSpc>
                <a:spcPct val="100000"/>
              </a:lnSpc>
              <a:spcBef>
                <a:spcPts val="705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Pencemaran air oleh limbah peternakan  adalah </a:t>
            </a:r>
            <a:r>
              <a:rPr sz="2950" spc="-5" dirty="0">
                <a:latin typeface="Arial"/>
                <a:cs typeface="Arial"/>
              </a:rPr>
              <a:t>meningkatnya </a:t>
            </a:r>
            <a:r>
              <a:rPr sz="2950" dirty="0">
                <a:latin typeface="Arial"/>
                <a:cs typeface="Arial"/>
              </a:rPr>
              <a:t>kadar nitrogen  (eutrofikasi) dan nitrifikasi (Farida,</a:t>
            </a:r>
            <a:r>
              <a:rPr sz="2950" spc="-114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1978).</a:t>
            </a:r>
            <a:endParaRPr sz="2950">
              <a:latin typeface="Arial"/>
              <a:cs typeface="Arial"/>
            </a:endParaRPr>
          </a:p>
          <a:p>
            <a:pPr marL="469900" marR="125603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Keberadaan </a:t>
            </a:r>
            <a:r>
              <a:rPr sz="2950" i="1" dirty="0">
                <a:latin typeface="Arial"/>
                <a:cs typeface="Arial"/>
              </a:rPr>
              <a:t>Salmonella spp </a:t>
            </a:r>
            <a:r>
              <a:rPr sz="2950" dirty="0">
                <a:latin typeface="Arial"/>
                <a:cs typeface="Arial"/>
              </a:rPr>
              <a:t>yang  membahayakan kesehatan</a:t>
            </a:r>
            <a:r>
              <a:rPr sz="2950" spc="-12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manusia</a:t>
            </a:r>
            <a:endParaRPr sz="2950">
              <a:latin typeface="Arial"/>
              <a:cs typeface="Arial"/>
            </a:endParaRPr>
          </a:p>
          <a:p>
            <a:pPr marL="469900" marR="468630" indent="-457200">
              <a:lnSpc>
                <a:spcPct val="100000"/>
              </a:lnSpc>
              <a:spcBef>
                <a:spcPts val="710"/>
              </a:spcBef>
              <a:buChar char="•"/>
              <a:tabLst>
                <a:tab pos="469265" algn="l"/>
                <a:tab pos="469900" algn="l"/>
              </a:tabLst>
            </a:pPr>
            <a:r>
              <a:rPr sz="2950" dirty="0">
                <a:latin typeface="Arial"/>
                <a:cs typeface="Arial"/>
              </a:rPr>
              <a:t>Limbah sebagai sarana penularan</a:t>
            </a:r>
            <a:r>
              <a:rPr sz="2950" spc="-17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antrax  melalui kulit manusia yang</a:t>
            </a:r>
            <a:r>
              <a:rPr sz="2950" spc="-9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terluka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74088" y="601471"/>
            <a:ext cx="604583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5" dirty="0">
                <a:solidFill>
                  <a:srgbClr val="001F5F"/>
                </a:solidFill>
              </a:rPr>
              <a:t>PROFIL</a:t>
            </a:r>
            <a:r>
              <a:rPr sz="5400" spc="-370" dirty="0">
                <a:solidFill>
                  <a:srgbClr val="001F5F"/>
                </a:solidFill>
              </a:rPr>
              <a:t> </a:t>
            </a:r>
            <a:r>
              <a:rPr sz="5400" dirty="0">
                <a:solidFill>
                  <a:srgbClr val="001F5F"/>
                </a:solidFill>
              </a:rPr>
              <a:t>ANTHRAX</a:t>
            </a:r>
            <a:endParaRPr sz="5400"/>
          </a:p>
        </p:txBody>
      </p:sp>
      <p:sp>
        <p:nvSpPr>
          <p:cNvPr id="3" name="object 3"/>
          <p:cNvSpPr txBox="1"/>
          <p:nvPr/>
        </p:nvSpPr>
        <p:spPr>
          <a:xfrm>
            <a:off x="535940" y="1998345"/>
            <a:ext cx="7698740" cy="40265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marR="116839" indent="-457200" algn="just">
              <a:lnSpc>
                <a:spcPct val="100000"/>
              </a:lnSpc>
              <a:spcBef>
                <a:spcPts val="105"/>
              </a:spcBef>
              <a:buChar char="•"/>
              <a:tabLst>
                <a:tab pos="469900" algn="l"/>
              </a:tabLst>
            </a:pPr>
            <a:r>
              <a:rPr sz="3200" spc="-5" dirty="0">
                <a:latin typeface="Arial"/>
                <a:cs typeface="Arial"/>
              </a:rPr>
              <a:t>Spora anthrax </a:t>
            </a:r>
            <a:r>
              <a:rPr sz="3200" spc="-10" dirty="0">
                <a:latin typeface="Arial"/>
                <a:cs typeface="Arial"/>
              </a:rPr>
              <a:t>dapat </a:t>
            </a:r>
            <a:r>
              <a:rPr sz="3200" spc="-5" dirty="0">
                <a:latin typeface="Arial"/>
                <a:cs typeface="Arial"/>
              </a:rPr>
              <a:t>menyebar melalui  darah </a:t>
            </a:r>
            <a:r>
              <a:rPr sz="3200" dirty="0">
                <a:latin typeface="Arial"/>
                <a:cs typeface="Arial"/>
              </a:rPr>
              <a:t>atau </a:t>
            </a:r>
            <a:r>
              <a:rPr sz="3200" spc="-5" dirty="0">
                <a:latin typeface="Arial"/>
                <a:cs typeface="Arial"/>
              </a:rPr>
              <a:t>daging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belum</a:t>
            </a:r>
            <a:r>
              <a:rPr sz="3200" spc="-100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dimasak  </a:t>
            </a:r>
            <a:r>
              <a:rPr sz="3200" dirty="0">
                <a:latin typeface="Arial"/>
                <a:cs typeface="Arial"/>
              </a:rPr>
              <a:t>yang </a:t>
            </a:r>
            <a:r>
              <a:rPr sz="3200" spc="-5" dirty="0">
                <a:latin typeface="Arial"/>
                <a:cs typeface="Arial"/>
              </a:rPr>
              <a:t>mengandung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dirty="0">
                <a:latin typeface="Arial"/>
                <a:cs typeface="Arial"/>
              </a:rPr>
              <a:t>spora.</a:t>
            </a:r>
            <a:endParaRPr sz="3200">
              <a:latin typeface="Arial"/>
              <a:cs typeface="Arial"/>
            </a:endParaRPr>
          </a:p>
          <a:p>
            <a:pPr marL="469900" marR="5080" indent="-457200">
              <a:lnSpc>
                <a:spcPct val="100000"/>
              </a:lnSpc>
              <a:spcBef>
                <a:spcPts val="770"/>
              </a:spcBef>
              <a:buChar char="•"/>
              <a:tabLst>
                <a:tab pos="469265" algn="l"/>
                <a:tab pos="469900" algn="l"/>
              </a:tabLst>
            </a:pPr>
            <a:r>
              <a:rPr sz="3200" dirty="0">
                <a:latin typeface="Arial"/>
                <a:cs typeface="Arial"/>
              </a:rPr>
              <a:t>Kasus </a:t>
            </a:r>
            <a:r>
              <a:rPr sz="3200" spc="-5" dirty="0">
                <a:latin typeface="Arial"/>
                <a:cs typeface="Arial"/>
              </a:rPr>
              <a:t>anthrax pernah terjadi di Bogor  tahun </a:t>
            </a:r>
            <a:r>
              <a:rPr sz="3200" spc="-10" dirty="0">
                <a:latin typeface="Arial"/>
                <a:cs typeface="Arial"/>
              </a:rPr>
              <a:t>2001 </a:t>
            </a:r>
            <a:r>
              <a:rPr sz="3200" spc="-5" dirty="0">
                <a:latin typeface="Arial"/>
                <a:cs typeface="Arial"/>
              </a:rPr>
              <a:t>dan juga pernah</a:t>
            </a:r>
            <a:r>
              <a:rPr sz="3200" spc="-6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menyerang  Sumba </a:t>
            </a:r>
            <a:r>
              <a:rPr sz="3200" spc="-30" dirty="0">
                <a:latin typeface="Arial"/>
                <a:cs typeface="Arial"/>
              </a:rPr>
              <a:t>Timur </a:t>
            </a:r>
            <a:r>
              <a:rPr sz="3200" spc="-5" dirty="0">
                <a:latin typeface="Arial"/>
                <a:cs typeface="Arial"/>
              </a:rPr>
              <a:t>tahun </a:t>
            </a:r>
            <a:r>
              <a:rPr sz="3200" spc="-10" dirty="0">
                <a:latin typeface="Arial"/>
                <a:cs typeface="Arial"/>
              </a:rPr>
              <a:t>1980 </a:t>
            </a:r>
            <a:r>
              <a:rPr sz="3200" spc="-5" dirty="0">
                <a:latin typeface="Arial"/>
                <a:cs typeface="Arial"/>
              </a:rPr>
              <a:t>dan burung  unta di </a:t>
            </a:r>
            <a:r>
              <a:rPr sz="3200" dirty="0">
                <a:latin typeface="Arial"/>
                <a:cs typeface="Arial"/>
              </a:rPr>
              <a:t>Purwakarta </a:t>
            </a:r>
            <a:r>
              <a:rPr sz="3200" spc="-5" dirty="0">
                <a:latin typeface="Arial"/>
                <a:cs typeface="Arial"/>
              </a:rPr>
              <a:t>tahun </a:t>
            </a:r>
            <a:r>
              <a:rPr sz="3200" spc="-10" dirty="0">
                <a:latin typeface="Arial"/>
                <a:cs typeface="Arial"/>
              </a:rPr>
              <a:t>2000  </a:t>
            </a:r>
            <a:r>
              <a:rPr sz="3200" spc="-5" dirty="0">
                <a:latin typeface="Arial"/>
                <a:cs typeface="Arial"/>
              </a:rPr>
              <a:t>(Soedharsono,</a:t>
            </a:r>
            <a:r>
              <a:rPr sz="3200" spc="-45" dirty="0">
                <a:latin typeface="Arial"/>
                <a:cs typeface="Arial"/>
              </a:rPr>
              <a:t> </a:t>
            </a:r>
            <a:r>
              <a:rPr sz="3200" spc="-5" dirty="0">
                <a:latin typeface="Arial"/>
                <a:cs typeface="Arial"/>
              </a:rPr>
              <a:t>2002)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5337" y="286257"/>
            <a:ext cx="76555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490" dirty="0">
                <a:solidFill>
                  <a:srgbClr val="C00000"/>
                </a:solidFill>
              </a:rPr>
              <a:t>VISUALISASI </a:t>
            </a:r>
            <a:r>
              <a:rPr sz="4400" spc="-565" dirty="0">
                <a:solidFill>
                  <a:srgbClr val="C00000"/>
                </a:solidFill>
              </a:rPr>
              <a:t>PENYAKIT</a:t>
            </a:r>
            <a:r>
              <a:rPr sz="4400" spc="-65" dirty="0">
                <a:solidFill>
                  <a:srgbClr val="C00000"/>
                </a:solidFill>
              </a:rPr>
              <a:t> </a:t>
            </a:r>
            <a:r>
              <a:rPr sz="4400" spc="-490" dirty="0">
                <a:solidFill>
                  <a:srgbClr val="C00000"/>
                </a:solidFill>
              </a:rPr>
              <a:t>ANTRHAX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0" y="1371600"/>
            <a:ext cx="2971800" cy="29585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73882" y="1371599"/>
            <a:ext cx="6270116" cy="54863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4267200"/>
            <a:ext cx="3072384" cy="259079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45337" y="392683"/>
            <a:ext cx="7655559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490" dirty="0">
                <a:solidFill>
                  <a:srgbClr val="C00000"/>
                </a:solidFill>
              </a:rPr>
              <a:t>VISUALISASI </a:t>
            </a:r>
            <a:r>
              <a:rPr sz="4400" spc="-565" dirty="0">
                <a:solidFill>
                  <a:srgbClr val="C00000"/>
                </a:solidFill>
              </a:rPr>
              <a:t>PENYAKIT</a:t>
            </a:r>
            <a:r>
              <a:rPr sz="4400" spc="-65" dirty="0">
                <a:solidFill>
                  <a:srgbClr val="C00000"/>
                </a:solidFill>
              </a:rPr>
              <a:t> </a:t>
            </a:r>
            <a:r>
              <a:rPr sz="4400" spc="-490" dirty="0">
                <a:solidFill>
                  <a:srgbClr val="C00000"/>
                </a:solidFill>
              </a:rPr>
              <a:t>ANTRHAX</a:t>
            </a:r>
            <a:endParaRPr sz="4400"/>
          </a:p>
        </p:txBody>
      </p:sp>
      <p:sp>
        <p:nvSpPr>
          <p:cNvPr id="3" name="object 3"/>
          <p:cNvSpPr/>
          <p:nvPr/>
        </p:nvSpPr>
        <p:spPr>
          <a:xfrm>
            <a:off x="0" y="4554220"/>
            <a:ext cx="3048000" cy="230377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048000" y="4572000"/>
            <a:ext cx="3099435" cy="2285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627123"/>
            <a:ext cx="3048000" cy="2868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091428" y="4572000"/>
            <a:ext cx="3052572" cy="228599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24200" y="1676400"/>
            <a:ext cx="2983229" cy="2819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096000" y="1676400"/>
            <a:ext cx="3047999" cy="2771775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5"/>
              </a:spcBef>
            </a:pPr>
            <a:r>
              <a:rPr spc="-445" dirty="0">
                <a:solidFill>
                  <a:srgbClr val="6F2F9F"/>
                </a:solidFill>
              </a:rPr>
              <a:t>PENANGAN </a:t>
            </a:r>
            <a:r>
              <a:rPr spc="-360" dirty="0">
                <a:solidFill>
                  <a:srgbClr val="6F2F9F"/>
                </a:solidFill>
              </a:rPr>
              <a:t>LIMBAH</a:t>
            </a:r>
            <a:r>
              <a:rPr spc="-675" dirty="0">
                <a:solidFill>
                  <a:srgbClr val="6F2F9F"/>
                </a:solidFill>
              </a:rPr>
              <a:t> </a:t>
            </a:r>
            <a:r>
              <a:rPr spc="-550" dirty="0">
                <a:solidFill>
                  <a:srgbClr val="6F2F9F"/>
                </a:solidFill>
              </a:rPr>
              <a:t>TERNAK</a:t>
            </a: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pc="-220" dirty="0">
                <a:solidFill>
                  <a:srgbClr val="6F2F9F"/>
                </a:solidFill>
              </a:rPr>
              <a:t>(</a:t>
            </a:r>
            <a:r>
              <a:rPr i="1" spc="-220" dirty="0">
                <a:solidFill>
                  <a:srgbClr val="6F2F9F"/>
                </a:solidFill>
                <a:latin typeface="Trebuchet MS"/>
                <a:cs typeface="Trebuchet MS"/>
              </a:rPr>
              <a:t>Solid </a:t>
            </a:r>
            <a:r>
              <a:rPr i="1" spc="-290" dirty="0">
                <a:solidFill>
                  <a:srgbClr val="6F2F9F"/>
                </a:solidFill>
                <a:latin typeface="Trebuchet MS"/>
                <a:cs typeface="Trebuchet MS"/>
              </a:rPr>
              <a:t>Liquid</a:t>
            </a:r>
            <a:r>
              <a:rPr i="1" spc="-405" dirty="0">
                <a:solidFill>
                  <a:srgbClr val="6F2F9F"/>
                </a:solidFill>
                <a:latin typeface="Trebuchet MS"/>
                <a:cs typeface="Trebuchet MS"/>
              </a:rPr>
              <a:t> </a:t>
            </a:r>
            <a:r>
              <a:rPr i="1" spc="-265" dirty="0">
                <a:solidFill>
                  <a:srgbClr val="6F2F9F"/>
                </a:solidFill>
                <a:latin typeface="Trebuchet MS"/>
                <a:cs typeface="Trebuchet MS"/>
              </a:rPr>
              <a:t>Separator</a:t>
            </a:r>
            <a:r>
              <a:rPr spc="-265" dirty="0">
                <a:solidFill>
                  <a:srgbClr val="6F2F9F"/>
                </a:solidFill>
              </a:rPr>
              <a:t>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75205"/>
            <a:ext cx="7698740" cy="4342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607695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Penurunan BOD dan </a:t>
            </a:r>
            <a:r>
              <a:rPr sz="2950" spc="-5" dirty="0">
                <a:latin typeface="Arial"/>
                <a:cs typeface="Arial"/>
              </a:rPr>
              <a:t>SS</a:t>
            </a:r>
            <a:r>
              <a:rPr sz="2950" spc="-114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masing-masing  sebesar 15-30% dan</a:t>
            </a:r>
            <a:r>
              <a:rPr sz="2950" spc="-7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40-60%</a:t>
            </a:r>
            <a:endParaRPr sz="2950">
              <a:latin typeface="Arial"/>
              <a:cs typeface="Arial"/>
            </a:endParaRPr>
          </a:p>
          <a:p>
            <a:pPr marL="355600" marR="4953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Kandungan air limbah yang telah</a:t>
            </a:r>
            <a:r>
              <a:rPr sz="2950" spc="-15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diseparasi  memiliki </a:t>
            </a:r>
            <a:r>
              <a:rPr sz="2950" spc="-5" dirty="0">
                <a:latin typeface="Arial"/>
                <a:cs typeface="Arial"/>
              </a:rPr>
              <a:t>kandungan </a:t>
            </a:r>
            <a:r>
              <a:rPr sz="2950" dirty="0">
                <a:latin typeface="Arial"/>
                <a:cs typeface="Arial"/>
              </a:rPr>
              <a:t>air</a:t>
            </a:r>
            <a:r>
              <a:rPr sz="2950" spc="-45" dirty="0">
                <a:latin typeface="Arial"/>
                <a:cs typeface="Arial"/>
              </a:rPr>
              <a:t> </a:t>
            </a:r>
            <a:r>
              <a:rPr sz="2950" spc="-5" dirty="0">
                <a:latin typeface="Arial"/>
                <a:cs typeface="Arial"/>
              </a:rPr>
              <a:t>70-80%</a:t>
            </a:r>
            <a:endParaRPr sz="2950">
              <a:latin typeface="Arial"/>
              <a:cs typeface="Arial"/>
            </a:endParaRPr>
          </a:p>
          <a:p>
            <a:pPr marL="355600" marR="17018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Kompos memiliki kandungan air normal  kurang dari 65%, sehingga penambahan  jerami atau sekam padi dapat</a:t>
            </a:r>
            <a:r>
              <a:rPr sz="2950" spc="-13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ditambahkan</a:t>
            </a:r>
            <a:endParaRPr sz="29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5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Setelah 40-60 hari, kompos telah</a:t>
            </a:r>
            <a:r>
              <a:rPr sz="2950" spc="-12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terfermen-  tasi dan lebih</a:t>
            </a:r>
            <a:r>
              <a:rPr sz="2950" spc="-5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stabil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45589" y="333502"/>
            <a:ext cx="505650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VISUALISASI</a:t>
            </a:r>
            <a:r>
              <a:rPr sz="3600" spc="-90" dirty="0"/>
              <a:t> </a:t>
            </a:r>
            <a:r>
              <a:rPr sz="3600" dirty="0"/>
              <a:t>KOMPOS</a:t>
            </a:r>
            <a:endParaRPr sz="3600"/>
          </a:p>
        </p:txBody>
      </p:sp>
      <p:sp>
        <p:nvSpPr>
          <p:cNvPr id="3" name="object 3"/>
          <p:cNvSpPr/>
          <p:nvPr/>
        </p:nvSpPr>
        <p:spPr>
          <a:xfrm>
            <a:off x="0" y="3581400"/>
            <a:ext cx="4941696" cy="32765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775200" y="3581400"/>
            <a:ext cx="4368799" cy="32765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563876" y="1219200"/>
            <a:ext cx="3141599" cy="23526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722239" y="1219200"/>
            <a:ext cx="3421760" cy="24003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219200"/>
            <a:ext cx="2621025" cy="242887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95"/>
              </a:spcBef>
            </a:pPr>
            <a:r>
              <a:rPr spc="-445" dirty="0">
                <a:solidFill>
                  <a:srgbClr val="FF0000"/>
                </a:solidFill>
              </a:rPr>
              <a:t>PENANGAN </a:t>
            </a:r>
            <a:r>
              <a:rPr spc="-360" dirty="0">
                <a:solidFill>
                  <a:srgbClr val="FF0000"/>
                </a:solidFill>
              </a:rPr>
              <a:t>LIMBAH</a:t>
            </a:r>
            <a:r>
              <a:rPr spc="-655" dirty="0">
                <a:solidFill>
                  <a:srgbClr val="FF0000"/>
                </a:solidFill>
              </a:rPr>
              <a:t> </a:t>
            </a:r>
            <a:r>
              <a:rPr spc="-550" dirty="0">
                <a:solidFill>
                  <a:srgbClr val="FF0000"/>
                </a:solidFill>
              </a:rPr>
              <a:t>TERNAK</a:t>
            </a:r>
          </a:p>
          <a:p>
            <a:pPr marL="1270" algn="ctr">
              <a:lnSpc>
                <a:spcPct val="100000"/>
              </a:lnSpc>
              <a:spcBef>
                <a:spcPts val="5"/>
              </a:spcBef>
            </a:pPr>
            <a:r>
              <a:rPr spc="-229" dirty="0">
                <a:solidFill>
                  <a:srgbClr val="FF0000"/>
                </a:solidFill>
              </a:rPr>
              <a:t>(</a:t>
            </a:r>
            <a:r>
              <a:rPr i="1" spc="-229" dirty="0">
                <a:solidFill>
                  <a:srgbClr val="FF0000"/>
                </a:solidFill>
                <a:latin typeface="Trebuchet MS"/>
                <a:cs typeface="Trebuchet MS"/>
              </a:rPr>
              <a:t>Red </a:t>
            </a:r>
            <a:r>
              <a:rPr i="1" spc="-20" dirty="0">
                <a:solidFill>
                  <a:srgbClr val="FF0000"/>
                </a:solidFill>
                <a:latin typeface="Trebuchet MS"/>
                <a:cs typeface="Trebuchet MS"/>
              </a:rPr>
              <a:t>Mud </a:t>
            </a:r>
            <a:r>
              <a:rPr i="1" spc="-300" dirty="0">
                <a:solidFill>
                  <a:srgbClr val="FF0000"/>
                </a:solidFill>
                <a:latin typeface="Trebuchet MS"/>
                <a:cs typeface="Trebuchet MS"/>
              </a:rPr>
              <a:t>Plastic </a:t>
            </a:r>
            <a:r>
              <a:rPr i="1" spc="-245" dirty="0">
                <a:solidFill>
                  <a:srgbClr val="FF0000"/>
                </a:solidFill>
                <a:latin typeface="Trebuchet MS"/>
                <a:cs typeface="Trebuchet MS"/>
              </a:rPr>
              <a:t>Separator/</a:t>
            </a:r>
            <a:r>
              <a:rPr i="1" spc="-650" dirty="0">
                <a:solidFill>
                  <a:srgbClr val="FF0000"/>
                </a:solidFill>
                <a:latin typeface="Trebuchet MS"/>
                <a:cs typeface="Trebuchet MS"/>
              </a:rPr>
              <a:t> </a:t>
            </a:r>
            <a:r>
              <a:rPr i="1" spc="-55" dirty="0">
                <a:solidFill>
                  <a:srgbClr val="FF0000"/>
                </a:solidFill>
                <a:latin typeface="Trebuchet MS"/>
                <a:cs typeface="Trebuchet MS"/>
              </a:rPr>
              <a:t>RMP</a:t>
            </a:r>
            <a:r>
              <a:rPr spc="-55" dirty="0">
                <a:solidFill>
                  <a:srgbClr val="FF0000"/>
                </a:solidFill>
              </a:rPr>
              <a:t>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775205"/>
            <a:ext cx="8001634" cy="43427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4876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RMP adalah PVC yang diisi dengan</a:t>
            </a:r>
            <a:r>
              <a:rPr sz="2950" spc="-25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limbah  lumpur merah (red mud) dari industri  alumunium</a:t>
            </a:r>
            <a:endParaRPr sz="29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RMP tahan pada erosi oleh asam, alkalis</a:t>
            </a:r>
            <a:r>
              <a:rPr sz="2950" spc="-20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atau  larutan</a:t>
            </a:r>
            <a:r>
              <a:rPr sz="2950" spc="-3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garam</a:t>
            </a:r>
            <a:endParaRPr sz="2950">
              <a:latin typeface="Arial"/>
              <a:cs typeface="Arial"/>
            </a:endParaRPr>
          </a:p>
          <a:p>
            <a:pPr marL="355600" marR="429259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Satu laporan menyatakan bahwa RMP  dengan ketebalan 1,2 mm dapat</a:t>
            </a:r>
            <a:r>
              <a:rPr sz="2950" spc="-1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digunakan  sekitar 20</a:t>
            </a:r>
            <a:r>
              <a:rPr sz="2950" spc="-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tahun</a:t>
            </a:r>
            <a:endParaRPr sz="295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Selama 12 hari, BOD turun menjadi</a:t>
            </a:r>
            <a:r>
              <a:rPr sz="2950" spc="-12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70-85%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40304" y="431038"/>
            <a:ext cx="4265295" cy="6051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800" dirty="0"/>
              <a:t>VISUALISASI</a:t>
            </a:r>
            <a:r>
              <a:rPr sz="3800" spc="-75" dirty="0"/>
              <a:t> </a:t>
            </a:r>
            <a:r>
              <a:rPr sz="3800" dirty="0"/>
              <a:t>RMP</a:t>
            </a:r>
            <a:endParaRPr sz="3800"/>
          </a:p>
        </p:txBody>
      </p:sp>
      <p:sp>
        <p:nvSpPr>
          <p:cNvPr id="3" name="object 3"/>
          <p:cNvSpPr/>
          <p:nvPr/>
        </p:nvSpPr>
        <p:spPr>
          <a:xfrm>
            <a:off x="0" y="3200400"/>
            <a:ext cx="4648200" cy="36575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572000" y="3200400"/>
            <a:ext cx="4572000" cy="36575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447800"/>
            <a:ext cx="2390775" cy="191452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362200" y="1501139"/>
            <a:ext cx="2667000" cy="181356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029200" y="1512824"/>
            <a:ext cx="4114799" cy="18399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75817" y="324357"/>
            <a:ext cx="7593965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40" dirty="0">
                <a:solidFill>
                  <a:srgbClr val="FF0000"/>
                </a:solidFill>
              </a:rPr>
              <a:t>PEMANFAATAN </a:t>
            </a:r>
            <a:r>
              <a:rPr sz="4400" spc="-395" dirty="0">
                <a:solidFill>
                  <a:srgbClr val="FF0000"/>
                </a:solidFill>
              </a:rPr>
              <a:t>LIMBAH</a:t>
            </a:r>
            <a:r>
              <a:rPr sz="4400" spc="-665" dirty="0">
                <a:solidFill>
                  <a:srgbClr val="FF0000"/>
                </a:solidFill>
              </a:rPr>
              <a:t> </a:t>
            </a:r>
            <a:r>
              <a:rPr sz="4400" spc="-600" dirty="0">
                <a:solidFill>
                  <a:srgbClr val="FF0000"/>
                </a:solidFill>
              </a:rPr>
              <a:t>TERNAK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394205"/>
            <a:ext cx="7992745" cy="47028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Limbah ternak kaya akan nutrient (zat</a:t>
            </a:r>
            <a:r>
              <a:rPr sz="2950" spc="-12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makan-  an) seperti protein, lemak, bahan ekstrak  tanpa nitrogen, vitamin, mineral, mikroba, dan  zat</a:t>
            </a:r>
            <a:r>
              <a:rPr sz="2950" spc="-1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lain</a:t>
            </a:r>
            <a:endParaRPr sz="2950">
              <a:latin typeface="Arial"/>
              <a:cs typeface="Arial"/>
            </a:endParaRPr>
          </a:p>
          <a:p>
            <a:pPr marL="355600" marR="402590" indent="-342900" algn="just">
              <a:lnSpc>
                <a:spcPct val="100000"/>
              </a:lnSpc>
              <a:spcBef>
                <a:spcPts val="710"/>
              </a:spcBef>
              <a:buChar char="•"/>
              <a:tabLst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Limbah dapat dimanfaatkan sebagai bahan  makanan ternak, pupuk organik, energi</a:t>
            </a:r>
            <a:r>
              <a:rPr sz="2950" spc="-1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dan  media untuk berbagai</a:t>
            </a:r>
            <a:r>
              <a:rPr sz="2950" spc="-7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tujuan</a:t>
            </a:r>
            <a:endParaRPr sz="2950">
              <a:latin typeface="Arial"/>
              <a:cs typeface="Arial"/>
            </a:endParaRPr>
          </a:p>
          <a:p>
            <a:pPr marL="355600" marR="570230" indent="-342900">
              <a:lnSpc>
                <a:spcPct val="100000"/>
              </a:lnSpc>
              <a:spcBef>
                <a:spcPts val="71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Limbah sebagai media tumbuh</a:t>
            </a:r>
            <a:r>
              <a:rPr sz="2950" spc="-14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pembiakan  cacing tanah (pemanfaatan limbah untuk  makanan ternak</a:t>
            </a:r>
            <a:r>
              <a:rPr sz="2950" spc="-3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cacing)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15692" y="350266"/>
            <a:ext cx="491426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spc="-5" dirty="0">
                <a:solidFill>
                  <a:srgbClr val="FF0000"/>
                </a:solidFill>
              </a:rPr>
              <a:t>KEUNTUNGAN</a:t>
            </a:r>
            <a:r>
              <a:rPr sz="3400" spc="-60" dirty="0">
                <a:solidFill>
                  <a:srgbClr val="FF0000"/>
                </a:solidFill>
              </a:rPr>
              <a:t> </a:t>
            </a:r>
            <a:r>
              <a:rPr sz="3400" spc="-5" dirty="0">
                <a:solidFill>
                  <a:srgbClr val="FF0000"/>
                </a:solidFill>
              </a:rPr>
              <a:t>BIOGAS</a:t>
            </a:r>
            <a:endParaRPr sz="3400"/>
          </a:p>
        </p:txBody>
      </p:sp>
      <p:sp>
        <p:nvSpPr>
          <p:cNvPr id="3" name="object 3"/>
          <p:cNvSpPr txBox="1"/>
          <p:nvPr/>
        </p:nvSpPr>
        <p:spPr>
          <a:xfrm>
            <a:off x="535940" y="1089405"/>
            <a:ext cx="7857490" cy="541210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Mengurangi pencemaran lingkungan  </a:t>
            </a:r>
            <a:r>
              <a:rPr sz="3100" spc="-10" dirty="0">
                <a:latin typeface="Arial"/>
                <a:cs typeface="Arial"/>
              </a:rPr>
              <a:t>terhadap </a:t>
            </a:r>
            <a:r>
              <a:rPr sz="3100" spc="-5" dirty="0">
                <a:latin typeface="Arial"/>
                <a:cs typeface="Arial"/>
              </a:rPr>
              <a:t>air </a:t>
            </a:r>
            <a:r>
              <a:rPr sz="3100" spc="-10" dirty="0">
                <a:latin typeface="Arial"/>
                <a:cs typeface="Arial"/>
              </a:rPr>
              <a:t>dan tanah, </a:t>
            </a:r>
            <a:r>
              <a:rPr sz="3100" spc="-5" dirty="0">
                <a:latin typeface="Arial"/>
                <a:cs typeface="Arial"/>
              </a:rPr>
              <a:t>pencemaran udara  (bau).</a:t>
            </a:r>
            <a:endParaRPr sz="3100">
              <a:latin typeface="Arial"/>
              <a:cs typeface="Arial"/>
            </a:endParaRPr>
          </a:p>
          <a:p>
            <a:pPr marL="355600" marR="290830" indent="-342900">
              <a:lnSpc>
                <a:spcPct val="100000"/>
              </a:lnSpc>
              <a:spcBef>
                <a:spcPts val="74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Memanfaatkan limbah ternak tersebut  </a:t>
            </a:r>
            <a:r>
              <a:rPr sz="3100" spc="-10" dirty="0">
                <a:latin typeface="Arial"/>
                <a:cs typeface="Arial"/>
              </a:rPr>
              <a:t>sebagai </a:t>
            </a:r>
            <a:r>
              <a:rPr sz="3100" spc="-15" dirty="0">
                <a:latin typeface="Arial"/>
                <a:cs typeface="Arial"/>
              </a:rPr>
              <a:t>bahan </a:t>
            </a:r>
            <a:r>
              <a:rPr sz="3100" spc="-5" dirty="0">
                <a:latin typeface="Arial"/>
                <a:cs typeface="Arial"/>
              </a:rPr>
              <a:t>bakar </a:t>
            </a:r>
            <a:r>
              <a:rPr sz="3100" spc="-10" dirty="0">
                <a:latin typeface="Arial"/>
                <a:cs typeface="Arial"/>
              </a:rPr>
              <a:t>biogas </a:t>
            </a:r>
            <a:r>
              <a:rPr sz="3100" spc="-5" dirty="0">
                <a:latin typeface="Arial"/>
                <a:cs typeface="Arial"/>
              </a:rPr>
              <a:t>yang </a:t>
            </a:r>
            <a:r>
              <a:rPr sz="3100" spc="-15" dirty="0">
                <a:latin typeface="Arial"/>
                <a:cs typeface="Arial"/>
              </a:rPr>
              <a:t>dapat  </a:t>
            </a:r>
            <a:r>
              <a:rPr sz="3100" spc="-10" dirty="0">
                <a:latin typeface="Arial"/>
                <a:cs typeface="Arial"/>
              </a:rPr>
              <a:t>digunakan sebagai energi </a:t>
            </a:r>
            <a:r>
              <a:rPr sz="3100" spc="-5" dirty="0">
                <a:latin typeface="Arial"/>
                <a:cs typeface="Arial"/>
              </a:rPr>
              <a:t>alternatif untuk  keperluan rumah</a:t>
            </a:r>
            <a:r>
              <a:rPr sz="3100" spc="70" dirty="0">
                <a:latin typeface="Arial"/>
                <a:cs typeface="Arial"/>
              </a:rPr>
              <a:t> </a:t>
            </a:r>
            <a:r>
              <a:rPr sz="3100" spc="-10" dirty="0">
                <a:latin typeface="Arial"/>
                <a:cs typeface="Arial"/>
              </a:rPr>
              <a:t>tangga.</a:t>
            </a:r>
            <a:endParaRPr sz="3100">
              <a:latin typeface="Arial"/>
              <a:cs typeface="Arial"/>
            </a:endParaRPr>
          </a:p>
          <a:p>
            <a:pPr marL="355600" marR="424180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Mengurangi </a:t>
            </a:r>
            <a:r>
              <a:rPr sz="3100" spc="-10" dirty="0">
                <a:latin typeface="Arial"/>
                <a:cs typeface="Arial"/>
              </a:rPr>
              <a:t>biaya </a:t>
            </a:r>
            <a:r>
              <a:rPr sz="3100" spc="-5" dirty="0">
                <a:latin typeface="Arial"/>
                <a:cs typeface="Arial"/>
              </a:rPr>
              <a:t>pengeluaran peternak  untuk kebutuhan </a:t>
            </a:r>
            <a:r>
              <a:rPr sz="3100" spc="-10" dirty="0">
                <a:latin typeface="Arial"/>
                <a:cs typeface="Arial"/>
              </a:rPr>
              <a:t>energi bagi </a:t>
            </a:r>
            <a:r>
              <a:rPr sz="3100" spc="-5" dirty="0">
                <a:latin typeface="Arial"/>
                <a:cs typeface="Arial"/>
              </a:rPr>
              <a:t>kegiatan  rumah tangga yang berarti </a:t>
            </a:r>
            <a:r>
              <a:rPr sz="3100" spc="-15" dirty="0">
                <a:latin typeface="Arial"/>
                <a:cs typeface="Arial"/>
              </a:rPr>
              <a:t>dapat  </a:t>
            </a:r>
            <a:r>
              <a:rPr sz="3100" spc="-5" dirty="0">
                <a:latin typeface="Arial"/>
                <a:cs typeface="Arial"/>
              </a:rPr>
              <a:t>meningkatkan kesejahteraan</a:t>
            </a:r>
            <a:r>
              <a:rPr sz="3100" spc="70" dirty="0">
                <a:latin typeface="Arial"/>
                <a:cs typeface="Arial"/>
              </a:rPr>
              <a:t> </a:t>
            </a:r>
            <a:r>
              <a:rPr sz="3100" spc="-5" dirty="0">
                <a:latin typeface="Arial"/>
                <a:cs typeface="Arial"/>
              </a:rPr>
              <a:t>peternak.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191892" y="532892"/>
            <a:ext cx="4914265" cy="543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3400" spc="-5" dirty="0">
                <a:solidFill>
                  <a:srgbClr val="FF0000"/>
                </a:solidFill>
              </a:rPr>
              <a:t>KEUNTUNGAN</a:t>
            </a:r>
            <a:r>
              <a:rPr sz="3400" spc="-60" dirty="0">
                <a:solidFill>
                  <a:srgbClr val="FF0000"/>
                </a:solidFill>
              </a:rPr>
              <a:t> </a:t>
            </a:r>
            <a:r>
              <a:rPr sz="3400" spc="-5" dirty="0">
                <a:solidFill>
                  <a:srgbClr val="FF0000"/>
                </a:solidFill>
              </a:rPr>
              <a:t>BIOGAS</a:t>
            </a:r>
            <a:endParaRPr sz="3400"/>
          </a:p>
        </p:txBody>
      </p:sp>
      <p:sp>
        <p:nvSpPr>
          <p:cNvPr id="3" name="object 3"/>
          <p:cNvSpPr txBox="1"/>
          <p:nvPr/>
        </p:nvSpPr>
        <p:spPr>
          <a:xfrm>
            <a:off x="535940" y="1470405"/>
            <a:ext cx="8048625" cy="48450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Melaksanakan pengkajian terhadap  kemungkinan dimanfaatkannya </a:t>
            </a:r>
            <a:r>
              <a:rPr sz="3100" spc="-10" dirty="0">
                <a:latin typeface="Arial"/>
                <a:cs typeface="Arial"/>
              </a:rPr>
              <a:t>biogas  </a:t>
            </a:r>
            <a:r>
              <a:rPr sz="3100" spc="-5" dirty="0">
                <a:latin typeface="Arial"/>
                <a:cs typeface="Arial"/>
              </a:rPr>
              <a:t>untuk </a:t>
            </a:r>
            <a:r>
              <a:rPr sz="3100" spc="-10" dirty="0">
                <a:latin typeface="Arial"/>
                <a:cs typeface="Arial"/>
              </a:rPr>
              <a:t>menjadi energi </a:t>
            </a:r>
            <a:r>
              <a:rPr sz="3100" spc="-5" dirty="0">
                <a:latin typeface="Arial"/>
                <a:cs typeface="Arial"/>
              </a:rPr>
              <a:t>listrik untuk diterapkan  </a:t>
            </a:r>
            <a:r>
              <a:rPr sz="3100" spc="-10" dirty="0">
                <a:latin typeface="Arial"/>
                <a:cs typeface="Arial"/>
              </a:rPr>
              <a:t>di lokasi </a:t>
            </a:r>
            <a:r>
              <a:rPr sz="3100" spc="-5" dirty="0">
                <a:latin typeface="Arial"/>
                <a:cs typeface="Arial"/>
              </a:rPr>
              <a:t>yang masih belum memiliki akses  listrik.</a:t>
            </a:r>
            <a:endParaRPr sz="3100">
              <a:latin typeface="Arial"/>
              <a:cs typeface="Arial"/>
            </a:endParaRPr>
          </a:p>
          <a:p>
            <a:pPr marL="355600" marR="92710" indent="-342900">
              <a:lnSpc>
                <a:spcPct val="100000"/>
              </a:lnSpc>
              <a:spcBef>
                <a:spcPts val="750"/>
              </a:spcBef>
              <a:buChar char="•"/>
              <a:tabLst>
                <a:tab pos="354965" algn="l"/>
                <a:tab pos="355600" algn="l"/>
              </a:tabLst>
            </a:pPr>
            <a:r>
              <a:rPr sz="3100" spc="-5" dirty="0">
                <a:latin typeface="Arial"/>
                <a:cs typeface="Arial"/>
              </a:rPr>
              <a:t>Melaksanakan pengkajian terhadap  kemungkinan dimanfaatkannya kegiatan ini  </a:t>
            </a:r>
            <a:r>
              <a:rPr sz="3100" spc="-10" dirty="0">
                <a:latin typeface="Arial"/>
                <a:cs typeface="Arial"/>
              </a:rPr>
              <a:t>sebagai </a:t>
            </a:r>
            <a:r>
              <a:rPr sz="3100" spc="-5" dirty="0">
                <a:latin typeface="Arial"/>
                <a:cs typeface="Arial"/>
              </a:rPr>
              <a:t>usulan untuk mekanisme  pembangunan bersih </a:t>
            </a:r>
            <a:r>
              <a:rPr sz="3100" b="1" i="1" spc="-5" dirty="0">
                <a:solidFill>
                  <a:srgbClr val="FF0000"/>
                </a:solidFill>
                <a:latin typeface="Arial"/>
                <a:cs typeface="Arial"/>
              </a:rPr>
              <a:t>(Clean Development  Mechanism).</a:t>
            </a:r>
            <a:endParaRPr sz="31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7122" y="225298"/>
            <a:ext cx="683323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>
                <a:solidFill>
                  <a:srgbClr val="FF0000"/>
                </a:solidFill>
              </a:rPr>
              <a:t>TAHAPAN </a:t>
            </a:r>
            <a:r>
              <a:rPr spc="-5" dirty="0">
                <a:solidFill>
                  <a:srgbClr val="FF0000"/>
                </a:solidFill>
              </a:rPr>
              <a:t>PROSES</a:t>
            </a:r>
            <a:r>
              <a:rPr spc="85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BIOGAS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5940" y="1241805"/>
            <a:ext cx="7805420" cy="4612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50" b="1" spc="-5" dirty="0">
                <a:solidFill>
                  <a:srgbClr val="FF0000"/>
                </a:solidFill>
                <a:latin typeface="Arial"/>
                <a:cs typeface="Arial"/>
              </a:rPr>
              <a:t>Hidrolisis, </a:t>
            </a:r>
            <a:r>
              <a:rPr sz="2950" dirty="0">
                <a:latin typeface="Arial"/>
                <a:cs typeface="Arial"/>
              </a:rPr>
              <a:t>penguraian </a:t>
            </a:r>
            <a:r>
              <a:rPr sz="2950" spc="-5" dirty="0">
                <a:latin typeface="Arial"/>
                <a:cs typeface="Arial"/>
              </a:rPr>
              <a:t>bahan-bahan organik  </a:t>
            </a:r>
            <a:r>
              <a:rPr sz="2950" dirty="0">
                <a:latin typeface="Arial"/>
                <a:cs typeface="Arial"/>
              </a:rPr>
              <a:t>mudah larut dan pemecahan bahan organik  yang komplek menjadi sederhana dengan  bantuan air (perubahan struktur bentuk  polimer menjadi bentuk</a:t>
            </a:r>
            <a:r>
              <a:rPr sz="2950" spc="-7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monomer).</a:t>
            </a:r>
            <a:endParaRPr sz="2950">
              <a:latin typeface="Arial"/>
              <a:cs typeface="Arial"/>
            </a:endParaRPr>
          </a:p>
          <a:p>
            <a:pPr marL="355600" marR="8255" indent="-342900">
              <a:lnSpc>
                <a:spcPct val="100000"/>
              </a:lnSpc>
              <a:spcBef>
                <a:spcPts val="7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50" b="1" dirty="0">
                <a:solidFill>
                  <a:srgbClr val="FF0000"/>
                </a:solidFill>
                <a:latin typeface="Arial"/>
                <a:cs typeface="Arial"/>
              </a:rPr>
              <a:t>Pengasaman, </a:t>
            </a:r>
            <a:r>
              <a:rPr sz="2950" dirty="0">
                <a:latin typeface="Arial"/>
                <a:cs typeface="Arial"/>
              </a:rPr>
              <a:t>pada tahap pengasaman  komponen monomer (gula sederhana) yang  terbentuk pada tahap hidrolisis akan</a:t>
            </a:r>
            <a:r>
              <a:rPr sz="2950" spc="-145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menjadi  bahan makanan bagi bakteri pembentuk  asam.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7122" y="225298"/>
            <a:ext cx="6833234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95" dirty="0">
                <a:solidFill>
                  <a:srgbClr val="FF0000"/>
                </a:solidFill>
              </a:rPr>
              <a:t>TAHAPAN </a:t>
            </a:r>
            <a:r>
              <a:rPr spc="-5" dirty="0">
                <a:solidFill>
                  <a:srgbClr val="FF0000"/>
                </a:solidFill>
              </a:rPr>
              <a:t>PROSES</a:t>
            </a:r>
            <a:r>
              <a:rPr spc="85" dirty="0">
                <a:solidFill>
                  <a:srgbClr val="FF0000"/>
                </a:solidFill>
              </a:rPr>
              <a:t> </a:t>
            </a:r>
            <a:r>
              <a:rPr spc="-5" dirty="0">
                <a:solidFill>
                  <a:srgbClr val="FF0000"/>
                </a:solidFill>
              </a:rPr>
              <a:t>BIOGAS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59740" y="1241805"/>
            <a:ext cx="8007350" cy="469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Produk akhir dari perombakan gula-gula  sederhana tadi yaitu asam asetat, propionat,  format, laktat, </a:t>
            </a:r>
            <a:r>
              <a:rPr sz="3000" dirty="0">
                <a:latin typeface="Arial"/>
                <a:cs typeface="Arial"/>
              </a:rPr>
              <a:t>alkohol, </a:t>
            </a:r>
            <a:r>
              <a:rPr sz="3000" spc="-5" dirty="0">
                <a:latin typeface="Arial"/>
                <a:cs typeface="Arial"/>
              </a:rPr>
              <a:t>dan </a:t>
            </a:r>
            <a:r>
              <a:rPr sz="3000" dirty="0">
                <a:latin typeface="Arial"/>
                <a:cs typeface="Arial"/>
              </a:rPr>
              <a:t>sedikit </a:t>
            </a:r>
            <a:r>
              <a:rPr sz="3000" spc="-5" dirty="0">
                <a:latin typeface="Arial"/>
                <a:cs typeface="Arial"/>
              </a:rPr>
              <a:t>butirat,</a:t>
            </a:r>
            <a:r>
              <a:rPr sz="3000" spc="-5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gas  </a:t>
            </a:r>
            <a:r>
              <a:rPr sz="3000" spc="-5" dirty="0">
                <a:latin typeface="Arial"/>
                <a:cs typeface="Arial"/>
              </a:rPr>
              <a:t>karbondioksida, hidrogen dan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ammonia.</a:t>
            </a:r>
            <a:endParaRPr sz="3000">
              <a:latin typeface="Arial"/>
              <a:cs typeface="Arial"/>
            </a:endParaRPr>
          </a:p>
          <a:p>
            <a:pPr marL="355600" marR="219075" indent="-342900">
              <a:lnSpc>
                <a:spcPct val="100000"/>
              </a:lnSpc>
              <a:spcBef>
                <a:spcPts val="72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Metanogenik, pada tahap metanogenik  terjadi </a:t>
            </a:r>
            <a:r>
              <a:rPr sz="3000" dirty="0">
                <a:latin typeface="Arial"/>
                <a:cs typeface="Arial"/>
              </a:rPr>
              <a:t>proses </a:t>
            </a:r>
            <a:r>
              <a:rPr sz="3000" spc="-5" dirty="0">
                <a:latin typeface="Arial"/>
                <a:cs typeface="Arial"/>
              </a:rPr>
              <a:t>pembentukan gas metan.  Bakteri pereduksi </a:t>
            </a:r>
            <a:r>
              <a:rPr sz="3000" dirty="0">
                <a:latin typeface="Arial"/>
                <a:cs typeface="Arial"/>
              </a:rPr>
              <a:t>sulfat </a:t>
            </a:r>
            <a:r>
              <a:rPr sz="3000" spc="-5" dirty="0">
                <a:latin typeface="Arial"/>
                <a:cs typeface="Arial"/>
              </a:rPr>
              <a:t>juga terdapat dalam  proses ini yang akan mereduksi </a:t>
            </a:r>
            <a:r>
              <a:rPr sz="3000" dirty="0">
                <a:latin typeface="Arial"/>
                <a:cs typeface="Arial"/>
              </a:rPr>
              <a:t>sulfat </a:t>
            </a:r>
            <a:r>
              <a:rPr sz="3000" spc="-5" dirty="0">
                <a:latin typeface="Arial"/>
                <a:cs typeface="Arial"/>
              </a:rPr>
              <a:t>dan  komponen sulfur </a:t>
            </a:r>
            <a:r>
              <a:rPr sz="3000" dirty="0">
                <a:latin typeface="Arial"/>
                <a:cs typeface="Arial"/>
              </a:rPr>
              <a:t>lainnya </a:t>
            </a:r>
            <a:r>
              <a:rPr sz="3000" spc="-5" dirty="0">
                <a:latin typeface="Arial"/>
                <a:cs typeface="Arial"/>
              </a:rPr>
              <a:t>menjadi hydrogen  </a:t>
            </a:r>
            <a:r>
              <a:rPr sz="3000" dirty="0">
                <a:latin typeface="Arial"/>
                <a:cs typeface="Arial"/>
              </a:rPr>
              <a:t>sulfida.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9389" y="325882"/>
            <a:ext cx="5208905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0" dirty="0">
                <a:solidFill>
                  <a:srgbClr val="FF0000"/>
                </a:solidFill>
              </a:rPr>
              <a:t>PEMBUATAN </a:t>
            </a:r>
            <a:r>
              <a:rPr sz="3200" dirty="0">
                <a:solidFill>
                  <a:srgbClr val="FF0000"/>
                </a:solidFill>
              </a:rPr>
              <a:t>PUPUK</a:t>
            </a:r>
            <a:r>
              <a:rPr sz="3200" spc="-40" dirty="0">
                <a:solidFill>
                  <a:srgbClr val="FF0000"/>
                </a:solidFill>
              </a:rPr>
              <a:t> </a:t>
            </a:r>
            <a:r>
              <a:rPr sz="3200" dirty="0">
                <a:solidFill>
                  <a:srgbClr val="FF0000"/>
                </a:solidFill>
              </a:rPr>
              <a:t>CAIR</a:t>
            </a:r>
            <a:endParaRPr sz="3200"/>
          </a:p>
        </p:txBody>
      </p:sp>
      <p:sp>
        <p:nvSpPr>
          <p:cNvPr id="3" name="object 3"/>
          <p:cNvSpPr txBox="1"/>
          <p:nvPr/>
        </p:nvSpPr>
        <p:spPr>
          <a:xfrm>
            <a:off x="535940" y="1090929"/>
            <a:ext cx="8026400" cy="53174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95"/>
              </a:spcBef>
              <a:buChar char="•"/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Penggunaan </a:t>
            </a:r>
            <a:r>
              <a:rPr sz="2800" dirty="0">
                <a:latin typeface="Arial"/>
                <a:cs typeface="Arial"/>
              </a:rPr>
              <a:t>feses </a:t>
            </a:r>
            <a:r>
              <a:rPr sz="2800" spc="-5" dirty="0">
                <a:latin typeface="Arial"/>
                <a:cs typeface="Arial"/>
              </a:rPr>
              <a:t>sapi perah untuk pupuk telah  digunakan </a:t>
            </a:r>
            <a:r>
              <a:rPr sz="2800" dirty="0">
                <a:latin typeface="Arial"/>
                <a:cs typeface="Arial"/>
              </a:rPr>
              <a:t>sejak </a:t>
            </a:r>
            <a:r>
              <a:rPr sz="2800" spc="-5" dirty="0">
                <a:latin typeface="Arial"/>
                <a:cs typeface="Arial"/>
              </a:rPr>
              <a:t>lama, namun untuk urine belum  banyak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dimanfaatkan.</a:t>
            </a:r>
            <a:endParaRPr sz="2800">
              <a:latin typeface="Arial"/>
              <a:cs typeface="Arial"/>
            </a:endParaRPr>
          </a:p>
          <a:p>
            <a:pPr marL="355600" marR="28765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Salah satu </a:t>
            </a:r>
            <a:r>
              <a:rPr sz="2800" dirty="0">
                <a:latin typeface="Arial"/>
                <a:cs typeface="Arial"/>
              </a:rPr>
              <a:t>dusun yang telah </a:t>
            </a:r>
            <a:r>
              <a:rPr sz="2800" spc="-5" dirty="0">
                <a:latin typeface="Arial"/>
                <a:cs typeface="Arial"/>
              </a:rPr>
              <a:t>memanfaatkan  limbah </a:t>
            </a:r>
            <a:r>
              <a:rPr sz="2800" dirty="0">
                <a:latin typeface="Arial"/>
                <a:cs typeface="Arial"/>
              </a:rPr>
              <a:t>urine </a:t>
            </a:r>
            <a:r>
              <a:rPr sz="2800" spc="-5" dirty="0">
                <a:latin typeface="Arial"/>
                <a:cs typeface="Arial"/>
              </a:rPr>
              <a:t>sapi perah sebagai bahan dasar  pupuk organik </a:t>
            </a:r>
            <a:r>
              <a:rPr sz="2800" dirty="0">
                <a:latin typeface="Arial"/>
                <a:cs typeface="Arial"/>
              </a:rPr>
              <a:t>cair adalah </a:t>
            </a:r>
            <a:r>
              <a:rPr sz="2800" spc="-5" dirty="0">
                <a:latin typeface="Arial"/>
                <a:cs typeface="Arial"/>
              </a:rPr>
              <a:t>Dusun Ngandong  Desa </a:t>
            </a:r>
            <a:r>
              <a:rPr sz="2800" dirty="0">
                <a:latin typeface="Arial"/>
                <a:cs typeface="Arial"/>
              </a:rPr>
              <a:t>Girikerto yang terletak </a:t>
            </a:r>
            <a:r>
              <a:rPr sz="2800" spc="-5" dirty="0">
                <a:latin typeface="Arial"/>
                <a:cs typeface="Arial"/>
              </a:rPr>
              <a:t>di Kecamatan</a:t>
            </a:r>
            <a:r>
              <a:rPr sz="2800" spc="-60" dirty="0">
                <a:latin typeface="Arial"/>
                <a:cs typeface="Arial"/>
              </a:rPr>
              <a:t> </a:t>
            </a:r>
            <a:r>
              <a:rPr sz="2800" spc="-30" dirty="0">
                <a:latin typeface="Arial"/>
                <a:cs typeface="Arial"/>
              </a:rPr>
              <a:t>Turi  </a:t>
            </a:r>
            <a:r>
              <a:rPr sz="2800" spc="-5" dirty="0">
                <a:latin typeface="Arial"/>
                <a:cs typeface="Arial"/>
              </a:rPr>
              <a:t>Sleman</a:t>
            </a:r>
            <a:r>
              <a:rPr sz="2800" spc="-40" dirty="0">
                <a:latin typeface="Arial"/>
                <a:cs typeface="Arial"/>
              </a:rPr>
              <a:t> </a:t>
            </a:r>
            <a:r>
              <a:rPr sz="2800" spc="-25" dirty="0">
                <a:latin typeface="Arial"/>
                <a:cs typeface="Arial"/>
              </a:rPr>
              <a:t>Yogyakarta.</a:t>
            </a:r>
            <a:endParaRPr sz="2800">
              <a:latin typeface="Arial"/>
              <a:cs typeface="Arial"/>
            </a:endParaRPr>
          </a:p>
          <a:p>
            <a:pPr marL="355600" marR="14986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Populasi </a:t>
            </a:r>
            <a:r>
              <a:rPr sz="2800" dirty="0">
                <a:latin typeface="Arial"/>
                <a:cs typeface="Arial"/>
              </a:rPr>
              <a:t>ternak </a:t>
            </a:r>
            <a:r>
              <a:rPr sz="2800" spc="-5" dirty="0">
                <a:latin typeface="Arial"/>
                <a:cs typeface="Arial"/>
              </a:rPr>
              <a:t>sapi </a:t>
            </a:r>
            <a:r>
              <a:rPr sz="2800" dirty="0">
                <a:latin typeface="Arial"/>
                <a:cs typeface="Arial"/>
              </a:rPr>
              <a:t>perah di </a:t>
            </a:r>
            <a:r>
              <a:rPr sz="2800" spc="-5" dirty="0">
                <a:latin typeface="Arial"/>
                <a:cs typeface="Arial"/>
              </a:rPr>
              <a:t>Dusun Ngandong </a:t>
            </a:r>
            <a:r>
              <a:rPr sz="2800" spc="-5" dirty="0">
                <a:solidFill>
                  <a:srgbClr val="974707"/>
                </a:solidFill>
                <a:latin typeface="Arial"/>
                <a:cs typeface="Arial"/>
              </a:rPr>
              <a:t> </a:t>
            </a:r>
            <a:r>
              <a:rPr sz="2800" b="1" i="1" spc="-5" dirty="0">
                <a:solidFill>
                  <a:srgbClr val="974707"/>
                </a:solidFill>
                <a:latin typeface="Arial"/>
                <a:cs typeface="Arial"/>
              </a:rPr>
              <a:t>berjumlah 100 </a:t>
            </a:r>
            <a:r>
              <a:rPr sz="2800" b="1" i="1" dirty="0">
                <a:solidFill>
                  <a:srgbClr val="974707"/>
                </a:solidFill>
                <a:latin typeface="Arial"/>
                <a:cs typeface="Arial"/>
              </a:rPr>
              <a:t>ekor </a:t>
            </a:r>
            <a:r>
              <a:rPr sz="2800" b="1" i="1" spc="-5" dirty="0">
                <a:solidFill>
                  <a:srgbClr val="974707"/>
                </a:solidFill>
                <a:latin typeface="Arial"/>
                <a:cs typeface="Arial"/>
              </a:rPr>
              <a:t>yang mampu </a:t>
            </a:r>
            <a:r>
              <a:rPr sz="2800" b="1" i="1" dirty="0">
                <a:solidFill>
                  <a:srgbClr val="974707"/>
                </a:solidFill>
                <a:latin typeface="Arial"/>
                <a:cs typeface="Arial"/>
              </a:rPr>
              <a:t>menghasil-  </a:t>
            </a:r>
            <a:r>
              <a:rPr sz="2800" b="1" i="1" spc="-5" dirty="0">
                <a:solidFill>
                  <a:srgbClr val="974707"/>
                </a:solidFill>
                <a:latin typeface="Arial"/>
                <a:cs typeface="Arial"/>
              </a:rPr>
              <a:t>kan kurang lebih 1500 hingga 2000 liter  urine/harinya.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646301" y="524002"/>
            <a:ext cx="585343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60" dirty="0">
                <a:solidFill>
                  <a:srgbClr val="FF0000"/>
                </a:solidFill>
              </a:rPr>
              <a:t>PEMBUATAN </a:t>
            </a:r>
            <a:r>
              <a:rPr sz="3600" dirty="0">
                <a:solidFill>
                  <a:srgbClr val="FF0000"/>
                </a:solidFill>
              </a:rPr>
              <a:t>PUPUK</a:t>
            </a:r>
            <a:r>
              <a:rPr sz="3600" spc="-5" dirty="0">
                <a:solidFill>
                  <a:srgbClr val="FF0000"/>
                </a:solidFill>
              </a:rPr>
              <a:t> CAIR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394205"/>
            <a:ext cx="8131809" cy="50622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25527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950" dirty="0">
                <a:latin typeface="Arial"/>
                <a:cs typeface="Arial"/>
              </a:rPr>
              <a:t>Urine sapi yang digunakan </a:t>
            </a:r>
            <a:r>
              <a:rPr sz="2950" spc="-5" dirty="0">
                <a:latin typeface="Arial"/>
                <a:cs typeface="Arial"/>
              </a:rPr>
              <a:t>sebagai </a:t>
            </a:r>
            <a:r>
              <a:rPr sz="2950" dirty="0">
                <a:latin typeface="Arial"/>
                <a:cs typeface="Arial"/>
              </a:rPr>
              <a:t>bahan  dasar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pembuatan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pupuk organik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cair</a:t>
            </a:r>
            <a:r>
              <a:rPr sz="2950" b="1" i="1" spc="-40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thilu- 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rine </a:t>
            </a:r>
            <a:r>
              <a:rPr sz="2950" b="1" i="1" spc="-5" dirty="0">
                <a:solidFill>
                  <a:srgbClr val="006FC0"/>
                </a:solidFill>
                <a:latin typeface="Arial"/>
                <a:cs typeface="Arial"/>
              </a:rPr>
              <a:t>dilakukan dengan </a:t>
            </a:r>
            <a:r>
              <a:rPr sz="2950" b="1" i="1" dirty="0">
                <a:solidFill>
                  <a:srgbClr val="006FC0"/>
                </a:solidFill>
                <a:latin typeface="Arial"/>
                <a:cs typeface="Arial"/>
              </a:rPr>
              <a:t>pemberian bahan  campuran </a:t>
            </a:r>
            <a:r>
              <a:rPr sz="2950" dirty="0">
                <a:latin typeface="Arial"/>
                <a:cs typeface="Arial"/>
              </a:rPr>
              <a:t>tertentu untuk meningkatkan </a:t>
            </a:r>
            <a:r>
              <a:rPr sz="2950" spc="5" dirty="0">
                <a:latin typeface="Arial"/>
                <a:cs typeface="Arial"/>
              </a:rPr>
              <a:t>kan-  </a:t>
            </a:r>
            <a:r>
              <a:rPr sz="2950" dirty="0">
                <a:latin typeface="Arial"/>
                <a:cs typeface="Arial"/>
              </a:rPr>
              <a:t>dungan unsur hara seperti N, </a:t>
            </a:r>
            <a:r>
              <a:rPr sz="2950" spc="-195" dirty="0">
                <a:latin typeface="Arial"/>
                <a:cs typeface="Arial"/>
              </a:rPr>
              <a:t>P, </a:t>
            </a:r>
            <a:r>
              <a:rPr sz="2950" dirty="0">
                <a:latin typeface="Arial"/>
                <a:cs typeface="Arial"/>
              </a:rPr>
              <a:t>K dan </a:t>
            </a:r>
            <a:r>
              <a:rPr sz="2950" spc="-5" dirty="0">
                <a:latin typeface="Arial"/>
                <a:cs typeface="Arial"/>
              </a:rPr>
              <a:t>total  </a:t>
            </a:r>
            <a:r>
              <a:rPr sz="2950" dirty="0">
                <a:latin typeface="Arial"/>
                <a:cs typeface="Arial"/>
              </a:rPr>
              <a:t>koloni</a:t>
            </a:r>
            <a:r>
              <a:rPr sz="2950" spc="-5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bakteri.</a:t>
            </a:r>
            <a:endParaRPr sz="29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71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950" b="1" i="1" dirty="0">
                <a:solidFill>
                  <a:srgbClr val="FF0000"/>
                </a:solidFill>
                <a:latin typeface="Arial"/>
                <a:cs typeface="Arial"/>
              </a:rPr>
              <a:t>Bahan campuran tersebut </a:t>
            </a:r>
            <a:r>
              <a:rPr sz="2950" dirty="0">
                <a:latin typeface="Arial"/>
                <a:cs typeface="Arial"/>
              </a:rPr>
              <a:t>adalah kotoran  kambing, kotoran </a:t>
            </a:r>
            <a:r>
              <a:rPr sz="2950" spc="-20" dirty="0">
                <a:latin typeface="Arial"/>
                <a:cs typeface="Arial"/>
              </a:rPr>
              <a:t>kelelawar, </a:t>
            </a:r>
            <a:r>
              <a:rPr sz="2950" dirty="0">
                <a:latin typeface="Arial"/>
                <a:cs typeface="Arial"/>
              </a:rPr>
              <a:t>bakteri rumen</a:t>
            </a:r>
            <a:r>
              <a:rPr sz="2950" spc="-110" dirty="0">
                <a:latin typeface="Arial"/>
                <a:cs typeface="Arial"/>
              </a:rPr>
              <a:t> </a:t>
            </a:r>
            <a:r>
              <a:rPr sz="2950" dirty="0">
                <a:latin typeface="Arial"/>
                <a:cs typeface="Arial"/>
              </a:rPr>
              <a:t>dan  media pengembangbiakannya (terdiri dari  katul, tetes tebu dan susu segar), akar bambu,  pisang ambon/klutuk, dan </a:t>
            </a:r>
            <a:r>
              <a:rPr sz="2950" spc="-5" dirty="0">
                <a:latin typeface="Arial"/>
                <a:cs typeface="Arial"/>
              </a:rPr>
              <a:t>trasi </a:t>
            </a:r>
            <a:r>
              <a:rPr sz="2950" dirty="0">
                <a:latin typeface="Arial"/>
                <a:cs typeface="Arial"/>
              </a:rPr>
              <a:t>susu</a:t>
            </a:r>
            <a:r>
              <a:rPr sz="2950" spc="-65" dirty="0">
                <a:latin typeface="Arial"/>
                <a:cs typeface="Arial"/>
              </a:rPr>
              <a:t> </a:t>
            </a:r>
            <a:r>
              <a:rPr sz="2950" spc="-30" dirty="0">
                <a:latin typeface="Arial"/>
                <a:cs typeface="Arial"/>
              </a:rPr>
              <a:t>segar.</a:t>
            </a:r>
            <a:endParaRPr sz="29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09650" y="1043685"/>
            <a:ext cx="7528559" cy="4598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4445" algn="ctr">
              <a:lnSpc>
                <a:spcPct val="100000"/>
              </a:lnSpc>
              <a:spcBef>
                <a:spcPts val="100"/>
              </a:spcBef>
            </a:pPr>
            <a:r>
              <a:rPr sz="6000" b="1" spc="-705" dirty="0">
                <a:latin typeface="Arial"/>
                <a:cs typeface="Arial"/>
              </a:rPr>
              <a:t>PENCEMARAN  </a:t>
            </a:r>
            <a:r>
              <a:rPr sz="6000" b="1" spc="-630" dirty="0">
                <a:latin typeface="Arial"/>
                <a:cs typeface="Arial"/>
              </a:rPr>
              <a:t>LINGKUNGAN </a:t>
            </a:r>
            <a:r>
              <a:rPr sz="6000" b="1" spc="-590" dirty="0">
                <a:latin typeface="Arial"/>
                <a:cs typeface="Arial"/>
              </a:rPr>
              <a:t>DAN  </a:t>
            </a:r>
            <a:r>
              <a:rPr sz="6000" b="1" spc="-725" dirty="0">
                <a:latin typeface="Arial"/>
                <a:cs typeface="Arial"/>
              </a:rPr>
              <a:t>USAHA </a:t>
            </a:r>
            <a:r>
              <a:rPr sz="6000" b="1" spc="-585" dirty="0">
                <a:latin typeface="Arial"/>
                <a:cs typeface="Arial"/>
              </a:rPr>
              <a:t>DAN/ATAU  </a:t>
            </a:r>
            <a:r>
              <a:rPr sz="6000" b="1" spc="-819" dirty="0">
                <a:latin typeface="Arial"/>
                <a:cs typeface="Arial"/>
              </a:rPr>
              <a:t>KEGIATAN </a:t>
            </a:r>
            <a:r>
              <a:rPr sz="6000" b="1" spc="-815" dirty="0">
                <a:latin typeface="Arial"/>
                <a:cs typeface="Arial"/>
              </a:rPr>
              <a:t>SEBAGAI  </a:t>
            </a:r>
            <a:r>
              <a:rPr sz="6000" b="1" spc="-725" dirty="0">
                <a:latin typeface="Arial"/>
                <a:cs typeface="Arial"/>
              </a:rPr>
              <a:t>SUMBER</a:t>
            </a:r>
            <a:r>
              <a:rPr sz="6000" b="1" spc="-355" dirty="0">
                <a:latin typeface="Arial"/>
                <a:cs typeface="Arial"/>
              </a:rPr>
              <a:t> </a:t>
            </a:r>
            <a:r>
              <a:rPr sz="6000" b="1" spc="-705" dirty="0">
                <a:latin typeface="Arial"/>
                <a:cs typeface="Arial"/>
              </a:rPr>
              <a:t>PENCEMARAN</a:t>
            </a:r>
            <a:endParaRPr sz="6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3826" y="447802"/>
            <a:ext cx="77597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1F5F"/>
                </a:solidFill>
              </a:rPr>
              <a:t>PENCEMARAN DAN</a:t>
            </a:r>
            <a:r>
              <a:rPr sz="3600" spc="-90" dirty="0">
                <a:solidFill>
                  <a:srgbClr val="001F5F"/>
                </a:solidFill>
              </a:rPr>
              <a:t> </a:t>
            </a:r>
            <a:r>
              <a:rPr sz="3600" spc="-30" dirty="0">
                <a:solidFill>
                  <a:srgbClr val="001F5F"/>
                </a:solidFill>
              </a:rPr>
              <a:t>DINAMIKANYA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490217"/>
            <a:ext cx="8092440" cy="481012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55600" marR="140970" indent="-342900">
              <a:lnSpc>
                <a:spcPct val="100200"/>
              </a:lnSpc>
              <a:spcBef>
                <a:spcPts val="90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i="1" dirty="0">
                <a:solidFill>
                  <a:srgbClr val="FF0000"/>
                </a:solidFill>
                <a:latin typeface="Arial"/>
                <a:cs typeface="Arial"/>
              </a:rPr>
              <a:t>Definisi: </a:t>
            </a:r>
            <a:r>
              <a:rPr sz="2800" spc="-5" dirty="0">
                <a:latin typeface="Arial"/>
                <a:cs typeface="Arial"/>
              </a:rPr>
              <a:t>masuknya </a:t>
            </a:r>
            <a:r>
              <a:rPr sz="2800" dirty="0">
                <a:latin typeface="Arial"/>
                <a:cs typeface="Arial"/>
              </a:rPr>
              <a:t>atau </a:t>
            </a:r>
            <a:r>
              <a:rPr sz="2800" spc="-5" dirty="0">
                <a:latin typeface="Arial"/>
                <a:cs typeface="Arial"/>
              </a:rPr>
              <a:t>dimasukkannya makluk  </a:t>
            </a:r>
            <a:r>
              <a:rPr sz="2800" dirty="0">
                <a:latin typeface="Arial"/>
                <a:cs typeface="Arial"/>
              </a:rPr>
              <a:t>hidup, zat energi, dan atau </a:t>
            </a:r>
            <a:r>
              <a:rPr sz="2800" spc="-5" dirty="0">
                <a:latin typeface="Arial"/>
                <a:cs typeface="Arial"/>
              </a:rPr>
              <a:t>komponen lain </a:t>
            </a:r>
            <a:r>
              <a:rPr sz="2800" dirty="0">
                <a:latin typeface="Arial"/>
                <a:cs typeface="Arial"/>
              </a:rPr>
              <a:t>ke  </a:t>
            </a:r>
            <a:r>
              <a:rPr sz="2800" spc="-5" dirty="0">
                <a:latin typeface="Arial"/>
                <a:cs typeface="Arial"/>
              </a:rPr>
              <a:t>dalam lngkungan </a:t>
            </a:r>
            <a:r>
              <a:rPr sz="2800" dirty="0">
                <a:latin typeface="Arial"/>
                <a:cs typeface="Arial"/>
              </a:rPr>
              <a:t>atau berubahnya </a:t>
            </a:r>
            <a:r>
              <a:rPr sz="2800" spc="-5" dirty="0">
                <a:latin typeface="Arial"/>
                <a:cs typeface="Arial"/>
              </a:rPr>
              <a:t>tatanan  lingkungan oleh </a:t>
            </a:r>
            <a:r>
              <a:rPr sz="2800" dirty="0">
                <a:latin typeface="Arial"/>
                <a:cs typeface="Arial"/>
              </a:rPr>
              <a:t>kegiatan </a:t>
            </a:r>
            <a:r>
              <a:rPr sz="2800" spc="-5" dirty="0">
                <a:latin typeface="Arial"/>
                <a:cs typeface="Arial"/>
              </a:rPr>
              <a:t>manusia </a:t>
            </a:r>
            <a:r>
              <a:rPr sz="2800" dirty="0">
                <a:latin typeface="Arial"/>
                <a:cs typeface="Arial"/>
              </a:rPr>
              <a:t>atau </a:t>
            </a:r>
            <a:r>
              <a:rPr sz="2800" spc="-5" dirty="0">
                <a:latin typeface="Arial"/>
                <a:cs typeface="Arial"/>
              </a:rPr>
              <a:t>oleh  </a:t>
            </a:r>
            <a:r>
              <a:rPr sz="2800" dirty="0">
                <a:latin typeface="Arial"/>
                <a:cs typeface="Arial"/>
              </a:rPr>
              <a:t>proses </a:t>
            </a:r>
            <a:r>
              <a:rPr sz="2800" spc="-5" dirty="0">
                <a:latin typeface="Arial"/>
                <a:cs typeface="Arial"/>
              </a:rPr>
              <a:t>alam sehingga </a:t>
            </a:r>
            <a:r>
              <a:rPr sz="2800" dirty="0">
                <a:latin typeface="Arial"/>
                <a:cs typeface="Arial"/>
              </a:rPr>
              <a:t>kualitas </a:t>
            </a:r>
            <a:r>
              <a:rPr sz="2800" spc="-5" dirty="0">
                <a:latin typeface="Arial"/>
                <a:cs typeface="Arial"/>
              </a:rPr>
              <a:t>lingkungan </a:t>
            </a:r>
            <a:r>
              <a:rPr sz="2800" dirty="0">
                <a:latin typeface="Arial"/>
                <a:cs typeface="Arial"/>
              </a:rPr>
              <a:t>turun  </a:t>
            </a:r>
            <a:r>
              <a:rPr sz="2800" spc="-5" dirty="0">
                <a:latin typeface="Arial"/>
                <a:cs typeface="Arial"/>
              </a:rPr>
              <a:t>sampai ke </a:t>
            </a:r>
            <a:r>
              <a:rPr sz="2800" dirty="0">
                <a:latin typeface="Arial"/>
                <a:cs typeface="Arial"/>
              </a:rPr>
              <a:t>tingkat tertentu </a:t>
            </a:r>
            <a:r>
              <a:rPr sz="2800" i="1" spc="-5" dirty="0">
                <a:solidFill>
                  <a:srgbClr val="FF0000"/>
                </a:solidFill>
                <a:latin typeface="Arial"/>
                <a:cs typeface="Arial"/>
              </a:rPr>
              <a:t>yang </a:t>
            </a:r>
            <a:r>
              <a:rPr sz="2800" i="1" dirty="0">
                <a:solidFill>
                  <a:srgbClr val="FF0000"/>
                </a:solidFill>
                <a:latin typeface="Arial"/>
                <a:cs typeface="Arial"/>
              </a:rPr>
              <a:t>menyebabkan  </a:t>
            </a:r>
            <a:r>
              <a:rPr sz="2800" i="1" spc="-5" dirty="0">
                <a:solidFill>
                  <a:srgbClr val="FF0000"/>
                </a:solidFill>
                <a:latin typeface="Arial"/>
                <a:cs typeface="Arial"/>
              </a:rPr>
              <a:t>lingkungan menjadi kurang </a:t>
            </a:r>
            <a:r>
              <a:rPr sz="2800" i="1" dirty="0">
                <a:solidFill>
                  <a:srgbClr val="FF0000"/>
                </a:solidFill>
                <a:latin typeface="Arial"/>
                <a:cs typeface="Arial"/>
              </a:rPr>
              <a:t>atau </a:t>
            </a:r>
            <a:r>
              <a:rPr sz="2800" i="1" spc="-5" dirty="0">
                <a:solidFill>
                  <a:srgbClr val="FF0000"/>
                </a:solidFill>
                <a:latin typeface="Arial"/>
                <a:cs typeface="Arial"/>
              </a:rPr>
              <a:t>tidak </a:t>
            </a:r>
            <a:r>
              <a:rPr sz="2800" i="1" dirty="0">
                <a:solidFill>
                  <a:srgbClr val="FF0000"/>
                </a:solidFill>
                <a:latin typeface="Arial"/>
                <a:cs typeface="Arial"/>
              </a:rPr>
              <a:t>dapat  </a:t>
            </a:r>
            <a:r>
              <a:rPr sz="2800" i="1" spc="-5" dirty="0">
                <a:solidFill>
                  <a:srgbClr val="FF0000"/>
                </a:solidFill>
                <a:latin typeface="Arial"/>
                <a:cs typeface="Arial"/>
              </a:rPr>
              <a:t>berfingsi lagi </a:t>
            </a:r>
            <a:r>
              <a:rPr sz="2800" i="1" dirty="0">
                <a:solidFill>
                  <a:srgbClr val="FF0000"/>
                </a:solidFill>
                <a:latin typeface="Arial"/>
                <a:cs typeface="Arial"/>
              </a:rPr>
              <a:t>sesuai dengan</a:t>
            </a:r>
            <a:r>
              <a:rPr sz="2800" i="1" spc="6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i="1" spc="-5" dirty="0">
                <a:solidFill>
                  <a:srgbClr val="FF0000"/>
                </a:solidFill>
                <a:latin typeface="Arial"/>
                <a:cs typeface="Arial"/>
              </a:rPr>
              <a:t>peruntukannya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Literatur </a:t>
            </a:r>
            <a:r>
              <a:rPr sz="2800" spc="-5" dirty="0">
                <a:latin typeface="Arial"/>
                <a:cs typeface="Arial"/>
              </a:rPr>
              <a:t>berkaitan </a:t>
            </a:r>
            <a:r>
              <a:rPr sz="2800" dirty="0">
                <a:latin typeface="Arial"/>
                <a:cs typeface="Arial"/>
              </a:rPr>
              <a:t>dengan definisi </a:t>
            </a:r>
            <a:r>
              <a:rPr sz="2800" spc="-5" dirty="0">
                <a:latin typeface="Arial"/>
                <a:cs typeface="Arial"/>
              </a:rPr>
              <a:t>pencemaran  (UU Pokok Pengelolaan Lingkungan Hidup No. 4  </a:t>
            </a:r>
            <a:r>
              <a:rPr sz="2800" spc="-70" dirty="0">
                <a:latin typeface="Arial"/>
                <a:cs typeface="Arial"/>
              </a:rPr>
              <a:t>Tahun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1982).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429000"/>
            <a:ext cx="9144000" cy="3428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4578858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495800" y="0"/>
            <a:ext cx="46482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72308" y="447802"/>
            <a:ext cx="41992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1F5F"/>
                </a:solidFill>
              </a:rPr>
              <a:t>PENCEMARAN</a:t>
            </a:r>
            <a:r>
              <a:rPr sz="3600" spc="-225" dirty="0">
                <a:solidFill>
                  <a:srgbClr val="001F5F"/>
                </a:solidFill>
              </a:rPr>
              <a:t> </a:t>
            </a:r>
            <a:r>
              <a:rPr sz="3600" spc="-5" dirty="0">
                <a:solidFill>
                  <a:srgbClr val="001F5F"/>
                </a:solidFill>
              </a:rPr>
              <a:t>AIR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458213"/>
            <a:ext cx="8161655" cy="49790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93065" indent="-342900" algn="just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355600" algn="l"/>
              </a:tabLst>
            </a:pPr>
            <a:r>
              <a:rPr sz="2800" b="1" i="1" spc="-190" dirty="0">
                <a:solidFill>
                  <a:srgbClr val="FF0000"/>
                </a:solidFill>
                <a:latin typeface="Trebuchet MS"/>
                <a:cs typeface="Trebuchet MS"/>
              </a:rPr>
              <a:t>Definisi: </a:t>
            </a:r>
            <a:r>
              <a:rPr sz="2800" spc="-120" dirty="0">
                <a:latin typeface="Arial"/>
                <a:cs typeface="Arial"/>
              </a:rPr>
              <a:t>suatu perubahan </a:t>
            </a:r>
            <a:r>
              <a:rPr sz="2800" spc="-175" dirty="0">
                <a:latin typeface="Arial"/>
                <a:cs typeface="Arial"/>
              </a:rPr>
              <a:t>keadaan </a:t>
            </a:r>
            <a:r>
              <a:rPr sz="2800" spc="-40" dirty="0">
                <a:latin typeface="Arial"/>
                <a:cs typeface="Arial"/>
              </a:rPr>
              <a:t>di </a:t>
            </a:r>
            <a:r>
              <a:rPr sz="2800" spc="-120" dirty="0">
                <a:latin typeface="Arial"/>
                <a:cs typeface="Arial"/>
              </a:rPr>
              <a:t>suatu </a:t>
            </a:r>
            <a:r>
              <a:rPr sz="2800" spc="-55" dirty="0">
                <a:latin typeface="Arial"/>
                <a:cs typeface="Arial"/>
              </a:rPr>
              <a:t>tempat  </a:t>
            </a:r>
            <a:r>
              <a:rPr sz="2800" spc="-145" dirty="0">
                <a:latin typeface="Arial"/>
                <a:cs typeface="Arial"/>
              </a:rPr>
              <a:t>penampungan </a:t>
            </a:r>
            <a:r>
              <a:rPr sz="2800" spc="-55" dirty="0">
                <a:latin typeface="Arial"/>
                <a:cs typeface="Arial"/>
              </a:rPr>
              <a:t>air </a:t>
            </a:r>
            <a:r>
              <a:rPr sz="2800" spc="-80" dirty="0">
                <a:latin typeface="Arial"/>
                <a:cs typeface="Arial"/>
              </a:rPr>
              <a:t>seperti </a:t>
            </a:r>
            <a:r>
              <a:rPr sz="2800" spc="-135" dirty="0">
                <a:latin typeface="Arial"/>
                <a:cs typeface="Arial"/>
              </a:rPr>
              <a:t>danau, </a:t>
            </a:r>
            <a:r>
              <a:rPr sz="2800" spc="-155" dirty="0">
                <a:latin typeface="Arial"/>
                <a:cs typeface="Arial"/>
              </a:rPr>
              <a:t>sungai, </a:t>
            </a:r>
            <a:r>
              <a:rPr sz="2800" spc="-80" dirty="0">
                <a:latin typeface="Arial"/>
                <a:cs typeface="Arial"/>
              </a:rPr>
              <a:t>lautan</a:t>
            </a:r>
            <a:r>
              <a:rPr sz="2800" spc="-200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dan  </a:t>
            </a:r>
            <a:r>
              <a:rPr sz="2800" spc="-55" dirty="0">
                <a:latin typeface="Arial"/>
                <a:cs typeface="Arial"/>
              </a:rPr>
              <a:t>air </a:t>
            </a:r>
            <a:r>
              <a:rPr sz="2800" spc="-100" dirty="0">
                <a:latin typeface="Arial"/>
                <a:cs typeface="Arial"/>
              </a:rPr>
              <a:t>tanah </a:t>
            </a:r>
            <a:r>
              <a:rPr sz="2800" spc="-85" dirty="0">
                <a:latin typeface="Arial"/>
                <a:cs typeface="Arial"/>
              </a:rPr>
              <a:t>akibat aktivitas</a:t>
            </a:r>
            <a:r>
              <a:rPr sz="2800" spc="-325" dirty="0">
                <a:latin typeface="Arial"/>
                <a:cs typeface="Arial"/>
              </a:rPr>
              <a:t> </a:t>
            </a:r>
            <a:r>
              <a:rPr sz="2800" spc="-140" dirty="0">
                <a:latin typeface="Arial"/>
                <a:cs typeface="Arial"/>
              </a:rPr>
              <a:t>manusia.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130" dirty="0">
                <a:latin typeface="Arial"/>
                <a:cs typeface="Arial"/>
              </a:rPr>
              <a:t>Walaupun </a:t>
            </a:r>
            <a:r>
              <a:rPr sz="2800" spc="-114" dirty="0">
                <a:latin typeface="Arial"/>
                <a:cs typeface="Arial"/>
              </a:rPr>
              <a:t>fenomena </a:t>
            </a:r>
            <a:r>
              <a:rPr sz="2800" spc="-130" dirty="0">
                <a:latin typeface="Arial"/>
                <a:cs typeface="Arial"/>
              </a:rPr>
              <a:t>alam </a:t>
            </a:r>
            <a:r>
              <a:rPr sz="2800" spc="-80" dirty="0">
                <a:latin typeface="Arial"/>
                <a:cs typeface="Arial"/>
              </a:rPr>
              <a:t>seperti </a:t>
            </a:r>
            <a:r>
              <a:rPr sz="2800" spc="-145" dirty="0">
                <a:latin typeface="Arial"/>
                <a:cs typeface="Arial"/>
              </a:rPr>
              <a:t>gunung </a:t>
            </a:r>
            <a:r>
              <a:rPr sz="2800" spc="-95" dirty="0">
                <a:latin typeface="Arial"/>
                <a:cs typeface="Arial"/>
              </a:rPr>
              <a:t>berapi,  </a:t>
            </a:r>
            <a:r>
              <a:rPr sz="2800" spc="-120" dirty="0">
                <a:latin typeface="Arial"/>
                <a:cs typeface="Arial"/>
              </a:rPr>
              <a:t>badai, </a:t>
            </a:r>
            <a:r>
              <a:rPr sz="2800" spc="-170" dirty="0">
                <a:latin typeface="Arial"/>
                <a:cs typeface="Arial"/>
              </a:rPr>
              <a:t>gempa </a:t>
            </a:r>
            <a:r>
              <a:rPr sz="2800" spc="-75" dirty="0">
                <a:latin typeface="Arial"/>
                <a:cs typeface="Arial"/>
              </a:rPr>
              <a:t>bumi </a:t>
            </a:r>
            <a:r>
              <a:rPr sz="2800" spc="-145" dirty="0">
                <a:latin typeface="Arial"/>
                <a:cs typeface="Arial"/>
              </a:rPr>
              <a:t>juga </a:t>
            </a:r>
            <a:r>
              <a:rPr sz="2800" spc="-130" dirty="0">
                <a:latin typeface="Arial"/>
                <a:cs typeface="Arial"/>
              </a:rPr>
              <a:t>mengakibatkan </a:t>
            </a:r>
            <a:r>
              <a:rPr sz="2800" spc="-120" dirty="0">
                <a:latin typeface="Arial"/>
                <a:cs typeface="Arial"/>
              </a:rPr>
              <a:t>perubahan  </a:t>
            </a:r>
            <a:r>
              <a:rPr sz="2800" spc="-185" dirty="0">
                <a:latin typeface="Arial"/>
                <a:cs typeface="Arial"/>
              </a:rPr>
              <a:t>yang </a:t>
            </a:r>
            <a:r>
              <a:rPr sz="2800" spc="-155" dirty="0">
                <a:latin typeface="Arial"/>
                <a:cs typeface="Arial"/>
              </a:rPr>
              <a:t>besar </a:t>
            </a:r>
            <a:r>
              <a:rPr sz="2800" spc="-90" dirty="0">
                <a:latin typeface="Arial"/>
                <a:cs typeface="Arial"/>
              </a:rPr>
              <a:t>terhadap </a:t>
            </a:r>
            <a:r>
              <a:rPr sz="2800" spc="-110" dirty="0">
                <a:latin typeface="Arial"/>
                <a:cs typeface="Arial"/>
              </a:rPr>
              <a:t>kualitas </a:t>
            </a:r>
            <a:r>
              <a:rPr sz="2800" spc="-125" dirty="0">
                <a:latin typeface="Arial"/>
                <a:cs typeface="Arial"/>
              </a:rPr>
              <a:t>air, </a:t>
            </a:r>
            <a:r>
              <a:rPr sz="2800" spc="-100" dirty="0">
                <a:latin typeface="Arial"/>
                <a:cs typeface="Arial"/>
              </a:rPr>
              <a:t>hal </a:t>
            </a:r>
            <a:r>
              <a:rPr sz="2800" spc="-25" dirty="0">
                <a:latin typeface="Arial"/>
                <a:cs typeface="Arial"/>
              </a:rPr>
              <a:t>ini </a:t>
            </a:r>
            <a:r>
              <a:rPr sz="2800" spc="-55" dirty="0">
                <a:latin typeface="Arial"/>
                <a:cs typeface="Arial"/>
              </a:rPr>
              <a:t>tidak</a:t>
            </a:r>
            <a:r>
              <a:rPr sz="2800" spc="-240" dirty="0">
                <a:latin typeface="Arial"/>
                <a:cs typeface="Arial"/>
              </a:rPr>
              <a:t> </a:t>
            </a:r>
            <a:r>
              <a:rPr sz="2800" spc="-155" dirty="0">
                <a:latin typeface="Arial"/>
                <a:cs typeface="Arial"/>
              </a:rPr>
              <a:t>dianggap  </a:t>
            </a:r>
            <a:r>
              <a:rPr sz="2800" spc="-185" dirty="0">
                <a:latin typeface="Arial"/>
                <a:cs typeface="Arial"/>
              </a:rPr>
              <a:t>sebagai</a:t>
            </a:r>
            <a:r>
              <a:rPr sz="2800" spc="-170" dirty="0">
                <a:latin typeface="Arial"/>
                <a:cs typeface="Arial"/>
              </a:rPr>
              <a:t> </a:t>
            </a:r>
            <a:r>
              <a:rPr sz="2800" spc="-135" dirty="0">
                <a:latin typeface="Arial"/>
                <a:cs typeface="Arial"/>
              </a:rPr>
              <a:t>pencemaran.</a:t>
            </a:r>
            <a:endParaRPr sz="2800">
              <a:latin typeface="Arial"/>
              <a:cs typeface="Arial"/>
            </a:endParaRPr>
          </a:p>
          <a:p>
            <a:pPr marL="355600" marR="34544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180" dirty="0">
                <a:latin typeface="Arial"/>
                <a:cs typeface="Arial"/>
              </a:rPr>
              <a:t>Pencemaran </a:t>
            </a:r>
            <a:r>
              <a:rPr sz="2800" spc="-55" dirty="0">
                <a:latin typeface="Arial"/>
                <a:cs typeface="Arial"/>
              </a:rPr>
              <a:t>air </a:t>
            </a:r>
            <a:r>
              <a:rPr sz="2800" spc="-100" dirty="0">
                <a:latin typeface="Arial"/>
                <a:cs typeface="Arial"/>
              </a:rPr>
              <a:t>dapat </a:t>
            </a:r>
            <a:r>
              <a:rPr sz="2800" spc="-150" dirty="0">
                <a:latin typeface="Arial"/>
                <a:cs typeface="Arial"/>
              </a:rPr>
              <a:t>disebabkan </a:t>
            </a:r>
            <a:r>
              <a:rPr sz="2800" spc="-85" dirty="0">
                <a:latin typeface="Arial"/>
                <a:cs typeface="Arial"/>
              </a:rPr>
              <a:t>oleh </a:t>
            </a:r>
            <a:r>
              <a:rPr sz="2800" spc="-130" dirty="0">
                <a:latin typeface="Arial"/>
                <a:cs typeface="Arial"/>
              </a:rPr>
              <a:t>berbagai </a:t>
            </a:r>
            <a:r>
              <a:rPr sz="2800" spc="-105" dirty="0">
                <a:latin typeface="Arial"/>
                <a:cs typeface="Arial"/>
              </a:rPr>
              <a:t>hal  </a:t>
            </a:r>
            <a:r>
              <a:rPr sz="2800" spc="-135" dirty="0">
                <a:latin typeface="Arial"/>
                <a:cs typeface="Arial"/>
              </a:rPr>
              <a:t>dan </a:t>
            </a:r>
            <a:r>
              <a:rPr sz="2800" spc="-60" dirty="0">
                <a:latin typeface="Arial"/>
                <a:cs typeface="Arial"/>
              </a:rPr>
              <a:t>memiliki </a:t>
            </a:r>
            <a:r>
              <a:rPr sz="2800" spc="-85" dirty="0">
                <a:latin typeface="Arial"/>
                <a:cs typeface="Arial"/>
              </a:rPr>
              <a:t>karakteristik </a:t>
            </a:r>
            <a:r>
              <a:rPr sz="2800" spc="-185" dirty="0">
                <a:latin typeface="Arial"/>
                <a:cs typeface="Arial"/>
              </a:rPr>
              <a:t>yang</a:t>
            </a:r>
            <a:r>
              <a:rPr sz="2800" spc="-254" dirty="0">
                <a:latin typeface="Arial"/>
                <a:cs typeface="Arial"/>
              </a:rPr>
              <a:t> </a:t>
            </a:r>
            <a:r>
              <a:rPr sz="2800" spc="-120" dirty="0">
                <a:latin typeface="Arial"/>
                <a:cs typeface="Arial"/>
              </a:rPr>
              <a:t>berbeda-beda.</a:t>
            </a:r>
            <a:endParaRPr sz="2800">
              <a:latin typeface="Arial"/>
              <a:cs typeface="Arial"/>
            </a:endParaRPr>
          </a:p>
          <a:p>
            <a:pPr marL="355600" marR="489584" indent="-342900">
              <a:lnSpc>
                <a:spcPct val="100699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114" dirty="0">
                <a:latin typeface="Arial"/>
                <a:cs typeface="Arial"/>
              </a:rPr>
              <a:t>Meningkatnya </a:t>
            </a:r>
            <a:r>
              <a:rPr sz="2800" spc="-155" dirty="0">
                <a:latin typeface="Arial"/>
                <a:cs typeface="Arial"/>
              </a:rPr>
              <a:t>kandungan </a:t>
            </a:r>
            <a:r>
              <a:rPr sz="2800" spc="-35" dirty="0">
                <a:latin typeface="Arial"/>
                <a:cs typeface="Arial"/>
              </a:rPr>
              <a:t>nutrien </a:t>
            </a:r>
            <a:r>
              <a:rPr sz="2800" spc="-100" dirty="0">
                <a:latin typeface="Arial"/>
                <a:cs typeface="Arial"/>
              </a:rPr>
              <a:t>dapat</a:t>
            </a:r>
            <a:r>
              <a:rPr sz="2800" spc="-175" dirty="0">
                <a:latin typeface="Arial"/>
                <a:cs typeface="Arial"/>
              </a:rPr>
              <a:t> </a:t>
            </a:r>
            <a:r>
              <a:rPr sz="2800" spc="-150" dirty="0">
                <a:latin typeface="Arial"/>
                <a:cs typeface="Arial"/>
              </a:rPr>
              <a:t>mengarah  </a:t>
            </a:r>
            <a:r>
              <a:rPr sz="2800" spc="-160" dirty="0">
                <a:latin typeface="Arial"/>
                <a:cs typeface="Arial"/>
              </a:rPr>
              <a:t>pada</a:t>
            </a:r>
            <a:r>
              <a:rPr sz="2800" spc="-145" dirty="0">
                <a:latin typeface="Arial"/>
                <a:cs typeface="Arial"/>
              </a:rPr>
              <a:t> </a:t>
            </a:r>
            <a:r>
              <a:rPr sz="2800" spc="-75" dirty="0">
                <a:latin typeface="Arial"/>
                <a:cs typeface="Arial"/>
              </a:rPr>
              <a:t>eutrofikasi.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505200"/>
            <a:ext cx="5066030" cy="33527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5105400" cy="3505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80000" y="393065"/>
            <a:ext cx="4063999" cy="304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077333" y="3497173"/>
            <a:ext cx="4062095" cy="3200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9389" y="409702"/>
            <a:ext cx="52082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1F5F"/>
                </a:solidFill>
              </a:rPr>
              <a:t>PENCEMARAN</a:t>
            </a:r>
            <a:r>
              <a:rPr sz="3600" spc="-100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SUNGAI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319529"/>
            <a:ext cx="8173720" cy="4890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Jenis pencemar </a:t>
            </a:r>
            <a:r>
              <a:rPr sz="2800" dirty="0">
                <a:latin typeface="Arial"/>
                <a:cs typeface="Arial"/>
              </a:rPr>
              <a:t>yang terdapat pada </a:t>
            </a:r>
            <a:r>
              <a:rPr sz="2800" spc="-5" dirty="0">
                <a:latin typeface="Arial"/>
                <a:cs typeface="Arial"/>
              </a:rPr>
              <a:t>air </a:t>
            </a:r>
            <a:r>
              <a:rPr sz="2800" dirty="0">
                <a:latin typeface="Arial"/>
                <a:cs typeface="Arial"/>
              </a:rPr>
              <a:t>sungai  dari industri (bahan anorganik, </a:t>
            </a:r>
            <a:r>
              <a:rPr sz="2800" spc="-5" dirty="0">
                <a:latin typeface="Arial"/>
                <a:cs typeface="Arial"/>
              </a:rPr>
              <a:t>logam </a:t>
            </a:r>
            <a:r>
              <a:rPr sz="2800" dirty="0">
                <a:latin typeface="Arial"/>
                <a:cs typeface="Arial"/>
              </a:rPr>
              <a:t>berat, zat  pewarna, </a:t>
            </a:r>
            <a:r>
              <a:rPr sz="2800" spc="-5" dirty="0">
                <a:latin typeface="Arial"/>
                <a:cs typeface="Arial"/>
              </a:rPr>
              <a:t>bahan </a:t>
            </a:r>
            <a:r>
              <a:rPr sz="2800" dirty="0">
                <a:latin typeface="Arial"/>
                <a:cs typeface="Arial"/>
              </a:rPr>
              <a:t>organik, </a:t>
            </a:r>
            <a:r>
              <a:rPr sz="2800" spc="-5" dirty="0">
                <a:latin typeface="Arial"/>
                <a:cs typeface="Arial"/>
              </a:rPr>
              <a:t>rumah tangga </a:t>
            </a:r>
            <a:r>
              <a:rPr sz="2800" dirty="0">
                <a:latin typeface="Arial"/>
                <a:cs typeface="Arial"/>
              </a:rPr>
              <a:t>(sampah,  feses dan urin,</a:t>
            </a:r>
            <a:r>
              <a:rPr sz="2800" spc="-1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detergen)</a:t>
            </a:r>
            <a:endParaRPr sz="2800">
              <a:latin typeface="Arial"/>
              <a:cs typeface="Arial"/>
            </a:endParaRPr>
          </a:p>
          <a:p>
            <a:pPr marL="355600" marR="42354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Kurangnya kesadaran Masyarakat dalam  pembuangan limbah rumah </a:t>
            </a:r>
            <a:r>
              <a:rPr sz="2800" dirty="0">
                <a:latin typeface="Arial"/>
                <a:cs typeface="Arial"/>
              </a:rPr>
              <a:t>seperti </a:t>
            </a:r>
            <a:r>
              <a:rPr sz="2800" spc="-5" dirty="0">
                <a:latin typeface="Arial"/>
                <a:cs typeface="Arial"/>
              </a:rPr>
              <a:t>membuang  sampah kedalam </a:t>
            </a:r>
            <a:r>
              <a:rPr sz="2800" dirty="0">
                <a:latin typeface="Arial"/>
                <a:cs typeface="Arial"/>
              </a:rPr>
              <a:t>sungai, </a:t>
            </a:r>
            <a:r>
              <a:rPr sz="2800" spc="-5" dirty="0">
                <a:latin typeface="Arial"/>
                <a:cs typeface="Arial"/>
              </a:rPr>
              <a:t>membuat </a:t>
            </a:r>
            <a:r>
              <a:rPr sz="2800" dirty="0">
                <a:latin typeface="Arial"/>
                <a:cs typeface="Arial"/>
              </a:rPr>
              <a:t>saluran  </a:t>
            </a:r>
            <a:r>
              <a:rPr sz="2800" spc="-5" dirty="0">
                <a:latin typeface="Arial"/>
                <a:cs typeface="Arial"/>
              </a:rPr>
              <a:t>pembuangan limbah rumah </a:t>
            </a:r>
            <a:r>
              <a:rPr sz="2800" dirty="0">
                <a:latin typeface="Arial"/>
                <a:cs typeface="Arial"/>
              </a:rPr>
              <a:t>ke</a:t>
            </a:r>
            <a:r>
              <a:rPr sz="2800" spc="10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sungai</a:t>
            </a:r>
            <a:endParaRPr sz="2800">
              <a:latin typeface="Arial"/>
              <a:cs typeface="Arial"/>
            </a:endParaRPr>
          </a:p>
          <a:p>
            <a:pPr marL="355600" marR="27686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25" dirty="0">
                <a:latin typeface="Arial"/>
                <a:cs typeface="Arial"/>
              </a:rPr>
              <a:t>Tidak </a:t>
            </a:r>
            <a:r>
              <a:rPr sz="2800" dirty="0">
                <a:latin typeface="Arial"/>
                <a:cs typeface="Arial"/>
              </a:rPr>
              <a:t>ada sangsi yang berat bagi </a:t>
            </a:r>
            <a:r>
              <a:rPr sz="2800" spc="-5" dirty="0">
                <a:latin typeface="Arial"/>
                <a:cs typeface="Arial"/>
              </a:rPr>
              <a:t>rumah </a:t>
            </a:r>
            <a:r>
              <a:rPr sz="2800" dirty="0">
                <a:latin typeface="Arial"/>
                <a:cs typeface="Arial"/>
              </a:rPr>
              <a:t>tangga  atau industri </a:t>
            </a:r>
            <a:r>
              <a:rPr sz="2800" spc="-5" dirty="0">
                <a:latin typeface="Arial"/>
                <a:cs typeface="Arial"/>
              </a:rPr>
              <a:t>yang membuang limbah </a:t>
            </a:r>
            <a:r>
              <a:rPr sz="2800" dirty="0">
                <a:latin typeface="Arial"/>
                <a:cs typeface="Arial"/>
              </a:rPr>
              <a:t>langsung  ke </a:t>
            </a:r>
            <a:r>
              <a:rPr sz="2800" spc="-5" dirty="0">
                <a:latin typeface="Arial"/>
                <a:cs typeface="Arial"/>
              </a:rPr>
              <a:t>dalam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sungai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31873" y="409702"/>
            <a:ext cx="508254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>
                <a:solidFill>
                  <a:srgbClr val="001F5F"/>
                </a:solidFill>
              </a:rPr>
              <a:t>PENCEMARAN</a:t>
            </a:r>
            <a:r>
              <a:rPr sz="3600" spc="-95" dirty="0">
                <a:solidFill>
                  <a:srgbClr val="001F5F"/>
                </a:solidFill>
              </a:rPr>
              <a:t> </a:t>
            </a:r>
            <a:r>
              <a:rPr sz="3600" dirty="0">
                <a:solidFill>
                  <a:srgbClr val="001F5F"/>
                </a:solidFill>
              </a:rPr>
              <a:t>UDARA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535940" y="1318005"/>
            <a:ext cx="8126095" cy="46901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Semakin pesatnya kemajuan ekonomi  mendorong semakin bertambahnya  kebutuhan akan transportasi, </a:t>
            </a:r>
            <a:r>
              <a:rPr sz="3000" dirty="0">
                <a:latin typeface="Arial"/>
                <a:cs typeface="Arial"/>
              </a:rPr>
              <a:t>dilain sisi  </a:t>
            </a:r>
            <a:r>
              <a:rPr sz="3000" spc="-5" dirty="0">
                <a:latin typeface="Arial"/>
                <a:cs typeface="Arial"/>
              </a:rPr>
              <a:t>lingkungan alam yang mendukung hajat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hidup  manusia semakin terancam </a:t>
            </a:r>
            <a:r>
              <a:rPr sz="3000" dirty="0">
                <a:latin typeface="Arial"/>
                <a:cs typeface="Arial"/>
              </a:rPr>
              <a:t>kualitasnya, efek  </a:t>
            </a:r>
            <a:r>
              <a:rPr sz="3000" spc="-5" dirty="0">
                <a:latin typeface="Arial"/>
                <a:cs typeface="Arial"/>
              </a:rPr>
              <a:t>negatif pencemaran </a:t>
            </a:r>
            <a:r>
              <a:rPr sz="3000" dirty="0">
                <a:latin typeface="Arial"/>
                <a:cs typeface="Arial"/>
              </a:rPr>
              <a:t>udara </a:t>
            </a:r>
            <a:r>
              <a:rPr sz="3000" spc="-5" dirty="0">
                <a:latin typeface="Arial"/>
                <a:cs typeface="Arial"/>
              </a:rPr>
              <a:t>kepada </a:t>
            </a:r>
            <a:r>
              <a:rPr sz="3000" dirty="0">
                <a:latin typeface="Arial"/>
                <a:cs typeface="Arial"/>
              </a:rPr>
              <a:t>kehidupan  </a:t>
            </a:r>
            <a:r>
              <a:rPr sz="3000" spc="-5" dirty="0">
                <a:latin typeface="Arial"/>
                <a:cs typeface="Arial"/>
              </a:rPr>
              <a:t>manusia kian hari kian</a:t>
            </a:r>
            <a:r>
              <a:rPr sz="3000" spc="-5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bertambah.</a:t>
            </a:r>
            <a:endParaRPr sz="3000">
              <a:latin typeface="Arial"/>
              <a:cs typeface="Arial"/>
            </a:endParaRPr>
          </a:p>
          <a:p>
            <a:pPr marL="355600" marR="828675" indent="-342900" algn="just">
              <a:lnSpc>
                <a:spcPct val="100000"/>
              </a:lnSpc>
              <a:spcBef>
                <a:spcPts val="725"/>
              </a:spcBef>
              <a:buChar char="•"/>
              <a:tabLst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Menyebabkan </a:t>
            </a:r>
            <a:r>
              <a:rPr sz="3000" dirty="0">
                <a:latin typeface="Arial"/>
                <a:cs typeface="Arial"/>
              </a:rPr>
              <a:t>mata </a:t>
            </a:r>
            <a:r>
              <a:rPr sz="3000" spc="-5" dirty="0">
                <a:latin typeface="Arial"/>
                <a:cs typeface="Arial"/>
              </a:rPr>
              <a:t>berair dan pedih</a:t>
            </a:r>
            <a:r>
              <a:rPr sz="3000" spc="-80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Bila  </a:t>
            </a:r>
            <a:r>
              <a:rPr sz="3000" spc="-5" dirty="0">
                <a:latin typeface="Arial"/>
                <a:cs typeface="Arial"/>
              </a:rPr>
              <a:t>senyawa tersebut terdapat dalam </a:t>
            </a:r>
            <a:r>
              <a:rPr sz="3000" dirty="0">
                <a:latin typeface="Arial"/>
                <a:cs typeface="Arial"/>
              </a:rPr>
              <a:t>jumlah  </a:t>
            </a:r>
            <a:r>
              <a:rPr sz="3000" spc="-5" dirty="0">
                <a:latin typeface="Arial"/>
                <a:cs typeface="Arial"/>
              </a:rPr>
              <a:t>banyak, penglihatan menjadi</a:t>
            </a:r>
            <a:r>
              <a:rPr sz="3000" spc="-80" dirty="0">
                <a:latin typeface="Arial"/>
                <a:cs typeface="Arial"/>
              </a:rPr>
              <a:t> </a:t>
            </a:r>
            <a:r>
              <a:rPr sz="3000" spc="-30" dirty="0">
                <a:latin typeface="Arial"/>
                <a:cs typeface="Arial"/>
              </a:rPr>
              <a:t>kabur.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61517" y="324357"/>
            <a:ext cx="78206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305" dirty="0"/>
              <a:t>DINAMIKA </a:t>
            </a:r>
            <a:r>
              <a:rPr sz="4400" spc="-515" dirty="0"/>
              <a:t>PENCEMARAN</a:t>
            </a:r>
            <a:r>
              <a:rPr sz="4400" spc="-225" dirty="0"/>
              <a:t> </a:t>
            </a:r>
            <a:r>
              <a:rPr sz="4400" spc="-505" dirty="0"/>
              <a:t>UDARA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319529"/>
            <a:ext cx="7876540" cy="48907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Pencemaran </a:t>
            </a:r>
            <a:r>
              <a:rPr sz="2800" dirty="0">
                <a:latin typeface="Arial"/>
                <a:cs typeface="Arial"/>
              </a:rPr>
              <a:t>udara </a:t>
            </a:r>
            <a:r>
              <a:rPr sz="2800" spc="-5" dirty="0">
                <a:latin typeface="Arial"/>
                <a:cs typeface="Arial"/>
              </a:rPr>
              <a:t>adalah </a:t>
            </a:r>
            <a:r>
              <a:rPr sz="2800" dirty="0">
                <a:latin typeface="Arial"/>
                <a:cs typeface="Arial"/>
              </a:rPr>
              <a:t>masuknya, atau  </a:t>
            </a:r>
            <a:r>
              <a:rPr sz="2800" spc="-5" dirty="0">
                <a:latin typeface="Arial"/>
                <a:cs typeface="Arial"/>
              </a:rPr>
              <a:t>tercampurnya </a:t>
            </a:r>
            <a:r>
              <a:rPr sz="2800" dirty="0">
                <a:latin typeface="Arial"/>
                <a:cs typeface="Arial"/>
              </a:rPr>
              <a:t>unsur-unsur berbahaya ke </a:t>
            </a:r>
            <a:r>
              <a:rPr sz="2800" spc="-5" dirty="0">
                <a:latin typeface="Arial"/>
                <a:cs typeface="Arial"/>
              </a:rPr>
              <a:t>dalam  atmosfir yang dapat </a:t>
            </a:r>
            <a:r>
              <a:rPr sz="2800" dirty="0">
                <a:latin typeface="Arial"/>
                <a:cs typeface="Arial"/>
              </a:rPr>
              <a:t>mengakibatkan terjadinya  </a:t>
            </a:r>
            <a:r>
              <a:rPr sz="2800" spc="-5" dirty="0">
                <a:latin typeface="Arial"/>
                <a:cs typeface="Arial"/>
              </a:rPr>
              <a:t>kerusakan </a:t>
            </a:r>
            <a:r>
              <a:rPr sz="2800" dirty="0">
                <a:latin typeface="Arial"/>
                <a:cs typeface="Arial"/>
              </a:rPr>
              <a:t>lingkungan, gangguan pada  </a:t>
            </a:r>
            <a:r>
              <a:rPr sz="2800" spc="-5" dirty="0">
                <a:latin typeface="Arial"/>
                <a:cs typeface="Arial"/>
              </a:rPr>
              <a:t>kesehatan manusia secara umum serta  menurunkan </a:t>
            </a:r>
            <a:r>
              <a:rPr sz="2800" dirty="0">
                <a:latin typeface="Arial"/>
                <a:cs typeface="Arial"/>
              </a:rPr>
              <a:t>kualitas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lingkungan</a:t>
            </a:r>
            <a:endParaRPr sz="2800">
              <a:latin typeface="Arial"/>
              <a:cs typeface="Arial"/>
            </a:endParaRPr>
          </a:p>
          <a:p>
            <a:pPr marL="355600" marR="4699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Pencemaran </a:t>
            </a:r>
            <a:r>
              <a:rPr sz="2800" dirty="0">
                <a:latin typeface="Arial"/>
                <a:cs typeface="Arial"/>
              </a:rPr>
              <a:t>udara dapat terjadi dimana-mana,  </a:t>
            </a:r>
            <a:r>
              <a:rPr sz="2800" spc="-5" dirty="0">
                <a:latin typeface="Arial"/>
                <a:cs typeface="Arial"/>
              </a:rPr>
              <a:t>misalnya </a:t>
            </a:r>
            <a:r>
              <a:rPr sz="2800" dirty="0">
                <a:latin typeface="Arial"/>
                <a:cs typeface="Arial"/>
              </a:rPr>
              <a:t>di </a:t>
            </a:r>
            <a:r>
              <a:rPr sz="2800" spc="-5" dirty="0">
                <a:latin typeface="Arial"/>
                <a:cs typeface="Arial"/>
              </a:rPr>
              <a:t>dalam </a:t>
            </a:r>
            <a:r>
              <a:rPr sz="2800" dirty="0">
                <a:latin typeface="Arial"/>
                <a:cs typeface="Arial"/>
              </a:rPr>
              <a:t>rumah, sekolah, dan </a:t>
            </a:r>
            <a:r>
              <a:rPr sz="2800" spc="-25" dirty="0">
                <a:latin typeface="Arial"/>
                <a:cs typeface="Arial"/>
              </a:rPr>
              <a:t>kantor.  </a:t>
            </a:r>
            <a:r>
              <a:rPr sz="2800" spc="-5" dirty="0">
                <a:latin typeface="Arial"/>
                <a:cs typeface="Arial"/>
              </a:rPr>
              <a:t>Pencemaran ini </a:t>
            </a:r>
            <a:r>
              <a:rPr sz="2800" dirty="0">
                <a:latin typeface="Arial"/>
                <a:cs typeface="Arial"/>
              </a:rPr>
              <a:t>sering disebut </a:t>
            </a:r>
            <a:r>
              <a:rPr sz="2800" spc="-5" dirty="0">
                <a:latin typeface="Arial"/>
                <a:cs typeface="Arial"/>
              </a:rPr>
              <a:t>pencemaran  dalam ruangan </a:t>
            </a:r>
            <a:r>
              <a:rPr sz="2800" dirty="0">
                <a:latin typeface="Arial"/>
                <a:cs typeface="Arial"/>
              </a:rPr>
              <a:t>(indoor</a:t>
            </a:r>
            <a:r>
              <a:rPr sz="2800" spc="4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pollution).</a:t>
            </a:r>
            <a:endParaRPr sz="28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354965" algn="l"/>
                <a:tab pos="355600" algn="l"/>
              </a:tabLst>
            </a:pPr>
            <a:r>
              <a:rPr sz="2800" b="1" spc="-10" dirty="0">
                <a:solidFill>
                  <a:srgbClr val="FF0000"/>
                </a:solidFill>
                <a:latin typeface="Arial"/>
                <a:cs typeface="Arial"/>
              </a:rPr>
              <a:t>PERLU</a:t>
            </a:r>
            <a:r>
              <a:rPr sz="2800" b="1" spc="-5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2800" b="1" spc="-45" dirty="0">
                <a:solidFill>
                  <a:srgbClr val="FF0000"/>
                </a:solidFill>
                <a:latin typeface="Arial"/>
                <a:cs typeface="Arial"/>
              </a:rPr>
              <a:t>DIWASPADAI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41500" y="324357"/>
            <a:ext cx="646430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85" dirty="0"/>
              <a:t>ZAT-ZAT </a:t>
            </a:r>
            <a:r>
              <a:rPr sz="4400" spc="-545" dirty="0"/>
              <a:t>PENCEMAR</a:t>
            </a:r>
            <a:r>
              <a:rPr sz="4400" spc="-580" dirty="0"/>
              <a:t> </a:t>
            </a:r>
            <a:r>
              <a:rPr sz="4400" spc="-509" dirty="0"/>
              <a:t>UDARA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535940" y="1232052"/>
            <a:ext cx="8141970" cy="5064760"/>
          </a:xfrm>
          <a:prstGeom prst="rect">
            <a:avLst/>
          </a:prstGeom>
        </p:spPr>
        <p:txBody>
          <a:bodyPr vert="horz" wrap="square" lIns="0" tIns="9906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780"/>
              </a:spcBef>
              <a:buChar char="•"/>
              <a:tabLst>
                <a:tab pos="354965" algn="l"/>
                <a:tab pos="355600" algn="l"/>
              </a:tabLst>
            </a:pPr>
            <a:r>
              <a:rPr sz="2850" dirty="0">
                <a:latin typeface="Arial"/>
                <a:cs typeface="Arial"/>
              </a:rPr>
              <a:t>Emisi Karbon Monoksida</a:t>
            </a:r>
            <a:r>
              <a:rPr sz="2850" spc="-35" dirty="0">
                <a:latin typeface="Arial"/>
                <a:cs typeface="Arial"/>
              </a:rPr>
              <a:t> </a:t>
            </a:r>
            <a:r>
              <a:rPr sz="2850" dirty="0">
                <a:latin typeface="Arial"/>
                <a:cs typeface="Arial"/>
              </a:rPr>
              <a:t>(CO)</a:t>
            </a:r>
            <a:endParaRPr sz="2850">
              <a:latin typeface="Arial"/>
              <a:cs typeface="Arial"/>
            </a:endParaRPr>
          </a:p>
          <a:p>
            <a:pPr marL="355600" marR="29209" indent="-342900">
              <a:lnSpc>
                <a:spcPct val="100000"/>
              </a:lnSpc>
              <a:spcBef>
                <a:spcPts val="685"/>
              </a:spcBef>
              <a:buChar char="•"/>
              <a:tabLst>
                <a:tab pos="354965" algn="l"/>
                <a:tab pos="355600" algn="l"/>
              </a:tabLst>
            </a:pPr>
            <a:r>
              <a:rPr sz="2850" dirty="0">
                <a:latin typeface="Arial"/>
                <a:cs typeface="Arial"/>
              </a:rPr>
              <a:t>Asap </a:t>
            </a:r>
            <a:r>
              <a:rPr sz="2850" spc="-5" dirty="0">
                <a:latin typeface="Arial"/>
                <a:cs typeface="Arial"/>
              </a:rPr>
              <a:t>kendaraan merupakan </a:t>
            </a:r>
            <a:r>
              <a:rPr sz="2850" dirty="0">
                <a:latin typeface="Arial"/>
                <a:cs typeface="Arial"/>
              </a:rPr>
              <a:t>sumber utama </a:t>
            </a:r>
            <a:r>
              <a:rPr sz="2850" spc="-5" dirty="0">
                <a:latin typeface="Arial"/>
                <a:cs typeface="Arial"/>
              </a:rPr>
              <a:t>bagi  </a:t>
            </a:r>
            <a:r>
              <a:rPr sz="2850" dirty="0">
                <a:latin typeface="Arial"/>
                <a:cs typeface="Arial"/>
              </a:rPr>
              <a:t>karbon monoksida </a:t>
            </a:r>
            <a:r>
              <a:rPr sz="2850" spc="-5" dirty="0">
                <a:latin typeface="Arial"/>
                <a:cs typeface="Arial"/>
              </a:rPr>
              <a:t>di berbagai perkotaan. </a:t>
            </a:r>
            <a:r>
              <a:rPr sz="2850" dirty="0">
                <a:latin typeface="Arial"/>
                <a:cs typeface="Arial"/>
              </a:rPr>
              <a:t>Data  </a:t>
            </a:r>
            <a:r>
              <a:rPr sz="2850" spc="-5" dirty="0">
                <a:latin typeface="Arial"/>
                <a:cs typeface="Arial"/>
              </a:rPr>
              <a:t>mengungkapkan </a:t>
            </a:r>
            <a:r>
              <a:rPr sz="2850" dirty="0">
                <a:latin typeface="Arial"/>
                <a:cs typeface="Arial"/>
              </a:rPr>
              <a:t>bahwa 60% pencemaran </a:t>
            </a:r>
            <a:r>
              <a:rPr sz="2850" spc="-5" dirty="0">
                <a:latin typeface="Arial"/>
                <a:cs typeface="Arial"/>
              </a:rPr>
              <a:t>uda-  ra di </a:t>
            </a:r>
            <a:r>
              <a:rPr sz="2850" dirty="0">
                <a:latin typeface="Arial"/>
                <a:cs typeface="Arial"/>
              </a:rPr>
              <a:t>Jakarta disebabkan karena </a:t>
            </a:r>
            <a:r>
              <a:rPr sz="2850" spc="-5" dirty="0">
                <a:latin typeface="Arial"/>
                <a:cs typeface="Arial"/>
              </a:rPr>
              <a:t>benda ber-  gerak </a:t>
            </a:r>
            <a:r>
              <a:rPr sz="2850" dirty="0">
                <a:latin typeface="Arial"/>
                <a:cs typeface="Arial"/>
              </a:rPr>
              <a:t>atau </a:t>
            </a:r>
            <a:r>
              <a:rPr sz="2850" spc="-5" dirty="0">
                <a:latin typeface="Arial"/>
                <a:cs typeface="Arial"/>
              </a:rPr>
              <a:t>transportasi umum </a:t>
            </a:r>
            <a:r>
              <a:rPr sz="2850" dirty="0">
                <a:latin typeface="Arial"/>
                <a:cs typeface="Arial"/>
              </a:rPr>
              <a:t>yang </a:t>
            </a:r>
            <a:r>
              <a:rPr sz="2850" spc="-5" dirty="0">
                <a:latin typeface="Arial"/>
                <a:cs typeface="Arial"/>
              </a:rPr>
              <a:t>berbahan  bakar </a:t>
            </a:r>
            <a:r>
              <a:rPr sz="2850" dirty="0">
                <a:latin typeface="Arial"/>
                <a:cs typeface="Arial"/>
              </a:rPr>
              <a:t>solar terutama berasal </a:t>
            </a:r>
            <a:r>
              <a:rPr sz="2850" spc="-5" dirty="0">
                <a:latin typeface="Arial"/>
                <a:cs typeface="Arial"/>
              </a:rPr>
              <a:t>dari Metromini</a:t>
            </a:r>
            <a:r>
              <a:rPr sz="2850" spc="5" dirty="0">
                <a:latin typeface="Arial"/>
                <a:cs typeface="Arial"/>
              </a:rPr>
              <a:t> </a:t>
            </a:r>
            <a:r>
              <a:rPr sz="2850" dirty="0">
                <a:latin typeface="Arial"/>
                <a:cs typeface="Arial"/>
              </a:rPr>
              <a:t>.</a:t>
            </a:r>
            <a:endParaRPr sz="28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90"/>
              </a:spcBef>
              <a:buChar char="•"/>
              <a:tabLst>
                <a:tab pos="354965" algn="l"/>
                <a:tab pos="355600" algn="l"/>
              </a:tabLst>
            </a:pPr>
            <a:r>
              <a:rPr sz="2850" spc="-5" dirty="0">
                <a:latin typeface="Arial"/>
                <a:cs typeface="Arial"/>
              </a:rPr>
              <a:t>Formasi </a:t>
            </a:r>
            <a:r>
              <a:rPr sz="2850" dirty="0">
                <a:latin typeface="Arial"/>
                <a:cs typeface="Arial"/>
              </a:rPr>
              <a:t>CO </a:t>
            </a:r>
            <a:r>
              <a:rPr sz="2850" spc="-5" dirty="0">
                <a:latin typeface="Arial"/>
                <a:cs typeface="Arial"/>
              </a:rPr>
              <a:t>merupakan </a:t>
            </a:r>
            <a:r>
              <a:rPr sz="2850" dirty="0">
                <a:latin typeface="Arial"/>
                <a:cs typeface="Arial"/>
              </a:rPr>
              <a:t>fungsi </a:t>
            </a:r>
            <a:r>
              <a:rPr sz="2850" spc="-5" dirty="0">
                <a:latin typeface="Arial"/>
                <a:cs typeface="Arial"/>
              </a:rPr>
              <a:t>dari </a:t>
            </a:r>
            <a:r>
              <a:rPr sz="2850" dirty="0">
                <a:latin typeface="Arial"/>
                <a:cs typeface="Arial"/>
              </a:rPr>
              <a:t>rasio  kebutuhan </a:t>
            </a:r>
            <a:r>
              <a:rPr sz="2850" spc="-5" dirty="0">
                <a:latin typeface="Arial"/>
                <a:cs typeface="Arial"/>
              </a:rPr>
              <a:t>udara dan bahan bakar </a:t>
            </a:r>
            <a:r>
              <a:rPr sz="2850" dirty="0">
                <a:latin typeface="Arial"/>
                <a:cs typeface="Arial"/>
              </a:rPr>
              <a:t>dalam  proses pembakaran </a:t>
            </a:r>
            <a:r>
              <a:rPr sz="2850" spc="-5" dirty="0">
                <a:latin typeface="Arial"/>
                <a:cs typeface="Arial"/>
              </a:rPr>
              <a:t>di </a:t>
            </a:r>
            <a:r>
              <a:rPr sz="2850" dirty="0">
                <a:latin typeface="Arial"/>
                <a:cs typeface="Arial"/>
              </a:rPr>
              <a:t>dalam </a:t>
            </a:r>
            <a:r>
              <a:rPr sz="2850" spc="-5" dirty="0">
                <a:latin typeface="Arial"/>
                <a:cs typeface="Arial"/>
              </a:rPr>
              <a:t>ruang bakar </a:t>
            </a:r>
            <a:r>
              <a:rPr sz="2850" dirty="0">
                <a:latin typeface="Arial"/>
                <a:cs typeface="Arial"/>
              </a:rPr>
              <a:t>mesin  diesel.</a:t>
            </a:r>
            <a:endParaRPr sz="2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91306"/>
            <a:ext cx="4343400" cy="37666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326635" y="3733800"/>
            <a:ext cx="4817363" cy="31241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43400" y="0"/>
            <a:ext cx="4800599" cy="37528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0"/>
            <a:ext cx="2114550" cy="28194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057400" y="0"/>
            <a:ext cx="2246503" cy="2819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312289" y="286257"/>
            <a:ext cx="452374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755" dirty="0"/>
              <a:t>EFEK </a:t>
            </a:r>
            <a:r>
              <a:rPr sz="4400" spc="-345" dirty="0"/>
              <a:t>RUMAH</a:t>
            </a:r>
            <a:r>
              <a:rPr sz="4400" spc="-245" dirty="0"/>
              <a:t> </a:t>
            </a:r>
            <a:r>
              <a:rPr sz="4400" spc="-675" dirty="0"/>
              <a:t>KACA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83540" y="1278382"/>
            <a:ext cx="8122284" cy="504698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355600" marR="652145" indent="-342900">
              <a:lnSpc>
                <a:spcPct val="90000"/>
              </a:lnSpc>
              <a:spcBef>
                <a:spcPts val="425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Istilah Efek </a:t>
            </a:r>
            <a:r>
              <a:rPr sz="2700" spc="-5" dirty="0">
                <a:latin typeface="Arial"/>
                <a:cs typeface="Arial"/>
              </a:rPr>
              <a:t>Rumah Kaca (green house </a:t>
            </a:r>
            <a:r>
              <a:rPr sz="2700" spc="-10" dirty="0">
                <a:latin typeface="Arial"/>
                <a:cs typeface="Arial"/>
              </a:rPr>
              <a:t>effect)  </a:t>
            </a:r>
            <a:r>
              <a:rPr sz="2700" spc="-5" dirty="0">
                <a:latin typeface="Arial"/>
                <a:cs typeface="Arial"/>
              </a:rPr>
              <a:t>berasal dari pengalaman para petani di daerah  </a:t>
            </a:r>
            <a:r>
              <a:rPr sz="2700" dirty="0">
                <a:latin typeface="Arial"/>
                <a:cs typeface="Arial"/>
              </a:rPr>
              <a:t>iklim sedang yang </a:t>
            </a:r>
            <a:r>
              <a:rPr sz="2700" spc="-5" dirty="0">
                <a:latin typeface="Arial"/>
                <a:cs typeface="Arial"/>
              </a:rPr>
              <a:t>menanam sayur-mayur dan  bunga-bungaan di dalam rumah</a:t>
            </a:r>
            <a:r>
              <a:rPr sz="2700" spc="-15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kaca.</a:t>
            </a:r>
            <a:endParaRPr sz="2700">
              <a:latin typeface="Arial"/>
              <a:cs typeface="Arial"/>
            </a:endParaRPr>
          </a:p>
          <a:p>
            <a:pPr marL="355600" marR="24130" indent="-342900">
              <a:lnSpc>
                <a:spcPct val="90000"/>
              </a:lnSpc>
              <a:spcBef>
                <a:spcPts val="645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5" dirty="0">
                <a:latin typeface="Arial"/>
                <a:cs typeface="Arial"/>
              </a:rPr>
              <a:t>Yang </a:t>
            </a:r>
            <a:r>
              <a:rPr sz="2700" spc="-5" dirty="0">
                <a:latin typeface="Arial"/>
                <a:cs typeface="Arial"/>
              </a:rPr>
              <a:t>terjadi dengan rumah </a:t>
            </a:r>
            <a:r>
              <a:rPr sz="2700" dirty="0">
                <a:latin typeface="Arial"/>
                <a:cs typeface="Arial"/>
              </a:rPr>
              <a:t>kaca </a:t>
            </a:r>
            <a:r>
              <a:rPr sz="2700" spc="-5" dirty="0">
                <a:latin typeface="Arial"/>
                <a:cs typeface="Arial"/>
              </a:rPr>
              <a:t>ini, </a:t>
            </a:r>
            <a:r>
              <a:rPr sz="2700" dirty="0">
                <a:latin typeface="Arial"/>
                <a:cs typeface="Arial"/>
              </a:rPr>
              <a:t>cahaya  </a:t>
            </a:r>
            <a:r>
              <a:rPr sz="2700" spc="-5" dirty="0">
                <a:latin typeface="Arial"/>
                <a:cs typeface="Arial"/>
              </a:rPr>
              <a:t>matahari menembus </a:t>
            </a:r>
            <a:r>
              <a:rPr sz="2700" dirty="0">
                <a:latin typeface="Arial"/>
                <a:cs typeface="Arial"/>
              </a:rPr>
              <a:t>kaca </a:t>
            </a:r>
            <a:r>
              <a:rPr sz="2700" spc="-5" dirty="0">
                <a:latin typeface="Arial"/>
                <a:cs typeface="Arial"/>
              </a:rPr>
              <a:t>dan dipantulkan kembali  </a:t>
            </a:r>
            <a:r>
              <a:rPr sz="2700" dirty="0">
                <a:latin typeface="Arial"/>
                <a:cs typeface="Arial"/>
              </a:rPr>
              <a:t>oleh </a:t>
            </a:r>
            <a:r>
              <a:rPr sz="2700" spc="-5" dirty="0">
                <a:latin typeface="Arial"/>
                <a:cs typeface="Arial"/>
              </a:rPr>
              <a:t>benda-benda </a:t>
            </a:r>
            <a:r>
              <a:rPr sz="2700" dirty="0">
                <a:latin typeface="Arial"/>
                <a:cs typeface="Arial"/>
              </a:rPr>
              <a:t>dalam </a:t>
            </a:r>
            <a:r>
              <a:rPr sz="2700" spc="-5" dirty="0">
                <a:latin typeface="Arial"/>
                <a:cs typeface="Arial"/>
              </a:rPr>
              <a:t>ruangan rumah </a:t>
            </a:r>
            <a:r>
              <a:rPr sz="2700" dirty="0">
                <a:latin typeface="Arial"/>
                <a:cs typeface="Arial"/>
              </a:rPr>
              <a:t>kaca  </a:t>
            </a:r>
            <a:r>
              <a:rPr sz="2700" spc="-5" dirty="0">
                <a:latin typeface="Arial"/>
                <a:cs typeface="Arial"/>
              </a:rPr>
              <a:t>sebagai gelombang panas yang berupa sinar infra  merah.</a:t>
            </a:r>
            <a:endParaRPr sz="2700">
              <a:latin typeface="Arial"/>
              <a:cs typeface="Arial"/>
            </a:endParaRPr>
          </a:p>
          <a:p>
            <a:pPr marL="355600" marR="5080" indent="-342900">
              <a:lnSpc>
                <a:spcPct val="9000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Namun gelombang panas itu terperangkap </a:t>
            </a:r>
            <a:r>
              <a:rPr sz="2700" spc="-10" dirty="0">
                <a:latin typeface="Arial"/>
                <a:cs typeface="Arial"/>
              </a:rPr>
              <a:t>di  </a:t>
            </a:r>
            <a:r>
              <a:rPr sz="2700" dirty="0">
                <a:latin typeface="Arial"/>
                <a:cs typeface="Arial"/>
              </a:rPr>
              <a:t>dalam </a:t>
            </a:r>
            <a:r>
              <a:rPr sz="2700" spc="-5" dirty="0">
                <a:latin typeface="Arial"/>
                <a:cs typeface="Arial"/>
              </a:rPr>
              <a:t>ruangan </a:t>
            </a:r>
            <a:r>
              <a:rPr sz="2700" dirty="0">
                <a:latin typeface="Arial"/>
                <a:cs typeface="Arial"/>
              </a:rPr>
              <a:t>kaca serta tidak </a:t>
            </a:r>
            <a:r>
              <a:rPr sz="2700" spc="-5" dirty="0">
                <a:latin typeface="Arial"/>
                <a:cs typeface="Arial"/>
              </a:rPr>
              <a:t>bercampur</a:t>
            </a:r>
            <a:r>
              <a:rPr sz="2700" spc="-60" dirty="0">
                <a:latin typeface="Arial"/>
                <a:cs typeface="Arial"/>
              </a:rPr>
              <a:t> </a:t>
            </a:r>
            <a:r>
              <a:rPr sz="2700" spc="-5" dirty="0">
                <a:latin typeface="Arial"/>
                <a:cs typeface="Arial"/>
              </a:rPr>
              <a:t>dengan  udara dingin di </a:t>
            </a:r>
            <a:r>
              <a:rPr sz="2700" dirty="0">
                <a:latin typeface="Arial"/>
                <a:cs typeface="Arial"/>
              </a:rPr>
              <a:t>luarnya. Akibatnya, </a:t>
            </a:r>
            <a:r>
              <a:rPr sz="2700" spc="-5" dirty="0">
                <a:latin typeface="Arial"/>
                <a:cs typeface="Arial"/>
              </a:rPr>
              <a:t>suhu di dalam  rumah </a:t>
            </a:r>
            <a:r>
              <a:rPr sz="2700" dirty="0">
                <a:latin typeface="Arial"/>
                <a:cs typeface="Arial"/>
              </a:rPr>
              <a:t>kaca </a:t>
            </a:r>
            <a:r>
              <a:rPr sz="2700" spc="-5" dirty="0">
                <a:latin typeface="Arial"/>
                <a:cs typeface="Arial"/>
              </a:rPr>
              <a:t>lebih tinggi daripada di</a:t>
            </a:r>
            <a:r>
              <a:rPr sz="2700" spc="-20" dirty="0">
                <a:latin typeface="Arial"/>
                <a:cs typeface="Arial"/>
              </a:rPr>
              <a:t> </a:t>
            </a:r>
            <a:r>
              <a:rPr sz="2700" dirty="0">
                <a:latin typeface="Arial"/>
                <a:cs typeface="Arial"/>
              </a:rPr>
              <a:t>luarnya.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351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98217" y="134239"/>
            <a:ext cx="41490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385" dirty="0"/>
              <a:t>PEMANASAN</a:t>
            </a:r>
            <a:r>
              <a:rPr sz="3600" spc="-235" dirty="0"/>
              <a:t> </a:t>
            </a:r>
            <a:r>
              <a:rPr sz="3600" spc="-560" dirty="0"/>
              <a:t>GLOBAL</a:t>
            </a:r>
            <a:endParaRPr sz="3600"/>
          </a:p>
        </p:txBody>
      </p:sp>
      <p:sp>
        <p:nvSpPr>
          <p:cNvPr id="3" name="object 3"/>
          <p:cNvSpPr txBox="1"/>
          <p:nvPr/>
        </p:nvSpPr>
        <p:spPr>
          <a:xfrm>
            <a:off x="383540" y="862329"/>
            <a:ext cx="8197850" cy="55403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19431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Sinar inframerah yang dipantulkan bumi kemudian  diserap oleh molekul gas yang antara lain berupa  uap air atau H20, </a:t>
            </a:r>
            <a:r>
              <a:rPr sz="2700" dirty="0">
                <a:latin typeface="Arial"/>
                <a:cs typeface="Arial"/>
              </a:rPr>
              <a:t>CO2, </a:t>
            </a:r>
            <a:r>
              <a:rPr sz="2700" spc="-5" dirty="0">
                <a:latin typeface="Arial"/>
                <a:cs typeface="Arial"/>
              </a:rPr>
              <a:t>metan (CH4), dan ozon  </a:t>
            </a:r>
            <a:r>
              <a:rPr sz="2700" dirty="0">
                <a:latin typeface="Arial"/>
                <a:cs typeface="Arial"/>
              </a:rPr>
              <a:t>(O3).</a:t>
            </a:r>
            <a:endParaRPr sz="2700">
              <a:latin typeface="Arial"/>
              <a:cs typeface="Arial"/>
            </a:endParaRPr>
          </a:p>
          <a:p>
            <a:pPr marL="355600" marR="575310" indent="-342900">
              <a:lnSpc>
                <a:spcPct val="10000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spc="-5" dirty="0">
                <a:latin typeface="Arial"/>
                <a:cs typeface="Arial"/>
              </a:rPr>
              <a:t>Sinar panas inframerah ini terperangkap dalam  lapisan </a:t>
            </a:r>
            <a:r>
              <a:rPr sz="2700" dirty="0">
                <a:latin typeface="Arial"/>
                <a:cs typeface="Arial"/>
              </a:rPr>
              <a:t>troposfir </a:t>
            </a:r>
            <a:r>
              <a:rPr sz="2700" spc="-5" dirty="0">
                <a:latin typeface="Arial"/>
                <a:cs typeface="Arial"/>
              </a:rPr>
              <a:t>dan suhu udara di </a:t>
            </a:r>
            <a:r>
              <a:rPr sz="2700" dirty="0">
                <a:latin typeface="Arial"/>
                <a:cs typeface="Arial"/>
              </a:rPr>
              <a:t>troposfir </a:t>
            </a:r>
            <a:r>
              <a:rPr sz="2700" spc="-10" dirty="0">
                <a:latin typeface="Arial"/>
                <a:cs typeface="Arial"/>
              </a:rPr>
              <a:t>dan  </a:t>
            </a:r>
            <a:r>
              <a:rPr sz="2700" spc="-5" dirty="0">
                <a:latin typeface="Arial"/>
                <a:cs typeface="Arial"/>
              </a:rPr>
              <a:t>permukaan bumi menjadi</a:t>
            </a:r>
            <a:r>
              <a:rPr sz="2700" dirty="0">
                <a:latin typeface="Arial"/>
                <a:cs typeface="Arial"/>
              </a:rPr>
              <a:t> naik.</a:t>
            </a:r>
            <a:endParaRPr sz="27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50"/>
              </a:spcBef>
              <a:buChar char="•"/>
              <a:tabLst>
                <a:tab pos="354965" algn="l"/>
                <a:tab pos="355600" algn="l"/>
              </a:tabLst>
            </a:pPr>
            <a:r>
              <a:rPr sz="2700" dirty="0">
                <a:latin typeface="Arial"/>
                <a:cs typeface="Arial"/>
              </a:rPr>
              <a:t>Ketika </a:t>
            </a:r>
            <a:r>
              <a:rPr sz="2700" spc="-5" dirty="0">
                <a:latin typeface="Arial"/>
                <a:cs typeface="Arial"/>
              </a:rPr>
              <a:t>pancaran kembali sinar inframerah  terperangkap oleh </a:t>
            </a:r>
            <a:r>
              <a:rPr sz="2700" dirty="0">
                <a:latin typeface="Arial"/>
                <a:cs typeface="Arial"/>
              </a:rPr>
              <a:t>CO2 </a:t>
            </a:r>
            <a:r>
              <a:rPr sz="2700" spc="-5" dirty="0">
                <a:latin typeface="Arial"/>
                <a:cs typeface="Arial"/>
              </a:rPr>
              <a:t>dan gas lainnya,maka sinar  inframerah akan kembali memantul </a:t>
            </a:r>
            <a:r>
              <a:rPr sz="2700" dirty="0">
                <a:latin typeface="Arial"/>
                <a:cs typeface="Arial"/>
              </a:rPr>
              <a:t>ke </a:t>
            </a:r>
            <a:r>
              <a:rPr sz="2700" spc="-5" dirty="0">
                <a:latin typeface="Arial"/>
                <a:cs typeface="Arial"/>
              </a:rPr>
              <a:t>bumi </a:t>
            </a:r>
            <a:r>
              <a:rPr sz="2700" spc="-10" dirty="0">
                <a:latin typeface="Arial"/>
                <a:cs typeface="Arial"/>
              </a:rPr>
              <a:t>dan  </a:t>
            </a:r>
            <a:r>
              <a:rPr sz="2700" dirty="0">
                <a:latin typeface="Arial"/>
                <a:cs typeface="Arial"/>
              </a:rPr>
              <a:t>suhu </a:t>
            </a:r>
            <a:r>
              <a:rPr sz="2700" spc="-5" dirty="0">
                <a:latin typeface="Arial"/>
                <a:cs typeface="Arial"/>
              </a:rPr>
              <a:t>bumi menjadi naik. Dibandingkan </a:t>
            </a:r>
            <a:r>
              <a:rPr sz="2700" dirty="0">
                <a:latin typeface="Arial"/>
                <a:cs typeface="Arial"/>
              </a:rPr>
              <a:t>tahun </a:t>
            </a:r>
            <a:r>
              <a:rPr sz="2700" spc="-5" dirty="0">
                <a:latin typeface="Arial"/>
                <a:cs typeface="Arial"/>
              </a:rPr>
              <a:t>50-an  </a:t>
            </a:r>
            <a:r>
              <a:rPr sz="2700" dirty="0">
                <a:latin typeface="Arial"/>
                <a:cs typeface="Arial"/>
              </a:rPr>
              <a:t>misalnya, </a:t>
            </a:r>
            <a:r>
              <a:rPr sz="2700" spc="-5" dirty="0">
                <a:latin typeface="Arial"/>
                <a:cs typeface="Arial"/>
              </a:rPr>
              <a:t>kini suhu bumi telah naik </a:t>
            </a:r>
            <a:r>
              <a:rPr sz="2700" dirty="0">
                <a:latin typeface="Arial"/>
                <a:cs typeface="Arial"/>
              </a:rPr>
              <a:t>sekitar </a:t>
            </a:r>
            <a:r>
              <a:rPr sz="2700" spc="-5" dirty="0">
                <a:latin typeface="Arial"/>
                <a:cs typeface="Arial"/>
              </a:rPr>
              <a:t>0,20 C  lebih</a:t>
            </a:r>
            <a:endParaRPr sz="27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075673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27743" cy="685799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562100" marR="5080" indent="-1544320">
              <a:lnSpc>
                <a:spcPct val="100000"/>
              </a:lnSpc>
              <a:spcBef>
                <a:spcPts val="95"/>
              </a:spcBef>
            </a:pPr>
            <a:r>
              <a:rPr spc="-580" dirty="0"/>
              <a:t>KANKER </a:t>
            </a:r>
            <a:r>
              <a:rPr spc="-550" dirty="0"/>
              <a:t>PARU </a:t>
            </a:r>
            <a:r>
              <a:rPr spc="-545" dirty="0"/>
              <a:t>SEBAGAI </a:t>
            </a:r>
            <a:r>
              <a:rPr spc="-590" dirty="0"/>
              <a:t>SATU </a:t>
            </a:r>
            <a:r>
              <a:rPr spc="-525" dirty="0"/>
              <a:t>AKIBAT  </a:t>
            </a:r>
            <a:r>
              <a:rPr spc="-475" dirty="0"/>
              <a:t>PENCEMARAN</a:t>
            </a:r>
            <a:r>
              <a:rPr spc="-195" dirty="0"/>
              <a:t> </a:t>
            </a:r>
            <a:r>
              <a:rPr spc="-465" dirty="0"/>
              <a:t>UDARA</a:t>
            </a:r>
          </a:p>
        </p:txBody>
      </p:sp>
      <p:sp>
        <p:nvSpPr>
          <p:cNvPr id="3" name="object 3"/>
          <p:cNvSpPr/>
          <p:nvPr/>
        </p:nvSpPr>
        <p:spPr>
          <a:xfrm>
            <a:off x="0" y="1745233"/>
            <a:ext cx="5181600" cy="511276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705600" y="1676400"/>
            <a:ext cx="2438400" cy="24513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24395" y="4114800"/>
            <a:ext cx="2419604" cy="274319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181600" y="2438400"/>
            <a:ext cx="1494154" cy="38862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581397"/>
            <a:ext cx="4267200" cy="32765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4114800" cy="35814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083430" y="0"/>
            <a:ext cx="5060568" cy="68579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200400"/>
            <a:ext cx="3886200" cy="36575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931920" y="3200400"/>
            <a:ext cx="5212079" cy="36575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0"/>
            <a:ext cx="3964686" cy="31242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962400" y="0"/>
            <a:ext cx="2555494" cy="32289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6477000" y="0"/>
            <a:ext cx="2666999" cy="32004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2971800"/>
            <a:ext cx="9143999" cy="38861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2667000" y="0"/>
            <a:ext cx="3690492" cy="304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02917" y="328421"/>
            <a:ext cx="513842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15" dirty="0"/>
              <a:t>PENCEMARAN</a:t>
            </a:r>
            <a:r>
              <a:rPr sz="4400" spc="-325" dirty="0"/>
              <a:t> </a:t>
            </a:r>
            <a:r>
              <a:rPr sz="4400" spc="-509" dirty="0"/>
              <a:t>TANAH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83540" y="1318005"/>
            <a:ext cx="8180705" cy="48920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689610" indent="-342900">
              <a:lnSpc>
                <a:spcPct val="100000"/>
              </a:lnSpc>
              <a:spcBef>
                <a:spcPts val="105"/>
              </a:spcBef>
              <a:buChar char="•"/>
              <a:tabLst>
                <a:tab pos="354965" algn="l"/>
                <a:tab pos="355600" algn="l"/>
              </a:tabLst>
            </a:pPr>
            <a:r>
              <a:rPr sz="2850" dirty="0">
                <a:latin typeface="Arial"/>
                <a:cs typeface="Arial"/>
              </a:rPr>
              <a:t>Pencemaran tanah adalah keadaan </a:t>
            </a:r>
            <a:r>
              <a:rPr sz="2850" spc="-5" dirty="0">
                <a:latin typeface="Arial"/>
                <a:cs typeface="Arial"/>
              </a:rPr>
              <a:t>di</a:t>
            </a:r>
            <a:r>
              <a:rPr sz="2850" spc="-75" dirty="0">
                <a:latin typeface="Arial"/>
                <a:cs typeface="Arial"/>
              </a:rPr>
              <a:t> </a:t>
            </a:r>
            <a:r>
              <a:rPr sz="2850" spc="-5" dirty="0">
                <a:latin typeface="Arial"/>
                <a:cs typeface="Arial"/>
              </a:rPr>
              <a:t>mana  bahan </a:t>
            </a:r>
            <a:r>
              <a:rPr sz="2850" dirty="0">
                <a:latin typeface="Arial"/>
                <a:cs typeface="Arial"/>
              </a:rPr>
              <a:t>kimia buatan manusia masuk </a:t>
            </a:r>
            <a:r>
              <a:rPr sz="2850" spc="-5" dirty="0">
                <a:latin typeface="Arial"/>
                <a:cs typeface="Arial"/>
              </a:rPr>
              <a:t>dan  merubah lingkungan </a:t>
            </a:r>
            <a:r>
              <a:rPr sz="2850" dirty="0">
                <a:latin typeface="Arial"/>
                <a:cs typeface="Arial"/>
              </a:rPr>
              <a:t>tanah</a:t>
            </a:r>
            <a:r>
              <a:rPr sz="2850" spc="10" dirty="0">
                <a:latin typeface="Arial"/>
                <a:cs typeface="Arial"/>
              </a:rPr>
              <a:t> </a:t>
            </a:r>
            <a:r>
              <a:rPr sz="2850" dirty="0">
                <a:latin typeface="Arial"/>
                <a:cs typeface="Arial"/>
              </a:rPr>
              <a:t>alami.</a:t>
            </a:r>
            <a:endParaRPr sz="285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85"/>
              </a:spcBef>
              <a:buChar char="•"/>
              <a:tabLst>
                <a:tab pos="354965" algn="l"/>
                <a:tab pos="355600" algn="l"/>
              </a:tabLst>
            </a:pPr>
            <a:r>
              <a:rPr sz="2850" dirty="0">
                <a:latin typeface="Arial"/>
                <a:cs typeface="Arial"/>
              </a:rPr>
              <a:t>Pencemaran ini biasanya terjadi </a:t>
            </a:r>
            <a:r>
              <a:rPr sz="2850" spc="-5" dirty="0">
                <a:latin typeface="Arial"/>
                <a:cs typeface="Arial"/>
              </a:rPr>
              <a:t>karena:  kebocoran </a:t>
            </a:r>
            <a:r>
              <a:rPr sz="2850" dirty="0">
                <a:latin typeface="Arial"/>
                <a:cs typeface="Arial"/>
              </a:rPr>
              <a:t>limbah cair atau </a:t>
            </a:r>
            <a:r>
              <a:rPr sz="2850" spc="-5" dirty="0">
                <a:latin typeface="Arial"/>
                <a:cs typeface="Arial"/>
              </a:rPr>
              <a:t>bahan </a:t>
            </a:r>
            <a:r>
              <a:rPr sz="2850" dirty="0">
                <a:latin typeface="Arial"/>
                <a:cs typeface="Arial"/>
              </a:rPr>
              <a:t>kimia industri  atau fasilitas komersial, </a:t>
            </a:r>
            <a:r>
              <a:rPr sz="2850" spc="-5" dirty="0">
                <a:latin typeface="Arial"/>
                <a:cs typeface="Arial"/>
              </a:rPr>
              <a:t>penggunaan </a:t>
            </a:r>
            <a:r>
              <a:rPr sz="2850" dirty="0">
                <a:latin typeface="Arial"/>
                <a:cs typeface="Arial"/>
              </a:rPr>
              <a:t>pestisida,  masuknya air </a:t>
            </a:r>
            <a:r>
              <a:rPr sz="2850" spc="-5" dirty="0">
                <a:latin typeface="Arial"/>
                <a:cs typeface="Arial"/>
              </a:rPr>
              <a:t>permukaan </a:t>
            </a:r>
            <a:r>
              <a:rPr sz="2850" dirty="0">
                <a:latin typeface="Arial"/>
                <a:cs typeface="Arial"/>
              </a:rPr>
              <a:t>tanah </a:t>
            </a:r>
            <a:r>
              <a:rPr sz="2850" spc="-5" dirty="0">
                <a:latin typeface="Arial"/>
                <a:cs typeface="Arial"/>
              </a:rPr>
              <a:t>tercemar </a:t>
            </a:r>
            <a:r>
              <a:rPr sz="2850" dirty="0">
                <a:latin typeface="Arial"/>
                <a:cs typeface="Arial"/>
              </a:rPr>
              <a:t>ke  dalam lapisan </a:t>
            </a:r>
            <a:r>
              <a:rPr sz="2850" spc="-5" dirty="0">
                <a:latin typeface="Arial"/>
                <a:cs typeface="Arial"/>
              </a:rPr>
              <a:t>sub-permukaan, </a:t>
            </a:r>
            <a:r>
              <a:rPr sz="2850" dirty="0">
                <a:latin typeface="Arial"/>
                <a:cs typeface="Arial"/>
              </a:rPr>
              <a:t>zat kimia, atau  limbah. air limbah </a:t>
            </a:r>
            <a:r>
              <a:rPr sz="2850" spc="-5" dirty="0">
                <a:latin typeface="Arial"/>
                <a:cs typeface="Arial"/>
              </a:rPr>
              <a:t>dari </a:t>
            </a:r>
            <a:r>
              <a:rPr sz="2850" dirty="0">
                <a:latin typeface="Arial"/>
                <a:cs typeface="Arial"/>
              </a:rPr>
              <a:t>tempat penimbunan  </a:t>
            </a:r>
            <a:r>
              <a:rPr sz="2850" spc="-5" dirty="0">
                <a:latin typeface="Arial"/>
                <a:cs typeface="Arial"/>
              </a:rPr>
              <a:t>sampah </a:t>
            </a:r>
            <a:r>
              <a:rPr sz="2850" dirty="0">
                <a:latin typeface="Arial"/>
                <a:cs typeface="Arial"/>
              </a:rPr>
              <a:t>serta limbah industri yang langsung  dibuang ke tanah secara tidak </a:t>
            </a:r>
            <a:r>
              <a:rPr sz="2850" spc="-5" dirty="0">
                <a:latin typeface="Arial"/>
                <a:cs typeface="Arial"/>
              </a:rPr>
              <a:t>memenuhi</a:t>
            </a:r>
            <a:r>
              <a:rPr sz="2850" spc="-30" dirty="0">
                <a:latin typeface="Arial"/>
                <a:cs typeface="Arial"/>
              </a:rPr>
              <a:t> </a:t>
            </a:r>
            <a:r>
              <a:rPr sz="2850" spc="-5" dirty="0">
                <a:latin typeface="Arial"/>
                <a:cs typeface="Arial"/>
              </a:rPr>
              <a:t>syarat.</a:t>
            </a:r>
            <a:endParaRPr sz="28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429000"/>
            <a:ext cx="9144000" cy="34289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9143999" cy="35052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04138" y="328421"/>
            <a:ext cx="73380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05" dirty="0"/>
              <a:t>DAMPAK </a:t>
            </a:r>
            <a:r>
              <a:rPr sz="4400" spc="-515" dirty="0"/>
              <a:t>PENCEMARAN</a:t>
            </a:r>
            <a:r>
              <a:rPr sz="4400" spc="-725" dirty="0"/>
              <a:t> </a:t>
            </a:r>
            <a:r>
              <a:rPr sz="4400" spc="-509" dirty="0"/>
              <a:t>TANAH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83540" y="1622805"/>
            <a:ext cx="7999730" cy="4324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Dampak pencemaran tanah terhadap  kesehatan tergantung </a:t>
            </a:r>
            <a:r>
              <a:rPr sz="3000" dirty="0">
                <a:latin typeface="Arial"/>
                <a:cs typeface="Arial"/>
              </a:rPr>
              <a:t>, jalur masuk </a:t>
            </a:r>
            <a:r>
              <a:rPr sz="3000" spc="-5" dirty="0">
                <a:latin typeface="Arial"/>
                <a:cs typeface="Arial"/>
              </a:rPr>
              <a:t>ke </a:t>
            </a:r>
            <a:r>
              <a:rPr sz="3000" dirty="0">
                <a:latin typeface="Arial"/>
                <a:cs typeface="Arial"/>
              </a:rPr>
              <a:t>dalam  </a:t>
            </a:r>
            <a:r>
              <a:rPr sz="3000" spc="-5" dirty="0">
                <a:latin typeface="Arial"/>
                <a:cs typeface="Arial"/>
              </a:rPr>
              <a:t>tubuh dan kerentanan populasi yang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terkena.</a:t>
            </a:r>
            <a:endParaRPr sz="3000">
              <a:latin typeface="Arial"/>
              <a:cs typeface="Arial"/>
            </a:endParaRPr>
          </a:p>
          <a:p>
            <a:pPr marL="355600" marR="614045" indent="-342900" algn="just">
              <a:lnSpc>
                <a:spcPct val="100000"/>
              </a:lnSpc>
              <a:spcBef>
                <a:spcPts val="720"/>
              </a:spcBef>
              <a:buChar char="•"/>
              <a:tabLst>
                <a:tab pos="355600" algn="l"/>
              </a:tabLst>
            </a:pPr>
            <a:r>
              <a:rPr sz="3000" spc="-5" dirty="0">
                <a:latin typeface="Arial"/>
                <a:cs typeface="Arial"/>
              </a:rPr>
              <a:t>Kromium </a:t>
            </a:r>
            <a:r>
              <a:rPr sz="3000" dirty="0">
                <a:latin typeface="Arial"/>
                <a:cs typeface="Arial"/>
              </a:rPr>
              <a:t>, </a:t>
            </a:r>
            <a:r>
              <a:rPr sz="3000" spc="-5" dirty="0">
                <a:latin typeface="Arial"/>
                <a:cs typeface="Arial"/>
              </a:rPr>
              <a:t>berbagai </a:t>
            </a:r>
            <a:r>
              <a:rPr sz="3000" dirty="0">
                <a:latin typeface="Arial"/>
                <a:cs typeface="Arial"/>
              </a:rPr>
              <a:t>macam </a:t>
            </a:r>
            <a:r>
              <a:rPr sz="3000" spc="-5" dirty="0">
                <a:latin typeface="Arial"/>
                <a:cs typeface="Arial"/>
              </a:rPr>
              <a:t>pestisida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spc="-5" dirty="0">
                <a:latin typeface="Arial"/>
                <a:cs typeface="Arial"/>
              </a:rPr>
              <a:t>dan  </a:t>
            </a:r>
            <a:r>
              <a:rPr sz="3000" dirty="0">
                <a:latin typeface="Arial"/>
                <a:cs typeface="Arial"/>
              </a:rPr>
              <a:t>herbisida </a:t>
            </a:r>
            <a:r>
              <a:rPr sz="3000" spc="-5" dirty="0">
                <a:latin typeface="Arial"/>
                <a:cs typeface="Arial"/>
              </a:rPr>
              <a:t>merupakan bahan </a:t>
            </a:r>
            <a:r>
              <a:rPr sz="3000" dirty="0">
                <a:latin typeface="Arial"/>
                <a:cs typeface="Arial"/>
              </a:rPr>
              <a:t>karsinogenik  </a:t>
            </a:r>
            <a:r>
              <a:rPr sz="3000" spc="-5" dirty="0">
                <a:latin typeface="Arial"/>
                <a:cs typeface="Arial"/>
              </a:rPr>
              <a:t>untuk semua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populasi.</a:t>
            </a:r>
            <a:endParaRPr sz="3000">
              <a:latin typeface="Arial"/>
              <a:cs typeface="Arial"/>
            </a:endParaRPr>
          </a:p>
          <a:p>
            <a:pPr marL="355600" marR="24765" indent="-342900">
              <a:lnSpc>
                <a:spcPct val="100000"/>
              </a:lnSpc>
              <a:spcBef>
                <a:spcPts val="725"/>
              </a:spcBef>
              <a:buChar char="•"/>
              <a:tabLst>
                <a:tab pos="354965" algn="l"/>
                <a:tab pos="355600" algn="l"/>
              </a:tabLst>
            </a:pPr>
            <a:r>
              <a:rPr sz="3000" spc="-20" dirty="0">
                <a:latin typeface="Arial"/>
                <a:cs typeface="Arial"/>
              </a:rPr>
              <a:t>Timbal </a:t>
            </a:r>
            <a:r>
              <a:rPr sz="3000" spc="-5" dirty="0">
                <a:latin typeface="Arial"/>
                <a:cs typeface="Arial"/>
              </a:rPr>
              <a:t>sangat berbahaya pada anak-anak,  karena dapat menyebabkan kerusakan </a:t>
            </a:r>
            <a:r>
              <a:rPr sz="3000" dirty="0">
                <a:latin typeface="Arial"/>
                <a:cs typeface="Arial"/>
              </a:rPr>
              <a:t>otak</a:t>
            </a:r>
            <a:r>
              <a:rPr sz="3000" spc="-4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,  </a:t>
            </a:r>
            <a:r>
              <a:rPr sz="3000" spc="-5" dirty="0">
                <a:latin typeface="Arial"/>
                <a:cs typeface="Arial"/>
              </a:rPr>
              <a:t>serta kerusakan</a:t>
            </a:r>
            <a:r>
              <a:rPr sz="3000" spc="-35" dirty="0">
                <a:latin typeface="Arial"/>
                <a:cs typeface="Arial"/>
              </a:rPr>
              <a:t> </a:t>
            </a:r>
            <a:r>
              <a:rPr sz="3000" dirty="0">
                <a:latin typeface="Arial"/>
                <a:cs typeface="Arial"/>
              </a:rPr>
              <a:t>ginjal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04138" y="252221"/>
            <a:ext cx="7338059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400" spc="-505" dirty="0"/>
              <a:t>DAMPAK </a:t>
            </a:r>
            <a:r>
              <a:rPr sz="4400" spc="-515" dirty="0"/>
              <a:t>PENCEMARAN</a:t>
            </a:r>
            <a:r>
              <a:rPr sz="4400" spc="-725" dirty="0"/>
              <a:t> </a:t>
            </a:r>
            <a:r>
              <a:rPr sz="4400" spc="-509" dirty="0"/>
              <a:t>TANAH</a:t>
            </a:r>
            <a:endParaRPr sz="4400"/>
          </a:p>
        </p:txBody>
      </p:sp>
      <p:sp>
        <p:nvSpPr>
          <p:cNvPr id="3" name="object 3"/>
          <p:cNvSpPr txBox="1"/>
          <p:nvPr/>
        </p:nvSpPr>
        <p:spPr>
          <a:xfrm>
            <a:off x="383540" y="1167129"/>
            <a:ext cx="8225790" cy="5402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372745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Merkuri (air </a:t>
            </a:r>
            <a:r>
              <a:rPr sz="2800" dirty="0">
                <a:latin typeface="Arial"/>
                <a:cs typeface="Arial"/>
              </a:rPr>
              <a:t>raksa) dan </a:t>
            </a:r>
            <a:r>
              <a:rPr sz="2800" spc="-5" dirty="0">
                <a:latin typeface="Arial"/>
                <a:cs typeface="Arial"/>
              </a:rPr>
              <a:t>siklodiena </a:t>
            </a:r>
            <a:r>
              <a:rPr sz="2800" dirty="0">
                <a:latin typeface="Arial"/>
                <a:cs typeface="Arial"/>
              </a:rPr>
              <a:t>dikenal dapat  </a:t>
            </a:r>
            <a:r>
              <a:rPr sz="2800" spc="-5" dirty="0">
                <a:latin typeface="Arial"/>
                <a:cs typeface="Arial"/>
              </a:rPr>
              <a:t>menyebabkan kerusakan </a:t>
            </a:r>
            <a:r>
              <a:rPr sz="2800" dirty="0">
                <a:latin typeface="Arial"/>
                <a:cs typeface="Arial"/>
              </a:rPr>
              <a:t>ginjal, dan </a:t>
            </a:r>
            <a:r>
              <a:rPr sz="2800" spc="-5" dirty="0">
                <a:latin typeface="Arial"/>
                <a:cs typeface="Arial"/>
              </a:rPr>
              <a:t>mungkin  </a:t>
            </a:r>
            <a:r>
              <a:rPr sz="2800" dirty="0">
                <a:latin typeface="Arial"/>
                <a:cs typeface="Arial"/>
              </a:rPr>
              <a:t>tidak bias </a:t>
            </a:r>
            <a:r>
              <a:rPr sz="2800" spc="-5" dirty="0">
                <a:latin typeface="Arial"/>
                <a:cs typeface="Arial"/>
              </a:rPr>
              <a:t>di </a:t>
            </a:r>
            <a:r>
              <a:rPr sz="2800" dirty="0">
                <a:latin typeface="Arial"/>
                <a:cs typeface="Arial"/>
              </a:rPr>
              <a:t>Obati, </a:t>
            </a:r>
            <a:r>
              <a:rPr sz="2800" spc="-10" dirty="0">
                <a:latin typeface="Arial"/>
                <a:cs typeface="Arial"/>
              </a:rPr>
              <a:t>PCB </a:t>
            </a:r>
            <a:r>
              <a:rPr sz="2800" spc="-5" dirty="0">
                <a:latin typeface="Arial"/>
                <a:cs typeface="Arial"/>
              </a:rPr>
              <a:t>dan </a:t>
            </a:r>
            <a:r>
              <a:rPr sz="2800" dirty="0">
                <a:latin typeface="Arial"/>
                <a:cs typeface="Arial"/>
              </a:rPr>
              <a:t>siklodiena terkait  pada </a:t>
            </a:r>
            <a:r>
              <a:rPr sz="2800" spc="-5" dirty="0">
                <a:latin typeface="Arial"/>
                <a:cs typeface="Arial"/>
              </a:rPr>
              <a:t>keracunan</a:t>
            </a:r>
            <a:r>
              <a:rPr sz="2800" spc="20" dirty="0">
                <a:latin typeface="Arial"/>
                <a:cs typeface="Arial"/>
              </a:rPr>
              <a:t> </a:t>
            </a:r>
            <a:r>
              <a:rPr sz="2800" spc="-5" dirty="0">
                <a:latin typeface="Arial"/>
                <a:cs typeface="Arial"/>
              </a:rPr>
              <a:t>hati</a:t>
            </a:r>
            <a:endParaRPr sz="2800">
              <a:latin typeface="Arial"/>
              <a:cs typeface="Arial"/>
            </a:endParaRPr>
          </a:p>
          <a:p>
            <a:pPr marL="355600" marR="119316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Organofosfat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karmabat menyebabkan  </a:t>
            </a:r>
            <a:r>
              <a:rPr sz="2800" dirty="0">
                <a:latin typeface="Arial"/>
                <a:cs typeface="Arial"/>
              </a:rPr>
              <a:t>ganguan pada saraf</a:t>
            </a:r>
            <a:r>
              <a:rPr sz="2800" spc="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otot.</a:t>
            </a:r>
            <a:endParaRPr sz="2800">
              <a:latin typeface="Arial"/>
              <a:cs typeface="Arial"/>
            </a:endParaRPr>
          </a:p>
          <a:p>
            <a:pPr marL="355600" marR="10160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Ada beberapa macam dampak pada </a:t>
            </a:r>
            <a:r>
              <a:rPr sz="2800" dirty="0">
                <a:latin typeface="Arial"/>
                <a:cs typeface="Arial"/>
              </a:rPr>
              <a:t>kesehatan  </a:t>
            </a:r>
            <a:r>
              <a:rPr sz="2800" spc="-5" dirty="0">
                <a:latin typeface="Arial"/>
                <a:cs typeface="Arial"/>
              </a:rPr>
              <a:t>seperti </a:t>
            </a:r>
            <a:r>
              <a:rPr sz="2800" dirty="0">
                <a:latin typeface="Arial"/>
                <a:cs typeface="Arial"/>
              </a:rPr>
              <a:t>sakit kepala, pusing, letih, iritasi </a:t>
            </a:r>
            <a:r>
              <a:rPr sz="2800" spc="-5" dirty="0">
                <a:latin typeface="Arial"/>
                <a:cs typeface="Arial"/>
              </a:rPr>
              <a:t>mata </a:t>
            </a:r>
            <a:r>
              <a:rPr sz="2800" dirty="0">
                <a:latin typeface="Arial"/>
                <a:cs typeface="Arial"/>
              </a:rPr>
              <a:t>dan  </a:t>
            </a:r>
            <a:r>
              <a:rPr sz="2800" spc="-5" dirty="0">
                <a:latin typeface="Arial"/>
                <a:cs typeface="Arial"/>
              </a:rPr>
              <a:t>ruam </a:t>
            </a:r>
            <a:r>
              <a:rPr sz="2800" dirty="0">
                <a:latin typeface="Arial"/>
                <a:cs typeface="Arial"/>
              </a:rPr>
              <a:t>kulit.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Zat kimia diatas </a:t>
            </a:r>
            <a:r>
              <a:rPr sz="2800" dirty="0">
                <a:latin typeface="Arial"/>
                <a:cs typeface="Arial"/>
              </a:rPr>
              <a:t>bila dosis </a:t>
            </a:r>
            <a:r>
              <a:rPr sz="2800" spc="-5" dirty="0">
                <a:latin typeface="Arial"/>
                <a:cs typeface="Arial"/>
              </a:rPr>
              <a:t>yang bayak, </a:t>
            </a:r>
            <a:r>
              <a:rPr sz="2800" dirty="0">
                <a:latin typeface="Arial"/>
                <a:cs typeface="Arial"/>
              </a:rPr>
              <a:t>menimbul-  kan </a:t>
            </a:r>
            <a:r>
              <a:rPr sz="2800" spc="-5" dirty="0">
                <a:latin typeface="Arial"/>
                <a:cs typeface="Arial"/>
              </a:rPr>
              <a:t>pencemaran tanah </a:t>
            </a:r>
            <a:r>
              <a:rPr sz="2800" dirty="0">
                <a:latin typeface="Arial"/>
                <a:cs typeface="Arial"/>
              </a:rPr>
              <a:t>dapat </a:t>
            </a:r>
            <a:r>
              <a:rPr sz="2800" spc="-5" dirty="0">
                <a:latin typeface="Arial"/>
                <a:cs typeface="Arial"/>
              </a:rPr>
              <a:t>menyebabkan  </a:t>
            </a:r>
            <a:r>
              <a:rPr sz="2800" dirty="0">
                <a:latin typeface="Arial"/>
                <a:cs typeface="Arial"/>
              </a:rPr>
              <a:t>kematian.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30479"/>
            <a:ext cx="9144000" cy="682751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0986" y="287273"/>
            <a:ext cx="7484745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65" dirty="0"/>
              <a:t>PENANGGULANGAN</a:t>
            </a:r>
            <a:r>
              <a:rPr spc="-195" dirty="0"/>
              <a:t> </a:t>
            </a:r>
            <a:r>
              <a:rPr spc="-475" dirty="0"/>
              <a:t>PENCEMARAN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3540" y="1167129"/>
            <a:ext cx="8275320" cy="49758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463550" indent="-342900">
              <a:lnSpc>
                <a:spcPct val="100000"/>
              </a:lnSpc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Memisahkan sampah </a:t>
            </a:r>
            <a:r>
              <a:rPr sz="2800" dirty="0">
                <a:latin typeface="Arial"/>
                <a:cs typeface="Arial"/>
              </a:rPr>
              <a:t>yang dapat di uraikan  </a:t>
            </a:r>
            <a:r>
              <a:rPr sz="2800" spc="-5" dirty="0">
                <a:latin typeface="Arial"/>
                <a:cs typeface="Arial"/>
              </a:rPr>
              <a:t>mikroorganisme </a:t>
            </a:r>
            <a:r>
              <a:rPr sz="2800" dirty="0">
                <a:latin typeface="Arial"/>
                <a:cs typeface="Arial"/>
              </a:rPr>
              <a:t>dan </a:t>
            </a:r>
            <a:r>
              <a:rPr sz="2800" spc="-5" dirty="0">
                <a:latin typeface="Arial"/>
                <a:cs typeface="Arial"/>
              </a:rPr>
              <a:t>sampah </a:t>
            </a:r>
            <a:r>
              <a:rPr sz="2800" dirty="0">
                <a:latin typeface="Arial"/>
                <a:cs typeface="Arial"/>
              </a:rPr>
              <a:t>yang </a:t>
            </a:r>
            <a:r>
              <a:rPr sz="2800" spc="-5" dirty="0">
                <a:latin typeface="Arial"/>
                <a:cs typeface="Arial"/>
              </a:rPr>
              <a:t>tidak bisa </a:t>
            </a:r>
            <a:r>
              <a:rPr sz="2800" dirty="0">
                <a:latin typeface="Arial"/>
                <a:cs typeface="Arial"/>
              </a:rPr>
              <a:t>di  uraikan</a:t>
            </a:r>
            <a:r>
              <a:rPr sz="2800" spc="-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mikroorganisme.</a:t>
            </a:r>
            <a:endParaRPr sz="2800">
              <a:latin typeface="Arial"/>
              <a:cs typeface="Arial"/>
            </a:endParaRPr>
          </a:p>
          <a:p>
            <a:pPr marL="355600" marR="960119" indent="-342900" algn="just">
              <a:lnSpc>
                <a:spcPct val="100000"/>
              </a:lnSpc>
              <a:spcBef>
                <a:spcPts val="675"/>
              </a:spcBef>
              <a:buChar char="•"/>
              <a:tabLst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Mengurangi </a:t>
            </a:r>
            <a:r>
              <a:rPr sz="2800" dirty="0">
                <a:latin typeface="Arial"/>
                <a:cs typeface="Arial"/>
              </a:rPr>
              <a:t>penggunaan pupuk sintetik dan  berbagai bahan </a:t>
            </a:r>
            <a:r>
              <a:rPr sz="2800" spc="-5" dirty="0">
                <a:latin typeface="Arial"/>
                <a:cs typeface="Arial"/>
              </a:rPr>
              <a:t>kimia untuk pemberantasan  hama seperti </a:t>
            </a:r>
            <a:r>
              <a:rPr sz="2800" dirty="0">
                <a:latin typeface="Arial"/>
                <a:cs typeface="Arial"/>
              </a:rPr>
              <a:t>pestisida dan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lain-lainnya.</a:t>
            </a:r>
            <a:endParaRPr sz="2800">
              <a:latin typeface="Arial"/>
              <a:cs typeface="Arial"/>
            </a:endParaRPr>
          </a:p>
          <a:p>
            <a:pPr marL="355600" marR="50165" indent="-342900">
              <a:lnSpc>
                <a:spcPct val="100000"/>
              </a:lnSpc>
              <a:spcBef>
                <a:spcPts val="675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dirty="0">
                <a:latin typeface="Arial"/>
                <a:cs typeface="Arial"/>
              </a:rPr>
              <a:t>Mengolah </a:t>
            </a:r>
            <a:r>
              <a:rPr sz="2800" spc="-5" dirty="0">
                <a:latin typeface="Arial"/>
                <a:cs typeface="Arial"/>
              </a:rPr>
              <a:t>Limbah </a:t>
            </a:r>
            <a:r>
              <a:rPr sz="2800" dirty="0">
                <a:latin typeface="Arial"/>
                <a:cs typeface="Arial"/>
              </a:rPr>
              <a:t>industi sebelum </a:t>
            </a:r>
            <a:r>
              <a:rPr sz="2800" spc="-5" dirty="0">
                <a:latin typeface="Arial"/>
                <a:cs typeface="Arial"/>
              </a:rPr>
              <a:t>membuangnya  </a:t>
            </a:r>
            <a:r>
              <a:rPr sz="2800" dirty="0">
                <a:latin typeface="Arial"/>
                <a:cs typeface="Arial"/>
              </a:rPr>
              <a:t>ke </a:t>
            </a:r>
            <a:r>
              <a:rPr sz="2800" spc="-5" dirty="0">
                <a:latin typeface="Arial"/>
                <a:cs typeface="Arial"/>
              </a:rPr>
              <a:t>laut </a:t>
            </a:r>
            <a:r>
              <a:rPr sz="2800" dirty="0">
                <a:latin typeface="Arial"/>
                <a:cs typeface="Arial"/>
              </a:rPr>
              <a:t>atau ke</a:t>
            </a:r>
            <a:r>
              <a:rPr sz="2800" spc="-10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sungai</a:t>
            </a:r>
            <a:endParaRPr sz="2800">
              <a:latin typeface="Arial"/>
              <a:cs typeface="Arial"/>
            </a:endParaRPr>
          </a:p>
          <a:p>
            <a:pPr marL="355600" marR="5080" indent="-342900">
              <a:lnSpc>
                <a:spcPct val="100000"/>
              </a:lnSpc>
              <a:spcBef>
                <a:spcPts val="670"/>
              </a:spcBef>
              <a:buChar char="•"/>
              <a:tabLst>
                <a:tab pos="354965" algn="l"/>
                <a:tab pos="355600" algn="l"/>
              </a:tabLst>
            </a:pPr>
            <a:r>
              <a:rPr sz="2800" spc="-5" dirty="0">
                <a:latin typeface="Arial"/>
                <a:cs typeface="Arial"/>
              </a:rPr>
              <a:t>Mengurangi pemakaian </a:t>
            </a:r>
            <a:r>
              <a:rPr sz="2800" dirty="0">
                <a:latin typeface="Arial"/>
                <a:cs typeface="Arial"/>
              </a:rPr>
              <a:t>bahan yang </a:t>
            </a:r>
            <a:r>
              <a:rPr sz="2800" spc="-5" dirty="0">
                <a:latin typeface="Arial"/>
                <a:cs typeface="Arial"/>
              </a:rPr>
              <a:t>tidak </a:t>
            </a:r>
            <a:r>
              <a:rPr sz="2800" dirty="0">
                <a:latin typeface="Arial"/>
                <a:cs typeface="Arial"/>
              </a:rPr>
              <a:t>dapat di  uraikan mikroorganisme. </a:t>
            </a:r>
            <a:r>
              <a:rPr sz="2800" spc="-5" dirty="0">
                <a:latin typeface="Arial"/>
                <a:cs typeface="Arial"/>
              </a:rPr>
              <a:t>Kita dapat </a:t>
            </a:r>
            <a:r>
              <a:rPr sz="2800" dirty="0">
                <a:latin typeface="Arial"/>
                <a:cs typeface="Arial"/>
              </a:rPr>
              <a:t>mengganti  denga daun </a:t>
            </a:r>
            <a:r>
              <a:rPr sz="2800" spc="-5" dirty="0">
                <a:latin typeface="Arial"/>
                <a:cs typeface="Arial"/>
              </a:rPr>
              <a:t>pisang </a:t>
            </a:r>
            <a:r>
              <a:rPr sz="2800" dirty="0">
                <a:latin typeface="Arial"/>
                <a:cs typeface="Arial"/>
              </a:rPr>
              <a:t>atau yang</a:t>
            </a:r>
            <a:r>
              <a:rPr sz="2800" spc="35" dirty="0">
                <a:latin typeface="Arial"/>
                <a:cs typeface="Arial"/>
              </a:rPr>
              <a:t> </a:t>
            </a:r>
            <a:r>
              <a:rPr sz="2800" dirty="0">
                <a:latin typeface="Arial"/>
                <a:cs typeface="Arial"/>
              </a:rPr>
              <a:t>lainnya.</a:t>
            </a:r>
            <a:endParaRPr sz="2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49"/>
            <a:ext cx="9144000" cy="68579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9031573" cy="68579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4513</Words>
  <Application>Microsoft Office PowerPoint</Application>
  <PresentationFormat>On-screen Show (4:3)</PresentationFormat>
  <Paragraphs>311</Paragraphs>
  <Slides>117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117</vt:i4>
      </vt:variant>
    </vt:vector>
  </HeadingPairs>
  <TitlesOfParts>
    <vt:vector size="118" baseType="lpstr">
      <vt:lpstr>Office Theme</vt:lpstr>
      <vt:lpstr>PENANGANAN LIMBAH  INDUSTRI PANGAN</vt:lpstr>
      <vt:lpstr>LIMBAH DAN INDUSTRI PANGAN</vt:lpstr>
      <vt:lpstr>MACAM-MACAM  LIMBAH</vt:lpstr>
      <vt:lpstr>LIMBAH PADAT</vt:lpstr>
      <vt:lpstr>LIMBAH CAIR</vt:lpstr>
      <vt:lpstr>LIMBAH DALAM BENTUK GAS</vt:lpstr>
      <vt:lpstr>PRINSIP  PENANGANAN  LIMBAH</vt:lpstr>
      <vt:lpstr>Slide 8</vt:lpstr>
      <vt:lpstr>PENDAPAT LAIN TENTANG PENGOLAHAN  LIMBAH INDUSTRI PANGAN</vt:lpstr>
      <vt:lpstr>Slide 10</vt:lpstr>
      <vt:lpstr>KARAKTERISTIK DAN SIFAT  LIMBAH INDUSTRI PANGAN</vt:lpstr>
      <vt:lpstr>KARAKTERISTIK DAN SIFAT LIMBAH  INDUSTRI PANGAN</vt:lpstr>
      <vt:lpstr>Slide 13</vt:lpstr>
      <vt:lpstr>SIFAT-SIFAT LIMBAH INDUSTRI PANGAN</vt:lpstr>
      <vt:lpstr>LIMBAH INDUSTRI BERBAHAN BAKU  DAGING DAN UNGGAS</vt:lpstr>
      <vt:lpstr>LIMBAH INDUSTRI BERBAHAN BAKU SUSU</vt:lpstr>
      <vt:lpstr>LIMBAH INDUSTRI BERBAHAN BAKU  HASIL LAUT</vt:lpstr>
      <vt:lpstr>LIMBAH INDUSTRI BERBAHAN BAKU  BUAH DAN SAYUR</vt:lpstr>
      <vt:lpstr>TEKNOLOGI  KOAGULASI (AEROB)  UNTUK LIMBAH CAIR</vt:lpstr>
      <vt:lpstr>KOLAM KOAGULASI (PLC SEDERHANA)</vt:lpstr>
      <vt:lpstr>DESAIN BAK PENGENDAPAN  SEDERHANA</vt:lpstr>
      <vt:lpstr>PRINSIP DASAR KOLAM KOAGULASI</vt:lpstr>
      <vt:lpstr>Slide 23</vt:lpstr>
      <vt:lpstr>DESAIN IPAL DENGAN SISTEM BAA</vt:lpstr>
      <vt:lpstr>PERLENGKAPAN PENUNJANG</vt:lpstr>
      <vt:lpstr>DESAIN BAK AERASI</vt:lpstr>
      <vt:lpstr>TEKNOLOGI IPAL  LIMBAH CAIR (Di atas tanah)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Tidak semua sludge sebagai pupuk</vt:lpstr>
      <vt:lpstr>Tidak semua sludge sebagai pupuk</vt:lpstr>
      <vt:lpstr>POST TEST</vt:lpstr>
      <vt:lpstr>Slide 40</vt:lpstr>
      <vt:lpstr>WASPADA TERHADAP SENYAWA  BERBAHAYA</vt:lpstr>
      <vt:lpstr>WASPADA TERHADAP AKRILAMID</vt:lpstr>
      <vt:lpstr>INFO SEPUTAR AKRILAMID</vt:lpstr>
      <vt:lpstr>PROSES PEMBENTUKAN AKRILAMID</vt:lpstr>
      <vt:lpstr>AKRILAMID</vt:lpstr>
      <vt:lpstr>BERITA SEPUTAR AKRILAMID (JECFA)</vt:lpstr>
      <vt:lpstr>BERITA SEPUTAR AKRILAMID (JECFA)</vt:lpstr>
      <vt:lpstr>Slide 48</vt:lpstr>
      <vt:lpstr>Slide 49</vt:lpstr>
      <vt:lpstr>Slide 50</vt:lpstr>
      <vt:lpstr>KEUNGGGULAN TEKNOLOGI MEMBRAN</vt:lpstr>
      <vt:lpstr>VISUALISASI TEKNOLOGI MEMBRAN</vt:lpstr>
      <vt:lpstr>PRINSIP MEMBRAN</vt:lpstr>
      <vt:lpstr>Slide 54</vt:lpstr>
      <vt:lpstr>JENIS MEMBRAN (MIKROFILTRASI)</vt:lpstr>
      <vt:lpstr>Slide 56</vt:lpstr>
      <vt:lpstr>JENIS MEMBRAN (OSMOSIS BALIK/RO)</vt:lpstr>
      <vt:lpstr>Slide 58</vt:lpstr>
      <vt:lpstr>BIOGAS  DARI KOTORAN HEWAN</vt:lpstr>
      <vt:lpstr>PEMBUATAN BIOGAS</vt:lpstr>
      <vt:lpstr>Slide 61</vt:lpstr>
      <vt:lpstr>PROSES AKHIR BIOGAS  (DALAM RANGGKA PRODUKSI BERSIH)</vt:lpstr>
      <vt:lpstr>3CH4 + 3CO2 + 403 KJ</vt:lpstr>
      <vt:lpstr>BIOGAS SEBAGAI TEKNOLOGI PENGANGAN  LIMBAH PADAT (KOTORAN HEWAN)</vt:lpstr>
      <vt:lpstr>Slide 65</vt:lpstr>
      <vt:lpstr>Slide 66</vt:lpstr>
      <vt:lpstr>Slide 67</vt:lpstr>
      <vt:lpstr>TEKNOLOGI  PENANGANAN  LIMBAH TERNAK</vt:lpstr>
      <vt:lpstr>TERNAK PENGHASIL BAHAN BAKU  BERUPA DAGING</vt:lpstr>
      <vt:lpstr>ALASAN PENANGANAN LIMBAH  TERNAK</vt:lpstr>
      <vt:lpstr>GAS METHAN SEBAGAI HASIL  LIMBAH</vt:lpstr>
      <vt:lpstr>PROFIL LIMBAH PETERNAKAN</vt:lpstr>
      <vt:lpstr>LIMBAH PETERNAKAN</vt:lpstr>
      <vt:lpstr>PROFIL LIMBAH PETERNAKAN</vt:lpstr>
      <vt:lpstr>PROFIL ANTHRAX</vt:lpstr>
      <vt:lpstr>VISUALISASI PENYAKIT ANTRHAX</vt:lpstr>
      <vt:lpstr>VISUALISASI PENYAKIT ANTRHAX</vt:lpstr>
      <vt:lpstr>PENANGAN LIMBAH TERNAK (Solid Liquid Separator)</vt:lpstr>
      <vt:lpstr>VISUALISASI KOMPOS</vt:lpstr>
      <vt:lpstr>PENANGAN LIMBAH TERNAK (Red Mud Plastic Separator/ RMP)</vt:lpstr>
      <vt:lpstr>VISUALISASI RMP</vt:lpstr>
      <vt:lpstr>PEMANFAATAN LIMBAH TERNAK</vt:lpstr>
      <vt:lpstr>KEUNTUNGAN BIOGAS</vt:lpstr>
      <vt:lpstr>KEUNTUNGAN BIOGAS</vt:lpstr>
      <vt:lpstr>TAHAPAN PROSES BIOGAS</vt:lpstr>
      <vt:lpstr>TAHAPAN PROSES BIOGAS</vt:lpstr>
      <vt:lpstr>PEMBUATAN PUPUK CAIR</vt:lpstr>
      <vt:lpstr>PEMBUATAN PUPUK CAIR</vt:lpstr>
      <vt:lpstr>Slide 89</vt:lpstr>
      <vt:lpstr>PENCEMARAN DAN DINAMIKANYA</vt:lpstr>
      <vt:lpstr>Slide 91</vt:lpstr>
      <vt:lpstr>PENCEMARAN AIR</vt:lpstr>
      <vt:lpstr>Slide 93</vt:lpstr>
      <vt:lpstr>PENCEMARAN SUNGAI</vt:lpstr>
      <vt:lpstr>PENCEMARAN UDARA</vt:lpstr>
      <vt:lpstr>DINAMIKA PENCEMARAN UDARA</vt:lpstr>
      <vt:lpstr>ZAT-ZAT PENCEMAR UDARA</vt:lpstr>
      <vt:lpstr>Slide 98</vt:lpstr>
      <vt:lpstr>EFEK RUMAH KACA</vt:lpstr>
      <vt:lpstr>Slide 100</vt:lpstr>
      <vt:lpstr>Slide 101</vt:lpstr>
      <vt:lpstr>PEMANASAN GLOBAL</vt:lpstr>
      <vt:lpstr>Slide 103</vt:lpstr>
      <vt:lpstr>Slide 104</vt:lpstr>
      <vt:lpstr>KANKER PARU SEBAGAI SATU AKIBAT  PENCEMARAN UDARA</vt:lpstr>
      <vt:lpstr>Slide 106</vt:lpstr>
      <vt:lpstr>Slide 107</vt:lpstr>
      <vt:lpstr>Slide 108</vt:lpstr>
      <vt:lpstr>Slide 109</vt:lpstr>
      <vt:lpstr>PENCEMARAN TANAH</vt:lpstr>
      <vt:lpstr>Slide 111</vt:lpstr>
      <vt:lpstr>DAMPAK PENCEMARAN TANAH</vt:lpstr>
      <vt:lpstr>DAMPAK PENCEMARAN TANAH</vt:lpstr>
      <vt:lpstr>Slide 114</vt:lpstr>
      <vt:lpstr>PENANGGULANGAN PENCEMARAN</vt:lpstr>
      <vt:lpstr>Slide 116</vt:lpstr>
      <vt:lpstr>Slide 117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PENANGANAN LIMBAH  INDUSTRI PANGAN</dc:title>
  <dc:creator>Toshiba</dc:creator>
  <cp:lastModifiedBy>Toshiba</cp:lastModifiedBy>
  <cp:revision>3</cp:revision>
  <dcterms:created xsi:type="dcterms:W3CDTF">2018-09-13T03:48:19Z</dcterms:created>
  <dcterms:modified xsi:type="dcterms:W3CDTF">2018-10-04T08:59:24Z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2013-05-16T00:00:00Z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2018-09-13T00:00:00Z</vt:filetime>
  </property>
</Properties>
</file>