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60" r:id="rId2"/>
    <p:sldId id="643" r:id="rId3"/>
    <p:sldId id="678" r:id="rId4"/>
    <p:sldId id="771" r:id="rId5"/>
    <p:sldId id="772" r:id="rId6"/>
    <p:sldId id="785" r:id="rId7"/>
    <p:sldId id="716" r:id="rId8"/>
    <p:sldId id="717" r:id="rId9"/>
    <p:sldId id="718" r:id="rId10"/>
    <p:sldId id="719" r:id="rId11"/>
    <p:sldId id="721" r:id="rId12"/>
    <p:sldId id="724" r:id="rId13"/>
    <p:sldId id="726" r:id="rId14"/>
    <p:sldId id="727" r:id="rId15"/>
    <p:sldId id="728" r:id="rId16"/>
    <p:sldId id="729" r:id="rId17"/>
    <p:sldId id="730" r:id="rId18"/>
    <p:sldId id="731" r:id="rId19"/>
    <p:sldId id="732" r:id="rId20"/>
    <p:sldId id="734" r:id="rId21"/>
    <p:sldId id="810" r:id="rId22"/>
    <p:sldId id="737" r:id="rId23"/>
    <p:sldId id="738" r:id="rId24"/>
    <p:sldId id="740" r:id="rId25"/>
    <p:sldId id="741" r:id="rId26"/>
    <p:sldId id="742" r:id="rId27"/>
    <p:sldId id="744" r:id="rId28"/>
    <p:sldId id="745" r:id="rId29"/>
    <p:sldId id="747" r:id="rId30"/>
    <p:sldId id="748" r:id="rId31"/>
    <p:sldId id="749" r:id="rId32"/>
    <p:sldId id="751" r:id="rId33"/>
    <p:sldId id="752" r:id="rId34"/>
    <p:sldId id="753" r:id="rId35"/>
    <p:sldId id="754" r:id="rId36"/>
    <p:sldId id="756" r:id="rId37"/>
    <p:sldId id="757" r:id="rId38"/>
    <p:sldId id="760" r:id="rId39"/>
    <p:sldId id="806" r:id="rId40"/>
    <p:sldId id="777" r:id="rId41"/>
    <p:sldId id="763" r:id="rId42"/>
    <p:sldId id="787" r:id="rId43"/>
    <p:sldId id="767" r:id="rId44"/>
    <p:sldId id="768" r:id="rId45"/>
  </p:sldIdLst>
  <p:sldSz cx="9144000" cy="6858000" type="screen4x3"/>
  <p:notesSz cx="7053263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32">
          <p15:clr>
            <a:srgbClr val="A4A3A4"/>
          </p15:clr>
        </p15:guide>
        <p15:guide id="2" pos="222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571" autoAdjust="0"/>
  </p:normalViewPr>
  <p:slideViewPr>
    <p:cSldViewPr>
      <p:cViewPr varScale="1">
        <p:scale>
          <a:sx n="71" d="100"/>
          <a:sy n="71" d="100"/>
        </p:scale>
        <p:origin x="-132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>
      <p:cViewPr varScale="1">
        <p:scale>
          <a:sx n="67" d="100"/>
          <a:sy n="67" d="100"/>
        </p:scale>
        <p:origin x="-3568" y="-112"/>
      </p:cViewPr>
      <p:guideLst>
        <p:guide orient="horz" pos="2932"/>
        <p:guide pos="222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id-ID"/>
  <c:roundedCorners val="1"/>
  <c:style val="2"/>
  <c:chart>
    <c:title>
      <c:tx>
        <c:rich>
          <a:bodyPr rot="0" spcFirstLastPara="0" vertOverflow="ellipsis" vert="horz" wrap="square" anchor="ctr" anchorCtr="1"/>
          <a:lstStyle/>
          <a:p>
            <a:pPr>
              <a:defRPr lang="id-ID" sz="16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1600"/>
              <a:t>Aset</a:t>
            </a:r>
            <a:r>
              <a:rPr lang="en-US" sz="1600" baseline="0"/>
              <a:t> Dunia Didominasi Aset Takberwujud</a:t>
            </a:r>
            <a:endParaRPr lang="en-US" sz="1600"/>
          </a:p>
        </c:rich>
      </c:tx>
      <c:layout>
        <c:manualLayout>
          <c:xMode val="edge"/>
          <c:yMode val="edge"/>
          <c:x val="0.12720822397200302"/>
          <c:y val="5.5555555555555504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"/>
          <c:y val="0.17243912219305901"/>
          <c:w val="0.9993464098033179"/>
          <c:h val="0.80955947148309815"/>
        </c:manualLayout>
      </c:layout>
      <c:pieChart>
        <c:varyColors val="1"/>
        <c:ser>
          <c:idx val="0"/>
          <c:order val="0"/>
          <c:dPt>
            <c:idx val="0"/>
            <c:bubble3D val="0"/>
            <c:explosion val="15"/>
          </c:dPt>
          <c:dPt>
            <c:idx val="1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id-ID"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d-ID"/>
              </a:p>
            </c:txPr>
            <c:dLblPos val="bestFit"/>
            <c:showLegendKey val="1"/>
            <c:showVal val="1"/>
            <c:showCatName val="1"/>
            <c:showSerName val="1"/>
            <c:showPercent val="1"/>
            <c:showBubbleSize val="1"/>
            <c:separator>
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Sheet1!$A$1:$B$1</c:f>
              <c:strCache>
                <c:ptCount val="2"/>
                <c:pt idx="0">
                  <c:v>Tangible Assets</c:v>
                </c:pt>
                <c:pt idx="1">
                  <c:v>Intangible Assets</c:v>
                </c:pt>
              </c:strCache>
            </c:strRef>
          </c:cat>
          <c:val>
            <c:numRef>
              <c:f>Sheet1!$A$2:$B$2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</c:ser>
        <c:dLbls>
          <c:showLegendKey val="1"/>
          <c:showVal val="1"/>
          <c:showCatName val="1"/>
          <c:showSerName val="1"/>
          <c:showPercent val="1"/>
          <c:showBubbleSize val="1"/>
          <c:showLeaderLines val="1"/>
        </c:dLbls>
        <c:firstSliceAng val="15"/>
      </c:pieChart>
      <c:spPr>
        <a:noFill/>
        <a:ln>
          <a:noFill/>
        </a:ln>
        <a:effectLst/>
      </c:spPr>
    </c:plotArea>
    <c:plotVisOnly val="1"/>
    <c:dispBlanksAs val="zero"/>
    <c:showDLblsOverMax val="1"/>
  </c:chart>
  <c:txPr>
    <a:bodyPr/>
    <a:lstStyle/>
    <a:p>
      <a:pPr>
        <a:defRPr lang="en-US"/>
      </a:pPr>
      <a:endParaRPr lang="id-ID"/>
    </a:p>
  </c:txPr>
  <c:externalData r:id="rId1">
    <c:autoUpdate val="1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7053" cy="465773"/>
          </a:xfrm>
          <a:prstGeom prst="rect">
            <a:avLst/>
          </a:prstGeom>
        </p:spPr>
        <p:txBody>
          <a:bodyPr vert="horz" lIns="91751" tIns="45875" rIns="91751" bIns="4587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4614" y="0"/>
            <a:ext cx="3057053" cy="465773"/>
          </a:xfrm>
          <a:prstGeom prst="rect">
            <a:avLst/>
          </a:prstGeom>
        </p:spPr>
        <p:txBody>
          <a:bodyPr vert="horz" lIns="91751" tIns="45875" rIns="91751" bIns="45875" rtlCol="0"/>
          <a:lstStyle>
            <a:lvl1pPr algn="r">
              <a:defRPr sz="1200"/>
            </a:lvl1pPr>
          </a:lstStyle>
          <a:p>
            <a:fld id="{BDE8AF4F-528A-1147-BBA2-383718A6CA37}" type="datetime1">
              <a:rPr lang="en-ID" smtClean="0"/>
              <a:pPr/>
              <a:t>15/10/2019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1738"/>
            <a:ext cx="3057053" cy="465773"/>
          </a:xfrm>
          <a:prstGeom prst="rect">
            <a:avLst/>
          </a:prstGeom>
        </p:spPr>
        <p:txBody>
          <a:bodyPr vert="horz" lIns="91751" tIns="45875" rIns="91751" bIns="4587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4614" y="8841738"/>
            <a:ext cx="3057053" cy="465773"/>
          </a:xfrm>
          <a:prstGeom prst="rect">
            <a:avLst/>
          </a:prstGeom>
        </p:spPr>
        <p:txBody>
          <a:bodyPr vert="horz" lIns="91751" tIns="45875" rIns="91751" bIns="45875" rtlCol="0" anchor="b"/>
          <a:lstStyle>
            <a:lvl1pPr algn="r">
              <a:defRPr sz="1200"/>
            </a:lvl1pPr>
          </a:lstStyle>
          <a:p>
            <a:fld id="{853BDAB7-4AE2-4AE8-B94A-D6B3B4EC9B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6391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5455"/>
          </a:xfrm>
          <a:prstGeom prst="rect">
            <a:avLst/>
          </a:prstGeom>
        </p:spPr>
        <p:txBody>
          <a:bodyPr vert="horz" lIns="93494" tIns="46747" rIns="93494" bIns="4674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5455"/>
          </a:xfrm>
          <a:prstGeom prst="rect">
            <a:avLst/>
          </a:prstGeom>
        </p:spPr>
        <p:txBody>
          <a:bodyPr vert="horz" lIns="93494" tIns="46747" rIns="93494" bIns="46747" rtlCol="0"/>
          <a:lstStyle>
            <a:lvl1pPr algn="r">
              <a:defRPr sz="1200"/>
            </a:lvl1pPr>
          </a:lstStyle>
          <a:p>
            <a:fld id="{3798F8CB-4378-FC4B-B3AF-75E6401379B7}" type="datetime1">
              <a:rPr lang="en-ID" smtClean="0"/>
              <a:pPr/>
              <a:t>15/10/2019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698500"/>
            <a:ext cx="4656137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4" tIns="46747" rIns="93494" bIns="4674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21823"/>
            <a:ext cx="5642610" cy="4189095"/>
          </a:xfrm>
          <a:prstGeom prst="rect">
            <a:avLst/>
          </a:prstGeom>
        </p:spPr>
        <p:txBody>
          <a:bodyPr vert="horz" lIns="93494" tIns="46747" rIns="93494" bIns="4674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56414" cy="465455"/>
          </a:xfrm>
          <a:prstGeom prst="rect">
            <a:avLst/>
          </a:prstGeom>
        </p:spPr>
        <p:txBody>
          <a:bodyPr vert="horz" lIns="93494" tIns="46747" rIns="93494" bIns="4674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42030"/>
            <a:ext cx="3056414" cy="465455"/>
          </a:xfrm>
          <a:prstGeom prst="rect">
            <a:avLst/>
          </a:prstGeom>
        </p:spPr>
        <p:txBody>
          <a:bodyPr vert="horz" lIns="93494" tIns="46747" rIns="93494" bIns="46747" rtlCol="0" anchor="b"/>
          <a:lstStyle>
            <a:lvl1pPr algn="r">
              <a:defRPr sz="1200"/>
            </a:lvl1pPr>
          </a:lstStyle>
          <a:p>
            <a:fld id="{9F3CE999-D8B3-43DC-B47A-F6B1E89448D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63974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519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416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17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5353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061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2E4307B-A65E-4875-8E24-40A8E4B2188A}" type="slidenum">
              <a:rPr lang="en-GB"/>
              <a:pPr/>
              <a:t>7</a:t>
            </a:fld>
            <a:endParaRPr lang="en-GB"/>
          </a:p>
        </p:txBody>
      </p:sp>
      <p:sp>
        <p:nvSpPr>
          <p:cNvPr id="66563" name="Text Box 1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66564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726820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D9B902B-C800-4272-9ED9-C9E958C0AE29}" type="slidenum">
              <a:rPr lang="en-GB"/>
              <a:pPr/>
              <a:t>8</a:t>
            </a:fld>
            <a:endParaRPr lang="en-GB"/>
          </a:p>
        </p:txBody>
      </p:sp>
      <p:sp>
        <p:nvSpPr>
          <p:cNvPr id="67587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67588" name="Rectangle 3"/>
          <p:cNvSpPr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45509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127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B81D2B3-9877-4DAD-98A4-B8973B1D27B8}" type="slidenum">
              <a:rPr lang="en-GB"/>
              <a:pPr/>
              <a:t>10</a:t>
            </a:fld>
            <a:endParaRPr lang="en-GB"/>
          </a:p>
        </p:txBody>
      </p:sp>
      <p:sp>
        <p:nvSpPr>
          <p:cNvPr id="69635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69636" name="Rectangle 3"/>
          <p:cNvSpPr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88228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4331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21331F5-A362-4AB4-B71E-F4C26CA4A003}" type="slidenum">
              <a:rPr lang="en-GB"/>
              <a:pPr/>
              <a:t>12</a:t>
            </a:fld>
            <a:endParaRPr lang="en-GB"/>
          </a:p>
        </p:txBody>
      </p:sp>
      <p:sp>
        <p:nvSpPr>
          <p:cNvPr id="74755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74756" name="Rectangle 3"/>
          <p:cNvSpPr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317676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4569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827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A5D98B6-4BDA-40A3-A54D-EAA4B7E4D431}" type="slidenum">
              <a:rPr lang="en-GB"/>
              <a:pPr/>
              <a:t>15</a:t>
            </a:fld>
            <a:endParaRPr lang="en-GB"/>
          </a:p>
        </p:txBody>
      </p:sp>
      <p:sp>
        <p:nvSpPr>
          <p:cNvPr id="78851" name="Text Box 1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78852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145381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3BD590A-420C-40BA-A273-897123B10959}" type="slidenum">
              <a:rPr lang="en-GB"/>
              <a:pPr/>
              <a:t>16</a:t>
            </a:fld>
            <a:endParaRPr lang="en-GB"/>
          </a:p>
        </p:txBody>
      </p:sp>
      <p:sp>
        <p:nvSpPr>
          <p:cNvPr id="79875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79876" name="Rectangle 3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94670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6451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7A2D9A6-74BC-4EEA-ABF4-442AAAB74A49}" type="slidenum">
              <a:rPr lang="en-GB"/>
              <a:pPr/>
              <a:t>18</a:t>
            </a:fld>
            <a:endParaRPr lang="en-GB"/>
          </a:p>
        </p:txBody>
      </p:sp>
      <p:sp>
        <p:nvSpPr>
          <p:cNvPr id="81923" name="Text Box 1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81924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093772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6107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1CF9446-95AB-4757-A2E9-C96965F73443}" type="slidenum">
              <a:rPr lang="en-GB"/>
              <a:pPr/>
              <a:t>20</a:t>
            </a:fld>
            <a:endParaRPr lang="en-GB"/>
          </a:p>
        </p:txBody>
      </p:sp>
      <p:sp>
        <p:nvSpPr>
          <p:cNvPr id="84995" name="Text Box 1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84996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282922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E0A7B84-DA3C-4DEA-BD18-82C0F35607FA}" type="slidenum">
              <a:rPr lang="en-GB"/>
              <a:pPr/>
              <a:t>21</a:t>
            </a:fld>
            <a:endParaRPr lang="en-GB"/>
          </a:p>
        </p:txBody>
      </p:sp>
      <p:sp>
        <p:nvSpPr>
          <p:cNvPr id="8704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00150" y="698500"/>
            <a:ext cx="4649788" cy="34877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704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05327" y="4421823"/>
            <a:ext cx="5639345" cy="4185863"/>
          </a:xfrm>
          <a:noFill/>
          <a:ln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7105955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8675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BC92503-B72D-4DD3-8E89-5D789F2C867A}" type="slidenum">
              <a:rPr lang="en-GB"/>
              <a:pPr/>
              <a:t>23</a:t>
            </a:fld>
            <a:endParaRPr lang="en-GB"/>
          </a:p>
        </p:txBody>
      </p:sp>
      <p:sp>
        <p:nvSpPr>
          <p:cNvPr id="89091" name="Text Box 1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89092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642861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3833121-3DA4-4B35-86DE-FA64BA0100F8}" type="slidenum">
              <a:rPr lang="en-GB"/>
              <a:pPr/>
              <a:t>24</a:t>
            </a:fld>
            <a:endParaRPr lang="en-GB"/>
          </a:p>
        </p:txBody>
      </p:sp>
      <p:sp>
        <p:nvSpPr>
          <p:cNvPr id="91139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91140" name="Rectangle 3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869635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A8DACB3-2EA4-45D7-B1E4-429964103387}" type="slidenum">
              <a:rPr lang="en-GB"/>
              <a:pPr/>
              <a:t>25</a:t>
            </a:fld>
            <a:endParaRPr lang="en-GB"/>
          </a:p>
        </p:txBody>
      </p:sp>
      <p:sp>
        <p:nvSpPr>
          <p:cNvPr id="92163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92164" name="Rectangle 3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491223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2116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BFB1238-6DE1-4201-BF1E-DB0B53677975}" type="slidenum">
              <a:rPr lang="en-GB"/>
              <a:pPr/>
              <a:t>27</a:t>
            </a:fld>
            <a:endParaRPr lang="en-GB"/>
          </a:p>
        </p:txBody>
      </p:sp>
      <p:sp>
        <p:nvSpPr>
          <p:cNvPr id="95235" name="Text Box 1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95236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37969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37980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181187D-A922-4561-B482-FDB3D5B91D8A}" type="slidenum">
              <a:rPr lang="en-GB"/>
              <a:pPr/>
              <a:t>29</a:t>
            </a:fld>
            <a:endParaRPr lang="en-GB"/>
          </a:p>
        </p:txBody>
      </p:sp>
      <p:sp>
        <p:nvSpPr>
          <p:cNvPr id="98307" name="Text Box 1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98308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8598388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35728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55DEE1B-30BF-42D6-8ECE-EAA6448FA790}" type="slidenum">
              <a:rPr lang="en-GB"/>
              <a:pPr/>
              <a:t>31</a:t>
            </a:fld>
            <a:endParaRPr lang="en-GB"/>
          </a:p>
        </p:txBody>
      </p:sp>
      <p:sp>
        <p:nvSpPr>
          <p:cNvPr id="100355" name="Text Box 1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100356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4633954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99477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2BB2089-E15B-406B-8810-5B19367FDED1}" type="slidenum">
              <a:rPr lang="en-GB"/>
              <a:pPr/>
              <a:t>33</a:t>
            </a:fld>
            <a:endParaRPr lang="en-GB"/>
          </a:p>
        </p:txBody>
      </p:sp>
      <p:sp>
        <p:nvSpPr>
          <p:cNvPr id="103427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103428" name="Rectangle 3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5929093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17370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13D1A7B-799C-4872-AE64-30AF79C6CDCC}" type="slidenum">
              <a:rPr lang="en-GB"/>
              <a:pPr/>
              <a:t>35</a:t>
            </a:fld>
            <a:endParaRPr lang="en-GB"/>
          </a:p>
        </p:txBody>
      </p:sp>
      <p:sp>
        <p:nvSpPr>
          <p:cNvPr id="105475" name="Text Box 1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105476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765184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66571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7B5D6D2-CF92-4510-AA3F-7D49E1E3D565}" type="slidenum">
              <a:rPr lang="en-GB"/>
              <a:pPr/>
              <a:t>38</a:t>
            </a:fld>
            <a:endParaRPr lang="en-GB"/>
          </a:p>
        </p:txBody>
      </p:sp>
      <p:sp>
        <p:nvSpPr>
          <p:cNvPr id="110595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110596" name="Rectangle 3"/>
          <p:cNvSpPr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4983153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B60FBB7-7CF9-4CFB-8808-F4D646632C16}" type="slidenum">
              <a:rPr lang="en-GB"/>
              <a:pPr/>
              <a:t>39</a:t>
            </a:fld>
            <a:endParaRPr lang="en-GB"/>
          </a:p>
        </p:txBody>
      </p:sp>
      <p:sp>
        <p:nvSpPr>
          <p:cNvPr id="70659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70660" name="Rectangle 3"/>
          <p:cNvSpPr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496387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7B5D6D2-CF92-4510-AA3F-7D49E1E3D565}" type="slidenum">
              <a:rPr lang="en-GB"/>
              <a:pPr/>
              <a:t>40</a:t>
            </a:fld>
            <a:endParaRPr lang="en-GB"/>
          </a:p>
        </p:txBody>
      </p:sp>
      <p:sp>
        <p:nvSpPr>
          <p:cNvPr id="110595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110596" name="Rectangle 3"/>
          <p:cNvSpPr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5347598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0649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4782C41-7216-4ACF-8841-093D69DE616A}" type="slidenum">
              <a:rPr lang="en-GB"/>
              <a:pPr/>
              <a:t>42</a:t>
            </a:fld>
            <a:endParaRPr lang="en-GB"/>
          </a:p>
        </p:txBody>
      </p:sp>
      <p:sp>
        <p:nvSpPr>
          <p:cNvPr id="114691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114692" name="Rectangle 3"/>
          <p:cNvSpPr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6751980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FD3472E-0509-4F35-B43A-3DFA2DBC6D6B}" type="slidenum">
              <a:rPr lang="en-GB"/>
              <a:pPr/>
              <a:t>43</a:t>
            </a:fld>
            <a:endParaRPr lang="en-GB"/>
          </a:p>
        </p:txBody>
      </p:sp>
      <p:sp>
        <p:nvSpPr>
          <p:cNvPr id="115715" name="Text Box 2"/>
          <p:cNvSpPr txBox="1">
            <a:spLocks noChangeArrowheads="1"/>
          </p:cNvSpPr>
          <p:nvPr/>
        </p:nvSpPr>
        <p:spPr bwMode="auto">
          <a:xfrm>
            <a:off x="1175544" y="698183"/>
            <a:ext cx="4700543" cy="34892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</p:spPr>
        <p:txBody>
          <a:bodyPr wrap="none" lIns="93497" tIns="46749" rIns="93497" bIns="46749" anchor="ctr"/>
          <a:lstStyle/>
          <a:p>
            <a:endParaRPr lang="en-US"/>
          </a:p>
        </p:txBody>
      </p:sp>
      <p:sp>
        <p:nvSpPr>
          <p:cNvPr id="115716" name="Rectangle 3"/>
          <p:cNvSpPr>
            <a:spLocks noGrp="1" noChangeArrowheads="1"/>
          </p:cNvSpPr>
          <p:nvPr>
            <p:ph type="body"/>
          </p:nvPr>
        </p:nvSpPr>
        <p:spPr>
          <a:xfrm>
            <a:off x="705327" y="4421823"/>
            <a:ext cx="5639345" cy="4185863"/>
          </a:xfrm>
          <a:noFill/>
        </p:spPr>
        <p:txBody>
          <a:bodyPr wrap="none" anchor="ctr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3658841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CE999-D8B3-43DC-B47A-F6B1E89448D5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992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logo ristek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735" y="152400"/>
            <a:ext cx="2706865" cy="1828800"/>
          </a:xfrm>
          <a:prstGeom prst="rect">
            <a:avLst/>
          </a:prstGeom>
        </p:spPr>
      </p:pic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152400"/>
            <a:ext cx="6934200" cy="762000"/>
          </a:xfrm>
          <a:solidFill>
            <a:schemeClr val="bg1">
              <a:lumMod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logo ristek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9132"/>
            <a:ext cx="1600199" cy="1081121"/>
          </a:xfrm>
          <a:prstGeom prst="rect">
            <a:avLst/>
          </a:prstGeom>
        </p:spPr>
      </p:pic>
      <p:pic>
        <p:nvPicPr>
          <p:cNvPr id="8" name="Picture 7" descr="logo ristek.png"/>
          <p:cNvPicPr>
            <a:picLocks noChangeAspect="1"/>
          </p:cNvPicPr>
          <p:nvPr userDrawn="1"/>
        </p:nvPicPr>
        <p:blipFill>
          <a:blip r:embed="rId3" cstate="print">
            <a:lum bright="79000" contrast="-7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281" y="1146813"/>
            <a:ext cx="7715305" cy="5484579"/>
          </a:xfrm>
          <a:prstGeom prst="rect">
            <a:avLst/>
          </a:prstGeom>
        </p:spPr>
      </p:pic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logo ristek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9132"/>
            <a:ext cx="1600199" cy="1081121"/>
          </a:xfrm>
          <a:prstGeom prst="rect">
            <a:avLst/>
          </a:prstGeom>
        </p:spPr>
      </p:pic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 - Templateswise.com"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23528" y="1340768"/>
            <a:ext cx="8496944" cy="4785395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adipisicing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Arial Black" panose="020B0A04020102020204" pitchFamily="34" charset="0"/>
              </a:defRPr>
            </a:lvl1pPr>
          </a:lstStyle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1259632" y="274638"/>
            <a:ext cx="6696744" cy="778098"/>
          </a:xfrm>
        </p:spPr>
        <p:txBody>
          <a:bodyPr>
            <a:normAutofit/>
          </a:bodyPr>
          <a:lstStyle>
            <a:lvl1pPr>
              <a:defRPr sz="2800">
                <a:latin typeface="Arial Black" panose="020B0A04020102020204" pitchFamily="34" charset="0"/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02/26/09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50FB4-2EDA-4F79-9FCE-93AB11527FA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7" name="Picture 6" descr="logo ristek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9132"/>
            <a:ext cx="1600199" cy="1081121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auto">
          <a:xfrm>
            <a:off x="1571604" y="285728"/>
            <a:ext cx="7143800" cy="71438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457200" rtl="0" eaLnBrk="1" fontAlgn="base" latinLnBrk="0" hangingPunct="1">
              <a:lnSpc>
                <a:spcPct val="9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anose="020B0603020202020204" pitchFamily="34" charset="0"/>
              <a:buNone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rebuchet MS" panose="020B0603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02/26/09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50FB4-2EDA-4F79-9FCE-93AB11527FA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7" name="Picture 6" descr="logo ristek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9132"/>
            <a:ext cx="1600199" cy="1081121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auto">
          <a:xfrm>
            <a:off x="1571604" y="285728"/>
            <a:ext cx="7143800" cy="71438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457200" rtl="0" eaLnBrk="1" fontAlgn="base" latinLnBrk="0" hangingPunct="1">
              <a:lnSpc>
                <a:spcPct val="9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rebuchet MS" panose="020B0603020202020204" pitchFamily="34" charset="0"/>
              <a:buNone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Trebuchet MS" panose="020B0603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Ver. 18 February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0660B8-BAB8-4E8E-9686-E359FF43345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 panose="020B0604020202020204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 panose="020B0604020202020204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 panose="020B0604020202020204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 panose="020B0604020202020204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3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shutterstock_46704958_3000x1286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143108" y="3490115"/>
            <a:ext cx="4643470" cy="1990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4348" y="1785926"/>
            <a:ext cx="7772400" cy="1470025"/>
          </a:xfrm>
        </p:spPr>
        <p:txBody>
          <a:bodyPr>
            <a:noAutofit/>
          </a:bodyPr>
          <a:lstStyle/>
          <a:p>
            <a:pPr>
              <a:lnSpc>
                <a:spcPts val="3000"/>
              </a:lnSpc>
              <a:spcBef>
                <a:spcPts val="0"/>
              </a:spcBef>
              <a:buClr>
                <a:srgbClr val="000000"/>
              </a:buClr>
              <a:buSzPct val="100000"/>
              <a:defRPr/>
            </a:pPr>
            <a:r>
              <a:rPr lang="en-US" sz="32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Urgensi</a:t>
            </a: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HKI </a:t>
            </a:r>
            <a:b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en-US" sz="36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&amp;</a:t>
            </a: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id-ID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</a:t>
            </a: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OMERSIALISASI</a:t>
            </a:r>
            <a:endParaRPr lang="id-ID" sz="2400" b="1" spc="50" dirty="0">
              <a:ln w="11430"/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285852" y="5919007"/>
            <a:ext cx="6572276" cy="904240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square" lIns="90000" tIns="46800" rIns="90000" bIns="46800">
            <a:spAutoFit/>
          </a:bodyPr>
          <a:lstStyle/>
          <a:p>
            <a:pPr algn="ctr" defTabSz="-635">
              <a:lnSpc>
                <a:spcPts val="1600"/>
              </a:lnSpc>
              <a:spcBef>
                <a:spcPts val="0"/>
              </a:spcBef>
              <a:spcAft>
                <a:spcPts val="60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b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Direktur Pengelolaan Kekayaan Intelektual</a:t>
            </a:r>
          </a:p>
          <a:p>
            <a:pPr algn="ctr" defTabSz="-635">
              <a:lnSpc>
                <a:spcPts val="1600"/>
              </a:lnSpc>
              <a:spcBef>
                <a:spcPts val="0"/>
              </a:spcBef>
              <a:spcAft>
                <a:spcPts val="60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b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Direktrat Jenderal Penguatan Riset dan Pengembangan</a:t>
            </a:r>
          </a:p>
          <a:p>
            <a:pPr algn="ctr" defTabSz="-635">
              <a:lnSpc>
                <a:spcPts val="1600"/>
              </a:lnSpc>
              <a:spcBef>
                <a:spcPts val="0"/>
              </a:spcBef>
              <a:spcAft>
                <a:spcPts val="600"/>
              </a:spcAft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b="1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Kementerian Riset, Teknologi dan Pendidikan Tinggi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43306" y="5214950"/>
            <a:ext cx="18774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Sadjuga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1071538" y="2571744"/>
            <a:ext cx="6929486" cy="9286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r"/>
            <a:r>
              <a:rPr lang="en-US" sz="3600" kern="1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Pendahuluan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29190" y="3857628"/>
            <a:ext cx="3032497" cy="8361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900"/>
              </a:lnSpc>
            </a:pPr>
            <a:r>
              <a:rPr lang="en-US" sz="28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Keunggulan Lokal,</a:t>
            </a:r>
          </a:p>
          <a:p>
            <a:pPr algn="r">
              <a:lnSpc>
                <a:spcPts val="2900"/>
              </a:lnSpc>
            </a:pPr>
            <a:r>
              <a:rPr lang="en-US" sz="28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Daya Saing Global.</a:t>
            </a:r>
            <a:endParaRPr lang="en-US" sz="2800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smtClean="0"/>
              <a:t>Keunggulan Kekayaaan Alam Indonesia</a:t>
            </a:r>
          </a:p>
        </p:txBody>
      </p:sp>
      <p:pic>
        <p:nvPicPr>
          <p:cNvPr id="7" name="Picture 28" descr="sda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652" y="1142984"/>
            <a:ext cx="8819939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71472" y="6429396"/>
            <a:ext cx="2210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Sumber: MP3EI, 2013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500958" y="6350023"/>
            <a:ext cx="1357322" cy="365125"/>
          </a:xfrm>
          <a:prstGeom prst="rect">
            <a:avLst/>
          </a:prstGeom>
        </p:spPr>
        <p:txBody>
          <a:bodyPr/>
          <a:lstStyle/>
          <a:p>
            <a:fld id="{150660B8-BAB8-4E8E-9686-E359FF43345A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428736"/>
            <a:ext cx="3000396" cy="1878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/>
          <p:cNvSpPr>
            <a:spLocks noGrp="1"/>
          </p:cNvSpPr>
          <p:nvPr>
            <p:ph type="title" idx="4294967295"/>
          </p:nvPr>
        </p:nvSpPr>
        <p:spPr>
          <a:xfrm>
            <a:off x="1643042" y="214290"/>
            <a:ext cx="6934200" cy="762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mtClean="0"/>
              <a:t>Basis Ekonomi SDA</a:t>
            </a:r>
            <a:endParaRPr lang="en-US" dirty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1428736"/>
            <a:ext cx="4550601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285984" y="3500438"/>
            <a:ext cx="1450039" cy="108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71472" y="3698877"/>
            <a:ext cx="1571637" cy="873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571472" y="4991018"/>
            <a:ext cx="1357322" cy="1174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857224" y="4702742"/>
            <a:ext cx="1035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Batubara</a:t>
            </a: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357422" y="4702742"/>
            <a:ext cx="134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Minyakbumi</a:t>
            </a:r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857224" y="6202916"/>
            <a:ext cx="766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Timah</a:t>
            </a:r>
            <a:endParaRPr lang="en-US"/>
          </a:p>
        </p:txBody>
      </p:sp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2071670" y="5011915"/>
            <a:ext cx="1500198" cy="1131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2357422" y="6202916"/>
            <a:ext cx="1023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Tembaga</a:t>
            </a:r>
            <a:endParaRPr lang="en-US"/>
          </a:p>
        </p:txBody>
      </p:sp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5395918" y="5143488"/>
            <a:ext cx="1428760" cy="99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3929058" y="4714884"/>
            <a:ext cx="464347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smtClean="0">
                <a:solidFill>
                  <a:schemeClr val="bg1"/>
                </a:solidFill>
              </a:rPr>
              <a:t>http://alfido.com/2014/08/17/galeri-gambar-bendera-merah-putih-indonesia/</a:t>
            </a:r>
            <a:endParaRPr lang="en-US" sz="105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857884" y="6143620"/>
            <a:ext cx="633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Kayu</a:t>
            </a:r>
            <a:endParaRPr lang="en-US"/>
          </a:p>
        </p:txBody>
      </p:sp>
      <p:pic>
        <p:nvPicPr>
          <p:cNvPr id="49162" name="Picture 10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3929058" y="5143488"/>
            <a:ext cx="1371863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4286248" y="6143620"/>
            <a:ext cx="733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Rotan</a:t>
            </a:r>
            <a:endParaRPr lang="en-US"/>
          </a:p>
        </p:txBody>
      </p:sp>
      <p:pic>
        <p:nvPicPr>
          <p:cNvPr id="49163" name="Picture 11"/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6858016" y="5143488"/>
            <a:ext cx="1571636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TextBox 23"/>
          <p:cNvSpPr txBox="1"/>
          <p:nvPr/>
        </p:nvSpPr>
        <p:spPr>
          <a:xfrm>
            <a:off x="7000892" y="6131478"/>
            <a:ext cx="1305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Kelapasawit</a:t>
            </a:r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500034" y="6555754"/>
            <a:ext cx="228601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smtClean="0">
                <a:latin typeface="Arial" panose="020B0604020202020204" pitchFamily="34" charset="0"/>
                <a:cs typeface="Arial" panose="020B0604020202020204" pitchFamily="34" charset="0"/>
              </a:rPr>
              <a:t>https://www.google.com/search?</a:t>
            </a:r>
            <a:endParaRPr lang="en-US" sz="9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50660B8-BAB8-4E8E-9686-E359FF43345A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28596" y="1428736"/>
            <a:ext cx="3276623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/>
          <p:cNvSpPr>
            <a:spLocks noGrp="1"/>
          </p:cNvSpPr>
          <p:nvPr>
            <p:ph type="title" idx="4294967295"/>
          </p:nvPr>
        </p:nvSpPr>
        <p:spPr>
          <a:xfrm>
            <a:off x="1643042" y="428604"/>
            <a:ext cx="6929486" cy="547686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400" smtClean="0"/>
              <a:t>SDA Akan Habis, Kekayaan Intelektual Terus Ada</a:t>
            </a:r>
            <a:endParaRPr lang="en-US" sz="2400" dirty="0"/>
          </a:p>
        </p:txBody>
      </p:sp>
      <p:graphicFrame>
        <p:nvGraphicFramePr>
          <p:cNvPr id="6" name="Chart 5"/>
          <p:cNvGraphicFramePr/>
          <p:nvPr/>
        </p:nvGraphicFramePr>
        <p:xfrm>
          <a:off x="3786182" y="3214686"/>
          <a:ext cx="5143536" cy="3429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286380" y="2285992"/>
            <a:ext cx="1934321" cy="795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715008" y="1357298"/>
            <a:ext cx="1143008" cy="86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00166" y="4053264"/>
            <a:ext cx="3000396" cy="2215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4" descr="bulb tangan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496" y="4929198"/>
            <a:ext cx="1586829" cy="1608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1223963" y="5842000"/>
            <a:ext cx="454025" cy="92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endParaRPr lang="en-US"/>
          </a:p>
        </p:txBody>
      </p:sp>
      <p:sp>
        <p:nvSpPr>
          <p:cNvPr id="19" name="WordArt 3"/>
          <p:cNvSpPr>
            <a:spLocks noChangeArrowheads="1" noChangeShapeType="1" noTextEdit="1"/>
          </p:cNvSpPr>
          <p:nvPr/>
        </p:nvSpPr>
        <p:spPr bwMode="auto">
          <a:xfrm>
            <a:off x="785786" y="3643314"/>
            <a:ext cx="7848600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nn-NO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Hak Kekayaan Intelektual</a:t>
            </a:r>
          </a:p>
          <a:p>
            <a:pPr algn="ctr"/>
            <a:r>
              <a:rPr lang="nn-NO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H K I</a:t>
            </a:r>
            <a:endParaRPr lang="en-US" sz="3600" kern="10">
              <a:ln w="9525">
                <a:solidFill>
                  <a:srgbClr val="000000"/>
                </a:solidFill>
                <a:rou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 panose="020B0806030902050204"/>
            </a:endParaRPr>
          </a:p>
        </p:txBody>
      </p:sp>
      <p:grpSp>
        <p:nvGrpSpPr>
          <p:cNvPr id="2" name="Group 17"/>
          <p:cNvGrpSpPr/>
          <p:nvPr/>
        </p:nvGrpSpPr>
        <p:grpSpPr bwMode="auto">
          <a:xfrm>
            <a:off x="4071934" y="2143116"/>
            <a:ext cx="1250950" cy="1203325"/>
            <a:chOff x="2699" y="845"/>
            <a:chExt cx="788" cy="758"/>
          </a:xfrm>
        </p:grpSpPr>
        <p:sp>
          <p:nvSpPr>
            <p:cNvPr id="21" name="Oval 12"/>
            <p:cNvSpPr>
              <a:spLocks noChangeArrowheads="1"/>
            </p:cNvSpPr>
            <p:nvPr/>
          </p:nvSpPr>
          <p:spPr bwMode="auto">
            <a:xfrm>
              <a:off x="2699" y="845"/>
              <a:ext cx="788" cy="758"/>
            </a:xfrm>
            <a:prstGeom prst="ellipse">
              <a:avLst/>
            </a:prstGeom>
            <a:gradFill rotWithShape="1">
              <a:gsLst>
                <a:gs pos="0">
                  <a:srgbClr val="00B8FF"/>
                </a:gs>
                <a:gs pos="100000">
                  <a:srgbClr val="000000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2880" y="1071"/>
              <a:ext cx="432" cy="31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FFFFFF"/>
                  </a:solidFill>
                  <a:latin typeface="Arial Black" panose="020B0A04020102020204"/>
                </a:rPr>
                <a:t>RP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/>
          <p:cNvSpPr txBox="1">
            <a:spLocks noChangeArrowheads="1"/>
          </p:cNvSpPr>
          <p:nvPr/>
        </p:nvSpPr>
        <p:spPr bwMode="auto">
          <a:xfrm>
            <a:off x="539750" y="2708275"/>
            <a:ext cx="7632700" cy="2232025"/>
          </a:xfrm>
          <a:prstGeom prst="rect">
            <a:avLst/>
          </a:prstGeom>
          <a:solidFill>
            <a:schemeClr val="bg1">
              <a:alpha val="52156"/>
            </a:schemeClr>
          </a:solidFill>
          <a:ln w="9525">
            <a:noFill/>
            <a:round/>
          </a:ln>
        </p:spPr>
        <p:txBody>
          <a:bodyPr lIns="90000" tIns="45000" rIns="90000" bIns="45000"/>
          <a:lstStyle/>
          <a:p>
            <a:pPr marL="630555" lvl="1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None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Kekayaan Intelektual (KI) adalah </a:t>
            </a:r>
            <a:r>
              <a:rPr lang="en-GB" sz="2800">
                <a:solidFill>
                  <a:srgbClr val="FF0000"/>
                </a:solidFill>
              </a:rPr>
              <a:t>hasil dari olah pikir otak manusia</a:t>
            </a:r>
            <a:r>
              <a:rPr lang="en-GB" sz="2800">
                <a:solidFill>
                  <a:srgbClr val="000000"/>
                </a:solidFill>
              </a:rPr>
              <a:t> yang dapat menghasilkan suatu suatu proses, produk atau jasa yang berguna bagi manusia.</a:t>
            </a:r>
          </a:p>
          <a:p>
            <a:pPr marL="630555" lvl="1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endParaRPr lang="en-GB" sz="2800">
              <a:solidFill>
                <a:srgbClr val="000000"/>
              </a:solidFill>
            </a:endParaRPr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3579826" y="353996"/>
            <a:ext cx="2921000" cy="646112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Pengertian KI</a:t>
            </a:r>
          </a:p>
        </p:txBody>
      </p:sp>
      <p:pic>
        <p:nvPicPr>
          <p:cNvPr id="4100" name="Picture 4" descr="j02991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405313"/>
            <a:ext cx="1495425" cy="245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6" descr="efficient_idea_sml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637" t="7390" r="18062" b="3201"/>
          <a:stretch>
            <a:fillRect/>
          </a:stretch>
        </p:blipFill>
        <p:spPr bwMode="auto">
          <a:xfrm>
            <a:off x="7215205" y="333375"/>
            <a:ext cx="1643075" cy="249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078180" y="353995"/>
            <a:ext cx="3922712" cy="646113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Pengelompokan KI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539750" y="1700213"/>
            <a:ext cx="8064500" cy="4681537"/>
          </a:xfrm>
          <a:prstGeom prst="rect">
            <a:avLst/>
          </a:prstGeom>
          <a:solidFill>
            <a:schemeClr val="bg1">
              <a:alpha val="61960"/>
            </a:schemeClr>
          </a:solidFill>
          <a:ln w="9525" algn="ctr">
            <a:noFill/>
            <a:miter lim="800000"/>
          </a:ln>
        </p:spPr>
        <p:txBody>
          <a:bodyPr lIns="90000" tIns="45000" rIns="90000" bIns="45000"/>
          <a:lstStyle/>
          <a:p>
            <a:pPr marL="355600" indent="-3556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US" sz="2400">
                <a:solidFill>
                  <a:srgbClr val="000000"/>
                </a:solidFill>
              </a:rPr>
              <a:t>Berdasar Pemilik:</a:t>
            </a:r>
          </a:p>
          <a:p>
            <a:pPr marL="9017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US" sz="2400">
                <a:solidFill>
                  <a:srgbClr val="000000"/>
                </a:solidFill>
              </a:rPr>
              <a:t>Komunal -&gt; Pengetahuan Tradisional, GI </a:t>
            </a:r>
          </a:p>
          <a:p>
            <a:pPr marL="9017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US" sz="2400">
                <a:solidFill>
                  <a:srgbClr val="000000"/>
                </a:solidFill>
              </a:rPr>
              <a:t>Individual -&gt; 6 Rezim (M, </a:t>
            </a:r>
            <a:r>
              <a:rPr lang="en-US" sz="2400">
                <a:solidFill>
                  <a:srgbClr val="FF0000"/>
                </a:solidFill>
              </a:rPr>
              <a:t>P</a:t>
            </a:r>
            <a:r>
              <a:rPr lang="en-US" sz="2400">
                <a:solidFill>
                  <a:srgbClr val="000000"/>
                </a:solidFill>
              </a:rPr>
              <a:t>, PVT, DI, RD, TLSI)</a:t>
            </a:r>
          </a:p>
          <a:p>
            <a:pPr marL="9017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endParaRPr lang="en-US" sz="2400">
              <a:solidFill>
                <a:srgbClr val="000000"/>
              </a:solidFill>
            </a:endParaRPr>
          </a:p>
          <a:p>
            <a:pPr marL="355600" indent="-3556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US" sz="2400">
                <a:solidFill>
                  <a:srgbClr val="000000"/>
                </a:solidFill>
              </a:rPr>
              <a:t>Berdasar Sifat Kodifikasi:</a:t>
            </a:r>
          </a:p>
          <a:p>
            <a:pPr marL="9017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US" sz="2400">
                <a:solidFill>
                  <a:srgbClr val="000000"/>
                </a:solidFill>
              </a:rPr>
              <a:t>Tacit -&gt; Keahlian yg ada di kepala individu</a:t>
            </a:r>
          </a:p>
          <a:p>
            <a:pPr marL="9017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US" sz="2400">
                <a:solidFill>
                  <a:srgbClr val="000000"/>
                </a:solidFill>
              </a:rPr>
              <a:t>Terkodifikasi -&gt; 8 rezim </a:t>
            </a:r>
            <a:r>
              <a:rPr lang="en-US">
                <a:solidFill>
                  <a:srgbClr val="000000"/>
                </a:solidFill>
              </a:rPr>
              <a:t>(M, P, PVT, DI, RD, TLSI, </a:t>
            </a:r>
            <a:r>
              <a:rPr lang="en-US" sz="2400">
                <a:solidFill>
                  <a:srgbClr val="FF0066"/>
                </a:solidFill>
              </a:rPr>
              <a:t>GI, HC</a:t>
            </a:r>
            <a:r>
              <a:rPr lang="en-US">
                <a:solidFill>
                  <a:srgbClr val="000000"/>
                </a:solidFill>
              </a:rPr>
              <a:t>)</a:t>
            </a:r>
          </a:p>
          <a:p>
            <a:pPr marL="9017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endParaRPr lang="en-US">
              <a:solidFill>
                <a:srgbClr val="000000"/>
              </a:solidFill>
            </a:endParaRPr>
          </a:p>
          <a:p>
            <a:pPr marL="355600" indent="-3556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v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US" sz="2400">
                <a:solidFill>
                  <a:srgbClr val="000000"/>
                </a:solidFill>
              </a:rPr>
              <a:t>Berdasar Jenis Terkodifikasi:</a:t>
            </a:r>
          </a:p>
          <a:p>
            <a:pPr marL="9017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US" sz="2400">
                <a:solidFill>
                  <a:srgbClr val="000000"/>
                </a:solidFill>
              </a:rPr>
              <a:t>Hak Cipta (</a:t>
            </a:r>
            <a:r>
              <a:rPr lang="en-US" sz="2400" i="1">
                <a:solidFill>
                  <a:srgbClr val="000000"/>
                </a:solidFill>
              </a:rPr>
              <a:t>Copyrights</a:t>
            </a:r>
            <a:r>
              <a:rPr lang="en-US" sz="2400">
                <a:solidFill>
                  <a:srgbClr val="000000"/>
                </a:solidFill>
              </a:rPr>
              <a:t>) </a:t>
            </a:r>
          </a:p>
          <a:p>
            <a:pPr marL="9017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US" sz="2400">
                <a:solidFill>
                  <a:srgbClr val="000000"/>
                </a:solidFill>
              </a:rPr>
              <a:t>Hak Kekayaan Industri (</a:t>
            </a:r>
            <a:r>
              <a:rPr lang="en-US" sz="2400" i="1">
                <a:solidFill>
                  <a:srgbClr val="000000"/>
                </a:solidFill>
              </a:rPr>
              <a:t>Industrial Property Rights</a:t>
            </a:r>
            <a:r>
              <a:rPr lang="en-US" sz="2400">
                <a:solidFill>
                  <a:srgbClr val="000000"/>
                </a:solidFill>
              </a:rPr>
              <a:t>)</a:t>
            </a:r>
            <a:r>
              <a:rPr lang="ar-SA" sz="2400">
                <a:solidFill>
                  <a:srgbClr val="000000"/>
                </a:solidFill>
                <a:cs typeface="Arial" panose="020B0604020202020204" pitchFamily="34" charset="0"/>
              </a:rPr>
              <a:t>‏</a:t>
            </a:r>
            <a:endParaRPr lang="en-US" sz="2400">
              <a:solidFill>
                <a:srgbClr val="000000"/>
              </a:solidFill>
            </a:endParaRPr>
          </a:p>
          <a:p>
            <a:pPr marL="9017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endParaRPr lang="en-US" sz="2400">
              <a:solidFill>
                <a:srgbClr val="000000"/>
              </a:solidFill>
            </a:endParaRPr>
          </a:p>
          <a:p>
            <a:pPr marL="9017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endParaRPr lang="en-US" sz="2400">
              <a:solidFill>
                <a:srgbClr val="000000"/>
              </a:solidFill>
            </a:endParaRPr>
          </a:p>
          <a:p>
            <a:pPr marL="9017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99060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endParaRPr lang="en-US" sz="24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1" name="WordArt 9"/>
          <p:cNvSpPr>
            <a:spLocks noChangeArrowheads="1" noChangeShapeType="1" noTextEdit="1"/>
          </p:cNvSpPr>
          <p:nvPr/>
        </p:nvSpPr>
        <p:spPr bwMode="auto">
          <a:xfrm>
            <a:off x="1547813" y="2781300"/>
            <a:ext cx="6480175" cy="1714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Kekayaan Intelektual</a:t>
            </a:r>
          </a:p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Komunal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719263" y="476250"/>
            <a:ext cx="6381750" cy="646113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Kekayaan Intelektual Komunal</a:t>
            </a:r>
          </a:p>
        </p:txBody>
      </p:sp>
      <p:pic>
        <p:nvPicPr>
          <p:cNvPr id="7171" name="Picture 3" descr="tumeri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700213"/>
            <a:ext cx="2659062" cy="316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batik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1700213"/>
            <a:ext cx="3170238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Rama-sint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27763" y="1700213"/>
            <a:ext cx="2687637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WordArt 6"/>
          <p:cNvSpPr>
            <a:spLocks noChangeArrowheads="1" noChangeShapeType="1" noTextEdit="1"/>
          </p:cNvSpPr>
          <p:nvPr/>
        </p:nvSpPr>
        <p:spPr bwMode="auto">
          <a:xfrm>
            <a:off x="900113" y="5229225"/>
            <a:ext cx="7488237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FFCC99">
                    <a:alpha val="61960"/>
                  </a:srgbClr>
                </a:solidFill>
                <a:latin typeface="Arial Black" panose="020B0A04020102020204"/>
              </a:rPr>
              <a:t>Pengetahuan Tradisional</a:t>
            </a:r>
          </a:p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FFCC99">
                    <a:alpha val="61960"/>
                  </a:srgbClr>
                </a:solidFill>
                <a:latin typeface="Arial Black" panose="020B0A04020102020204"/>
              </a:rPr>
              <a:t>Sumber Daya Genetik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755650" y="2852738"/>
            <a:ext cx="7488238" cy="1282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Tacit Knowledge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2"/>
          <p:cNvSpPr>
            <a:spLocks noChangeArrowheads="1" noChangeShapeType="1" noTextEdit="1"/>
          </p:cNvSpPr>
          <p:nvPr/>
        </p:nvSpPr>
        <p:spPr bwMode="auto">
          <a:xfrm>
            <a:off x="3059113" y="549275"/>
            <a:ext cx="4032250" cy="490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Tacit Knowledge</a:t>
            </a:r>
          </a:p>
        </p:txBody>
      </p:sp>
      <p:pic>
        <p:nvPicPr>
          <p:cNvPr id="12291" name="Picture 4" descr="explicit-tacit-knowled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1484313"/>
            <a:ext cx="7200900" cy="506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755650" y="2852738"/>
            <a:ext cx="7745440" cy="15049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Kekayaan Intelektual</a:t>
            </a:r>
          </a:p>
          <a:p>
            <a:pPr algn="ctr"/>
            <a:r>
              <a:rPr lang="en-US" sz="3600" kern="1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Individual</a:t>
            </a:r>
          </a:p>
          <a:p>
            <a:pPr algn="ctr"/>
            <a:r>
              <a:rPr lang="en-US" sz="3600" kern="1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Terkodifikasi</a:t>
            </a:r>
            <a:endParaRPr lang="en-US" sz="3600" kern="10">
              <a:ln w="9525">
                <a:solidFill>
                  <a:srgbClr val="000000"/>
                </a:solidFill>
                <a:rou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 panose="020B080603090205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1547813" y="4572008"/>
            <a:ext cx="6096021" cy="116045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Hak Cipta</a:t>
            </a:r>
          </a:p>
        </p:txBody>
      </p:sp>
      <p:pic>
        <p:nvPicPr>
          <p:cNvPr id="7" name="Picture 3" descr="copyright-symbol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68" y="2000240"/>
            <a:ext cx="208915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357158" y="1428736"/>
            <a:ext cx="8534430" cy="4872059"/>
          </a:xfrm>
          <a:prstGeom prst="rect">
            <a:avLst/>
          </a:prstGeom>
          <a:solidFill>
            <a:schemeClr val="bg1">
              <a:alpha val="47058"/>
            </a:schemeClr>
          </a:solidFill>
          <a:ln w="9525">
            <a:noFill/>
            <a:round/>
          </a:ln>
        </p:spPr>
        <p:txBody>
          <a:bodyPr lIns="90000" tIns="45000" rIns="90000" bIns="45000"/>
          <a:lstStyle/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lanjut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tercakup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Hak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Cipta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expresi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olah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pikir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manusia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termasuk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ide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gagasan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Biasanya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termasuk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lingkup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Hak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Cipta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sastra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karya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artistik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yang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didalamnya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termasuk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tulisan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23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buku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GB" sz="23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musik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3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karya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seni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3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karya-karya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GB" sz="23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berbasis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(program </a:t>
            </a:r>
            <a:r>
              <a:rPr lang="en-GB" sz="23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komputer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basis data </a:t>
            </a:r>
            <a:r>
              <a:rPr lang="en-GB" sz="23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elektronik</a:t>
            </a:r>
            <a:r>
              <a:rPr lang="en-GB" sz="23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UU 19/2002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mengatur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mengenai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Hak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Cipta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Prinsipnya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Hak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Cipta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GB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didaftar</a:t>
            </a:r>
            <a:r>
              <a:rPr lang="en-GB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GB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GB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GB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dilindungi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pendaftarannya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pencatatan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saja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Jangka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pelindungannya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thn</a:t>
            </a:r>
            <a:r>
              <a:rPr lang="en-GB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GB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pemilik</a:t>
            </a:r>
            <a:r>
              <a:rPr lang="en-GB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haknya</a:t>
            </a:r>
            <a:r>
              <a:rPr lang="en-GB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meninggal</a:t>
            </a:r>
            <a:r>
              <a:rPr lang="en-GB" sz="2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dunia</a:t>
            </a:r>
            <a:r>
              <a:rPr lang="en-GB" sz="2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3927475" y="260350"/>
            <a:ext cx="2303463" cy="1014413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Hak Cipta </a:t>
            </a:r>
          </a:p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400" i="1">
                <a:solidFill>
                  <a:srgbClr val="000000"/>
                </a:solidFill>
              </a:rPr>
              <a:t>(Copyrights)‏</a:t>
            </a:r>
          </a:p>
        </p:txBody>
      </p:sp>
      <p:pic>
        <p:nvPicPr>
          <p:cNvPr id="16388" name="Picture 4" descr="copyright-symbol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67625" y="44450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ChangeArrowheads="1"/>
          </p:cNvSpPr>
          <p:nvPr/>
        </p:nvSpPr>
        <p:spPr bwMode="auto">
          <a:xfrm>
            <a:off x="3927475" y="260350"/>
            <a:ext cx="2303463" cy="1014413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Hak Cipta </a:t>
            </a:r>
          </a:p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400" i="1">
                <a:solidFill>
                  <a:srgbClr val="000000"/>
                </a:solidFill>
              </a:rPr>
              <a:t>(Copyrights)‏</a:t>
            </a:r>
          </a:p>
        </p:txBody>
      </p:sp>
      <p:pic>
        <p:nvPicPr>
          <p:cNvPr id="17411" name="Picture 4" descr="copyright-symbol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67625" y="44450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7" descr="musical_notes124043458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8400" y="4294187"/>
            <a:ext cx="5111750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 Box 8"/>
          <p:cNvSpPr txBox="1">
            <a:spLocks noChangeArrowheads="1"/>
          </p:cNvSpPr>
          <p:nvPr/>
        </p:nvSpPr>
        <p:spPr bwMode="auto">
          <a:xfrm>
            <a:off x="6156325" y="6165849"/>
            <a:ext cx="1392238" cy="3619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1"/>
                </a:solidFill>
              </a:rPr>
              <a:t>Musik - lagu</a:t>
            </a:r>
          </a:p>
        </p:txBody>
      </p:sp>
      <p:sp>
        <p:nvSpPr>
          <p:cNvPr id="17416" name="Text Box 9"/>
          <p:cNvSpPr txBox="1">
            <a:spLocks noChangeArrowheads="1"/>
          </p:cNvSpPr>
          <p:nvPr/>
        </p:nvSpPr>
        <p:spPr bwMode="auto">
          <a:xfrm>
            <a:off x="1142976" y="1357298"/>
            <a:ext cx="873125" cy="511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sz="2800"/>
              <a:t>Film</a:t>
            </a:r>
          </a:p>
        </p:txBody>
      </p:sp>
      <p:sp>
        <p:nvSpPr>
          <p:cNvPr id="215042" name="AutoShape 2" descr="https://images-na.ssl-images-amazon.com/images/M/MV5BNjM3Nzg2NjQ4N15BMl5BanBnXkFtZTgwNzUzMTAxNjE@._V1_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1504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1857364"/>
            <a:ext cx="2960678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44" name="Picture 4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571868" y="1857364"/>
            <a:ext cx="5143536" cy="216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8" name="WordArt 2"/>
          <p:cNvSpPr>
            <a:spLocks noChangeArrowheads="1" noChangeShapeType="1" noTextEdit="1"/>
          </p:cNvSpPr>
          <p:nvPr/>
        </p:nvSpPr>
        <p:spPr bwMode="auto">
          <a:xfrm>
            <a:off x="900113" y="3213100"/>
            <a:ext cx="7488237" cy="1150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Kekayaan Industri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/>
          <p:cNvSpPr txBox="1">
            <a:spLocks noChangeArrowheads="1"/>
          </p:cNvSpPr>
          <p:nvPr/>
        </p:nvSpPr>
        <p:spPr bwMode="auto">
          <a:xfrm>
            <a:off x="827088" y="1844675"/>
            <a:ext cx="7921625" cy="4032250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  <a:round/>
          </a:ln>
        </p:spPr>
        <p:txBody>
          <a:bodyPr lIns="90000" tIns="45000" rIns="90000" bIns="45000"/>
          <a:lstStyle/>
          <a:p>
            <a:pPr marL="533400" indent="-533400" defTabSz="-635">
              <a:lnSpc>
                <a:spcPct val="93000"/>
              </a:lnSpc>
              <a:spcAft>
                <a:spcPts val="800"/>
              </a:spcAft>
              <a:buFont typeface="Trebuchet MS" panose="020B0603020202020204" pitchFamily="34" charset="0"/>
              <a:buAutoNum type="arabicPeriod"/>
              <a:tabLst>
                <a:tab pos="812800" algn="l"/>
                <a:tab pos="1270000" algn="l"/>
                <a:tab pos="1727200" algn="l"/>
                <a:tab pos="2184400" algn="l"/>
                <a:tab pos="2641600" algn="l"/>
                <a:tab pos="3098800" algn="l"/>
                <a:tab pos="3556000" algn="l"/>
                <a:tab pos="4013200" algn="l"/>
                <a:tab pos="4470400" algn="l"/>
                <a:tab pos="4927600" algn="l"/>
                <a:tab pos="5384800" algn="l"/>
                <a:tab pos="5842000" algn="l"/>
                <a:tab pos="6299200" algn="l"/>
                <a:tab pos="6756400" algn="l"/>
                <a:tab pos="7213600" algn="l"/>
                <a:tab pos="7670800" algn="l"/>
                <a:tab pos="8128000" algn="l"/>
                <a:tab pos="8585200" algn="l"/>
                <a:tab pos="9042400" algn="l"/>
                <a:tab pos="9499600" algn="l"/>
              </a:tabLst>
            </a:pPr>
            <a:r>
              <a:rPr lang="en-GB" sz="3200">
                <a:solidFill>
                  <a:srgbClr val="000000"/>
                </a:solidFill>
              </a:rPr>
              <a:t>Merek</a:t>
            </a:r>
          </a:p>
          <a:p>
            <a:pPr marL="533400" indent="-533400" defTabSz="-635">
              <a:lnSpc>
                <a:spcPct val="93000"/>
              </a:lnSpc>
              <a:spcAft>
                <a:spcPts val="800"/>
              </a:spcAft>
              <a:buFont typeface="Trebuchet MS" panose="020B0603020202020204" pitchFamily="34" charset="0"/>
              <a:buAutoNum type="arabicPeriod"/>
              <a:tabLst>
                <a:tab pos="812800" algn="l"/>
                <a:tab pos="1270000" algn="l"/>
                <a:tab pos="1727200" algn="l"/>
                <a:tab pos="2184400" algn="l"/>
                <a:tab pos="2641600" algn="l"/>
                <a:tab pos="3098800" algn="l"/>
                <a:tab pos="3556000" algn="l"/>
                <a:tab pos="4013200" algn="l"/>
                <a:tab pos="4470400" algn="l"/>
                <a:tab pos="4927600" algn="l"/>
                <a:tab pos="5384800" algn="l"/>
                <a:tab pos="5842000" algn="l"/>
                <a:tab pos="6299200" algn="l"/>
                <a:tab pos="6756400" algn="l"/>
                <a:tab pos="7213600" algn="l"/>
                <a:tab pos="7670800" algn="l"/>
                <a:tab pos="8128000" algn="l"/>
                <a:tab pos="8585200" algn="l"/>
                <a:tab pos="9042400" algn="l"/>
                <a:tab pos="9499600" algn="l"/>
              </a:tabLst>
            </a:pPr>
            <a:r>
              <a:rPr lang="en-GB" sz="3200">
                <a:solidFill>
                  <a:srgbClr val="000000"/>
                </a:solidFill>
              </a:rPr>
              <a:t>Indikasi Geografis</a:t>
            </a:r>
          </a:p>
          <a:p>
            <a:pPr marL="533400" indent="-533400" defTabSz="-635">
              <a:lnSpc>
                <a:spcPct val="93000"/>
              </a:lnSpc>
              <a:spcAft>
                <a:spcPts val="800"/>
              </a:spcAft>
              <a:buFont typeface="Trebuchet MS" panose="020B0603020202020204" pitchFamily="34" charset="0"/>
              <a:buAutoNum type="arabicPeriod"/>
              <a:tabLst>
                <a:tab pos="812800" algn="l"/>
                <a:tab pos="1270000" algn="l"/>
                <a:tab pos="1727200" algn="l"/>
                <a:tab pos="2184400" algn="l"/>
                <a:tab pos="2641600" algn="l"/>
                <a:tab pos="3098800" algn="l"/>
                <a:tab pos="3556000" algn="l"/>
                <a:tab pos="4013200" algn="l"/>
                <a:tab pos="4470400" algn="l"/>
                <a:tab pos="4927600" algn="l"/>
                <a:tab pos="5384800" algn="l"/>
                <a:tab pos="5842000" algn="l"/>
                <a:tab pos="6299200" algn="l"/>
                <a:tab pos="6756400" algn="l"/>
                <a:tab pos="7213600" algn="l"/>
                <a:tab pos="7670800" algn="l"/>
                <a:tab pos="8128000" algn="l"/>
                <a:tab pos="8585200" algn="l"/>
                <a:tab pos="9042400" algn="l"/>
                <a:tab pos="9499600" algn="l"/>
              </a:tabLst>
            </a:pPr>
            <a:r>
              <a:rPr lang="en-GB" sz="3200">
                <a:solidFill>
                  <a:srgbClr val="000000"/>
                </a:solidFill>
              </a:rPr>
              <a:t>Desain Industri</a:t>
            </a:r>
          </a:p>
          <a:p>
            <a:pPr marL="533400" indent="-533400" defTabSz="-635">
              <a:lnSpc>
                <a:spcPct val="93000"/>
              </a:lnSpc>
              <a:spcAft>
                <a:spcPts val="800"/>
              </a:spcAft>
              <a:buFont typeface="Trebuchet MS" panose="020B0603020202020204" pitchFamily="34" charset="0"/>
              <a:buAutoNum type="arabicPeriod"/>
              <a:tabLst>
                <a:tab pos="812800" algn="l"/>
                <a:tab pos="1270000" algn="l"/>
                <a:tab pos="1727200" algn="l"/>
                <a:tab pos="2184400" algn="l"/>
                <a:tab pos="2641600" algn="l"/>
                <a:tab pos="3098800" algn="l"/>
                <a:tab pos="3556000" algn="l"/>
                <a:tab pos="4013200" algn="l"/>
                <a:tab pos="4470400" algn="l"/>
                <a:tab pos="4927600" algn="l"/>
                <a:tab pos="5384800" algn="l"/>
                <a:tab pos="5842000" algn="l"/>
                <a:tab pos="6299200" algn="l"/>
                <a:tab pos="6756400" algn="l"/>
                <a:tab pos="7213600" algn="l"/>
                <a:tab pos="7670800" algn="l"/>
                <a:tab pos="8128000" algn="l"/>
                <a:tab pos="8585200" algn="l"/>
                <a:tab pos="9042400" algn="l"/>
                <a:tab pos="9499600" algn="l"/>
              </a:tabLst>
            </a:pPr>
            <a:r>
              <a:rPr lang="en-GB" sz="3200">
                <a:solidFill>
                  <a:srgbClr val="000000"/>
                </a:solidFill>
              </a:rPr>
              <a:t>Desain Tata Letak Sirkit Terpadu</a:t>
            </a:r>
          </a:p>
          <a:p>
            <a:pPr marL="533400" indent="-533400" defTabSz="-635">
              <a:lnSpc>
                <a:spcPct val="93000"/>
              </a:lnSpc>
              <a:spcAft>
                <a:spcPts val="800"/>
              </a:spcAft>
              <a:buFont typeface="Trebuchet MS" panose="020B0603020202020204" pitchFamily="34" charset="0"/>
              <a:buAutoNum type="arabicPeriod"/>
              <a:tabLst>
                <a:tab pos="812800" algn="l"/>
                <a:tab pos="1270000" algn="l"/>
                <a:tab pos="1727200" algn="l"/>
                <a:tab pos="2184400" algn="l"/>
                <a:tab pos="2641600" algn="l"/>
                <a:tab pos="3098800" algn="l"/>
                <a:tab pos="3556000" algn="l"/>
                <a:tab pos="4013200" algn="l"/>
                <a:tab pos="4470400" algn="l"/>
                <a:tab pos="4927600" algn="l"/>
                <a:tab pos="5384800" algn="l"/>
                <a:tab pos="5842000" algn="l"/>
                <a:tab pos="6299200" algn="l"/>
                <a:tab pos="6756400" algn="l"/>
                <a:tab pos="7213600" algn="l"/>
                <a:tab pos="7670800" algn="l"/>
                <a:tab pos="8128000" algn="l"/>
                <a:tab pos="8585200" algn="l"/>
                <a:tab pos="9042400" algn="l"/>
                <a:tab pos="9499600" algn="l"/>
              </a:tabLst>
            </a:pPr>
            <a:r>
              <a:rPr lang="en-GB" sz="3200">
                <a:solidFill>
                  <a:srgbClr val="000000"/>
                </a:solidFill>
              </a:rPr>
              <a:t>Paten</a:t>
            </a:r>
          </a:p>
          <a:p>
            <a:pPr marL="533400" indent="-533400" defTabSz="-635">
              <a:lnSpc>
                <a:spcPct val="93000"/>
              </a:lnSpc>
              <a:spcAft>
                <a:spcPts val="800"/>
              </a:spcAft>
              <a:buFont typeface="Trebuchet MS" panose="020B0603020202020204" pitchFamily="34" charset="0"/>
              <a:buAutoNum type="arabicPeriod"/>
              <a:tabLst>
                <a:tab pos="812800" algn="l"/>
                <a:tab pos="1270000" algn="l"/>
                <a:tab pos="1727200" algn="l"/>
                <a:tab pos="2184400" algn="l"/>
                <a:tab pos="2641600" algn="l"/>
                <a:tab pos="3098800" algn="l"/>
                <a:tab pos="3556000" algn="l"/>
                <a:tab pos="4013200" algn="l"/>
                <a:tab pos="4470400" algn="l"/>
                <a:tab pos="4927600" algn="l"/>
                <a:tab pos="5384800" algn="l"/>
                <a:tab pos="5842000" algn="l"/>
                <a:tab pos="6299200" algn="l"/>
                <a:tab pos="6756400" algn="l"/>
                <a:tab pos="7213600" algn="l"/>
                <a:tab pos="7670800" algn="l"/>
                <a:tab pos="8128000" algn="l"/>
                <a:tab pos="8585200" algn="l"/>
                <a:tab pos="9042400" algn="l"/>
                <a:tab pos="9499600" algn="l"/>
              </a:tabLst>
            </a:pPr>
            <a:r>
              <a:rPr lang="en-GB" sz="3200">
                <a:solidFill>
                  <a:srgbClr val="000000"/>
                </a:solidFill>
              </a:rPr>
              <a:t>Rahasia Dagang</a:t>
            </a:r>
          </a:p>
          <a:p>
            <a:pPr marL="533400" indent="-533400" defTabSz="-635">
              <a:lnSpc>
                <a:spcPct val="93000"/>
              </a:lnSpc>
              <a:spcAft>
                <a:spcPts val="800"/>
              </a:spcAft>
              <a:buFont typeface="Trebuchet MS" panose="020B0603020202020204" pitchFamily="34" charset="0"/>
              <a:buAutoNum type="arabicPeriod"/>
              <a:tabLst>
                <a:tab pos="812800" algn="l"/>
                <a:tab pos="1270000" algn="l"/>
                <a:tab pos="1727200" algn="l"/>
                <a:tab pos="2184400" algn="l"/>
                <a:tab pos="2641600" algn="l"/>
                <a:tab pos="3098800" algn="l"/>
                <a:tab pos="3556000" algn="l"/>
                <a:tab pos="4013200" algn="l"/>
                <a:tab pos="4470400" algn="l"/>
                <a:tab pos="4927600" algn="l"/>
                <a:tab pos="5384800" algn="l"/>
                <a:tab pos="5842000" algn="l"/>
                <a:tab pos="6299200" algn="l"/>
                <a:tab pos="6756400" algn="l"/>
                <a:tab pos="7213600" algn="l"/>
                <a:tab pos="7670800" algn="l"/>
                <a:tab pos="8128000" algn="l"/>
                <a:tab pos="8585200" algn="l"/>
                <a:tab pos="9042400" algn="l"/>
                <a:tab pos="9499600" algn="l"/>
              </a:tabLst>
            </a:pPr>
            <a:r>
              <a:rPr lang="en-GB" sz="3200">
                <a:solidFill>
                  <a:srgbClr val="000000"/>
                </a:solidFill>
              </a:rPr>
              <a:t>Perlindungan Varitas Tanaman (PVT)‏</a:t>
            </a:r>
          </a:p>
          <a:p>
            <a:pPr marL="533400" indent="-533400" defTabSz="-635">
              <a:lnSpc>
                <a:spcPct val="93000"/>
              </a:lnSpc>
              <a:spcAft>
                <a:spcPts val="800"/>
              </a:spcAft>
              <a:buFont typeface="Trebuchet MS" panose="020B0603020202020204" pitchFamily="34" charset="0"/>
              <a:buAutoNum type="arabicPeriod"/>
              <a:tabLst>
                <a:tab pos="812800" algn="l"/>
                <a:tab pos="1270000" algn="l"/>
                <a:tab pos="1727200" algn="l"/>
                <a:tab pos="2184400" algn="l"/>
                <a:tab pos="2641600" algn="l"/>
                <a:tab pos="3098800" algn="l"/>
                <a:tab pos="3556000" algn="l"/>
                <a:tab pos="4013200" algn="l"/>
                <a:tab pos="4470400" algn="l"/>
                <a:tab pos="4927600" algn="l"/>
                <a:tab pos="5384800" algn="l"/>
                <a:tab pos="5842000" algn="l"/>
                <a:tab pos="6299200" algn="l"/>
                <a:tab pos="6756400" algn="l"/>
                <a:tab pos="7213600" algn="l"/>
                <a:tab pos="7670800" algn="l"/>
                <a:tab pos="8128000" algn="l"/>
                <a:tab pos="8585200" algn="l"/>
                <a:tab pos="9042400" algn="l"/>
                <a:tab pos="9499600" algn="l"/>
              </a:tabLst>
            </a:pPr>
            <a:endParaRPr lang="en-GB" sz="3200">
              <a:solidFill>
                <a:srgbClr val="000000"/>
              </a:solidFill>
            </a:endParaRP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2336800" y="260350"/>
            <a:ext cx="4864100" cy="955675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Hak Kekayaan Industri </a:t>
            </a:r>
          </a:p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>
                <a:solidFill>
                  <a:srgbClr val="000000"/>
                </a:solidFill>
              </a:rPr>
              <a:t>(Industrial Properti Rights)‏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1857356" y="3786190"/>
            <a:ext cx="5095890" cy="72389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Merek</a:t>
            </a:r>
          </a:p>
        </p:txBody>
      </p:sp>
      <p:pic>
        <p:nvPicPr>
          <p:cNvPr id="6" name="Picture 4" descr="registered-symbol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496" y="2071678"/>
            <a:ext cx="1220790" cy="1220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1"/>
          <p:cNvGrpSpPr/>
          <p:nvPr/>
        </p:nvGrpSpPr>
        <p:grpSpPr bwMode="auto">
          <a:xfrm>
            <a:off x="3851275" y="4941888"/>
            <a:ext cx="1657350" cy="1628775"/>
            <a:chOff x="2426" y="3385"/>
            <a:chExt cx="862" cy="799"/>
          </a:xfrm>
        </p:grpSpPr>
        <p:sp>
          <p:nvSpPr>
            <p:cNvPr id="9" name="Oval 5"/>
            <p:cNvSpPr>
              <a:spLocks noChangeArrowheads="1"/>
            </p:cNvSpPr>
            <p:nvPr/>
          </p:nvSpPr>
          <p:spPr bwMode="auto">
            <a:xfrm>
              <a:off x="2426" y="3385"/>
              <a:ext cx="862" cy="799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Oval 6"/>
            <p:cNvSpPr>
              <a:spLocks noChangeArrowheads="1"/>
            </p:cNvSpPr>
            <p:nvPr/>
          </p:nvSpPr>
          <p:spPr bwMode="auto">
            <a:xfrm>
              <a:off x="2517" y="3475"/>
              <a:ext cx="681" cy="6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r>
                <a:rPr lang="en-US" sz="4400" b="1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TM</a:t>
              </a:r>
              <a:endParaRPr lang="en-US" sz="4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323850" y="1773238"/>
            <a:ext cx="8640763" cy="3671887"/>
          </a:xfrm>
          <a:prstGeom prst="rect">
            <a:avLst/>
          </a:prstGeom>
          <a:solidFill>
            <a:schemeClr val="bg1">
              <a:alpha val="56078"/>
            </a:schemeClr>
          </a:solidFill>
          <a:ln w="9525">
            <a:noFill/>
            <a:round/>
          </a:ln>
        </p:spPr>
        <p:txBody>
          <a:bodyPr lIns="90000" tIns="45000" rIns="90000" bIns="45000"/>
          <a:lstStyle/>
          <a:p>
            <a:pPr marL="355600" indent="-3556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600" dirty="0">
                <a:solidFill>
                  <a:srgbClr val="000000"/>
                </a:solidFill>
              </a:rPr>
              <a:t>Indonesia </a:t>
            </a:r>
            <a:r>
              <a:rPr lang="en-GB" sz="2600" dirty="0" err="1">
                <a:solidFill>
                  <a:srgbClr val="000000"/>
                </a:solidFill>
              </a:rPr>
              <a:t>telah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memiliki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undang-undang</a:t>
            </a:r>
            <a:r>
              <a:rPr lang="en-GB" sz="2600" dirty="0">
                <a:solidFill>
                  <a:srgbClr val="000000"/>
                </a:solidFill>
              </a:rPr>
              <a:t> yang </a:t>
            </a:r>
            <a:r>
              <a:rPr lang="en-GB" sz="2600" dirty="0" err="1" smtClean="0">
                <a:solidFill>
                  <a:srgbClr val="000000"/>
                </a:solidFill>
              </a:rPr>
              <a:t>mengatu</a:t>
            </a:r>
            <a:r>
              <a:rPr lang="id-ID" sz="2600" dirty="0" smtClean="0">
                <a:solidFill>
                  <a:srgbClr val="000000"/>
                </a:solidFill>
              </a:rPr>
              <a:t>r </a:t>
            </a:r>
            <a:r>
              <a:rPr lang="en-GB" sz="2600" dirty="0" err="1" smtClean="0">
                <a:solidFill>
                  <a:srgbClr val="000000"/>
                </a:solidFill>
              </a:rPr>
              <a:t>merek</a:t>
            </a:r>
            <a:r>
              <a:rPr lang="en-GB" sz="2600" dirty="0" smtClean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tersebut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yakni</a:t>
            </a:r>
            <a:r>
              <a:rPr lang="en-GB" sz="2600" dirty="0">
                <a:solidFill>
                  <a:srgbClr val="000000"/>
                </a:solidFill>
              </a:rPr>
              <a:t> UU No 15/2001</a:t>
            </a:r>
          </a:p>
          <a:p>
            <a:pPr marL="355600" indent="-3556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600" dirty="0" err="1">
                <a:solidFill>
                  <a:srgbClr val="000000"/>
                </a:solidFill>
              </a:rPr>
              <a:t>Jangka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waktu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 smtClean="0">
                <a:solidFill>
                  <a:srgbClr val="000000"/>
                </a:solidFill>
              </a:rPr>
              <a:t>perlindunga</a:t>
            </a:r>
            <a:r>
              <a:rPr lang="id-ID" sz="2600" smtClean="0">
                <a:solidFill>
                  <a:srgbClr val="000000"/>
                </a:solidFill>
              </a:rPr>
              <a:t>n</a:t>
            </a:r>
            <a:r>
              <a:rPr lang="en-GB" sz="2600" smtClean="0">
                <a:solidFill>
                  <a:srgbClr val="000000"/>
                </a:solidFill>
              </a:rPr>
              <a:t> </a:t>
            </a:r>
            <a:r>
              <a:rPr lang="en-GB" sz="2600" dirty="0">
                <a:solidFill>
                  <a:srgbClr val="FF0000"/>
                </a:solidFill>
              </a:rPr>
              <a:t>10 </a:t>
            </a:r>
            <a:r>
              <a:rPr lang="en-GB" sz="2600" dirty="0" err="1">
                <a:solidFill>
                  <a:srgbClr val="FF0000"/>
                </a:solidFill>
              </a:rPr>
              <a:t>thn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dan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dapat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diperpanjang</a:t>
            </a:r>
            <a:r>
              <a:rPr lang="en-GB" sz="2600" dirty="0">
                <a:solidFill>
                  <a:srgbClr val="000000"/>
                </a:solidFill>
              </a:rPr>
              <a:t>.</a:t>
            </a:r>
          </a:p>
          <a:p>
            <a:pPr marL="355600" indent="-3556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600" dirty="0" err="1">
                <a:solidFill>
                  <a:srgbClr val="000000"/>
                </a:solidFill>
              </a:rPr>
              <a:t>Untuk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mendapatkan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perlindungan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merek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harus</a:t>
            </a:r>
            <a:r>
              <a:rPr lang="en-GB" sz="2600" dirty="0">
                <a:solidFill>
                  <a:srgbClr val="FF0000"/>
                </a:solidFill>
              </a:rPr>
              <a:t>                                                </a:t>
            </a:r>
            <a:r>
              <a:rPr lang="en-GB" sz="2600" dirty="0" err="1">
                <a:solidFill>
                  <a:srgbClr val="FF0000"/>
                </a:solidFill>
              </a:rPr>
              <a:t>didaftarkan</a:t>
            </a:r>
            <a:r>
              <a:rPr lang="en-GB" sz="2600" dirty="0">
                <a:solidFill>
                  <a:srgbClr val="000000"/>
                </a:solidFill>
              </a:rPr>
              <a:t>.</a:t>
            </a:r>
          </a:p>
          <a:p>
            <a:pPr marL="355600" indent="-3556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600" dirty="0" err="1">
                <a:solidFill>
                  <a:srgbClr val="000000"/>
                </a:solidFill>
              </a:rPr>
              <a:t>Merek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akan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menciptakan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i="1" dirty="0">
                <a:solidFill>
                  <a:srgbClr val="000000"/>
                </a:solidFill>
              </a:rPr>
              <a:t>brand name</a:t>
            </a:r>
            <a:r>
              <a:rPr lang="en-GB" sz="2600" dirty="0">
                <a:solidFill>
                  <a:srgbClr val="000000"/>
                </a:solidFill>
              </a:rPr>
              <a:t> yang </a:t>
            </a:r>
            <a:r>
              <a:rPr lang="en-GB" sz="2600" dirty="0" err="1">
                <a:solidFill>
                  <a:srgbClr val="000000"/>
                </a:solidFill>
              </a:rPr>
              <a:t>pada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akhirnya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akan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berhubungan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dengan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 smtClean="0">
                <a:solidFill>
                  <a:srgbClr val="FF0000"/>
                </a:solidFill>
              </a:rPr>
              <a:t>kualitas</a:t>
            </a:r>
            <a:r>
              <a:rPr lang="en-GB" sz="2600" dirty="0" smtClean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dari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suatu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produk</a:t>
            </a:r>
            <a:r>
              <a:rPr lang="en-GB" sz="2600" dirty="0">
                <a:solidFill>
                  <a:srgbClr val="000000"/>
                </a:solidFill>
              </a:rPr>
              <a:t> </a:t>
            </a:r>
            <a:r>
              <a:rPr lang="en-GB" sz="2600" dirty="0" err="1">
                <a:solidFill>
                  <a:srgbClr val="000000"/>
                </a:solidFill>
              </a:rPr>
              <a:t>produk</a:t>
            </a:r>
            <a:r>
              <a:rPr lang="en-GB" sz="2600" dirty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4259263" y="242888"/>
            <a:ext cx="1614487" cy="955675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Merek</a:t>
            </a:r>
          </a:p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 i="1">
                <a:solidFill>
                  <a:srgbClr val="000000"/>
                </a:solidFill>
              </a:rPr>
              <a:t>(Trademark)‏</a:t>
            </a:r>
          </a:p>
        </p:txBody>
      </p:sp>
      <p:pic>
        <p:nvPicPr>
          <p:cNvPr id="22532" name="Picture 4" descr="images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35863" y="44450"/>
            <a:ext cx="1500187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GB"/>
              <a:t>02/26/09</a:t>
            </a:r>
          </a:p>
        </p:txBody>
      </p:sp>
      <p:sp>
        <p:nvSpPr>
          <p:cNvPr id="24579" name="Rectangle 1"/>
          <p:cNvSpPr>
            <a:spLocks noChangeArrowheads="1"/>
          </p:cNvSpPr>
          <p:nvPr/>
        </p:nvSpPr>
        <p:spPr bwMode="auto">
          <a:xfrm>
            <a:off x="3357554" y="357166"/>
            <a:ext cx="3006725" cy="647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ctr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 dirty="0" err="1">
                <a:solidFill>
                  <a:srgbClr val="000000"/>
                </a:solidFill>
              </a:rPr>
              <a:t>Contoh</a:t>
            </a:r>
            <a:r>
              <a:rPr lang="en-GB" sz="3600" dirty="0">
                <a:solidFill>
                  <a:srgbClr val="000000"/>
                </a:solidFill>
              </a:rPr>
              <a:t> </a:t>
            </a:r>
            <a:r>
              <a:rPr lang="en-GB" sz="3600" dirty="0" err="1">
                <a:solidFill>
                  <a:srgbClr val="000000"/>
                </a:solidFill>
              </a:rPr>
              <a:t>Merek</a:t>
            </a:r>
            <a:endParaRPr lang="en-GB" sz="3600" dirty="0">
              <a:solidFill>
                <a:srgbClr val="000000"/>
              </a:solidFill>
            </a:endParaRPr>
          </a:p>
        </p:txBody>
      </p:sp>
      <p:pic>
        <p:nvPicPr>
          <p:cNvPr id="9" name="Picture 8" descr="note-avanza-bochure-1-e135226729413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857752" y="3786190"/>
            <a:ext cx="3779185" cy="2671716"/>
          </a:xfrm>
          <a:prstGeom prst="rect">
            <a:avLst/>
          </a:prstGeom>
        </p:spPr>
      </p:pic>
      <p:pic>
        <p:nvPicPr>
          <p:cNvPr id="10" name="Picture 9" descr="xenia-banner.jpg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285720" y="1428736"/>
            <a:ext cx="4370185" cy="2143140"/>
          </a:xfrm>
          <a:prstGeom prst="rect">
            <a:avLst/>
          </a:prstGeom>
        </p:spPr>
      </p:pic>
      <p:pic>
        <p:nvPicPr>
          <p:cNvPr id="11" name="Picture 10" descr="Daihatsu-logo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1357290" y="3929066"/>
            <a:ext cx="2214578" cy="1656504"/>
          </a:xfrm>
          <a:prstGeom prst="rect">
            <a:avLst/>
          </a:prstGeom>
        </p:spPr>
      </p:pic>
      <p:pic>
        <p:nvPicPr>
          <p:cNvPr id="12" name="Picture 11" descr="Logo Toyota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5643570" y="1643050"/>
            <a:ext cx="2357454" cy="1602072"/>
          </a:xfrm>
          <a:prstGeom prst="rect">
            <a:avLst/>
          </a:prstGeom>
        </p:spPr>
      </p:pic>
      <p:pic>
        <p:nvPicPr>
          <p:cNvPr id="13" name="Picture 12" descr="logo-daihatsu-putih.png"/>
          <p:cNvPicPr>
            <a:picLocks noChangeAspect="1"/>
          </p:cNvPicPr>
          <p:nvPr/>
        </p:nvPicPr>
        <p:blipFill>
          <a:blip r:embed="rId7" cstate="screen"/>
          <a:srcRect/>
          <a:stretch>
            <a:fillRect/>
          </a:stretch>
        </p:blipFill>
        <p:spPr>
          <a:xfrm>
            <a:off x="1285852" y="5429264"/>
            <a:ext cx="2357454" cy="52388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8" name="WordArt 2"/>
          <p:cNvSpPr>
            <a:spLocks noChangeArrowheads="1" noChangeShapeType="1" noTextEdit="1"/>
          </p:cNvSpPr>
          <p:nvPr/>
        </p:nvSpPr>
        <p:spPr bwMode="auto">
          <a:xfrm>
            <a:off x="1285852" y="4714884"/>
            <a:ext cx="6553200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smtClean="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Indikasi </a:t>
            </a:r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Geografis</a:t>
            </a:r>
          </a:p>
        </p:txBody>
      </p:sp>
      <p:grpSp>
        <p:nvGrpSpPr>
          <p:cNvPr id="2" name="Group 4"/>
          <p:cNvGrpSpPr/>
          <p:nvPr/>
        </p:nvGrpSpPr>
        <p:grpSpPr bwMode="auto">
          <a:xfrm>
            <a:off x="3890939" y="2398722"/>
            <a:ext cx="1657350" cy="1628775"/>
            <a:chOff x="2426" y="3385"/>
            <a:chExt cx="862" cy="799"/>
          </a:xfrm>
        </p:grpSpPr>
        <p:sp>
          <p:nvSpPr>
            <p:cNvPr id="12" name="Oval 5"/>
            <p:cNvSpPr>
              <a:spLocks noChangeArrowheads="1"/>
            </p:cNvSpPr>
            <p:nvPr/>
          </p:nvSpPr>
          <p:spPr bwMode="auto">
            <a:xfrm>
              <a:off x="2426" y="3385"/>
              <a:ext cx="862" cy="799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Oval 6"/>
            <p:cNvSpPr>
              <a:spLocks noChangeArrowheads="1"/>
            </p:cNvSpPr>
            <p:nvPr/>
          </p:nvSpPr>
          <p:spPr bwMode="auto">
            <a:xfrm>
              <a:off x="2517" y="3475"/>
              <a:ext cx="681" cy="6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n-US" sz="6600" b="1" spc="5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GI</a:t>
              </a:r>
              <a:endParaRPr lang="en-US" sz="66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68313" y="2060575"/>
            <a:ext cx="8424862" cy="3673475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5000" rIns="90000" bIns="45000"/>
          <a:lstStyle/>
          <a:p>
            <a:pPr marL="349250" indent="-34925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Indikasi geografi merupakan suatu indikasi yang menunjukkan daerah asal suatu produk                                 produk.</a:t>
            </a:r>
          </a:p>
          <a:p>
            <a:pPr marL="349250" indent="-34925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Indikasi geografi tercakup dalam Undang-undang Merek.</a:t>
            </a:r>
          </a:p>
          <a:p>
            <a:pPr marL="349250" indent="-34925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Contohnya</a:t>
            </a:r>
          </a:p>
          <a:p>
            <a:pPr marL="901700" lvl="1" indent="-37338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"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Jeruk Garut</a:t>
            </a:r>
          </a:p>
          <a:p>
            <a:pPr marL="901700" lvl="1" indent="-37338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"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Ubi Cilembu</a:t>
            </a:r>
          </a:p>
          <a:p>
            <a:pPr marL="901700" lvl="1" indent="-37338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"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Apel Malang</a:t>
            </a:r>
          </a:p>
          <a:p>
            <a:pPr marL="901700" lvl="1" indent="-37338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"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Salak Bali</a:t>
            </a:r>
          </a:p>
        </p:txBody>
      </p:sp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3000364" y="214290"/>
            <a:ext cx="4227525" cy="883833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square" lIns="90000" tIns="46800" rIns="90000" bIns="46800">
            <a:spAutoFit/>
          </a:bodyPr>
          <a:lstStyle/>
          <a:p>
            <a:pPr algn="ctr" defTabSz="-635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200">
                <a:solidFill>
                  <a:srgbClr val="000000"/>
                </a:solidFill>
              </a:rPr>
              <a:t>Indikasi Geografis</a:t>
            </a:r>
          </a:p>
          <a:p>
            <a:pPr algn="ctr" defTabSz="-635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i="1">
                <a:solidFill>
                  <a:srgbClr val="000000"/>
                </a:solidFill>
              </a:rPr>
              <a:t>(Geographycal Indication)‏</a:t>
            </a:r>
          </a:p>
        </p:txBody>
      </p:sp>
      <p:pic>
        <p:nvPicPr>
          <p:cNvPr id="26628" name="Picture 4" descr="sala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3933825"/>
            <a:ext cx="3240087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5" descr="378088_sweetpotat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8400" y="4006850"/>
            <a:ext cx="1592263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2" descr="close-up-of-champagne-cork-popping-thumb3806477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427913" y="3671888"/>
            <a:ext cx="1247775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271838" y="214290"/>
            <a:ext cx="3437457" cy="894733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algn="ctr" defTabSz="-635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200">
                <a:solidFill>
                  <a:srgbClr val="000000"/>
                </a:solidFill>
              </a:rPr>
              <a:t>Indikasi Geografis</a:t>
            </a:r>
          </a:p>
          <a:p>
            <a:pPr algn="ctr" defTabSz="-635"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i="1">
                <a:solidFill>
                  <a:srgbClr val="000000"/>
                </a:solidFill>
              </a:rPr>
              <a:t>(Geographycal Indication)‏</a:t>
            </a:r>
          </a:p>
        </p:txBody>
      </p:sp>
      <p:pic>
        <p:nvPicPr>
          <p:cNvPr id="28676" name="Picture 5" descr="EUROPE_9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63538" y="1506538"/>
            <a:ext cx="3055937" cy="393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6" descr="france-ma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6338" y="1557338"/>
            <a:ext cx="3697287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Rectangle 8"/>
          <p:cNvSpPr>
            <a:spLocks noChangeArrowheads="1"/>
          </p:cNvSpPr>
          <p:nvPr/>
        </p:nvSpPr>
        <p:spPr bwMode="auto">
          <a:xfrm>
            <a:off x="6732588" y="4940300"/>
            <a:ext cx="792162" cy="6492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8679" name="Picture 7" descr="sampagne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96075" y="4221163"/>
            <a:ext cx="2447925" cy="26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0" name="Line 9"/>
          <p:cNvSpPr>
            <a:spLocks noChangeShapeType="1"/>
          </p:cNvSpPr>
          <p:nvPr/>
        </p:nvSpPr>
        <p:spPr bwMode="auto">
          <a:xfrm flipV="1">
            <a:off x="2386013" y="2205038"/>
            <a:ext cx="2978150" cy="122078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28681" name="Line 10"/>
          <p:cNvSpPr>
            <a:spLocks noChangeShapeType="1"/>
          </p:cNvSpPr>
          <p:nvPr/>
        </p:nvSpPr>
        <p:spPr bwMode="auto">
          <a:xfrm>
            <a:off x="2051050" y="4076700"/>
            <a:ext cx="2449513" cy="7207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28682" name="Line 11"/>
          <p:cNvSpPr>
            <a:spLocks noChangeShapeType="1"/>
          </p:cNvSpPr>
          <p:nvPr/>
        </p:nvSpPr>
        <p:spPr bwMode="auto">
          <a:xfrm>
            <a:off x="5867400" y="2997200"/>
            <a:ext cx="2592388" cy="244475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pic>
        <p:nvPicPr>
          <p:cNvPr id="28683" name="Picture 14" descr="world atlas3"/>
          <p:cNvPicPr>
            <a:picLocks noChangeAspect="1" noChangeArrowheads="1"/>
          </p:cNvPicPr>
          <p:nvPr/>
        </p:nvPicPr>
        <p:blipFill>
          <a:blip r:embed="rId7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8313" y="5405438"/>
            <a:ext cx="2879725" cy="145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4" name="Rectangle 15"/>
          <p:cNvSpPr>
            <a:spLocks noChangeArrowheads="1"/>
          </p:cNvSpPr>
          <p:nvPr/>
        </p:nvSpPr>
        <p:spPr bwMode="auto">
          <a:xfrm>
            <a:off x="1692275" y="5588000"/>
            <a:ext cx="395288" cy="2174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85" name="Line 17"/>
          <p:cNvSpPr>
            <a:spLocks noChangeShapeType="1"/>
          </p:cNvSpPr>
          <p:nvPr/>
        </p:nvSpPr>
        <p:spPr bwMode="auto">
          <a:xfrm>
            <a:off x="395288" y="5445125"/>
            <a:ext cx="1260475" cy="144463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28686" name="Line 18"/>
          <p:cNvSpPr>
            <a:spLocks noChangeShapeType="1"/>
          </p:cNvSpPr>
          <p:nvPr/>
        </p:nvSpPr>
        <p:spPr bwMode="auto">
          <a:xfrm flipV="1">
            <a:off x="2051050" y="5445125"/>
            <a:ext cx="1296988" cy="144463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3271838" y="260350"/>
            <a:ext cx="3813175" cy="955675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Indikasi Geografis</a:t>
            </a:r>
          </a:p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 i="1">
                <a:solidFill>
                  <a:srgbClr val="000000"/>
                </a:solidFill>
              </a:rPr>
              <a:t>(Geographycal Indication)‏</a:t>
            </a:r>
          </a:p>
        </p:txBody>
      </p:sp>
      <p:pic>
        <p:nvPicPr>
          <p:cNvPr id="29699" name="Picture 13" descr="F1 Rac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1268413"/>
            <a:ext cx="447675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11" descr="epcp_0806_01_z+keith_sutton_photography+champions_champagne_popping_senn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995613"/>
            <a:ext cx="4752975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14" descr="monaco_ma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4163" y="4321175"/>
            <a:ext cx="21145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15" descr="france-map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627313" y="1412875"/>
            <a:ext cx="1314450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Line 16"/>
          <p:cNvSpPr>
            <a:spLocks noChangeShapeType="1"/>
          </p:cNvSpPr>
          <p:nvPr/>
        </p:nvSpPr>
        <p:spPr bwMode="auto">
          <a:xfrm>
            <a:off x="3708400" y="2420938"/>
            <a:ext cx="3743325" cy="194468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29704" name="Line 17"/>
          <p:cNvSpPr>
            <a:spLocks noChangeShapeType="1"/>
          </p:cNvSpPr>
          <p:nvPr/>
        </p:nvSpPr>
        <p:spPr bwMode="auto">
          <a:xfrm>
            <a:off x="3563938" y="2565400"/>
            <a:ext cx="1800225" cy="40322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29705" name="Rectangle 18"/>
          <p:cNvSpPr>
            <a:spLocks noChangeArrowheads="1"/>
          </p:cNvSpPr>
          <p:nvPr/>
        </p:nvSpPr>
        <p:spPr bwMode="auto">
          <a:xfrm>
            <a:off x="3563938" y="2420938"/>
            <a:ext cx="144462" cy="14446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37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8063" y="2309813"/>
            <a:ext cx="20478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WordArt 2"/>
          <p:cNvSpPr>
            <a:spLocks noChangeArrowheads="1" noChangeShapeType="1" noTextEdit="1"/>
          </p:cNvSpPr>
          <p:nvPr/>
        </p:nvSpPr>
        <p:spPr bwMode="auto">
          <a:xfrm>
            <a:off x="1357290" y="4643446"/>
            <a:ext cx="6408738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Disain Industry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/>
          <p:cNvSpPr txBox="1">
            <a:spLocks noChangeArrowheads="1"/>
          </p:cNvSpPr>
          <p:nvPr/>
        </p:nvSpPr>
        <p:spPr bwMode="auto">
          <a:xfrm>
            <a:off x="428596" y="2143116"/>
            <a:ext cx="8280400" cy="2928958"/>
          </a:xfrm>
          <a:prstGeom prst="rect">
            <a:avLst/>
          </a:prstGeom>
          <a:solidFill>
            <a:schemeClr val="bg1">
              <a:alpha val="47842"/>
            </a:schemeClr>
          </a:solidFill>
          <a:ln w="9525">
            <a:noFill/>
            <a:round/>
          </a:ln>
        </p:spPr>
        <p:txBody>
          <a:bodyPr lIns="90000" tIns="45000" rIns="90000" bIns="45000"/>
          <a:lstStyle/>
          <a:p>
            <a:pPr marL="444500" indent="-444500" defTabSz="-635">
              <a:lnSpc>
                <a:spcPct val="100000"/>
              </a:lnSpc>
              <a:spcAft>
                <a:spcPts val="9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 smtClean="0">
                <a:solidFill>
                  <a:srgbClr val="000000"/>
                </a:solidFill>
              </a:rPr>
              <a:t>Disain </a:t>
            </a:r>
            <a:r>
              <a:rPr lang="en-GB" sz="2800">
                <a:solidFill>
                  <a:srgbClr val="000000"/>
                </a:solidFill>
              </a:rPr>
              <a:t>merupakan </a:t>
            </a:r>
            <a:r>
              <a:rPr lang="en-GB" sz="2800">
                <a:solidFill>
                  <a:srgbClr val="FF0000"/>
                </a:solidFill>
              </a:rPr>
              <a:t>penampilan dari suatu </a:t>
            </a:r>
            <a:r>
              <a:rPr lang="en-GB" sz="2800" smtClean="0">
                <a:solidFill>
                  <a:srgbClr val="FF0000"/>
                </a:solidFill>
              </a:rPr>
              <a:t>produk</a:t>
            </a:r>
            <a:r>
              <a:rPr lang="en-GB" sz="2800" smtClean="0">
                <a:solidFill>
                  <a:srgbClr val="000000"/>
                </a:solidFill>
              </a:rPr>
              <a:t>.</a:t>
            </a:r>
            <a:endParaRPr lang="en-GB" sz="2800">
              <a:solidFill>
                <a:srgbClr val="000000"/>
              </a:solidFill>
            </a:endParaRPr>
          </a:p>
          <a:p>
            <a:pPr marL="444500" indent="-444500" defTabSz="-635">
              <a:lnSpc>
                <a:spcPct val="100000"/>
              </a:lnSpc>
              <a:spcAft>
                <a:spcPts val="9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Jangka waktu perlindungan untuk desain industri </a:t>
            </a:r>
            <a:r>
              <a:rPr lang="en-GB" sz="2800">
                <a:solidFill>
                  <a:srgbClr val="FF0000"/>
                </a:solidFill>
              </a:rPr>
              <a:t>10 thn dan tidak dapat diperpanjang</a:t>
            </a:r>
            <a:r>
              <a:rPr lang="en-GB" sz="2800">
                <a:solidFill>
                  <a:srgbClr val="000000"/>
                </a:solidFill>
              </a:rPr>
              <a:t>.</a:t>
            </a:r>
          </a:p>
          <a:p>
            <a:pPr marL="444500" indent="-444500" defTabSz="-635">
              <a:lnSpc>
                <a:spcPct val="100000"/>
              </a:lnSpc>
              <a:spcAft>
                <a:spcPts val="9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Diatur dg UU 31/2000 tentang Desain Industri.</a:t>
            </a:r>
          </a:p>
        </p:txBody>
      </p:sp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3313113" y="254000"/>
            <a:ext cx="3214687" cy="1017588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Desain Industri</a:t>
            </a:r>
          </a:p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400" i="1">
                <a:solidFill>
                  <a:srgbClr val="000000"/>
                </a:solidFill>
              </a:rPr>
              <a:t>(Industrial Design)‏</a:t>
            </a:r>
          </a:p>
        </p:txBody>
      </p:sp>
      <p:pic>
        <p:nvPicPr>
          <p:cNvPr id="32772" name="Picture 4" descr="Concept_car_Concept Car-005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786313"/>
            <a:ext cx="377983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66" t="461" r="4616" b="5598"/>
          <a:stretch>
            <a:fillRect/>
          </a:stretch>
        </p:blipFill>
        <p:spPr bwMode="auto">
          <a:xfrm>
            <a:off x="6335713" y="4913313"/>
            <a:ext cx="2808287" cy="1944687"/>
          </a:xfrm>
          <a:prstGeom prst="rect">
            <a:avLst/>
          </a:prstGeom>
          <a:noFill/>
          <a:ln w="9525">
            <a:noFill/>
            <a:rou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38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8063" y="2309813"/>
            <a:ext cx="20478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1071538" y="4500570"/>
            <a:ext cx="7056437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Tata Letak Sirkit Terpadu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1412875"/>
            <a:ext cx="6842125" cy="4579938"/>
          </a:xfrm>
          <a:prstGeom prst="rect">
            <a:avLst/>
          </a:prstGeom>
          <a:noFill/>
          <a:ln w="9525">
            <a:noFill/>
            <a:round/>
          </a:ln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1446213" y="523875"/>
            <a:ext cx="6973887" cy="555625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000">
                <a:solidFill>
                  <a:srgbClr val="000000"/>
                </a:solidFill>
              </a:rPr>
              <a:t>Contoh Desain Tata Letak Sirkit Terpadu</a:t>
            </a:r>
          </a:p>
        </p:txBody>
      </p:sp>
      <p:sp>
        <p:nvSpPr>
          <p:cNvPr id="4" name="Rectangle 3"/>
          <p:cNvSpPr/>
          <p:nvPr/>
        </p:nvSpPr>
        <p:spPr>
          <a:xfrm>
            <a:off x="2928926" y="6215082"/>
            <a:ext cx="4245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mtClean="0">
                <a:solidFill>
                  <a:srgbClr val="000000"/>
                </a:solidFill>
              </a:rPr>
              <a:t>UU No. 32/2000 tt Tata Letak Sirkit Terpadu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8063" y="2309813"/>
            <a:ext cx="20478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1000101" y="4714884"/>
            <a:ext cx="6929486" cy="86518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Rahasia Dagang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1"/>
          <p:cNvSpPr txBox="1">
            <a:spLocks noChangeArrowheads="1"/>
          </p:cNvSpPr>
          <p:nvPr/>
        </p:nvSpPr>
        <p:spPr bwMode="auto">
          <a:xfrm>
            <a:off x="468313" y="1557338"/>
            <a:ext cx="8207375" cy="4105275"/>
          </a:xfrm>
          <a:prstGeom prst="rect">
            <a:avLst/>
          </a:prstGeom>
          <a:solidFill>
            <a:schemeClr val="bg1">
              <a:alpha val="50195"/>
            </a:schemeClr>
          </a:solidFill>
          <a:ln w="9525">
            <a:noFill/>
            <a:round/>
          </a:ln>
        </p:spPr>
        <p:txBody>
          <a:bodyPr lIns="90000" tIns="45000" rIns="90000" bIns="45000"/>
          <a:lstStyle/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Rahasia dagang merupakan informasi yang </a:t>
            </a:r>
            <a:r>
              <a:rPr lang="en-GB" sz="2400">
                <a:solidFill>
                  <a:srgbClr val="FF0000"/>
                </a:solidFill>
              </a:rPr>
              <a:t>tidak </a:t>
            </a:r>
            <a:r>
              <a:rPr lang="en-GB" sz="2400" smtClean="0">
                <a:solidFill>
                  <a:srgbClr val="FF0000"/>
                </a:solidFill>
              </a:rPr>
              <a:t>diketahui </a:t>
            </a:r>
            <a:r>
              <a:rPr lang="en-GB" sz="2400">
                <a:solidFill>
                  <a:srgbClr val="FF0000"/>
                </a:solidFill>
              </a:rPr>
              <a:t>oleh umum </a:t>
            </a:r>
            <a:r>
              <a:rPr lang="en-GB" sz="2400" smtClean="0">
                <a:solidFill>
                  <a:srgbClr val="FF0000"/>
                </a:solidFill>
              </a:rPr>
              <a:t>di bidang </a:t>
            </a:r>
            <a:r>
              <a:rPr lang="en-GB" sz="2400">
                <a:solidFill>
                  <a:srgbClr val="FF0000"/>
                </a:solidFill>
              </a:rPr>
              <a:t>teknologi, dan/atau   bisnis, mempunyai nilai ekonomi</a:t>
            </a:r>
            <a:r>
              <a:rPr lang="en-GB" sz="2400">
                <a:solidFill>
                  <a:srgbClr val="000000"/>
                </a:solidFill>
              </a:rPr>
              <a:t> karena berguna dalam   kegiatan usaha, dan dijaga kerahasiaannya oleh pemilik   rahasia dagang.</a:t>
            </a:r>
          </a:p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Diatur dg UU 30/2000 tt Rahasia Dagang. </a:t>
            </a:r>
          </a:p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Tidak perlu pendaftaran.</a:t>
            </a:r>
          </a:p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Contoh :</a:t>
            </a:r>
          </a:p>
          <a:p>
            <a:pPr marL="9906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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Formula </a:t>
            </a:r>
            <a:r>
              <a:rPr lang="en-GB" sz="2400">
                <a:solidFill>
                  <a:srgbClr val="FF0000"/>
                </a:solidFill>
              </a:rPr>
              <a:t>parfum</a:t>
            </a:r>
            <a:r>
              <a:rPr lang="en-GB" sz="2400">
                <a:solidFill>
                  <a:srgbClr val="000000"/>
                </a:solidFill>
              </a:rPr>
              <a:t>.</a:t>
            </a:r>
          </a:p>
          <a:p>
            <a:pPr marL="990600" lvl="1" indent="-3670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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Formula minuman </a:t>
            </a:r>
            <a:r>
              <a:rPr lang="en-GB" sz="2400">
                <a:solidFill>
                  <a:srgbClr val="FF0000"/>
                </a:solidFill>
              </a:rPr>
              <a:t>Coca Cola</a:t>
            </a:r>
          </a:p>
        </p:txBody>
      </p:sp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3273425" y="260350"/>
            <a:ext cx="3346450" cy="884238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5000" rIns="90000" bIns="45000">
            <a:spAutoFit/>
          </a:bodyPr>
          <a:lstStyle/>
          <a:p>
            <a:pPr algn="ctr" defTabSz="-635">
              <a:lnSpc>
                <a:spcPct val="93000"/>
              </a:lnSpc>
              <a:buFont typeface="Wingdings" panose="05000000000000000000" pitchFamily="2" charset="2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Rahasia Dagang</a:t>
            </a:r>
          </a:p>
          <a:p>
            <a:pPr algn="ctr" defTabSz="-635">
              <a:lnSpc>
                <a:spcPct val="93000"/>
              </a:lnSpc>
              <a:buFont typeface="Wingdings" panose="05000000000000000000" pitchFamily="2" charset="2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 i="1">
                <a:solidFill>
                  <a:srgbClr val="000000"/>
                </a:solidFill>
              </a:rPr>
              <a:t>(Trade Secret)‏</a:t>
            </a:r>
          </a:p>
        </p:txBody>
      </p:sp>
      <p:grpSp>
        <p:nvGrpSpPr>
          <p:cNvPr id="2" name="Group 7"/>
          <p:cNvGrpSpPr/>
          <p:nvPr/>
        </p:nvGrpSpPr>
        <p:grpSpPr bwMode="auto">
          <a:xfrm>
            <a:off x="4787900" y="3716338"/>
            <a:ext cx="4308475" cy="3168650"/>
            <a:chOff x="3140" y="2522"/>
            <a:chExt cx="2590" cy="1815"/>
          </a:xfrm>
        </p:grpSpPr>
        <p:pic>
          <p:nvPicPr>
            <p:cNvPr id="37893" name="Picture 6" descr="bvlgari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40" y="2749"/>
              <a:ext cx="1464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94" name="Picture 5" descr="coca_composicaofinal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4649" y="2522"/>
              <a:ext cx="1081" cy="1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857224" y="4857760"/>
            <a:ext cx="7416800" cy="649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Perlindungan Varietas Tanaman</a:t>
            </a:r>
          </a:p>
        </p:txBody>
      </p:sp>
      <p:grpSp>
        <p:nvGrpSpPr>
          <p:cNvPr id="7" name="Group 4"/>
          <p:cNvGrpSpPr/>
          <p:nvPr/>
        </p:nvGrpSpPr>
        <p:grpSpPr bwMode="auto">
          <a:xfrm>
            <a:off x="3890939" y="2398722"/>
            <a:ext cx="1657350" cy="1628775"/>
            <a:chOff x="2426" y="3385"/>
            <a:chExt cx="862" cy="799"/>
          </a:xfrm>
        </p:grpSpPr>
        <p:sp>
          <p:nvSpPr>
            <p:cNvPr id="8" name="Oval 5"/>
            <p:cNvSpPr>
              <a:spLocks noChangeArrowheads="1"/>
            </p:cNvSpPr>
            <p:nvPr/>
          </p:nvSpPr>
          <p:spPr bwMode="auto">
            <a:xfrm>
              <a:off x="2426" y="3385"/>
              <a:ext cx="862" cy="799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2483" y="3475"/>
              <a:ext cx="715" cy="6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spc="5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PVT</a:t>
              </a:r>
              <a:endParaRPr lang="en-US" sz="5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828675" y="1628775"/>
            <a:ext cx="8135938" cy="3455988"/>
          </a:xfrm>
          <a:prstGeom prst="rect">
            <a:avLst/>
          </a:prstGeom>
          <a:solidFill>
            <a:schemeClr val="bg1">
              <a:alpha val="54117"/>
            </a:schemeClr>
          </a:solidFill>
          <a:ln w="9525">
            <a:noFill/>
            <a:round/>
          </a:ln>
        </p:spPr>
        <p:txBody>
          <a:bodyPr lIns="90000" tIns="45000" rIns="90000" bIns="45000"/>
          <a:lstStyle/>
          <a:p>
            <a:pPr marL="273050" indent="-273050" defTabSz="-635">
              <a:lnSpc>
                <a:spcPct val="95000"/>
              </a:lnSpc>
              <a:spcAft>
                <a:spcPts val="900"/>
              </a:spcAft>
              <a:buFont typeface="Wingdings" panose="05000000000000000000" pitchFamily="2" charset="2"/>
              <a:buNone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600">
                <a:solidFill>
                  <a:srgbClr val="000000"/>
                </a:solidFill>
              </a:rPr>
              <a:t>3 hal penting yg hrs diperhatikan:</a:t>
            </a:r>
          </a:p>
          <a:p>
            <a:pPr marL="990600" lvl="1" indent="-536575" defTabSz="-635">
              <a:lnSpc>
                <a:spcPct val="95000"/>
              </a:lnSpc>
              <a:spcAft>
                <a:spcPts val="900"/>
              </a:spcAft>
              <a:buFont typeface="Wingdings" panose="05000000000000000000" pitchFamily="2" charset="2"/>
              <a:buChar char=""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600">
                <a:solidFill>
                  <a:srgbClr val="000000"/>
                </a:solidFill>
              </a:rPr>
              <a:t>Varitas alami, tak ada hak eksklusive</a:t>
            </a:r>
          </a:p>
          <a:p>
            <a:pPr marL="990600" lvl="1" indent="-536575" defTabSz="-635">
              <a:lnSpc>
                <a:spcPct val="95000"/>
              </a:lnSpc>
              <a:spcAft>
                <a:spcPts val="900"/>
              </a:spcAft>
              <a:buFont typeface="Wingdings" panose="05000000000000000000" pitchFamily="2" charset="2"/>
              <a:buChar char=""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600">
                <a:solidFill>
                  <a:srgbClr val="000000"/>
                </a:solidFill>
              </a:rPr>
              <a:t>Varitas buatan hasil rekayasa, ada hak eksklusif</a:t>
            </a:r>
          </a:p>
          <a:p>
            <a:pPr marL="990600" lvl="1" indent="-536575" defTabSz="-635">
              <a:lnSpc>
                <a:spcPct val="95000"/>
              </a:lnSpc>
              <a:spcAft>
                <a:spcPts val="900"/>
              </a:spcAft>
              <a:buFont typeface="Wingdings" panose="05000000000000000000" pitchFamily="2" charset="2"/>
              <a:buChar char=""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600">
                <a:solidFill>
                  <a:srgbClr val="000000"/>
                </a:solidFill>
              </a:rPr>
              <a:t>Didaftarkan di Pusat PVT Deptan</a:t>
            </a:r>
          </a:p>
          <a:p>
            <a:pPr marL="273050" indent="-273050" defTabSz="-635">
              <a:lnSpc>
                <a:spcPct val="95000"/>
              </a:lnSpc>
              <a:spcAft>
                <a:spcPts val="900"/>
              </a:spcAft>
              <a:buFont typeface="Wingdings" panose="05000000000000000000" pitchFamily="2" charset="2"/>
              <a:buNone/>
              <a:tabLst>
                <a:tab pos="2730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600">
                <a:solidFill>
                  <a:srgbClr val="000000"/>
                </a:solidFill>
              </a:rPr>
              <a:t>Contoh: Padi Ciherang, Tomat Buah, Cabe</a:t>
            </a: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1476375" y="260350"/>
            <a:ext cx="7127875" cy="996950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5000" rIns="90000" bIns="45000">
            <a:spAutoFit/>
          </a:bodyPr>
          <a:lstStyle/>
          <a:p>
            <a:pPr algn="ctr" defTabSz="-635">
              <a:lnSpc>
                <a:spcPct val="93000"/>
              </a:lnSpc>
              <a:buFont typeface="Wingdings" panose="05000000000000000000" pitchFamily="2" charset="2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Perlindungan Varitas Tanaman </a:t>
            </a:r>
            <a:r>
              <a:rPr lang="en-GB" sz="2800">
                <a:solidFill>
                  <a:srgbClr val="000000"/>
                </a:solidFill>
              </a:rPr>
              <a:t>(PVT)</a:t>
            </a:r>
          </a:p>
        </p:txBody>
      </p:sp>
      <p:pic>
        <p:nvPicPr>
          <p:cNvPr id="40964" name="Picture 5" descr="SL 8R gabah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84213" y="4868863"/>
            <a:ext cx="1595437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6" descr="SL 1B gabah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484438" y="4868863"/>
            <a:ext cx="1871662" cy="182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7" descr="cabe merah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4868863"/>
            <a:ext cx="1758950" cy="184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8" descr="Cabe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3" y="4868863"/>
            <a:ext cx="1833562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7" name="Picture 9" descr="Patent Symbo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708400" y="2060575"/>
            <a:ext cx="2160588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WordArt 2"/>
          <p:cNvSpPr>
            <a:spLocks noChangeArrowheads="1" noChangeShapeType="1" noTextEdit="1"/>
          </p:cNvSpPr>
          <p:nvPr/>
        </p:nvSpPr>
        <p:spPr bwMode="auto">
          <a:xfrm>
            <a:off x="2484438" y="4508500"/>
            <a:ext cx="4464050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Paten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"/>
          <p:cNvSpPr txBox="1">
            <a:spLocks noChangeArrowheads="1"/>
          </p:cNvSpPr>
          <p:nvPr/>
        </p:nvSpPr>
        <p:spPr bwMode="auto">
          <a:xfrm>
            <a:off x="539750" y="1484313"/>
            <a:ext cx="8135938" cy="4441825"/>
          </a:xfrm>
          <a:prstGeom prst="rect">
            <a:avLst/>
          </a:prstGeom>
          <a:noFill/>
          <a:ln w="9525">
            <a:noFill/>
            <a:round/>
          </a:ln>
        </p:spPr>
        <p:txBody>
          <a:bodyPr lIns="90000" tIns="45000" rIns="90000" bIns="45000"/>
          <a:lstStyle/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Paten merupakan pelindungan terhadap olah pikir manusia yang berkaitan dengan inovasi, invensi, dan teknologi.</a:t>
            </a:r>
          </a:p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Paten dikelompokkan menjadi paten sederhana dan patenbiasa, dimana paten biasa akan melindungi invensi atas suatu produk, alat, atau proses yang memenuhi kebaruan, langkah inventif dan dapat diterapkan dalam industri.</a:t>
            </a:r>
          </a:p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Diatur dg </a:t>
            </a:r>
            <a:r>
              <a:rPr lang="en-GB" sz="2400">
                <a:solidFill>
                  <a:srgbClr val="FF0000"/>
                </a:solidFill>
              </a:rPr>
              <a:t>UU </a:t>
            </a:r>
            <a:r>
              <a:rPr lang="en-GB" sz="2400" smtClean="0">
                <a:solidFill>
                  <a:srgbClr val="FF0000"/>
                </a:solidFill>
              </a:rPr>
              <a:t>13/2016 </a:t>
            </a:r>
            <a:r>
              <a:rPr lang="en-GB" sz="2400">
                <a:solidFill>
                  <a:srgbClr val="000000"/>
                </a:solidFill>
              </a:rPr>
              <a:t>tt Perlindungan Paten:</a:t>
            </a:r>
          </a:p>
          <a:p>
            <a:pPr marL="1079500" lvl="1" indent="-4559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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paten biasa adalah </a:t>
            </a:r>
            <a:r>
              <a:rPr lang="en-GB" sz="2400">
                <a:solidFill>
                  <a:srgbClr val="FF0000"/>
                </a:solidFill>
              </a:rPr>
              <a:t>20 thn </a:t>
            </a:r>
          </a:p>
          <a:p>
            <a:pPr marL="1079500" lvl="1" indent="-4559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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FF0000"/>
                </a:solidFill>
              </a:rPr>
              <a:t>paten</a:t>
            </a:r>
            <a:r>
              <a:rPr lang="en-GB" sz="2400">
                <a:solidFill>
                  <a:srgbClr val="000000"/>
                </a:solidFill>
              </a:rPr>
              <a:t> </a:t>
            </a:r>
            <a:r>
              <a:rPr lang="en-GB" sz="2400">
                <a:solidFill>
                  <a:srgbClr val="FF0000"/>
                </a:solidFill>
              </a:rPr>
              <a:t>sederhana</a:t>
            </a:r>
            <a:r>
              <a:rPr lang="en-GB" sz="2400">
                <a:solidFill>
                  <a:srgbClr val="000000"/>
                </a:solidFill>
              </a:rPr>
              <a:t> 10 thn </a:t>
            </a:r>
          </a:p>
          <a:p>
            <a:pPr marL="1079500" lvl="1" indent="-4559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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400">
                <a:solidFill>
                  <a:srgbClr val="000000"/>
                </a:solidFill>
              </a:rPr>
              <a:t>masing-masing tidak dapat diperpanjang.</a:t>
            </a:r>
          </a:p>
        </p:txBody>
      </p:sp>
      <p:sp>
        <p:nvSpPr>
          <p:cNvPr id="43011" name="Rectangle 2"/>
          <p:cNvSpPr>
            <a:spLocks noChangeArrowheads="1"/>
          </p:cNvSpPr>
          <p:nvPr/>
        </p:nvSpPr>
        <p:spPr bwMode="auto">
          <a:xfrm>
            <a:off x="4354513" y="333375"/>
            <a:ext cx="1360487" cy="884238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5000" rIns="90000" bIns="45000">
            <a:spAutoFit/>
          </a:bodyPr>
          <a:lstStyle/>
          <a:p>
            <a:pPr algn="ctr" defTabSz="-635">
              <a:lnSpc>
                <a:spcPct val="93000"/>
              </a:lnSpc>
              <a:buFont typeface="Wingdings" panose="05000000000000000000" pitchFamily="2" charset="2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Paten</a:t>
            </a:r>
          </a:p>
          <a:p>
            <a:pPr algn="ctr" defTabSz="-635">
              <a:lnSpc>
                <a:spcPct val="93000"/>
              </a:lnSpc>
              <a:buFont typeface="Wingdings" panose="05000000000000000000" pitchFamily="2" charset="2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 i="1">
                <a:solidFill>
                  <a:srgbClr val="000000"/>
                </a:solidFill>
              </a:rPr>
              <a:t>(Patent)‏</a:t>
            </a:r>
          </a:p>
        </p:txBody>
      </p:sp>
      <p:pic>
        <p:nvPicPr>
          <p:cNvPr id="43012" name="Picture 4" descr="Patent Symbo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478713" y="23813"/>
            <a:ext cx="1655762" cy="153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1116013" y="4508500"/>
            <a:ext cx="6842125" cy="9064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Satu Produk, Banyak KI</a:t>
            </a:r>
          </a:p>
        </p:txBody>
      </p:sp>
      <p:grpSp>
        <p:nvGrpSpPr>
          <p:cNvPr id="2" name="Group 16"/>
          <p:cNvGrpSpPr/>
          <p:nvPr/>
        </p:nvGrpSpPr>
        <p:grpSpPr bwMode="auto">
          <a:xfrm>
            <a:off x="1619250" y="2492375"/>
            <a:ext cx="5761038" cy="1371600"/>
            <a:chOff x="250" y="1207"/>
            <a:chExt cx="5261" cy="1272"/>
          </a:xfrm>
        </p:grpSpPr>
        <p:pic>
          <p:nvPicPr>
            <p:cNvPr id="11" name="Picture 4" descr="Patent Symbol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50" y="1298"/>
              <a:ext cx="1270" cy="1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Group 15"/>
            <p:cNvGrpSpPr/>
            <p:nvPr/>
          </p:nvGrpSpPr>
          <p:grpSpPr bwMode="auto">
            <a:xfrm>
              <a:off x="4287" y="1298"/>
              <a:ext cx="1224" cy="1179"/>
              <a:chOff x="4287" y="1298"/>
              <a:chExt cx="1224" cy="1179"/>
            </a:xfrm>
          </p:grpSpPr>
          <p:sp>
            <p:nvSpPr>
              <p:cNvPr id="15" name="Oval 9"/>
              <p:cNvSpPr>
                <a:spLocks noChangeArrowheads="1"/>
              </p:cNvSpPr>
              <p:nvPr/>
            </p:nvSpPr>
            <p:spPr bwMode="auto">
              <a:xfrm>
                <a:off x="4287" y="1298"/>
                <a:ext cx="1224" cy="11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000000">
                      <a:alpha val="71001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" name="Oval 10"/>
              <p:cNvSpPr>
                <a:spLocks noChangeArrowheads="1"/>
              </p:cNvSpPr>
              <p:nvPr/>
            </p:nvSpPr>
            <p:spPr bwMode="auto">
              <a:xfrm>
                <a:off x="4393" y="1406"/>
                <a:ext cx="1011" cy="963"/>
              </a:xfrm>
              <a:prstGeom prst="ellipse">
                <a:avLst/>
              </a:prstGeom>
              <a:gradFill rotWithShape="1">
                <a:gsLst>
                  <a:gs pos="0">
                    <a:srgbClr val="FF3300"/>
                  </a:gs>
                  <a:gs pos="100000">
                    <a:srgbClr val="5E0000">
                      <a:alpha val="75998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" name="WordArt 11"/>
              <p:cNvSpPr>
                <a:spLocks noChangeArrowheads="1" noChangeShapeType="1" noTextEdit="1"/>
              </p:cNvSpPr>
              <p:nvPr/>
            </p:nvSpPr>
            <p:spPr bwMode="auto">
              <a:xfrm>
                <a:off x="4606" y="1655"/>
                <a:ext cx="646" cy="44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sz="3600" kern="10">
                    <a:ln w="9525">
                      <a:noFill/>
                      <a:round/>
                    </a:ln>
                    <a:solidFill>
                      <a:srgbClr val="FFFFFF"/>
                    </a:solidFill>
                    <a:latin typeface="Arial Black" panose="020B0A04020102020204"/>
                  </a:rPr>
                  <a:t>ID</a:t>
                </a:r>
              </a:p>
            </p:txBody>
          </p:sp>
        </p:grpSp>
        <p:pic>
          <p:nvPicPr>
            <p:cNvPr id="13" name="Picture 12" descr="registered-symbol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55" y="1207"/>
              <a:ext cx="1225" cy="1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13" descr="copyright-symbol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25" y="1207"/>
              <a:ext cx="1270" cy="1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GB"/>
              <a:t>02/26/09</a:t>
            </a:r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smtClean="0">
                <a:latin typeface="Arial" panose="020B0604020202020204" pitchFamily="34" charset="0"/>
              </a:rPr>
              <a:t>Satu Produk, Banyak KI</a:t>
            </a:r>
          </a:p>
        </p:txBody>
      </p:sp>
      <p:pic>
        <p:nvPicPr>
          <p:cNvPr id="46084" name="Picture 13" descr="blackberry-bold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3203575" y="1673225"/>
            <a:ext cx="3240088" cy="5184775"/>
          </a:xfrm>
        </p:spPr>
      </p:pic>
      <p:sp>
        <p:nvSpPr>
          <p:cNvPr id="46085" name="Text Box 6"/>
          <p:cNvSpPr txBox="1">
            <a:spLocks noChangeArrowheads="1"/>
          </p:cNvSpPr>
          <p:nvPr/>
        </p:nvSpPr>
        <p:spPr bwMode="auto">
          <a:xfrm>
            <a:off x="755650" y="2757488"/>
            <a:ext cx="1800225" cy="390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Disain Industri</a:t>
            </a:r>
          </a:p>
        </p:txBody>
      </p:sp>
      <p:sp>
        <p:nvSpPr>
          <p:cNvPr id="46086" name="Text Box 7"/>
          <p:cNvSpPr txBox="1">
            <a:spLocks noChangeArrowheads="1"/>
          </p:cNvSpPr>
          <p:nvPr/>
        </p:nvSpPr>
        <p:spPr bwMode="auto">
          <a:xfrm>
            <a:off x="6823075" y="4341813"/>
            <a:ext cx="835025" cy="390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Paten</a:t>
            </a:r>
          </a:p>
        </p:txBody>
      </p:sp>
      <p:sp>
        <p:nvSpPr>
          <p:cNvPr id="46087" name="Text Box 8"/>
          <p:cNvSpPr txBox="1">
            <a:spLocks noChangeArrowheads="1"/>
          </p:cNvSpPr>
          <p:nvPr/>
        </p:nvSpPr>
        <p:spPr bwMode="auto">
          <a:xfrm>
            <a:off x="6804025" y="3333750"/>
            <a:ext cx="1289050" cy="390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Hak Cipta</a:t>
            </a:r>
          </a:p>
        </p:txBody>
      </p:sp>
      <p:sp>
        <p:nvSpPr>
          <p:cNvPr id="46088" name="Text Box 9"/>
          <p:cNvSpPr txBox="1">
            <a:spLocks noChangeArrowheads="1"/>
          </p:cNvSpPr>
          <p:nvPr/>
        </p:nvSpPr>
        <p:spPr bwMode="auto">
          <a:xfrm>
            <a:off x="625475" y="3621088"/>
            <a:ext cx="2074863" cy="390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Tata Letak Sirkit</a:t>
            </a:r>
          </a:p>
        </p:txBody>
      </p:sp>
      <p:sp>
        <p:nvSpPr>
          <p:cNvPr id="46089" name="Text Box 10"/>
          <p:cNvSpPr txBox="1">
            <a:spLocks noChangeArrowheads="1"/>
          </p:cNvSpPr>
          <p:nvPr/>
        </p:nvSpPr>
        <p:spPr bwMode="auto">
          <a:xfrm>
            <a:off x="6443663" y="5853113"/>
            <a:ext cx="2030412" cy="390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Rahasia Dagang?</a:t>
            </a:r>
          </a:p>
        </p:txBody>
      </p:sp>
      <p:sp>
        <p:nvSpPr>
          <p:cNvPr id="46090" name="Text Box 11"/>
          <p:cNvSpPr txBox="1">
            <a:spLocks noChangeArrowheads="1"/>
          </p:cNvSpPr>
          <p:nvPr/>
        </p:nvSpPr>
        <p:spPr bwMode="auto">
          <a:xfrm>
            <a:off x="6783388" y="2109788"/>
            <a:ext cx="1758950" cy="390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1"/>
                </a:solidFill>
              </a:rPr>
              <a:t>Merek Dagang</a:t>
            </a:r>
          </a:p>
        </p:txBody>
      </p:sp>
      <p:pic>
        <p:nvPicPr>
          <p:cNvPr id="46091" name="Picture 15" descr="IC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611188" y="4652963"/>
            <a:ext cx="2159000" cy="1511300"/>
          </a:xfrm>
        </p:spPr>
      </p:pic>
      <p:sp>
        <p:nvSpPr>
          <p:cNvPr id="46092" name="Oval 23"/>
          <p:cNvSpPr>
            <a:spLocks noChangeArrowheads="1"/>
          </p:cNvSpPr>
          <p:nvPr/>
        </p:nvSpPr>
        <p:spPr bwMode="auto">
          <a:xfrm>
            <a:off x="3348038" y="4724400"/>
            <a:ext cx="144462" cy="72072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93" name="Line 24"/>
          <p:cNvSpPr>
            <a:spLocks noChangeShapeType="1"/>
          </p:cNvSpPr>
          <p:nvPr/>
        </p:nvSpPr>
        <p:spPr bwMode="auto">
          <a:xfrm>
            <a:off x="2771775" y="5084763"/>
            <a:ext cx="576263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6094" name="Line 25"/>
          <p:cNvSpPr>
            <a:spLocks noChangeShapeType="1"/>
          </p:cNvSpPr>
          <p:nvPr/>
        </p:nvSpPr>
        <p:spPr bwMode="auto">
          <a:xfrm flipV="1">
            <a:off x="1692275" y="4005263"/>
            <a:ext cx="0" cy="6477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6095" name="Line 26"/>
          <p:cNvSpPr>
            <a:spLocks noChangeShapeType="1"/>
          </p:cNvSpPr>
          <p:nvPr/>
        </p:nvSpPr>
        <p:spPr bwMode="auto">
          <a:xfrm>
            <a:off x="5292725" y="2349500"/>
            <a:ext cx="1439863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6096" name="Oval 27"/>
          <p:cNvSpPr>
            <a:spLocks noChangeArrowheads="1"/>
          </p:cNvSpPr>
          <p:nvPr/>
        </p:nvSpPr>
        <p:spPr bwMode="auto">
          <a:xfrm>
            <a:off x="4211638" y="2205038"/>
            <a:ext cx="1081087" cy="287337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97" name="Line 28"/>
          <p:cNvSpPr>
            <a:spLocks noChangeShapeType="1"/>
          </p:cNvSpPr>
          <p:nvPr/>
        </p:nvSpPr>
        <p:spPr bwMode="auto">
          <a:xfrm>
            <a:off x="4859338" y="4508500"/>
            <a:ext cx="187325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6098" name="Line 29"/>
          <p:cNvSpPr>
            <a:spLocks noChangeShapeType="1"/>
          </p:cNvSpPr>
          <p:nvPr/>
        </p:nvSpPr>
        <p:spPr bwMode="auto">
          <a:xfrm>
            <a:off x="5795963" y="3573463"/>
            <a:ext cx="10080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6099" name="Line 30"/>
          <p:cNvSpPr>
            <a:spLocks noChangeShapeType="1"/>
          </p:cNvSpPr>
          <p:nvPr/>
        </p:nvSpPr>
        <p:spPr bwMode="auto">
          <a:xfrm flipH="1">
            <a:off x="5724525" y="3573463"/>
            <a:ext cx="71438" cy="2159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6100" name="Line 31"/>
          <p:cNvSpPr>
            <a:spLocks noChangeShapeType="1"/>
          </p:cNvSpPr>
          <p:nvPr/>
        </p:nvSpPr>
        <p:spPr bwMode="auto">
          <a:xfrm flipH="1">
            <a:off x="3995738" y="3573463"/>
            <a:ext cx="1800225" cy="14287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6101" name="Line 32"/>
          <p:cNvSpPr>
            <a:spLocks noChangeShapeType="1"/>
          </p:cNvSpPr>
          <p:nvPr/>
        </p:nvSpPr>
        <p:spPr bwMode="auto">
          <a:xfrm>
            <a:off x="3203575" y="2133600"/>
            <a:ext cx="0" cy="18716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6102" name="Line 33"/>
          <p:cNvSpPr>
            <a:spLocks noChangeShapeType="1"/>
          </p:cNvSpPr>
          <p:nvPr/>
        </p:nvSpPr>
        <p:spPr bwMode="auto">
          <a:xfrm>
            <a:off x="2484438" y="2997200"/>
            <a:ext cx="719137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2195513" y="1412875"/>
            <a:ext cx="6948487" cy="4895850"/>
          </a:xfrm>
          <a:prstGeom prst="rect">
            <a:avLst/>
          </a:prstGeom>
          <a:solidFill>
            <a:schemeClr val="bg1">
              <a:alpha val="47842"/>
            </a:schemeClr>
          </a:solidFill>
          <a:ln w="9525">
            <a:noFill/>
            <a:round/>
          </a:ln>
        </p:spPr>
        <p:txBody>
          <a:bodyPr lIns="90000" tIns="45000" rIns="90000" bIns="45000"/>
          <a:lstStyle/>
          <a:p>
            <a:pPr marL="444500" indent="-444500" defTabSz="-635">
              <a:lnSpc>
                <a:spcPct val="93000"/>
              </a:lnSpc>
              <a:spcAft>
                <a:spcPts val="700"/>
              </a:spcAft>
              <a:buFont typeface="Wingdings" panose="05000000000000000000" pitchFamily="2" charset="2"/>
              <a:buNone/>
              <a:tabLst>
                <a:tab pos="35560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Pembajakan oleh Pihak Luar Negeri</a:t>
            </a:r>
          </a:p>
          <a:p>
            <a:pPr marL="444500" indent="-444500" defTabSz="-635">
              <a:lnSpc>
                <a:spcPct val="93000"/>
              </a:lnSpc>
              <a:spcAft>
                <a:spcPts val="700"/>
              </a:spcAft>
              <a:buFont typeface="Wingdings" panose="05000000000000000000" pitchFamily="2" charset="2"/>
              <a:buChar char=""/>
              <a:tabLst>
                <a:tab pos="35560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Batik, </a:t>
            </a:r>
          </a:p>
          <a:p>
            <a:pPr marL="444500" indent="-444500" defTabSz="-635">
              <a:lnSpc>
                <a:spcPct val="93000"/>
              </a:lnSpc>
              <a:spcAft>
                <a:spcPts val="700"/>
              </a:spcAft>
              <a:buFont typeface="Wingdings" panose="05000000000000000000" pitchFamily="2" charset="2"/>
              <a:buChar char=""/>
              <a:tabLst>
                <a:tab pos="35560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Tari Pendet, </a:t>
            </a:r>
          </a:p>
          <a:p>
            <a:pPr marL="444500" indent="-444500" defTabSz="-635">
              <a:lnSpc>
                <a:spcPct val="93000"/>
              </a:lnSpc>
              <a:spcAft>
                <a:spcPts val="700"/>
              </a:spcAft>
              <a:buFont typeface="Wingdings" panose="05000000000000000000" pitchFamily="2" charset="2"/>
              <a:buChar char=""/>
              <a:tabLst>
                <a:tab pos="35560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Wayang, </a:t>
            </a:r>
          </a:p>
          <a:p>
            <a:pPr marL="444500" indent="-444500" defTabSz="-635">
              <a:lnSpc>
                <a:spcPct val="93000"/>
              </a:lnSpc>
              <a:spcAft>
                <a:spcPts val="700"/>
              </a:spcAft>
              <a:buFont typeface="Wingdings" panose="05000000000000000000" pitchFamily="2" charset="2"/>
              <a:buChar char=""/>
              <a:tabLst>
                <a:tab pos="35560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Reog oleh luar negeri</a:t>
            </a:r>
          </a:p>
          <a:p>
            <a:pPr marL="444500" indent="-444500" defTabSz="-635">
              <a:lnSpc>
                <a:spcPct val="93000"/>
              </a:lnSpc>
              <a:spcAft>
                <a:spcPts val="700"/>
              </a:spcAft>
              <a:buFont typeface="Wingdings" panose="05000000000000000000" pitchFamily="2" charset="2"/>
              <a:buNone/>
              <a:tabLst>
                <a:tab pos="35560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endParaRPr lang="en-GB" sz="2800">
              <a:solidFill>
                <a:srgbClr val="000000"/>
              </a:solidFill>
            </a:endParaRPr>
          </a:p>
          <a:p>
            <a:pPr marL="444500" indent="-444500" defTabSz="-635">
              <a:lnSpc>
                <a:spcPct val="93000"/>
              </a:lnSpc>
              <a:spcAft>
                <a:spcPts val="700"/>
              </a:spcAft>
              <a:buFont typeface="Wingdings" panose="05000000000000000000" pitchFamily="2" charset="2"/>
              <a:buNone/>
              <a:tabLst>
                <a:tab pos="35560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Pembajakan oleh pihak Indonesia:</a:t>
            </a:r>
          </a:p>
          <a:p>
            <a:pPr marL="444500" indent="-444500" defTabSz="-635">
              <a:lnSpc>
                <a:spcPct val="93000"/>
              </a:lnSpc>
              <a:spcAft>
                <a:spcPts val="700"/>
              </a:spcAft>
              <a:buFont typeface="Wingdings" panose="05000000000000000000" pitchFamily="2" charset="2"/>
              <a:buChar char=""/>
              <a:tabLst>
                <a:tab pos="35560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Perangkat Lunak Komputer</a:t>
            </a:r>
          </a:p>
          <a:p>
            <a:pPr marL="444500" indent="-444500" defTabSz="-635">
              <a:lnSpc>
                <a:spcPct val="93000"/>
              </a:lnSpc>
              <a:spcAft>
                <a:spcPts val="700"/>
              </a:spcAft>
              <a:buFont typeface="Wingdings" panose="05000000000000000000" pitchFamily="2" charset="2"/>
              <a:buChar char=""/>
              <a:tabLst>
                <a:tab pos="35560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Film, lagu</a:t>
            </a:r>
          </a:p>
          <a:p>
            <a:pPr marL="444500" indent="-444500" defTabSz="-635">
              <a:lnSpc>
                <a:spcPct val="93000"/>
              </a:lnSpc>
              <a:spcAft>
                <a:spcPts val="700"/>
              </a:spcAft>
              <a:buFont typeface="Wingdings" panose="05000000000000000000" pitchFamily="2" charset="2"/>
              <a:buChar char=""/>
              <a:tabLst>
                <a:tab pos="35560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>
                <a:solidFill>
                  <a:srgbClr val="000000"/>
                </a:solidFill>
              </a:rPr>
              <a:t>Barang bermerek </a:t>
            </a:r>
            <a:r>
              <a:rPr lang="en-GB" sz="2800" smtClean="0">
                <a:solidFill>
                  <a:srgbClr val="000000"/>
                </a:solidFill>
              </a:rPr>
              <a:t>terkenal: IKEA, Cap Kaki Tiga</a:t>
            </a:r>
          </a:p>
          <a:p>
            <a:pPr marL="444500" indent="-444500" defTabSz="-635">
              <a:lnSpc>
                <a:spcPct val="93000"/>
              </a:lnSpc>
              <a:spcAft>
                <a:spcPts val="700"/>
              </a:spcAft>
              <a:tabLst>
                <a:tab pos="35560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endParaRPr lang="en-GB" sz="2800">
              <a:solidFill>
                <a:srgbClr val="000000"/>
              </a:solidFill>
            </a:endParaRPr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3708400" y="476250"/>
            <a:ext cx="2822575" cy="646113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  <a:latin typeface="Arial Black" panose="020B0A04020102020204" pitchFamily="34" charset="0"/>
              </a:rPr>
              <a:t>Kasus HKI</a:t>
            </a:r>
          </a:p>
        </p:txBody>
      </p:sp>
      <p:pic>
        <p:nvPicPr>
          <p:cNvPr id="49156" name="Picture 4" descr="karna_w_begal__cerma_krusuk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50825" y="1412875"/>
            <a:ext cx="1770063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Picture 5" descr="Reo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66700" y="3284538"/>
            <a:ext cx="1733550" cy="223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8" name="Picture 6" descr="batik11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50825" y="5589588"/>
            <a:ext cx="1728788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2771775" y="476250"/>
            <a:ext cx="4621213" cy="646113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Komunal vs Individual</a:t>
            </a:r>
          </a:p>
        </p:txBody>
      </p:sp>
      <p:pic>
        <p:nvPicPr>
          <p:cNvPr id="8195" name="Picture 3" descr="eco-tkd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484313"/>
            <a:ext cx="7921625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3708400" y="214290"/>
            <a:ext cx="2822575" cy="646113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none" lIns="90000" tIns="46800" rIns="90000" bIns="46800">
            <a:spAutoFit/>
          </a:bodyPr>
          <a:lstStyle/>
          <a:p>
            <a:pPr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  <a:latin typeface="Arial Black" panose="020B0A04020102020204" pitchFamily="34" charset="0"/>
              </a:rPr>
              <a:t>Kasus HKI</a:t>
            </a:r>
          </a:p>
        </p:txBody>
      </p:sp>
      <p:pic>
        <p:nvPicPr>
          <p:cNvPr id="7" name="Picture 2" descr="http://www.djjamalot.com/wp-content/uploads/2011/02/shutterstock_14200294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28596" y="2928934"/>
            <a:ext cx="3048000" cy="2026464"/>
          </a:xfrm>
          <a:prstGeom prst="rect">
            <a:avLst/>
          </a:prstGeom>
          <a:noFill/>
        </p:spPr>
      </p:pic>
      <p:pic>
        <p:nvPicPr>
          <p:cNvPr id="8" name="Picture 4" descr="http://247bargain.co.uk/images/laser%20pointer%20blu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441765">
            <a:off x="3354529" y="4914789"/>
            <a:ext cx="2222505" cy="1372156"/>
          </a:xfrm>
          <a:prstGeom prst="rect">
            <a:avLst/>
          </a:prstGeom>
          <a:noFill/>
        </p:spPr>
      </p:pic>
      <p:pic>
        <p:nvPicPr>
          <p:cNvPr id="9" name="Picture 6" descr="Professor Shuji Nakamura (Cropped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4643446"/>
            <a:ext cx="2095500" cy="196215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5486400" y="6488668"/>
            <a:ext cx="21398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Prof. </a:t>
            </a:r>
            <a:r>
              <a:rPr lang="en-US" dirty="0" err="1" smtClean="0"/>
              <a:t>Shuji</a:t>
            </a:r>
            <a:r>
              <a:rPr lang="en-US" dirty="0" smtClean="0"/>
              <a:t> Nakamura</a:t>
            </a:r>
            <a:endParaRPr lang="en-US" dirty="0"/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500562" y="1285860"/>
            <a:ext cx="4019576" cy="3215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428596" y="1357298"/>
            <a:ext cx="3357586" cy="1449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Nichia Corporation </a:t>
            </a:r>
            <a:r>
              <a:rPr lang="en-US" dirty="0" err="1" smtClean="0">
                <a:solidFill>
                  <a:schemeClr val="tx1"/>
                </a:solidFill>
              </a:rPr>
              <a:t>membayar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Kepada</a:t>
            </a:r>
            <a:r>
              <a:rPr lang="en-US" dirty="0" smtClean="0">
                <a:solidFill>
                  <a:schemeClr val="tx1"/>
                </a:solidFill>
              </a:rPr>
              <a:t> Inventor  RP 84 M 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Untuk</a:t>
            </a:r>
            <a:r>
              <a:rPr lang="en-US" dirty="0" smtClean="0">
                <a:solidFill>
                  <a:schemeClr val="tx1"/>
                </a:solidFill>
              </a:rPr>
              <a:t> Paten Laser </a:t>
            </a:r>
            <a:r>
              <a:rPr lang="en-US" dirty="0" err="1" smtClean="0">
                <a:solidFill>
                  <a:schemeClr val="tx1"/>
                </a:solidFill>
              </a:rPr>
              <a:t>Biru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yang </a:t>
            </a:r>
            <a:r>
              <a:rPr lang="en-US" dirty="0" err="1" smtClean="0">
                <a:solidFill>
                  <a:schemeClr val="tx1"/>
                </a:solidFill>
              </a:rPr>
              <a:t>memungkinkan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lampu</a:t>
            </a:r>
            <a:r>
              <a:rPr lang="en-US" dirty="0" smtClean="0">
                <a:solidFill>
                  <a:schemeClr val="tx1"/>
                </a:solidFill>
              </a:rPr>
              <a:t> LED </a:t>
            </a:r>
            <a:r>
              <a:rPr lang="en-US" dirty="0" err="1" smtClean="0">
                <a:solidFill>
                  <a:schemeClr val="tx1"/>
                </a:solidFill>
              </a:rPr>
              <a:t>berwarna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putih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42844" y="5786454"/>
            <a:ext cx="4876800" cy="9067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T</a:t>
            </a:r>
            <a:r>
              <a:rPr lang="en-US" dirty="0" smtClean="0">
                <a:solidFill>
                  <a:schemeClr val="tx1"/>
                </a:solidFill>
              </a:rPr>
              <a:t>he 2014 </a:t>
            </a:r>
            <a:r>
              <a:rPr lang="en-US" i="1" dirty="0" smtClean="0">
                <a:solidFill>
                  <a:schemeClr val="tx1"/>
                </a:solidFill>
              </a:rPr>
              <a:t>Nobel</a:t>
            </a:r>
            <a:r>
              <a:rPr lang="en-US" dirty="0" smtClean="0">
                <a:solidFill>
                  <a:schemeClr val="tx1"/>
                </a:solidFill>
              </a:rPr>
              <a:t> Prize for Physics "for the </a:t>
            </a:r>
            <a:r>
              <a:rPr lang="en-US" i="1" dirty="0" smtClean="0">
                <a:solidFill>
                  <a:schemeClr val="tx1"/>
                </a:solidFill>
              </a:rPr>
              <a:t>invention</a:t>
            </a:r>
            <a:r>
              <a:rPr lang="en-US" dirty="0" smtClean="0">
                <a:solidFill>
                  <a:schemeClr val="tx1"/>
                </a:solidFill>
              </a:rPr>
              <a:t> of efficient </a:t>
            </a:r>
            <a:r>
              <a:rPr lang="en-US" i="1" dirty="0" smtClean="0">
                <a:solidFill>
                  <a:schemeClr val="tx1"/>
                </a:solidFill>
              </a:rPr>
              <a:t>blue</a:t>
            </a:r>
            <a:r>
              <a:rPr lang="en-US" dirty="0" smtClean="0">
                <a:solidFill>
                  <a:schemeClr val="tx1"/>
                </a:solidFill>
              </a:rPr>
              <a:t> light-emitting diodes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WordArt 4"/>
          <p:cNvSpPr>
            <a:spLocks noChangeArrowheads="1" noChangeShapeType="1" noTextEdit="1"/>
          </p:cNvSpPr>
          <p:nvPr/>
        </p:nvSpPr>
        <p:spPr bwMode="auto">
          <a:xfrm>
            <a:off x="971550" y="3573463"/>
            <a:ext cx="7056438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Mengapa RI Patuh HKI</a:t>
            </a:r>
          </a:p>
        </p:txBody>
      </p:sp>
      <p:sp>
        <p:nvSpPr>
          <p:cNvPr id="10" name="WordArt 8"/>
          <p:cNvSpPr>
            <a:spLocks noChangeArrowheads="1" noChangeShapeType="1" noTextEdit="1"/>
          </p:cNvSpPr>
          <p:nvPr/>
        </p:nvSpPr>
        <p:spPr bwMode="auto">
          <a:xfrm>
            <a:off x="3851275" y="1700213"/>
            <a:ext cx="1439863" cy="1692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bulb_ide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3800" y="4895850"/>
            <a:ext cx="160020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000232" y="357166"/>
            <a:ext cx="6572296" cy="654026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  <a:round/>
          </a:ln>
        </p:spPr>
        <p:txBody>
          <a:bodyPr wrap="square" lIns="90000" tIns="46800" rIns="90000" bIns="46800">
            <a:spAutoFit/>
          </a:bodyPr>
          <a:lstStyle/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Mengapa RI Mematuhi HKI?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95288" y="1844675"/>
            <a:ext cx="8064500" cy="3930650"/>
          </a:xfrm>
          <a:prstGeom prst="rect">
            <a:avLst/>
          </a:prstGeom>
          <a:solidFill>
            <a:schemeClr val="bg1">
              <a:alpha val="47842"/>
            </a:schemeClr>
          </a:solidFill>
          <a:ln w="9525">
            <a:noFill/>
            <a:round/>
          </a:ln>
        </p:spPr>
        <p:txBody>
          <a:bodyPr lIns="90000" tIns="45000" rIns="90000" bIns="45000"/>
          <a:lstStyle/>
          <a:p>
            <a:pPr marL="450850" indent="-45085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45085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Indonesia Negara Terbuka, Anggota:</a:t>
            </a:r>
          </a:p>
          <a:p>
            <a:pPr marL="990600" lvl="1" indent="-360680" defTabSz="-635">
              <a:lnSpc>
                <a:spcPct val="93000"/>
              </a:lnSpc>
              <a:spcAft>
                <a:spcPts val="600"/>
              </a:spcAft>
              <a:buFontTx/>
              <a:buChar char="•"/>
              <a:tabLst>
                <a:tab pos="45085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3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WTO</a:t>
            </a:r>
            <a:r>
              <a:rPr lang="en-GB"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3200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World Trade Organization</a:t>
            </a:r>
            <a:r>
              <a:rPr lang="en-GB"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 marL="990600" lvl="1" indent="-360680" defTabSz="-635">
              <a:lnSpc>
                <a:spcPct val="93000"/>
              </a:lnSpc>
              <a:spcAft>
                <a:spcPts val="600"/>
              </a:spcAft>
              <a:buFontTx/>
              <a:buChar char="•"/>
              <a:tabLst>
                <a:tab pos="45085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3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TRIPs</a:t>
            </a:r>
            <a:r>
              <a:rPr lang="en-GB"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3200" i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Trade Related Aspects of Intellectual Property Rights</a:t>
            </a:r>
            <a:r>
              <a:rPr lang="en-GB"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 th 1997</a:t>
            </a:r>
          </a:p>
          <a:p>
            <a:pPr marL="990600" lvl="1" indent="-360680" defTabSz="-635">
              <a:lnSpc>
                <a:spcPct val="93000"/>
              </a:lnSpc>
              <a:spcAft>
                <a:spcPts val="600"/>
              </a:spcAft>
              <a:buFontTx/>
              <a:buChar char="•"/>
              <a:tabLst>
                <a:tab pos="45085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3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APEC</a:t>
            </a:r>
          </a:p>
          <a:p>
            <a:pPr marL="450850" indent="-45085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450850" algn="l"/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3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Ratifikasinya konvensi-konvensi internasional di bidang Hak Kekayaan Intelektual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businessdesk__1232113822_light_bulb_ide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4960938"/>
            <a:ext cx="1979612" cy="189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323850" y="1341438"/>
            <a:ext cx="7993063" cy="4392612"/>
          </a:xfrm>
          <a:prstGeom prst="rect">
            <a:avLst/>
          </a:prstGeom>
          <a:solidFill>
            <a:schemeClr val="bg1">
              <a:alpha val="50195"/>
            </a:schemeClr>
          </a:solidFill>
          <a:ln w="9525">
            <a:noFill/>
            <a:round/>
          </a:ln>
        </p:spPr>
        <p:txBody>
          <a:bodyPr lIns="90000" tIns="45000" rIns="90000" bIns="45000"/>
          <a:lstStyle/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 dirty="0" err="1">
                <a:solidFill>
                  <a:srgbClr val="000000"/>
                </a:solidFill>
              </a:rPr>
              <a:t>Mendukung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kegiatan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litbang</a:t>
            </a:r>
            <a:r>
              <a:rPr lang="en-GB" sz="2800" dirty="0">
                <a:solidFill>
                  <a:srgbClr val="000000"/>
                </a:solidFill>
              </a:rPr>
              <a:t>:</a:t>
            </a:r>
          </a:p>
          <a:p>
            <a:pPr marL="1079500" lvl="1" indent="-4559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 dirty="0" err="1">
                <a:solidFill>
                  <a:srgbClr val="000000"/>
                </a:solidFill>
              </a:rPr>
              <a:t>Sebagai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sumber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FF0000"/>
                </a:solidFill>
              </a:rPr>
              <a:t>rujukan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 err="1">
                <a:solidFill>
                  <a:srgbClr val="FF0000"/>
                </a:solidFill>
              </a:rPr>
              <a:t>teknologi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 err="1">
                <a:solidFill>
                  <a:srgbClr val="FF0000"/>
                </a:solidFill>
              </a:rPr>
              <a:t>terkini</a:t>
            </a:r>
            <a:r>
              <a:rPr lang="en-GB" sz="2800" dirty="0">
                <a:solidFill>
                  <a:srgbClr val="000000"/>
                </a:solidFill>
              </a:rPr>
              <a:t>,</a:t>
            </a:r>
          </a:p>
          <a:p>
            <a:pPr marL="1079500" lvl="1" indent="-4559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menilai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>
                <a:solidFill>
                  <a:srgbClr val="FF0000"/>
                </a:solidFill>
              </a:rPr>
              <a:t>trend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teknologi</a:t>
            </a:r>
            <a:r>
              <a:rPr lang="en-GB" sz="2800" dirty="0">
                <a:solidFill>
                  <a:srgbClr val="000000"/>
                </a:solidFill>
              </a:rPr>
              <a:t>, </a:t>
            </a:r>
          </a:p>
          <a:p>
            <a:pPr marL="1079500" lvl="1" indent="-45593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 dirty="0">
                <a:solidFill>
                  <a:srgbClr val="000000"/>
                </a:solidFill>
              </a:rPr>
              <a:t>monitoring </a:t>
            </a:r>
            <a:r>
              <a:rPr lang="en-GB" sz="2800" dirty="0" err="1">
                <a:solidFill>
                  <a:srgbClr val="FF0000"/>
                </a:solidFill>
              </a:rPr>
              <a:t>kompetitor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teknologi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dll</a:t>
            </a:r>
            <a:r>
              <a:rPr lang="en-GB" sz="2800" dirty="0">
                <a:solidFill>
                  <a:srgbClr val="000000"/>
                </a:solidFill>
              </a:rPr>
              <a:t>.</a:t>
            </a:r>
          </a:p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 dirty="0">
                <a:solidFill>
                  <a:srgbClr val="000000"/>
                </a:solidFill>
              </a:rPr>
              <a:t>HKI </a:t>
            </a:r>
            <a:r>
              <a:rPr lang="en-GB" sz="2800" dirty="0" err="1">
                <a:solidFill>
                  <a:srgbClr val="000000"/>
                </a:solidFill>
              </a:rPr>
              <a:t>merupakan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elemen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kunci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di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dalam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menciptakan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FF0000"/>
                </a:solidFill>
              </a:rPr>
              <a:t>daya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 err="1">
                <a:solidFill>
                  <a:srgbClr val="FF0000"/>
                </a:solidFill>
              </a:rPr>
              <a:t>saing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individu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dan</a:t>
            </a:r>
            <a:r>
              <a:rPr lang="en-GB" sz="2800" dirty="0">
                <a:solidFill>
                  <a:srgbClr val="000000"/>
                </a:solidFill>
              </a:rPr>
              <a:t>/</a:t>
            </a:r>
            <a:r>
              <a:rPr lang="en-GB" sz="2800" dirty="0" err="1">
                <a:solidFill>
                  <a:srgbClr val="000000"/>
                </a:solidFill>
              </a:rPr>
              <a:t>atau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nasional</a:t>
            </a:r>
            <a:r>
              <a:rPr lang="en-GB" sz="2800" dirty="0">
                <a:solidFill>
                  <a:srgbClr val="000000"/>
                </a:solidFill>
              </a:rPr>
              <a:t>/</a:t>
            </a:r>
            <a:r>
              <a:rPr lang="en-GB" sz="2800" dirty="0" err="1">
                <a:solidFill>
                  <a:srgbClr val="000000"/>
                </a:solidFill>
              </a:rPr>
              <a:t>internasional</a:t>
            </a:r>
            <a:r>
              <a:rPr lang="en-GB" sz="2800" dirty="0">
                <a:solidFill>
                  <a:srgbClr val="000000"/>
                </a:solidFill>
              </a:rPr>
              <a:t>;</a:t>
            </a:r>
          </a:p>
          <a:p>
            <a:pPr marL="444500" indent="-444500" defTabSz="-635">
              <a:lnSpc>
                <a:spcPct val="93000"/>
              </a:lnSpc>
              <a:spcAft>
                <a:spcPts val="600"/>
              </a:spcAft>
              <a:buFont typeface="Wingdings" panose="05000000000000000000" pitchFamily="2" charset="2"/>
              <a:buChar char=""/>
              <a:tabLst>
                <a:tab pos="730250" algn="l"/>
                <a:tab pos="1187450" algn="l"/>
                <a:tab pos="1644650" algn="l"/>
                <a:tab pos="2101850" algn="l"/>
                <a:tab pos="2559050" algn="l"/>
                <a:tab pos="3016250" algn="l"/>
                <a:tab pos="3473450" algn="l"/>
                <a:tab pos="3930650" algn="l"/>
                <a:tab pos="4387850" algn="l"/>
                <a:tab pos="4845050" algn="l"/>
                <a:tab pos="5302250" algn="l"/>
                <a:tab pos="5759450" algn="l"/>
                <a:tab pos="6216650" algn="l"/>
                <a:tab pos="6673850" algn="l"/>
                <a:tab pos="7131050" algn="l"/>
                <a:tab pos="7588250" algn="l"/>
                <a:tab pos="8045450" algn="l"/>
                <a:tab pos="8502650" algn="l"/>
                <a:tab pos="8959850" algn="l"/>
                <a:tab pos="9417050" algn="l"/>
              </a:tabLst>
            </a:pPr>
            <a:r>
              <a:rPr lang="en-GB" sz="2800" dirty="0" err="1">
                <a:solidFill>
                  <a:srgbClr val="000000"/>
                </a:solidFill>
              </a:rPr>
              <a:t>Perubahan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fungsi</a:t>
            </a:r>
            <a:r>
              <a:rPr lang="en-GB" sz="2800" dirty="0">
                <a:solidFill>
                  <a:srgbClr val="000000"/>
                </a:solidFill>
              </a:rPr>
              <a:t> HKI </a:t>
            </a:r>
            <a:r>
              <a:rPr lang="en-GB" sz="2800" dirty="0" err="1">
                <a:solidFill>
                  <a:srgbClr val="000000"/>
                </a:solidFill>
              </a:rPr>
              <a:t>dari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fungsi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perlindungan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menjadi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elemen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kunci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FF0000"/>
                </a:solidFill>
              </a:rPr>
              <a:t>strategi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pembangunan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bangsa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atau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pengembangan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err="1">
                <a:solidFill>
                  <a:srgbClr val="000000"/>
                </a:solidFill>
              </a:rPr>
              <a:t>usaha</a:t>
            </a:r>
            <a:endParaRPr lang="en-GB" sz="2800" dirty="0">
              <a:solidFill>
                <a:srgbClr val="000000"/>
              </a:solidFill>
            </a:endParaRP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1928794" y="285728"/>
            <a:ext cx="6715172" cy="654026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  <a:round/>
          </a:ln>
        </p:spPr>
        <p:txBody>
          <a:bodyPr wrap="square" lIns="90000" tIns="46800" rIns="90000" bIns="46800">
            <a:spAutoFit/>
          </a:bodyPr>
          <a:lstStyle/>
          <a:p>
            <a:pPr algn="ctr" defTabSz="-635">
              <a:lnSpc>
                <a:spcPct val="101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>
                <a:solidFill>
                  <a:srgbClr val="000000"/>
                </a:solidFill>
              </a:rPr>
              <a:t>Mengapa HKI?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234706" y="541767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223963" y="5842000"/>
            <a:ext cx="454025" cy="92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endParaRPr lang="en-US"/>
          </a:p>
        </p:txBody>
      </p:sp>
      <p:sp>
        <p:nvSpPr>
          <p:cNvPr id="7" name="WordArt 3"/>
          <p:cNvSpPr>
            <a:spLocks noChangeArrowheads="1" noChangeShapeType="1" noTextEdit="1"/>
          </p:cNvSpPr>
          <p:nvPr/>
        </p:nvSpPr>
        <p:spPr bwMode="auto">
          <a:xfrm>
            <a:off x="1042988" y="4437063"/>
            <a:ext cx="7056437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HKI = Aset</a:t>
            </a:r>
          </a:p>
        </p:txBody>
      </p:sp>
      <p:grpSp>
        <p:nvGrpSpPr>
          <p:cNvPr id="2" name="Group 5"/>
          <p:cNvGrpSpPr/>
          <p:nvPr/>
        </p:nvGrpSpPr>
        <p:grpSpPr bwMode="auto">
          <a:xfrm>
            <a:off x="3635375" y="2276475"/>
            <a:ext cx="1944688" cy="1851025"/>
            <a:chOff x="2699" y="845"/>
            <a:chExt cx="788" cy="758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2699" y="845"/>
              <a:ext cx="788" cy="758"/>
            </a:xfrm>
            <a:prstGeom prst="ellipse">
              <a:avLst/>
            </a:prstGeom>
            <a:gradFill rotWithShape="1">
              <a:gsLst>
                <a:gs pos="0">
                  <a:srgbClr val="FF0066"/>
                </a:gs>
                <a:gs pos="100000">
                  <a:srgbClr val="000000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WordArt 7"/>
            <p:cNvSpPr>
              <a:spLocks noChangeArrowheads="1" noChangeShapeType="1" noTextEdit="1"/>
            </p:cNvSpPr>
            <p:nvPr/>
          </p:nvSpPr>
          <p:spPr bwMode="auto">
            <a:xfrm>
              <a:off x="2880" y="1071"/>
              <a:ext cx="432" cy="31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FFFFFF"/>
                  </a:solidFill>
                  <a:latin typeface="Arial Black" panose="020B0A04020102020204"/>
                </a:rPr>
                <a:t>RP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950</Words>
  <Application>Microsoft Office PowerPoint</Application>
  <PresentationFormat>On-screen Show (4:3)</PresentationFormat>
  <Paragraphs>220</Paragraphs>
  <Slides>44</Slides>
  <Notes>42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Urgensi HKI  &amp; KOMERSIALISASI</vt:lpstr>
      <vt:lpstr>PowerPoint Presentation</vt:lpstr>
      <vt:lpstr>Keunggulan Kekayaaan Alam Indonesia</vt:lpstr>
      <vt:lpstr>Basis Ekonomi SDA</vt:lpstr>
      <vt:lpstr>SDA Akan Habis, Kekayaan Intelektual Terus Ada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Satu Produk, Banyak KI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Eric Vadeboncoeur</dc:creator>
  <cp:lastModifiedBy>noora</cp:lastModifiedBy>
  <cp:revision>812</cp:revision>
  <cp:lastPrinted>2015-04-12T14:42:00Z</cp:lastPrinted>
  <dcterms:created xsi:type="dcterms:W3CDTF">2014-08-08T19:00:00Z</dcterms:created>
  <dcterms:modified xsi:type="dcterms:W3CDTF">2019-10-15T03:09:39Z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1033-10.2.0.5804</vt:lpwstr>
  </property>
</Properties>
</file>