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E5E84-0D11-4CB3-A3A6-65424B26852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7A30C-D259-4195-B198-3BBC48E5212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8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7.wmf"/><Relationship Id="rId1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3.png"/><Relationship Id="rId2" Type="http://schemas.openxmlformats.org/officeDocument/2006/relationships/image" Target="../media/image22.wmf"/><Relationship Id="rId1" Type="http://schemas.openxmlformats.org/officeDocument/2006/relationships/oleObject" Target="../embeddings/oleObject5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5.GIF"/><Relationship Id="rId1" Type="http://schemas.openxmlformats.org/officeDocument/2006/relationships/image" Target="../media/image2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wmf"/><Relationship Id="rId1" Type="http://schemas.openxmlformats.org/officeDocument/2006/relationships/oleObject" Target="../embeddings/oleObject6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7502" y="3585855"/>
            <a:ext cx="784887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 DAN MEKANISME PENGUATAN</a:t>
            </a:r>
            <a:endParaRPr lang="en-US" sz="3200" i="1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Subtitle 6"/>
          <p:cNvSpPr/>
          <p:nvPr>
            <p:ph type="subTitle" idx="1"/>
          </p:nvPr>
        </p:nvSpPr>
        <p:spPr>
          <a:xfrm>
            <a:off x="1371600" y="2052320"/>
            <a:ext cx="6400800" cy="941705"/>
          </a:xfrm>
        </p:spPr>
        <p:txBody>
          <a:bodyPr>
            <a:noAutofit/>
          </a:bodyPr>
          <a:p>
            <a:r>
              <a:rPr lang="en-US" sz="6000">
                <a:solidFill>
                  <a:schemeClr val="tx1"/>
                </a:solidFill>
              </a:rPr>
              <a:t>MATERIAL TEKNIK II</a:t>
            </a:r>
            <a:endParaRPr lang="en-US" sz="60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Mengetahui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sifat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perannya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dalam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proses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deformasi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plastis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Mengetahui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mekanisme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teknik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yang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digunakan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untuk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penguatan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pengerasan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logam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turunannya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Mampu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merancang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memodifikasi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sifat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mekanis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material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Mengapa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Belajar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‘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dan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Mekasnisme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Penguatan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’?</a:t>
              </a:r>
              <a:endParaRPr lang="en-US" sz="24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5022988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Logam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terdiri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kristal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yang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merupakan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susunan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atom yang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beraturan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Dalam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kristal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terdapat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cacat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kisi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yang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disebut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Pergerakan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ke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permukaan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akan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mengakibatkan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deformasi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Suatu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kristal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logam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tanpa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akan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berkekuatan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10.000 kali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kekuatan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sesungguhnya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Pemberian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deformasi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plastis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atau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pengerjaan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dingin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akan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meningkatkan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32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Introduction</a:t>
              </a:r>
              <a:endParaRPr lang="en-US" sz="32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586473"/>
            <a:ext cx="8229600" cy="3777283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Deformasi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plastis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bersifat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permanen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,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kekuatan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kekerasan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bahan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adalah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kemampuan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untuk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menahan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deformasi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tersebut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Pada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skala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mikroskopis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,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deformasi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plastis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berhubungan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dengan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perpindahan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atom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dalam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jumlah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besar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akibat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adanya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tekanan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Sehingga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ikatan-ikatan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atom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putus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berubah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menjadi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ikatan-ikatan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baru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32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Introduction</a:t>
              </a:r>
              <a:endParaRPr lang="en-US" sz="32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555776" y="1245773"/>
            <a:ext cx="4248472" cy="1009641"/>
            <a:chOff x="2555776" y="1245773"/>
            <a:chExt cx="4248472" cy="1009641"/>
          </a:xfrm>
        </p:grpSpPr>
        <p:sp>
          <p:nvSpPr>
            <p:cNvPr id="2" name="TextBox 1"/>
            <p:cNvSpPr txBox="1"/>
            <p:nvPr/>
          </p:nvSpPr>
          <p:spPr>
            <a:xfrm>
              <a:off x="2555776" y="1550576"/>
              <a:ext cx="1728192" cy="40011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2000" dirty="0" err="1">
                  <a:latin typeface="Trebuchet MS" panose="020B0603020202020204" pitchFamily="34" charset="0"/>
                </a:rPr>
                <a:t>Deformasi</a:t>
              </a:r>
              <a:endParaRPr lang="en-US" sz="2000" dirty="0">
                <a:latin typeface="Trebuchet MS" panose="020B0603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076056" y="1245773"/>
              <a:ext cx="1728192" cy="40011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2000" dirty="0" err="1">
                  <a:latin typeface="Trebuchet MS" panose="020B0603020202020204" pitchFamily="34" charset="0"/>
                </a:rPr>
                <a:t>Elastis</a:t>
              </a:r>
              <a:endParaRPr lang="en-US" sz="2000" dirty="0">
                <a:latin typeface="Trebuchet MS" panose="020B0603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076056" y="1855304"/>
              <a:ext cx="1728192" cy="40011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2000" dirty="0" err="1">
                  <a:latin typeface="Trebuchet MS" panose="020B0603020202020204" pitchFamily="34" charset="0"/>
                </a:rPr>
                <a:t>Plastis</a:t>
              </a:r>
              <a:endParaRPr lang="en-US" sz="2000" dirty="0">
                <a:latin typeface="Trebuchet MS" panose="020B0603020202020204" pitchFamily="34" charset="0"/>
              </a:endParaRPr>
            </a:p>
          </p:txBody>
        </p:sp>
        <p:cxnSp>
          <p:nvCxnSpPr>
            <p:cNvPr id="12" name="Straight Arrow Connector 11"/>
            <p:cNvCxnSpPr>
              <a:stCxn id="2" idx="3"/>
              <a:endCxn id="9" idx="1"/>
            </p:cNvCxnSpPr>
            <p:nvPr/>
          </p:nvCxnSpPr>
          <p:spPr>
            <a:xfrm flipV="1">
              <a:off x="4283968" y="1445828"/>
              <a:ext cx="792088" cy="30480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>
              <a:stCxn id="2" idx="3"/>
              <a:endCxn id="10" idx="1"/>
            </p:cNvCxnSpPr>
            <p:nvPr/>
          </p:nvCxnSpPr>
          <p:spPr>
            <a:xfrm>
              <a:off x="4283968" y="1750631"/>
              <a:ext cx="792088" cy="3047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5022988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Tepi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(</a:t>
            </a:r>
            <a:r>
              <a:rPr lang="en-US" sz="2800" b="1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Edge Dislocation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)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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penyimpangan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kisi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lokal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di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sekitar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akhir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i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extra half-plane</a:t>
            </a:r>
            <a:r>
              <a:rPr lang="en-US" sz="280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(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setengah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tambahan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)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atom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800" b="1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b="1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Ulir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(Screw Dislocation)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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dihasilkan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penyimpangan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geser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Banyak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material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kristalin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800" i="1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crystaline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) yang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memiliki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keduanya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komponen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edge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screw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)  </a:t>
            </a:r>
            <a:r>
              <a:rPr lang="en-US" sz="2800" b="1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mixed dislocation 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(</a:t>
            </a:r>
            <a:r>
              <a:rPr lang="en-US" sz="2800" b="1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b="1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campuran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Tipe-tipe</a:t>
              </a:r>
              <a:r>
                <a:rPr lang="en-US" sz="32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endParaRPr lang="en-US" sz="32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340769"/>
            <a:ext cx="4125144" cy="5022988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Garis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(dislocation line) 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tepi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searah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dengan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bidang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Atom di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atas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garis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mengalami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tekanan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(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kompresi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),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yang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berada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di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bawah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mengalami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tegangan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r>
                <a:rPr lang="en-US" sz="32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Tepi</a:t>
              </a:r>
              <a:endParaRPr lang="en-US" sz="32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-6932" y="1343022"/>
            <a:ext cx="4388578" cy="3844638"/>
            <a:chOff x="-6932" y="1343022"/>
            <a:chExt cx="4388578" cy="3844638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932" y="1527688"/>
              <a:ext cx="4388578" cy="36599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Oval 1"/>
            <p:cNvSpPr/>
            <p:nvPr/>
          </p:nvSpPr>
          <p:spPr>
            <a:xfrm>
              <a:off x="2339752" y="2132856"/>
              <a:ext cx="576064" cy="165618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684721" y="1343022"/>
              <a:ext cx="1951175" cy="369332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i="1" dirty="0">
                  <a:solidFill>
                    <a:schemeClr val="accent1">
                      <a:lumMod val="50000"/>
                    </a:schemeClr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extra half-plane</a:t>
              </a:r>
              <a:r>
                <a:rPr lang="en-US" dirty="0">
                  <a:solidFill>
                    <a:schemeClr val="accent1">
                      <a:lumMod val="50000"/>
                    </a:schemeClr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endParaRPr lang="en-US" dirty="0"/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966" y="5187660"/>
            <a:ext cx="70485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393" y="1139927"/>
            <a:ext cx="8085076" cy="5022988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Terbentuk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adanya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tegangan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geser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Bagian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atas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kristal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bergeser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satu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atom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ke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kanan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relatif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terhadap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bagian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bawah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r>
                <a:rPr lang="en-US" sz="32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Ulir</a:t>
              </a:r>
              <a:endParaRPr lang="en-US" sz="32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4305300" cy="382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636" y="3040583"/>
            <a:ext cx="3352800" cy="273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602" y="2852936"/>
            <a:ext cx="704850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Mekanisme</a:t>
              </a:r>
              <a:r>
                <a:rPr lang="en-US" sz="32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32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endParaRPr lang="en-US" sz="32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71" y="1132667"/>
            <a:ext cx="8257622" cy="280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1" y="4359712"/>
            <a:ext cx="4609751" cy="2103606"/>
            <a:chOff x="1" y="4359712"/>
            <a:chExt cx="4609751" cy="2103606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4359712"/>
              <a:ext cx="4609751" cy="18776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547664" y="6063208"/>
              <a:ext cx="17206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>
                  <a:solidFill>
                    <a:schemeClr val="tx2">
                      <a:lumMod val="50000"/>
                    </a:schemeClr>
                  </a:solidFill>
                  <a:latin typeface="Trebuchet MS" panose="020B0603020202020204" pitchFamily="34" charset="0"/>
                </a:rPr>
                <a:t>Dislokasi</a:t>
              </a:r>
              <a:r>
                <a:rPr lang="en-US" sz="2000" dirty="0">
                  <a:solidFill>
                    <a:schemeClr val="tx2">
                      <a:lumMod val="50000"/>
                    </a:schemeClr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000" dirty="0" err="1">
                  <a:solidFill>
                    <a:schemeClr val="tx2">
                      <a:lumMod val="50000"/>
                    </a:schemeClr>
                  </a:solidFill>
                  <a:latin typeface="Trebuchet MS" panose="020B0603020202020204" pitchFamily="34" charset="0"/>
                </a:rPr>
                <a:t>Tepi</a:t>
              </a:r>
              <a:endParaRPr lang="en-US" sz="2000" dirty="0">
                <a:solidFill>
                  <a:schemeClr val="tx2">
                    <a:lumMod val="50000"/>
                  </a:schemeClr>
                </a:solidFill>
                <a:latin typeface="Trebuchet MS" panose="020B0603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72000" y="4251176"/>
            <a:ext cx="4570760" cy="2232938"/>
            <a:chOff x="4572000" y="4251176"/>
            <a:chExt cx="4570760" cy="2232938"/>
          </a:xfrm>
        </p:grpSpPr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251176"/>
              <a:ext cx="4570760" cy="18421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6178654" y="6084004"/>
              <a:ext cx="166744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>
                  <a:solidFill>
                    <a:schemeClr val="tx2">
                      <a:lumMod val="50000"/>
                    </a:schemeClr>
                  </a:solidFill>
                  <a:latin typeface="Trebuchet MS" panose="020B0603020202020204" pitchFamily="34" charset="0"/>
                </a:rPr>
                <a:t>Dislokasi</a:t>
              </a:r>
              <a:r>
                <a:rPr lang="en-US" sz="2000" dirty="0">
                  <a:solidFill>
                    <a:schemeClr val="tx2">
                      <a:lumMod val="50000"/>
                    </a:schemeClr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000" dirty="0" err="1">
                  <a:solidFill>
                    <a:schemeClr val="tx2">
                      <a:lumMod val="50000"/>
                    </a:schemeClr>
                  </a:solidFill>
                  <a:latin typeface="Trebuchet MS" panose="020B0603020202020204" pitchFamily="34" charset="0"/>
                </a:rPr>
                <a:t>Ulir</a:t>
              </a:r>
              <a:endParaRPr lang="en-US" sz="2000" dirty="0">
                <a:solidFill>
                  <a:schemeClr val="tx2">
                    <a:lumMod val="50000"/>
                  </a:schemeClr>
                </a:solidFill>
                <a:latin typeface="Trebuchet MS" panose="020B0603020202020204" pitchFamily="34" charset="0"/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395537" y="3897922"/>
            <a:ext cx="8485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rebuchet MS" panose="020B0603020202020204" pitchFamily="34" charset="0"/>
              </a:rPr>
              <a:t>Proses </a:t>
            </a:r>
            <a:r>
              <a:rPr lang="en-US" dirty="0" err="1">
                <a:latin typeface="Trebuchet MS" panose="020B0603020202020204" pitchFamily="34" charset="0"/>
              </a:rPr>
              <a:t>deformasi</a:t>
            </a:r>
            <a:r>
              <a:rPr lang="en-US" dirty="0">
                <a:latin typeface="Trebuchet MS" panose="020B0603020202020204" pitchFamily="34" charset="0"/>
              </a:rPr>
              <a:t> </a:t>
            </a:r>
            <a:r>
              <a:rPr lang="en-US" dirty="0" err="1">
                <a:latin typeface="Trebuchet MS" panose="020B0603020202020204" pitchFamily="34" charset="0"/>
              </a:rPr>
              <a:t>plastik</a:t>
            </a:r>
            <a:r>
              <a:rPr lang="en-US" dirty="0">
                <a:latin typeface="Trebuchet MS" panose="020B0603020202020204" pitchFamily="34" charset="0"/>
              </a:rPr>
              <a:t> yang </a:t>
            </a:r>
            <a:r>
              <a:rPr lang="en-US" dirty="0" err="1">
                <a:latin typeface="Trebuchet MS" panose="020B0603020202020204" pitchFamily="34" charset="0"/>
              </a:rPr>
              <a:t>diakibatkan</a:t>
            </a:r>
            <a:r>
              <a:rPr lang="en-US" dirty="0">
                <a:latin typeface="Trebuchet MS" panose="020B0603020202020204" pitchFamily="34" charset="0"/>
              </a:rPr>
              <a:t> </a:t>
            </a:r>
            <a:r>
              <a:rPr lang="en-US" dirty="0" err="1">
                <a:latin typeface="Trebuchet MS" panose="020B0603020202020204" pitchFamily="34" charset="0"/>
              </a:rPr>
              <a:t>oleh</a:t>
            </a:r>
            <a:r>
              <a:rPr lang="en-US" dirty="0">
                <a:latin typeface="Trebuchet MS" panose="020B0603020202020204" pitchFamily="34" charset="0"/>
              </a:rPr>
              <a:t> </a:t>
            </a:r>
            <a:r>
              <a:rPr lang="en-US" dirty="0" err="1">
                <a:latin typeface="Trebuchet MS" panose="020B0603020202020204" pitchFamily="34" charset="0"/>
              </a:rPr>
              <a:t>dislokasi</a:t>
            </a:r>
            <a:r>
              <a:rPr lang="en-US" dirty="0">
                <a:latin typeface="Trebuchet MS" panose="020B0603020202020204" pitchFamily="34" charset="0"/>
              </a:rPr>
              <a:t> </a:t>
            </a:r>
            <a:r>
              <a:rPr lang="en-US" dirty="0" err="1">
                <a:latin typeface="Trebuchet MS" panose="020B0603020202020204" pitchFamily="34" charset="0"/>
              </a:rPr>
              <a:t>dinamakan</a:t>
            </a:r>
            <a:r>
              <a:rPr lang="en-US" dirty="0">
                <a:latin typeface="Trebuchet MS" panose="020B0603020202020204" pitchFamily="34" charset="0"/>
              </a:rPr>
              <a:t> </a:t>
            </a:r>
            <a:r>
              <a:rPr lang="en-US" b="1" dirty="0">
                <a:latin typeface="Trebuchet MS" panose="020B0603020202020204" pitchFamily="34" charset="0"/>
              </a:rPr>
              <a:t>slip</a:t>
            </a:r>
            <a:endParaRPr lang="en-US" b="1" dirty="0">
              <a:latin typeface="Trebuchet MS" panose="020B0603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5022988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Semua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logam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logam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campuran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mengandung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yang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terjadi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akibat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proses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solidifikasi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,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deformasi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plastik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,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efek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pendinginan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.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Jumlah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atau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kerapatan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dinyatakan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dengan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total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panjang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tiap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unit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volum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.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Satuan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 mm/mm</a:t>
            </a:r>
            <a:r>
              <a:rPr lang="en-US" sz="2800" baseline="300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3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5805" indent="0" algn="just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Carefully solidified metal crystal = 10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3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mm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-2</a:t>
            </a:r>
            <a:endParaRPr lang="en-US" sz="2400" baseline="30000" dirty="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5805" indent="0" algn="just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Heavily deformed metals = 10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9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– 10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10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mm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-2</a:t>
            </a:r>
            <a:endParaRPr lang="en-US" sz="2400" baseline="30000" dirty="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5805" indent="0" algn="just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Ceramic materials = 10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2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– 10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4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mm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-2</a:t>
            </a:r>
            <a:endParaRPr lang="en-US" sz="2400" baseline="30000" dirty="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5805" indent="0" algn="just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Silicon single crystal = 0.1 – 1 mm</a:t>
            </a:r>
            <a:r>
              <a:rPr lang="en-US" sz="2400" baseline="300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-2</a:t>
            </a:r>
            <a:endParaRPr lang="en-US" sz="2400" dirty="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Kerapatan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endParaRPr lang="en-US" sz="24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  <a:p>
              <a:r>
                <a:rPr lang="en-US" sz="24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Dislocation Density</a:t>
              </a:r>
              <a:endParaRPr lang="en-US" sz="24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5976" y="1412777"/>
            <a:ext cx="4341168" cy="3744415"/>
          </a:xfrm>
        </p:spPr>
        <p:txBody>
          <a:bodyPr>
            <a:normAutofit/>
          </a:bodyPr>
          <a:lstStyle/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Daerah di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atas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dislocation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line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akan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megalami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kompresi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(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tekanan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)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Daerah di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bawah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dislocation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line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akan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bertahan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terhadap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tegangan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Karakteristik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endParaRPr lang="en-US" sz="24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  <a:p>
              <a:r>
                <a:rPr lang="en-US" sz="24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Dislocation Characteristics</a:t>
              </a:r>
              <a:endParaRPr lang="en-US" sz="24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82" y="1700808"/>
            <a:ext cx="404439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340" y="1412777"/>
            <a:ext cx="8490091" cy="8640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Bidang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regangan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dari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suatu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dapat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mempengaruhi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dislokasi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rebuchet MS" panose="020B0603020202020204" pitchFamily="34" charset="0"/>
              </a:rPr>
              <a:t>sekitarnya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Interaksi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Dislokasi</a:t>
              </a:r>
              <a:endParaRPr lang="en-US" sz="24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  <a:p>
              <a:r>
                <a:rPr lang="en-US" sz="24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Dislocation Interaction</a:t>
              </a:r>
              <a:endParaRPr lang="en-US" sz="24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9" y="3717032"/>
            <a:ext cx="3902384" cy="20882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19" y="3885577"/>
            <a:ext cx="4631195" cy="184767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Content Placeholder 2"/>
          <p:cNvSpPr txBox="1"/>
          <p:nvPr/>
        </p:nvSpPr>
        <p:spPr>
          <a:xfrm>
            <a:off x="4788676" y="2479075"/>
            <a:ext cx="4341168" cy="12379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berbeda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dapat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saling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tarik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menarik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memusnahkan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satu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sama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lain</a:t>
            </a:r>
            <a:endParaRPr lang="en-US" sz="2400" dirty="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100109" y="2492897"/>
            <a:ext cx="4341168" cy="1008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Dua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disloaksi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serupa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dapat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saling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tolak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menolak</a:t>
            </a:r>
            <a:endParaRPr lang="en-US" sz="2400" dirty="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5022988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tidak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selalu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bergerak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tingkat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kemudahan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sama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semua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kristalografi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Ada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disukai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prefered</a:t>
            </a:r>
            <a:r>
              <a:rPr lang="en-US" sz="2400" i="1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plane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),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disebut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slip plane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tertentu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disebut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slip direction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dimana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Kombinasi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antara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slip plane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slip direction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disebut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slip system</a:t>
            </a:r>
            <a:endParaRPr lang="en-US" sz="2400" i="1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Sistem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slip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bergantung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struktur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kristal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logam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struktur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kristal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tertentu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slip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merupakan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memiliki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densitas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atom paling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tinggi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slip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berhubungan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degan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tersebut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 yang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mempunyai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kerapatan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linier paling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tinggi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Sistem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Slip</a:t>
              </a:r>
              <a:endParaRPr lang="en-US" sz="24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  <a:p>
              <a:r>
                <a:rPr lang="en-US" sz="24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Slip System</a:t>
              </a:r>
              <a:endParaRPr lang="en-US" sz="24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Sistem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Slip</a:t>
              </a:r>
              <a:endParaRPr lang="en-US" sz="24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  <a:p>
              <a:r>
                <a:rPr lang="en-US" sz="24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Slip System</a:t>
              </a:r>
              <a:endParaRPr lang="en-US" sz="24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891" y="908720"/>
            <a:ext cx="6948488" cy="2492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883" y="3310394"/>
            <a:ext cx="7060525" cy="321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5022988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Analisa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kristal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tunggal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merupakan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penyederhaan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kristal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majemuk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polycrystal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karena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adanya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tegangan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geser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slip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slip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Ketika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diberikan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tegangan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/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tekanan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pasti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muncul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komponen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shear yang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sejajar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atau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tegak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lurus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terhadap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tekanan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Komponen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ini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disebut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resolved shear stress (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tegangan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geser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peyelesaian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Slip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dalam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Kristal Tunggal</a:t>
              </a:r>
              <a:endParaRPr lang="en-US" sz="24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  <a:p>
              <a:r>
                <a:rPr lang="en-US" sz="24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Slip in Single Crystal</a:t>
              </a:r>
              <a:endParaRPr lang="en-US" sz="24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3873" y="2132856"/>
            <a:ext cx="4413176" cy="280831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4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dimana</a:t>
            </a:r>
            <a:r>
              <a:rPr lang="en-US" sz="24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: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l-GR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τ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tegangan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geser</a:t>
            </a:r>
            <a:endParaRPr lang="en-US" sz="2400" dirty="0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l-GR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σ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tegangan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/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tekanan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yg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diberikan</a:t>
            </a:r>
            <a:endParaRPr lang="en-US" sz="2400" dirty="0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l-GR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ϕ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sudut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antara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normal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bidang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slip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tegangan</a:t>
            </a:r>
            <a:endParaRPr lang="en-US" sz="2400" dirty="0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l-GR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λ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sudut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antara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slip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arah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tegangan</a:t>
            </a:r>
            <a:endParaRPr lang="en-US" sz="24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8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Resolved Shear Stress</a:t>
              </a:r>
              <a:endParaRPr lang="en-US" sz="28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68" y="1340769"/>
            <a:ext cx="3013383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4897843" y="1340769"/>
          <a:ext cx="2763519" cy="5399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7" name="Equation" r:id="rId2" imgW="26517600" imgH="5181600" progId="Equation.3">
                  <p:embed/>
                </p:oleObj>
              </mc:Choice>
              <mc:Fallback>
                <p:oleObj name="Equation" r:id="rId2" imgW="26517600" imgH="5181600" progId="Equation.3">
                  <p:embed/>
                  <p:pic>
                    <p:nvPicPr>
                      <p:cNvPr id="0" name="Picture 1029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97843" y="1340769"/>
                        <a:ext cx="2763519" cy="539998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4506913" y="5126038"/>
          <a:ext cx="3906837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8" name="Equation" r:id="rId4" imgW="37490400" imgH="5791200" progId="Equation.3">
                  <p:embed/>
                </p:oleObj>
              </mc:Choice>
              <mc:Fallback>
                <p:oleObj name="Equation" r:id="rId4" imgW="37490400" imgH="5791200" progId="Equation.3">
                  <p:embed/>
                  <p:pic>
                    <p:nvPicPr>
                      <p:cNvPr id="0" name="Picture 1029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06913" y="5126038"/>
                        <a:ext cx="3906837" cy="603250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068" y="1340768"/>
            <a:ext cx="8054981" cy="5112568"/>
          </a:xfrm>
        </p:spPr>
        <p:txBody>
          <a:bodyPr>
            <a:noAutofit/>
          </a:bodyPr>
          <a:lstStyle/>
          <a:p>
            <a:pPr algn="just"/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CRSS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merepresentasikan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nilai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tegangan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geser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minimum yang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diperlukan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memulai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slip</a:t>
            </a: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Merupakan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sifat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material yang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menunjukkan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kapan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terjadinya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bengkok</a:t>
            </a: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Kristal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tunggal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mengalami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deformasi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plastik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ketika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l-GR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τ</a:t>
            </a:r>
            <a:r>
              <a:rPr lang="en-US" sz="2200" baseline="-250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Rmax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l-GR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τ</a:t>
            </a:r>
            <a:r>
              <a:rPr lang="en-US" sz="2200" baseline="-250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crss</a:t>
            </a:r>
            <a:endParaRPr lang="en-US" sz="2200" dirty="0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  <a:p>
            <a:pPr algn="just"/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tekanan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dibutuhkan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mengawali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bengkok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adalah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:</a:t>
            </a: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endParaRPr lang="en-US" sz="2200" dirty="0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Tekanan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minimum yang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diperlukan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terjadi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ketika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kristal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tunggal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berorientasi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pada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l-GR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ϕ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l-GR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λ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45</a:t>
            </a:r>
            <a:r>
              <a:rPr lang="en-US" sz="2200" baseline="300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o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, </a:t>
            </a:r>
            <a:r>
              <a:rPr lang="en-US" sz="2200" dirty="0" err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sehingga</a:t>
            </a:r>
            <a:endParaRPr lang="en-US" sz="2200" baseline="300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8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Critical Resolved Shear Stress</a:t>
              </a:r>
              <a:endParaRPr lang="en-US" sz="28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3019425" y="4077692"/>
          <a:ext cx="3064743" cy="10414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8" name="Equation" r:id="rId1" imgW="30480000" imgH="10363200" progId="Equation.3">
                  <p:embed/>
                </p:oleObj>
              </mc:Choice>
              <mc:Fallback>
                <p:oleObj name="Equation" r:id="rId1" imgW="30480000" imgH="10363200" progId="Equation.3">
                  <p:embed/>
                  <p:pic>
                    <p:nvPicPr>
                      <p:cNvPr id="0" name="Picture 1131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9425" y="4077692"/>
                        <a:ext cx="3064743" cy="1041492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5796136" y="5661248"/>
          <a:ext cx="1589087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9" name="Equation" r:id="rId3" imgW="15240000" imgH="5791200" progId="Equation.3">
                  <p:embed/>
                </p:oleObj>
              </mc:Choice>
              <mc:Fallback>
                <p:oleObj name="Equation" r:id="rId3" imgW="15240000" imgH="5791200" progId="Equation.3">
                  <p:embed/>
                  <p:pic>
                    <p:nvPicPr>
                      <p:cNvPr id="0" name="Picture 113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6136" y="5661248"/>
                        <a:ext cx="1589087" cy="603250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069" y="1340768"/>
            <a:ext cx="4608004" cy="5112568"/>
          </a:xfrm>
        </p:spPr>
        <p:txBody>
          <a:bodyPr>
            <a:noAutofit/>
          </a:bodyPr>
          <a:lstStyle/>
          <a:p>
            <a:pPr algn="just"/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sym typeface="Wingdings" panose="05000000000000000000" pitchFamily="2" charset="2"/>
              </a:rPr>
              <a:t> slip (</a:t>
            </a:r>
            <a:r>
              <a:rPr lang="el-GR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λ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,</a:t>
            </a:r>
            <a:r>
              <a:rPr lang="el-GR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ϕ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)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berubah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dari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satu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kristal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ke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kristal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yang lain</a:t>
            </a: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cs typeface="Times New Roman" panose="02020603050405020304"/>
              <a:sym typeface="Wingdings" panose="05000000000000000000" pitchFamily="2" charset="2"/>
            </a:endParaRPr>
          </a:p>
          <a:p>
            <a:pPr algn="just"/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Nilai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l-GR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τ</a:t>
            </a:r>
            <a:r>
              <a:rPr lang="en-US" sz="2200" baseline="-250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R</a:t>
            </a:r>
            <a:r>
              <a:rPr lang="en-US" sz="2200" dirty="0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akan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bervariasi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dari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satu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kristal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ke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kristal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yang lain</a:t>
            </a: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cs typeface="Times New Roman" panose="02020603050405020304"/>
              <a:sym typeface="Wingdings" panose="05000000000000000000" pitchFamily="2" charset="2"/>
            </a:endParaRPr>
          </a:p>
          <a:p>
            <a:pPr algn="just"/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Material polycrystalline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umumnya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lebih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kuat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dibanding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material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kristal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tunggal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,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karena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efek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geometris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dan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kebutuhan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tekanan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yield yang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lebih</a:t>
            </a:r>
            <a:r>
              <a:rPr lang="en-US" sz="2200" dirty="0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200" dirty="0" err="1">
                <a:solidFill>
                  <a:srgbClr val="0070C0"/>
                </a:solidFill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besar</a:t>
            </a:r>
            <a:endParaRPr lang="en-US" sz="2200" dirty="0">
              <a:solidFill>
                <a:srgbClr val="0070C0"/>
              </a:solidFill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40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Deformasi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Plastik</a:t>
              </a:r>
              <a:r>
                <a:rPr lang="en-US" sz="24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400" i="1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Polycrystalline Materials</a:t>
              </a:r>
              <a:endParaRPr lang="en-US" sz="2400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16061"/>
            <a:ext cx="2733675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8435" y="1277335"/>
            <a:ext cx="3575289" cy="5164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5022988"/>
          </a:xfrm>
        </p:spPr>
        <p:txBody>
          <a:bodyPr>
            <a:normAutofit fontScale="92500"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Deformasi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plastis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makroskopis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berhubungan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pergerakan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dalam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jumlah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besar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Kemampuan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sebuah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logam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berubah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secara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plastis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bergantung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kemampuan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bergerak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Semua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mekanisme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penguatan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berdasar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prinsip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: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membatasi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atau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menghalangi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pergerakan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menghasilkan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bahan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lebih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keras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kuat</a:t>
            </a:r>
            <a:endParaRPr lang="en-US" sz="2400" i="1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Terdapat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4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mekanisme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antara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lain: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5805" indent="-363855" algn="just">
              <a:buFont typeface="Wingdings" panose="05000000000000000000" pitchFamily="2" charset="2"/>
              <a:buChar char="ü"/>
            </a:pP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Reduce grain size 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(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mengurangi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ukuran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5805" indent="-363855" algn="just">
              <a:buFont typeface="Wingdings" panose="05000000000000000000" pitchFamily="2" charset="2"/>
              <a:buChar char="ü"/>
            </a:pP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Solid-solution strengthening 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(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penguatan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larutan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5805" indent="-363855" algn="just">
              <a:buFont typeface="Wingdings" panose="05000000000000000000" pitchFamily="2" charset="2"/>
              <a:buChar char="ü"/>
            </a:pP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Strain hardening or cold working 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(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pengerasan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atau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pengerjaan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dingin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8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Mekanisme</a:t>
              </a:r>
              <a:r>
                <a:rPr lang="en-US" sz="28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8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Penguatan</a:t>
              </a:r>
              <a:r>
                <a:rPr lang="en-US" sz="2800" dirty="0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2800" dirty="0" err="1">
                  <a:solidFill>
                    <a:sysClr val="windowText" lastClr="000000"/>
                  </a:solidFill>
                  <a:latin typeface="Trebuchet MS" panose="020B0603020202020204" pitchFamily="34" charset="0"/>
                </a:rPr>
                <a:t>Logam</a:t>
              </a:r>
              <a:endParaRPr lang="en-US" sz="2800" i="1" dirty="0">
                <a:solidFill>
                  <a:sysClr val="windowText" lastClr="000000"/>
                </a:solidFill>
                <a:latin typeface="Trebuchet MS" panose="020B0603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201622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Ukuran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sebuah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polikristal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berperngaruh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sifat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mekanis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bahan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deformasi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plastis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slip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atau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pergerakan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lapisan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grain boundary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Lapisan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berperan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sebagai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penghalang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barrier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terhadap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pergerakan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Reduce Grain Size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Mengurangi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Ukuran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Butir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154" y="3289546"/>
            <a:ext cx="5090855" cy="313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4968551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peristiwa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tabrakan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lapisan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ketika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Tabrakan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menghasilakan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konsentrasi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tekanan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bidang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slip,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sehingga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baru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sebelahnya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Bahan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memiliki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ukuran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lebih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kecil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lebih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keras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kuat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kasar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karena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memiliki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luas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lapisan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total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lebih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besar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menghambat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pergerakan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/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Reduce Grain Size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Mengurangi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Ukuran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Butir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4968551"/>
          </a:xfrm>
        </p:spPr>
        <p:txBody>
          <a:bodyPr>
            <a:normAutofit/>
          </a:bodyPr>
          <a:lstStyle/>
          <a:p>
            <a:pPr algn="just"/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Yield strength </a:t>
            </a:r>
            <a:r>
              <a:rPr lang="el-GR" sz="24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σ</a:t>
            </a:r>
            <a:r>
              <a:rPr lang="en-US" sz="2400" baseline="-250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y</a:t>
            </a:r>
            <a:r>
              <a:rPr lang="en-US" sz="24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bergantung</a:t>
            </a:r>
            <a:r>
              <a:rPr lang="en-US" sz="2400" dirty="0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ukuran</a:t>
            </a:r>
            <a:r>
              <a:rPr lang="en-US" sz="2400" dirty="0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cs typeface="Times New Roman" panose="02020603050405020304"/>
                <a:sym typeface="Wingdings" panose="05000000000000000000" pitchFamily="2" charset="2"/>
              </a:rPr>
              <a:t>: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8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Hall-</a:t>
              </a:r>
              <a:r>
                <a:rPr lang="en-US" sz="2800" i="1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Petch</a:t>
              </a:r>
              <a:r>
                <a:rPr lang="en-US" sz="28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Equation</a:t>
              </a:r>
              <a:endParaRPr lang="en-US" sz="28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3059832" y="1988840"/>
          <a:ext cx="2618882" cy="631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8" name="Equation" r:id="rId1" imgW="25298400" imgH="6096000" progId="Equation.3">
                  <p:embed/>
                </p:oleObj>
              </mc:Choice>
              <mc:Fallback>
                <p:oleObj name="Equation" r:id="rId1" imgW="25298400" imgH="6096000" progId="Equation.3">
                  <p:embed/>
                  <p:pic>
                    <p:nvPicPr>
                      <p:cNvPr id="0" name="Picture 1333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59832" y="1988840"/>
                        <a:ext cx="2618882" cy="631056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ontent Placeholder 2"/>
          <p:cNvSpPr txBox="1"/>
          <p:nvPr/>
        </p:nvSpPr>
        <p:spPr>
          <a:xfrm>
            <a:off x="899592" y="2636913"/>
            <a:ext cx="3384376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dimana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:</a:t>
            </a:r>
            <a:endParaRPr lang="en-US" sz="18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 = rata-rata diameter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butir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kristal</a:t>
            </a:r>
            <a:endParaRPr lang="en-US" sz="1800" dirty="0"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l-GR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σ</a:t>
            </a:r>
            <a:r>
              <a:rPr lang="en-US" sz="1800" baseline="-250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0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dan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k</a:t>
            </a:r>
            <a:r>
              <a:rPr lang="en-US" sz="1800" baseline="-250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y</a:t>
            </a:r>
            <a:r>
              <a:rPr lang="en-US" sz="1800" baseline="-250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=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konstanta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bahan</a:t>
            </a:r>
            <a:endParaRPr lang="en-US" sz="1800" dirty="0"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812" y="2726527"/>
            <a:ext cx="3961620" cy="3603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Content Placeholder 2"/>
          <p:cNvSpPr txBox="1"/>
          <p:nvPr/>
        </p:nvSpPr>
        <p:spPr>
          <a:xfrm>
            <a:off x="612068" y="4528385"/>
            <a:ext cx="3636040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“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Mereduksi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ukuran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tidak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hanya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meningkatkan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kekuaatan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bahan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tetapi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juga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ketangguhan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sebagain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besar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 alloy”</a:t>
            </a:r>
            <a:endParaRPr lang="en-US" sz="1800" dirty="0"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uiExpand="1" build="p"/>
      <p:bldP spid="1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4968551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Mekanisme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penguatan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cara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memasukkan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atom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impuritas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larutan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padat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Atom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impuritas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menghasilkan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kisi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atom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tuan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rumah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host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mengakibatkan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interaksi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antara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atom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impuritas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sehingga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pergerakan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dibatasi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Solid-solution Strengthening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Penguatan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Larutan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Padat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pic>
        <p:nvPicPr>
          <p:cNvPr id="14338" name="Picture 2" descr="http://4.bp.blogspot.com/-IBI3OKwSejg/UNKevnmH9yI/AAAAAAAAALM/q5cChZBaGG0/s1600/substiute.gif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21088"/>
            <a:ext cx="2619375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1.bp.blogspot.com/-F9ok-Lxs4-A/UNKfp-h7nTI/AAAAAAAAALY/bSj_8TuDn1o/s1600/inte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915" y="432110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187220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Atom impurity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tertarik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sehingga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dapat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mengurangi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energi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secara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keseluruhan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yaitu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membatalkan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sebagian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dalam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kisi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di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sekitar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Jika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ingin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bergerak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harus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melepaskan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dirinya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atom impurity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membutuhkan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energi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Solid-solution Strengthening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Penguatan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Larutan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Padat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55" y="3356992"/>
            <a:ext cx="748385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52" y="3327952"/>
            <a:ext cx="7575429" cy="28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4968551"/>
          </a:xfrm>
        </p:spPr>
        <p:txBody>
          <a:bodyPr>
            <a:normAutofit/>
          </a:bodyPr>
          <a:lstStyle/>
          <a:p>
            <a:pPr algn="just"/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Meningkatkan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konsentrasi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impuritas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meningkatkan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i="1" dirty="0">
                <a:latin typeface="Trebuchet MS" panose="020B0603020202020204" pitchFamily="34" charset="0"/>
                <a:sym typeface="Wingdings" panose="05000000000000000000" pitchFamily="2" charset="2"/>
              </a:rPr>
              <a:t>tensile strength 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(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kuat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tarik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)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i="1" dirty="0">
                <a:latin typeface="Trebuchet MS" panose="020B0603020202020204" pitchFamily="34" charset="0"/>
                <a:sym typeface="Wingdings" panose="05000000000000000000" pitchFamily="2" charset="2"/>
              </a:rPr>
              <a:t>yield strength 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(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kuat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luluh</a:t>
            </a:r>
            <a:r>
              <a:rPr lang="en-US" sz="22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2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Solid-solution Strengthening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Penguatan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Larutan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Padat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4864"/>
            <a:ext cx="863423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5284" y="5805264"/>
            <a:ext cx="7899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Trebuchet MS" panose="020B0603020202020204" pitchFamily="34" charset="0"/>
              </a:rPr>
              <a:t>“Alloys (</a:t>
            </a:r>
            <a:r>
              <a:rPr lang="en-US" sz="2400" dirty="0" err="1">
                <a:latin typeface="Trebuchet MS" panose="020B0603020202020204" pitchFamily="34" charset="0"/>
              </a:rPr>
              <a:t>logam</a:t>
            </a:r>
            <a:r>
              <a:rPr lang="en-US" sz="2400" dirty="0"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latin typeface="Trebuchet MS" panose="020B0603020202020204" pitchFamily="34" charset="0"/>
              </a:rPr>
              <a:t>paduan</a:t>
            </a:r>
            <a:r>
              <a:rPr lang="en-US" sz="2400" dirty="0">
                <a:latin typeface="Trebuchet MS" panose="020B0603020202020204" pitchFamily="34" charset="0"/>
              </a:rPr>
              <a:t>) </a:t>
            </a:r>
            <a:r>
              <a:rPr lang="en-US" sz="2400" dirty="0" err="1">
                <a:latin typeface="Trebuchet MS" panose="020B0603020202020204" pitchFamily="34" charset="0"/>
              </a:rPr>
              <a:t>lebih</a:t>
            </a:r>
            <a:r>
              <a:rPr lang="en-US" sz="2400" dirty="0"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latin typeface="Trebuchet MS" panose="020B0603020202020204" pitchFamily="34" charset="0"/>
              </a:rPr>
              <a:t>kuat</a:t>
            </a:r>
            <a:r>
              <a:rPr lang="en-US" sz="2400" dirty="0"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latin typeface="Trebuchet MS" panose="020B0603020202020204" pitchFamily="34" charset="0"/>
              </a:rPr>
              <a:t>dari</a:t>
            </a:r>
            <a:r>
              <a:rPr lang="en-US" sz="2400" dirty="0"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latin typeface="Trebuchet MS" panose="020B0603020202020204" pitchFamily="34" charset="0"/>
              </a:rPr>
              <a:t>logam</a:t>
            </a:r>
            <a:r>
              <a:rPr lang="en-US" sz="2400" dirty="0">
                <a:latin typeface="Trebuchet MS" panose="020B0603020202020204" pitchFamily="34" charset="0"/>
              </a:rPr>
              <a:t> </a:t>
            </a:r>
            <a:r>
              <a:rPr lang="en-US" sz="2400" dirty="0" err="1">
                <a:latin typeface="Trebuchet MS" panose="020B0603020202020204" pitchFamily="34" charset="0"/>
              </a:rPr>
              <a:t>murni</a:t>
            </a:r>
            <a:r>
              <a:rPr lang="en-US" sz="2400" dirty="0">
                <a:latin typeface="Trebuchet MS" panose="020B0603020202020204" pitchFamily="34" charset="0"/>
              </a:rPr>
              <a:t>”</a:t>
            </a:r>
            <a:endParaRPr lang="en-US" sz="2400" dirty="0">
              <a:latin typeface="Trebuchet MS" panose="020B0603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4968551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Strain Hardening 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fenomena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dimana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logam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lentur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keras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kuat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ketika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terdeformasi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plastis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Disebut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Cold working,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karena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suhu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dimana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deformasi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adalah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‘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dingin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’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relatif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terhadap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suhu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lebur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absolut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logam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Tingkat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deformasi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plastis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dapat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dinyatakan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prosentase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cold working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:</a:t>
            </a:r>
            <a:endParaRPr lang="en-US" sz="2400" i="1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18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Strain Hardening or Cold Working</a:t>
              </a:r>
              <a:endParaRPr lang="en-US" sz="18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Penguatan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Regangan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atau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Pengerjaan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Dingin</a:t>
              </a:r>
              <a:endParaRPr lang="en-US" sz="18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483768" y="4221088"/>
          <a:ext cx="4133850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6" name="Equation" r:id="rId1" imgW="39928800" imgH="11582400" progId="Equation.3">
                  <p:embed/>
                </p:oleObj>
              </mc:Choice>
              <mc:Fallback>
                <p:oleObj name="Equation" r:id="rId1" imgW="39928800" imgH="115824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4221088"/>
                        <a:ext cx="4133850" cy="1196975"/>
                      </a:xfrm>
                      <a:prstGeom prst="rect">
                        <a:avLst/>
                      </a:prstGeom>
                      <a:solidFill>
                        <a:srgbClr val="DCE6F2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ontent Placeholder 2"/>
          <p:cNvSpPr txBox="1"/>
          <p:nvPr/>
        </p:nvSpPr>
        <p:spPr>
          <a:xfrm>
            <a:off x="882580" y="5445224"/>
            <a:ext cx="5993675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sz="18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dimana</a:t>
            </a:r>
            <a:r>
              <a:rPr lang="en-US" sz="1800" dirty="0">
                <a:latin typeface="Trebuchet MS" panose="020B0603020202020204" pitchFamily="34" charset="0"/>
                <a:sym typeface="Wingdings" panose="05000000000000000000" pitchFamily="2" charset="2"/>
              </a:rPr>
              <a:t>:</a:t>
            </a:r>
            <a:endParaRPr lang="en-US" sz="18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</a:t>
            </a:r>
            <a:r>
              <a:rPr lang="en-US" sz="1800" baseline="-250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0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luas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awal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yang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mengalami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deformasi</a:t>
            </a:r>
            <a:endParaRPr lang="en-US" sz="1800" dirty="0"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A</a:t>
            </a:r>
            <a:r>
              <a:rPr lang="en-US" sz="1800" baseline="-250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=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luas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setelah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mengalami</a:t>
            </a:r>
            <a:r>
              <a:rPr lang="en-US" sz="1800" dirty="0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 </a:t>
            </a:r>
            <a:r>
              <a:rPr lang="en-US" sz="1800" dirty="0" err="1">
                <a:latin typeface="Times New Roman" panose="02020603050405020304"/>
                <a:cs typeface="Times New Roman" panose="02020603050405020304"/>
                <a:sym typeface="Wingdings" panose="05000000000000000000" pitchFamily="2" charset="2"/>
              </a:rPr>
              <a:t>deformasi</a:t>
            </a:r>
            <a:endParaRPr lang="en-US" sz="1800" baseline="-25000" dirty="0">
              <a:latin typeface="Times New Roman" panose="02020603050405020304"/>
              <a:cs typeface="Times New Roman" panose="02020603050405020304"/>
              <a:sym typeface="Wingdings" panose="05000000000000000000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5040560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Contoh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proses cold working</a:t>
            </a:r>
            <a:endParaRPr lang="en-US" sz="2400" i="1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18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Strain Hardening or Cold Working</a:t>
              </a:r>
              <a:endParaRPr lang="en-US" sz="18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Penguatan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Regangan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atau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Pengerjaan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Dingin</a:t>
              </a:r>
              <a:endParaRPr lang="en-US" sz="18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5460446" cy="2270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68" y="4043212"/>
            <a:ext cx="7822827" cy="1834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5040560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Peningkatan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cold working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meningkatkan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yield strength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tensile strength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namun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menurunkan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%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elongasi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kelenturan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i="1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Kerapatan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metal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meningkat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ketika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cold working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akibat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penggandaan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atau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terbentukanya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baru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Sehingga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rata-rata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jarak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separasi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diantara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berkurang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posisi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saling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berdekatan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Pergerakan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terhalang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oleh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lain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Sehingga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diperlukan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tekanan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lebih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mendeformasi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logam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peningkatan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cold working</a:t>
            </a:r>
            <a:endParaRPr lang="en-US" sz="2400" i="1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18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Strain Hardening or Cold Working</a:t>
              </a:r>
              <a:endParaRPr lang="en-US" sz="18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Penguatan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Regangan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atau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Pengerjaan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Dingin</a:t>
              </a:r>
              <a:endParaRPr lang="en-US" sz="18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5040560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Deformasi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plastis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sebuah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polikristal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mengakibatkan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: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803275" indent="-457200" algn="just">
              <a:buAutoNum type="arabicPeriod"/>
            </a:pP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Perubahan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803275" indent="-457200" algn="just">
              <a:buAutoNum type="arabicPeriod"/>
            </a:pP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Pengerasan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strain hardening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803275" indent="-457200" algn="just">
              <a:buAutoNum type="arabicPeriod"/>
            </a:pP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Peningkatan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kerapatan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803275" indent="-457200" algn="just">
              <a:buAutoNum type="arabicPeriod"/>
            </a:pP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Perubahan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sifat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material,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seperti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konduktivitas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listrik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atau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korosi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357505"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dapat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mengembalikan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struktur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sifat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material,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dapat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dilakukan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heat treatment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: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0725" algn="just"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Recoveri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marL="720725" algn="just"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Rekristalisasi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diikuti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dengan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pertumbuhan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18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Recovery, Recrystallization, and Grain Growth</a:t>
              </a:r>
              <a:endParaRPr lang="en-US" sz="18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Recoveri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,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Rekristalisasi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dan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Pertumbuhan</a:t>
              </a:r>
              <a:r>
                <a:rPr lang="en-US" sz="18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Butir</a:t>
              </a:r>
              <a:endParaRPr lang="en-US" sz="18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5040560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Energi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tersimpan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material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dilepaskan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oleh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gerakan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akibat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difusi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atom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peningkatan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suhu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pengurangan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jumlah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;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konfigurasi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memiliki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energi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strain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rendah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Sifat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fisis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seperti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konduktivitas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listrik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panas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kembali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keadaan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sebelum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dikenai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cold-working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32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Recovery</a:t>
              </a:r>
              <a:endParaRPr lang="en-US" sz="32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504056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Rekristalisasi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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pembentukan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himpunan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baru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bebas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regangan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strain-free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punya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dimensi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sama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semua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arah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 err="1">
                <a:latin typeface="Trebuchet MS" panose="020B0603020202020204" pitchFamily="34" charset="0"/>
                <a:sym typeface="Wingdings" panose="05000000000000000000" pitchFamily="2" charset="2"/>
              </a:rPr>
              <a:t>equiaxed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),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memiliki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kerapatan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dislokasi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rendah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merupakan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karakteristik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dari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kondisi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sebelum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proses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cold-working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Proses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dibantu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oleh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adanya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perbedaan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energi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dalam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antara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meregang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tidak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strained and unstrained grains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baru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membentuk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inti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kecil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tumbuh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sampai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bahan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induknya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(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terjadi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difusi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cepat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)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Sifat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mekanis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yang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berubah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akibat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i="1" dirty="0">
                <a:latin typeface="Trebuchet MS" panose="020B0603020202020204" pitchFamily="34" charset="0"/>
                <a:sym typeface="Wingdings" panose="05000000000000000000" pitchFamily="2" charset="2"/>
              </a:rPr>
              <a:t>cold-working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akan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kembali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ke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nilai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semula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yaitu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logam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menjadi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lebih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lunak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lemah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namun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lebih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lentur</a:t>
            </a:r>
            <a:endParaRPr lang="en-US" sz="2400" i="1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8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Recrystallization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rekristalisasi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39228"/>
            <a:ext cx="8229600" cy="5170093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Proses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rekristalisasi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bergantung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pada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suhu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dan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waktu</a:t>
            </a:r>
            <a:endParaRPr lang="en-US" sz="2400" i="1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8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Recrystallization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rekristalisasi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15" y="1628801"/>
            <a:ext cx="1857366" cy="2260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81" y="1628800"/>
            <a:ext cx="1809637" cy="2260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18" y="1646070"/>
            <a:ext cx="1873361" cy="2260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403" y="1706596"/>
            <a:ext cx="1639931" cy="2104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906238"/>
            <a:ext cx="4171907" cy="2574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420" y="1735422"/>
            <a:ext cx="6250598" cy="4341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5040560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Peningkatan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ukuran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butir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kristal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Driving force  area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batas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berkurang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, total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energi</a:t>
            </a:r>
            <a:r>
              <a:rPr lang="en-US" sz="2400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rebuchet MS" panose="020B0603020202020204" pitchFamily="34" charset="0"/>
                <a:sym typeface="Wingdings" panose="05000000000000000000" pitchFamily="2" charset="2"/>
              </a:rPr>
              <a:t>berkurang</a:t>
            </a:r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  <a:p>
            <a:pPr algn="just"/>
            <a:endParaRPr lang="en-US" sz="2400" dirty="0">
              <a:latin typeface="Trebuchet MS" panose="020B0603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635896" y="0"/>
            <a:ext cx="5523749" cy="836712"/>
            <a:chOff x="3635896" y="0"/>
            <a:chExt cx="5523749" cy="836712"/>
          </a:xfrm>
        </p:grpSpPr>
        <p:sp>
          <p:nvSpPr>
            <p:cNvPr id="5" name="Title 1"/>
            <p:cNvSpPr txBox="1"/>
            <p:nvPr/>
          </p:nvSpPr>
          <p:spPr>
            <a:xfrm>
              <a:off x="3635896" y="116632"/>
              <a:ext cx="5398368" cy="7200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800" dirty="0">
                <a:solidFill>
                  <a:schemeClr val="tx1"/>
                </a:solidFill>
              </a:endParaRPr>
            </a:p>
          </p:txBody>
        </p:sp>
        <p:sp>
          <p:nvSpPr>
            <p:cNvPr id="6" name="Title 1"/>
            <p:cNvSpPr txBox="1"/>
            <p:nvPr/>
          </p:nvSpPr>
          <p:spPr>
            <a:xfrm>
              <a:off x="3761277" y="0"/>
              <a:ext cx="5398368" cy="72008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61950"/>
              <a:r>
                <a:rPr lang="en-US" sz="2400" i="1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Grain Growth</a:t>
              </a:r>
              <a:endParaRPr lang="en-US" sz="2400" i="1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  <a:p>
              <a:pPr marL="361950"/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Pertumbuhan</a:t>
              </a:r>
              <a:r>
                <a:rPr lang="en-US" sz="2400" dirty="0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Trebuchet MS" panose="020B0603020202020204" pitchFamily="34" charset="0"/>
                  <a:sym typeface="Wingdings" panose="05000000000000000000" pitchFamily="2" charset="2"/>
                </a:rPr>
                <a:t>Butir</a:t>
              </a:r>
              <a:endParaRPr lang="en-US" sz="2400" dirty="0">
                <a:solidFill>
                  <a:schemeClr val="tx1"/>
                </a:solidFill>
                <a:latin typeface="Trebuchet MS" panose="020B0603020202020204" pitchFamily="34" charset="0"/>
                <a:sym typeface="Wingdings" panose="05000000000000000000" pitchFamily="2" charset="2"/>
              </a:endParaRPr>
            </a:p>
          </p:txBody>
        </p:sp>
      </p:grp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4904"/>
            <a:ext cx="6933294" cy="385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9847</Words>
  <Application>WPS Presentation</Application>
  <PresentationFormat>On-screen Show (4:3)</PresentationFormat>
  <Paragraphs>246</Paragraphs>
  <Slides>32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32</vt:i4>
      </vt:variant>
    </vt:vector>
  </HeadingPairs>
  <TitlesOfParts>
    <vt:vector size="47" baseType="lpstr">
      <vt:lpstr>Arial</vt:lpstr>
      <vt:lpstr>SimSun</vt:lpstr>
      <vt:lpstr>Wingdings</vt:lpstr>
      <vt:lpstr>Trebuchet MS</vt:lpstr>
      <vt:lpstr>Calibri</vt:lpstr>
      <vt:lpstr>Microsoft YaHei</vt:lpstr>
      <vt:lpstr>Arial Unicode MS</vt:lpstr>
      <vt:lpstr>Times New Roman</vt:lpstr>
      <vt:lpstr>Office Theme</vt:lpstr>
      <vt:lpstr>Equation.3</vt:lpstr>
      <vt:lpstr>Equation.3</vt:lpstr>
      <vt:lpstr>Equation.3</vt:lpstr>
      <vt:lpstr>Equation.3</vt:lpstr>
      <vt:lpstr>Equation.3</vt:lpstr>
      <vt:lpstr>Equation.3</vt:lpstr>
      <vt:lpstr>ILMU BAHAN Material Science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ILMU BAHAN Material Science</dc:title>
  <dc:creator>YUSUF SANTOSO</dc:creator>
  <cp:lastModifiedBy>dun</cp:lastModifiedBy>
  <cp:revision>70</cp:revision>
  <dcterms:created xsi:type="dcterms:W3CDTF">2014-06-12T01:13:00Z</dcterms:created>
  <dcterms:modified xsi:type="dcterms:W3CDTF">2018-10-23T01:52:54Z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1033-10.2.0.7516</vt:lpwstr>
  </property>
</Properties>
</file>