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B6D6CD-3413-4D31-B6EE-BBB882EDDCB6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57619C7-1126-42F0-85F0-1E50782D78B1}">
      <dgm:prSet phldrT="[Text]" custT="1"/>
      <dgm:spPr/>
      <dgm:t>
        <a:bodyPr/>
        <a:lstStyle/>
        <a:p>
          <a:r>
            <a:rPr lang="id-ID" sz="3200" dirty="0" smtClean="0"/>
            <a:t>keterampilan</a:t>
          </a:r>
          <a:endParaRPr lang="en-US" sz="3200" dirty="0"/>
        </a:p>
      </dgm:t>
    </dgm:pt>
    <dgm:pt modelId="{1644A3FF-FC3E-41C0-888F-CBCEC0026F08}" type="parTrans" cxnId="{EF573779-E235-4CE4-BEF3-9A8644A77F6D}">
      <dgm:prSet/>
      <dgm:spPr/>
      <dgm:t>
        <a:bodyPr/>
        <a:lstStyle/>
        <a:p>
          <a:endParaRPr lang="en-US"/>
        </a:p>
      </dgm:t>
    </dgm:pt>
    <dgm:pt modelId="{0EB5A079-1158-4945-AB5C-9A4C17C156CB}" type="sibTrans" cxnId="{EF573779-E235-4CE4-BEF3-9A8644A77F6D}">
      <dgm:prSet/>
      <dgm:spPr/>
      <dgm:t>
        <a:bodyPr/>
        <a:lstStyle/>
        <a:p>
          <a:endParaRPr lang="en-US"/>
        </a:p>
      </dgm:t>
    </dgm:pt>
    <dgm:pt modelId="{4AE587BE-7B00-44F0-95D7-8084F12079E2}">
      <dgm:prSet phldrT="[Text]" custT="1"/>
      <dgm:spPr/>
      <dgm:t>
        <a:bodyPr/>
        <a:lstStyle/>
        <a:p>
          <a:r>
            <a:rPr lang="id-ID" sz="3200" dirty="0" smtClean="0"/>
            <a:t>Keterampilan intelektual/kemampuan analisis</a:t>
          </a:r>
          <a:endParaRPr lang="en-US" sz="3200" dirty="0"/>
        </a:p>
      </dgm:t>
    </dgm:pt>
    <dgm:pt modelId="{A5D0FE30-B0D1-4E2B-856E-C2D74081FD12}" type="parTrans" cxnId="{D0568733-2067-42E1-B30A-7654CC948171}">
      <dgm:prSet custT="1"/>
      <dgm:spPr/>
      <dgm:t>
        <a:bodyPr/>
        <a:lstStyle/>
        <a:p>
          <a:endParaRPr lang="en-US" sz="3200"/>
        </a:p>
      </dgm:t>
    </dgm:pt>
    <dgm:pt modelId="{89A77989-5951-4246-A337-2F5F48B1D654}" type="sibTrans" cxnId="{D0568733-2067-42E1-B30A-7654CC948171}">
      <dgm:prSet/>
      <dgm:spPr/>
      <dgm:t>
        <a:bodyPr/>
        <a:lstStyle/>
        <a:p>
          <a:endParaRPr lang="en-US"/>
        </a:p>
      </dgm:t>
    </dgm:pt>
    <dgm:pt modelId="{F073156D-E1E4-46C6-846E-633C9F63B76D}">
      <dgm:prSet phldrT="[Text]" custT="1"/>
      <dgm:spPr/>
      <dgm:t>
        <a:bodyPr/>
        <a:lstStyle/>
        <a:p>
          <a:r>
            <a:rPr lang="id-ID" sz="3200" dirty="0" smtClean="0"/>
            <a:t>Keterampilan personal</a:t>
          </a:r>
          <a:endParaRPr lang="en-US" sz="3200" dirty="0"/>
        </a:p>
      </dgm:t>
    </dgm:pt>
    <dgm:pt modelId="{275FE052-EFDC-4FF9-8B1E-C0EAAE23A761}" type="parTrans" cxnId="{CEF56156-DB4F-48A2-A321-BADCA0F9A971}">
      <dgm:prSet custT="1"/>
      <dgm:spPr/>
      <dgm:t>
        <a:bodyPr/>
        <a:lstStyle/>
        <a:p>
          <a:endParaRPr lang="en-US" sz="3200"/>
        </a:p>
      </dgm:t>
    </dgm:pt>
    <dgm:pt modelId="{B1467B07-91CC-48AC-B78D-16C01894F50B}" type="sibTrans" cxnId="{CEF56156-DB4F-48A2-A321-BADCA0F9A971}">
      <dgm:prSet/>
      <dgm:spPr/>
      <dgm:t>
        <a:bodyPr/>
        <a:lstStyle/>
        <a:p>
          <a:endParaRPr lang="en-US"/>
        </a:p>
      </dgm:t>
    </dgm:pt>
    <dgm:pt modelId="{6661A774-917F-4698-BAFE-FEF9B922D4E9}">
      <dgm:prSet phldrT="[Text]" custT="1"/>
      <dgm:spPr/>
      <dgm:t>
        <a:bodyPr/>
        <a:lstStyle/>
        <a:p>
          <a:r>
            <a:rPr lang="id-ID" sz="3200" dirty="0" smtClean="0"/>
            <a:t>Keterampilan sosial</a:t>
          </a:r>
          <a:endParaRPr lang="en-US" sz="3200" dirty="0"/>
        </a:p>
      </dgm:t>
    </dgm:pt>
    <dgm:pt modelId="{F7EF43B1-5F3C-452F-86C7-E0C623D065BE}" type="parTrans" cxnId="{B1CFA068-5F22-4B22-8BDA-D81000FBD327}">
      <dgm:prSet custT="1"/>
      <dgm:spPr/>
      <dgm:t>
        <a:bodyPr/>
        <a:lstStyle/>
        <a:p>
          <a:endParaRPr lang="en-US" sz="3200"/>
        </a:p>
      </dgm:t>
    </dgm:pt>
    <dgm:pt modelId="{869A1389-EE17-4882-A95B-84803B1354FF}" type="sibTrans" cxnId="{B1CFA068-5F22-4B22-8BDA-D81000FBD327}">
      <dgm:prSet/>
      <dgm:spPr/>
      <dgm:t>
        <a:bodyPr/>
        <a:lstStyle/>
        <a:p>
          <a:endParaRPr lang="en-US"/>
        </a:p>
      </dgm:t>
    </dgm:pt>
    <dgm:pt modelId="{5151B65D-C6D7-4DC0-AF15-BC21C45CFD0F}" type="pres">
      <dgm:prSet presAssocID="{17B6D6CD-3413-4D31-B6EE-BBB882EDDCB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8560C4B-FEFD-49FA-9D59-CF808E331D02}" type="pres">
      <dgm:prSet presAssocID="{B57619C7-1126-42F0-85F0-1E50782D78B1}" presName="root1" presStyleCnt="0"/>
      <dgm:spPr/>
    </dgm:pt>
    <dgm:pt modelId="{C73B5ECC-53B5-46BF-8E96-F05003B45121}" type="pres">
      <dgm:prSet presAssocID="{B57619C7-1126-42F0-85F0-1E50782D78B1}" presName="LevelOneTextNode" presStyleLbl="node0" presStyleIdx="0" presStyleCnt="1" custScaleX="1667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BA5915B-6267-42D5-9C11-236F75CCC201}" type="pres">
      <dgm:prSet presAssocID="{B57619C7-1126-42F0-85F0-1E50782D78B1}" presName="level2hierChild" presStyleCnt="0"/>
      <dgm:spPr/>
    </dgm:pt>
    <dgm:pt modelId="{2DCD3D15-0114-41EF-B5AD-E6FCCF092353}" type="pres">
      <dgm:prSet presAssocID="{A5D0FE30-B0D1-4E2B-856E-C2D74081FD12}" presName="conn2-1" presStyleLbl="parChTrans1D2" presStyleIdx="0" presStyleCnt="3" custScaleX="2000000"/>
      <dgm:spPr/>
      <dgm:t>
        <a:bodyPr/>
        <a:lstStyle/>
        <a:p>
          <a:endParaRPr lang="en-US"/>
        </a:p>
      </dgm:t>
    </dgm:pt>
    <dgm:pt modelId="{702FCDC0-111B-4F89-B28B-1DB4F866D050}" type="pres">
      <dgm:prSet presAssocID="{A5D0FE30-B0D1-4E2B-856E-C2D74081FD12}" presName="connTx" presStyleLbl="parChTrans1D2" presStyleIdx="0" presStyleCnt="3"/>
      <dgm:spPr/>
      <dgm:t>
        <a:bodyPr/>
        <a:lstStyle/>
        <a:p>
          <a:endParaRPr lang="en-US"/>
        </a:p>
      </dgm:t>
    </dgm:pt>
    <dgm:pt modelId="{1DA6DCB2-E937-411C-9279-39A0232BFAD5}" type="pres">
      <dgm:prSet presAssocID="{4AE587BE-7B00-44F0-95D7-8084F12079E2}" presName="root2" presStyleCnt="0"/>
      <dgm:spPr/>
    </dgm:pt>
    <dgm:pt modelId="{D325072F-5BBD-43C2-9145-20909A8E3E13}" type="pres">
      <dgm:prSet presAssocID="{4AE587BE-7B00-44F0-95D7-8084F12079E2}" presName="LevelTwoTextNode" presStyleLbl="node2" presStyleIdx="0" presStyleCnt="3" custScaleX="212791" custScaleY="13383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E51A89C-14EF-4612-99A9-59EB3E620A83}" type="pres">
      <dgm:prSet presAssocID="{4AE587BE-7B00-44F0-95D7-8084F12079E2}" presName="level3hierChild" presStyleCnt="0"/>
      <dgm:spPr/>
    </dgm:pt>
    <dgm:pt modelId="{6B308588-3E79-4E15-8E86-43CF346B1682}" type="pres">
      <dgm:prSet presAssocID="{275FE052-EFDC-4FF9-8B1E-C0EAAE23A761}" presName="conn2-1" presStyleLbl="parChTrans1D2" presStyleIdx="1" presStyleCnt="3" custScaleX="2000000"/>
      <dgm:spPr/>
      <dgm:t>
        <a:bodyPr/>
        <a:lstStyle/>
        <a:p>
          <a:endParaRPr lang="en-US"/>
        </a:p>
      </dgm:t>
    </dgm:pt>
    <dgm:pt modelId="{F8760E22-FFAC-4774-A1B4-FCF852F5C05A}" type="pres">
      <dgm:prSet presAssocID="{275FE052-EFDC-4FF9-8B1E-C0EAAE23A761}" presName="connTx" presStyleLbl="parChTrans1D2" presStyleIdx="1" presStyleCnt="3"/>
      <dgm:spPr/>
      <dgm:t>
        <a:bodyPr/>
        <a:lstStyle/>
        <a:p>
          <a:endParaRPr lang="en-US"/>
        </a:p>
      </dgm:t>
    </dgm:pt>
    <dgm:pt modelId="{A99B1030-7ABA-4F6E-86DC-F08D633A3C80}" type="pres">
      <dgm:prSet presAssocID="{F073156D-E1E4-46C6-846E-633C9F63B76D}" presName="root2" presStyleCnt="0"/>
      <dgm:spPr/>
    </dgm:pt>
    <dgm:pt modelId="{4262001B-D0D8-4207-BF91-B3AEC21827EE}" type="pres">
      <dgm:prSet presAssocID="{F073156D-E1E4-46C6-846E-633C9F63B76D}" presName="LevelTwoTextNode" presStyleLbl="node2" presStyleIdx="1" presStyleCnt="3" custScaleX="1539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9E72FED-00DD-4FB1-9AAF-94BB7BCC8D97}" type="pres">
      <dgm:prSet presAssocID="{F073156D-E1E4-46C6-846E-633C9F63B76D}" presName="level3hierChild" presStyleCnt="0"/>
      <dgm:spPr/>
    </dgm:pt>
    <dgm:pt modelId="{AABB86BD-CD77-48C9-9243-7C9970BEB56B}" type="pres">
      <dgm:prSet presAssocID="{F7EF43B1-5F3C-452F-86C7-E0C623D065BE}" presName="conn2-1" presStyleLbl="parChTrans1D2" presStyleIdx="2" presStyleCnt="3" custScaleX="2000000"/>
      <dgm:spPr/>
      <dgm:t>
        <a:bodyPr/>
        <a:lstStyle/>
        <a:p>
          <a:endParaRPr lang="en-US"/>
        </a:p>
      </dgm:t>
    </dgm:pt>
    <dgm:pt modelId="{9F0D47C6-30D7-491F-B917-D08F5C8EE82A}" type="pres">
      <dgm:prSet presAssocID="{F7EF43B1-5F3C-452F-86C7-E0C623D065BE}" presName="connTx" presStyleLbl="parChTrans1D2" presStyleIdx="2" presStyleCnt="3"/>
      <dgm:spPr/>
      <dgm:t>
        <a:bodyPr/>
        <a:lstStyle/>
        <a:p>
          <a:endParaRPr lang="en-US"/>
        </a:p>
      </dgm:t>
    </dgm:pt>
    <dgm:pt modelId="{752419F9-03D1-44C1-8B8E-5DF38D5F62C1}" type="pres">
      <dgm:prSet presAssocID="{6661A774-917F-4698-BAFE-FEF9B922D4E9}" presName="root2" presStyleCnt="0"/>
      <dgm:spPr/>
    </dgm:pt>
    <dgm:pt modelId="{2BCE885E-02B5-4263-8323-63ED1F42C7DC}" type="pres">
      <dgm:prSet presAssocID="{6661A774-917F-4698-BAFE-FEF9B922D4E9}" presName="LevelTwoTextNode" presStyleLbl="node2" presStyleIdx="2" presStyleCnt="3" custScaleX="12388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6662C0-A786-491C-B8FB-FDCEBBA4752A}" type="pres">
      <dgm:prSet presAssocID="{6661A774-917F-4698-BAFE-FEF9B922D4E9}" presName="level3hierChild" presStyleCnt="0"/>
      <dgm:spPr/>
    </dgm:pt>
  </dgm:ptLst>
  <dgm:cxnLst>
    <dgm:cxn modelId="{B6641678-801B-471A-8FC4-6C8A6BB86BF4}" type="presOf" srcId="{275FE052-EFDC-4FF9-8B1E-C0EAAE23A761}" destId="{6B308588-3E79-4E15-8E86-43CF346B1682}" srcOrd="0" destOrd="0" presId="urn:microsoft.com/office/officeart/2005/8/layout/hierarchy2"/>
    <dgm:cxn modelId="{652F6765-DE6E-4772-83FE-E2E39EC1D8C8}" type="presOf" srcId="{F7EF43B1-5F3C-452F-86C7-E0C623D065BE}" destId="{9F0D47C6-30D7-491F-B917-D08F5C8EE82A}" srcOrd="1" destOrd="0" presId="urn:microsoft.com/office/officeart/2005/8/layout/hierarchy2"/>
    <dgm:cxn modelId="{CEF56156-DB4F-48A2-A321-BADCA0F9A971}" srcId="{B57619C7-1126-42F0-85F0-1E50782D78B1}" destId="{F073156D-E1E4-46C6-846E-633C9F63B76D}" srcOrd="1" destOrd="0" parTransId="{275FE052-EFDC-4FF9-8B1E-C0EAAE23A761}" sibTransId="{B1467B07-91CC-48AC-B78D-16C01894F50B}"/>
    <dgm:cxn modelId="{D8E4E629-A8EC-4567-851C-82D1A4DEE72B}" type="presOf" srcId="{4AE587BE-7B00-44F0-95D7-8084F12079E2}" destId="{D325072F-5BBD-43C2-9145-20909A8E3E13}" srcOrd="0" destOrd="0" presId="urn:microsoft.com/office/officeart/2005/8/layout/hierarchy2"/>
    <dgm:cxn modelId="{D0568733-2067-42E1-B30A-7654CC948171}" srcId="{B57619C7-1126-42F0-85F0-1E50782D78B1}" destId="{4AE587BE-7B00-44F0-95D7-8084F12079E2}" srcOrd="0" destOrd="0" parTransId="{A5D0FE30-B0D1-4E2B-856E-C2D74081FD12}" sibTransId="{89A77989-5951-4246-A337-2F5F48B1D654}"/>
    <dgm:cxn modelId="{B35C360A-CBCD-4570-B639-DFE146B8B0DB}" type="presOf" srcId="{F7EF43B1-5F3C-452F-86C7-E0C623D065BE}" destId="{AABB86BD-CD77-48C9-9243-7C9970BEB56B}" srcOrd="0" destOrd="0" presId="urn:microsoft.com/office/officeart/2005/8/layout/hierarchy2"/>
    <dgm:cxn modelId="{EF573779-E235-4CE4-BEF3-9A8644A77F6D}" srcId="{17B6D6CD-3413-4D31-B6EE-BBB882EDDCB6}" destId="{B57619C7-1126-42F0-85F0-1E50782D78B1}" srcOrd="0" destOrd="0" parTransId="{1644A3FF-FC3E-41C0-888F-CBCEC0026F08}" sibTransId="{0EB5A079-1158-4945-AB5C-9A4C17C156CB}"/>
    <dgm:cxn modelId="{B1CFA068-5F22-4B22-8BDA-D81000FBD327}" srcId="{B57619C7-1126-42F0-85F0-1E50782D78B1}" destId="{6661A774-917F-4698-BAFE-FEF9B922D4E9}" srcOrd="2" destOrd="0" parTransId="{F7EF43B1-5F3C-452F-86C7-E0C623D065BE}" sibTransId="{869A1389-EE17-4882-A95B-84803B1354FF}"/>
    <dgm:cxn modelId="{21FC6207-751F-403D-AA2D-873B595F890A}" type="presOf" srcId="{F073156D-E1E4-46C6-846E-633C9F63B76D}" destId="{4262001B-D0D8-4207-BF91-B3AEC21827EE}" srcOrd="0" destOrd="0" presId="urn:microsoft.com/office/officeart/2005/8/layout/hierarchy2"/>
    <dgm:cxn modelId="{C5DA537C-D781-40EE-BE10-B6699BDBD356}" type="presOf" srcId="{6661A774-917F-4698-BAFE-FEF9B922D4E9}" destId="{2BCE885E-02B5-4263-8323-63ED1F42C7DC}" srcOrd="0" destOrd="0" presId="urn:microsoft.com/office/officeart/2005/8/layout/hierarchy2"/>
    <dgm:cxn modelId="{71478BA6-F421-4A47-9284-3756A828944F}" type="presOf" srcId="{A5D0FE30-B0D1-4E2B-856E-C2D74081FD12}" destId="{2DCD3D15-0114-41EF-B5AD-E6FCCF092353}" srcOrd="0" destOrd="0" presId="urn:microsoft.com/office/officeart/2005/8/layout/hierarchy2"/>
    <dgm:cxn modelId="{7CC1EBE4-6A5C-4418-8D6D-C55E6A4F3398}" type="presOf" srcId="{275FE052-EFDC-4FF9-8B1E-C0EAAE23A761}" destId="{F8760E22-FFAC-4774-A1B4-FCF852F5C05A}" srcOrd="1" destOrd="0" presId="urn:microsoft.com/office/officeart/2005/8/layout/hierarchy2"/>
    <dgm:cxn modelId="{FC93CBCD-7E18-42A5-83C4-8EEBBC1BE320}" type="presOf" srcId="{A5D0FE30-B0D1-4E2B-856E-C2D74081FD12}" destId="{702FCDC0-111B-4F89-B28B-1DB4F866D050}" srcOrd="1" destOrd="0" presId="urn:microsoft.com/office/officeart/2005/8/layout/hierarchy2"/>
    <dgm:cxn modelId="{FC459A5D-C790-4CC7-B117-CB66BD262DB5}" type="presOf" srcId="{17B6D6CD-3413-4D31-B6EE-BBB882EDDCB6}" destId="{5151B65D-C6D7-4DC0-AF15-BC21C45CFD0F}" srcOrd="0" destOrd="0" presId="urn:microsoft.com/office/officeart/2005/8/layout/hierarchy2"/>
    <dgm:cxn modelId="{66F94B06-E141-4495-8868-9823F36407F9}" type="presOf" srcId="{B57619C7-1126-42F0-85F0-1E50782D78B1}" destId="{C73B5ECC-53B5-46BF-8E96-F05003B45121}" srcOrd="0" destOrd="0" presId="urn:microsoft.com/office/officeart/2005/8/layout/hierarchy2"/>
    <dgm:cxn modelId="{05E67632-424F-4416-8FEC-FD4C10EF4ADF}" type="presParOf" srcId="{5151B65D-C6D7-4DC0-AF15-BC21C45CFD0F}" destId="{D8560C4B-FEFD-49FA-9D59-CF808E331D02}" srcOrd="0" destOrd="0" presId="urn:microsoft.com/office/officeart/2005/8/layout/hierarchy2"/>
    <dgm:cxn modelId="{2E7E1616-0676-4C61-99D7-3551677C66AA}" type="presParOf" srcId="{D8560C4B-FEFD-49FA-9D59-CF808E331D02}" destId="{C73B5ECC-53B5-46BF-8E96-F05003B45121}" srcOrd="0" destOrd="0" presId="urn:microsoft.com/office/officeart/2005/8/layout/hierarchy2"/>
    <dgm:cxn modelId="{5970A2FF-7341-4663-9232-12235154D8EE}" type="presParOf" srcId="{D8560C4B-FEFD-49FA-9D59-CF808E331D02}" destId="{5BA5915B-6267-42D5-9C11-236F75CCC201}" srcOrd="1" destOrd="0" presId="urn:microsoft.com/office/officeart/2005/8/layout/hierarchy2"/>
    <dgm:cxn modelId="{DF95B864-F53D-4168-BC8C-CACBED5D7884}" type="presParOf" srcId="{5BA5915B-6267-42D5-9C11-236F75CCC201}" destId="{2DCD3D15-0114-41EF-B5AD-E6FCCF092353}" srcOrd="0" destOrd="0" presId="urn:microsoft.com/office/officeart/2005/8/layout/hierarchy2"/>
    <dgm:cxn modelId="{D2E644D0-ECBB-44F9-8470-BC70581653DE}" type="presParOf" srcId="{2DCD3D15-0114-41EF-B5AD-E6FCCF092353}" destId="{702FCDC0-111B-4F89-B28B-1DB4F866D050}" srcOrd="0" destOrd="0" presId="urn:microsoft.com/office/officeart/2005/8/layout/hierarchy2"/>
    <dgm:cxn modelId="{ADE8DC77-A0DF-4D9E-9A7C-B6B5B5ADF6A8}" type="presParOf" srcId="{5BA5915B-6267-42D5-9C11-236F75CCC201}" destId="{1DA6DCB2-E937-411C-9279-39A0232BFAD5}" srcOrd="1" destOrd="0" presId="urn:microsoft.com/office/officeart/2005/8/layout/hierarchy2"/>
    <dgm:cxn modelId="{62CCE544-2D41-45AA-B090-DC0AAACE505B}" type="presParOf" srcId="{1DA6DCB2-E937-411C-9279-39A0232BFAD5}" destId="{D325072F-5BBD-43C2-9145-20909A8E3E13}" srcOrd="0" destOrd="0" presId="urn:microsoft.com/office/officeart/2005/8/layout/hierarchy2"/>
    <dgm:cxn modelId="{7540BC08-8B22-4AEB-953E-9900C4D26442}" type="presParOf" srcId="{1DA6DCB2-E937-411C-9279-39A0232BFAD5}" destId="{AE51A89C-14EF-4612-99A9-59EB3E620A83}" srcOrd="1" destOrd="0" presId="urn:microsoft.com/office/officeart/2005/8/layout/hierarchy2"/>
    <dgm:cxn modelId="{C4D1EC88-7414-41AB-9659-C54F36ABEAC3}" type="presParOf" srcId="{5BA5915B-6267-42D5-9C11-236F75CCC201}" destId="{6B308588-3E79-4E15-8E86-43CF346B1682}" srcOrd="2" destOrd="0" presId="urn:microsoft.com/office/officeart/2005/8/layout/hierarchy2"/>
    <dgm:cxn modelId="{8BBBC55A-7597-46BF-99AB-408B0C561D58}" type="presParOf" srcId="{6B308588-3E79-4E15-8E86-43CF346B1682}" destId="{F8760E22-FFAC-4774-A1B4-FCF852F5C05A}" srcOrd="0" destOrd="0" presId="urn:microsoft.com/office/officeart/2005/8/layout/hierarchy2"/>
    <dgm:cxn modelId="{AA12016B-1A20-4321-800F-461EE0680BC6}" type="presParOf" srcId="{5BA5915B-6267-42D5-9C11-236F75CCC201}" destId="{A99B1030-7ABA-4F6E-86DC-F08D633A3C80}" srcOrd="3" destOrd="0" presId="urn:microsoft.com/office/officeart/2005/8/layout/hierarchy2"/>
    <dgm:cxn modelId="{08EAD8E1-5AD3-4668-B8D4-A25E7E51391A}" type="presParOf" srcId="{A99B1030-7ABA-4F6E-86DC-F08D633A3C80}" destId="{4262001B-D0D8-4207-BF91-B3AEC21827EE}" srcOrd="0" destOrd="0" presId="urn:microsoft.com/office/officeart/2005/8/layout/hierarchy2"/>
    <dgm:cxn modelId="{7731BD6E-A114-4F65-9495-8CF0BA5CB871}" type="presParOf" srcId="{A99B1030-7ABA-4F6E-86DC-F08D633A3C80}" destId="{B9E72FED-00DD-4FB1-9AAF-94BB7BCC8D97}" srcOrd="1" destOrd="0" presId="urn:microsoft.com/office/officeart/2005/8/layout/hierarchy2"/>
    <dgm:cxn modelId="{8E44DB23-B173-4AA8-9C58-3EBF3D3B1404}" type="presParOf" srcId="{5BA5915B-6267-42D5-9C11-236F75CCC201}" destId="{AABB86BD-CD77-48C9-9243-7C9970BEB56B}" srcOrd="4" destOrd="0" presId="urn:microsoft.com/office/officeart/2005/8/layout/hierarchy2"/>
    <dgm:cxn modelId="{71C5F98C-F621-4E1F-A301-59D4596F3A28}" type="presParOf" srcId="{AABB86BD-CD77-48C9-9243-7C9970BEB56B}" destId="{9F0D47C6-30D7-491F-B917-D08F5C8EE82A}" srcOrd="0" destOrd="0" presId="urn:microsoft.com/office/officeart/2005/8/layout/hierarchy2"/>
    <dgm:cxn modelId="{DDEA6830-61B4-4A05-9ECA-AB30C40885B9}" type="presParOf" srcId="{5BA5915B-6267-42D5-9C11-236F75CCC201}" destId="{752419F9-03D1-44C1-8B8E-5DF38D5F62C1}" srcOrd="5" destOrd="0" presId="urn:microsoft.com/office/officeart/2005/8/layout/hierarchy2"/>
    <dgm:cxn modelId="{451AEBCE-4559-497A-AFC3-E0370D81B1EC}" type="presParOf" srcId="{752419F9-03D1-44C1-8B8E-5DF38D5F62C1}" destId="{2BCE885E-02B5-4263-8323-63ED1F42C7DC}" srcOrd="0" destOrd="0" presId="urn:microsoft.com/office/officeart/2005/8/layout/hierarchy2"/>
    <dgm:cxn modelId="{8E303BE0-5AE3-4EC2-99D3-F17069255A79}" type="presParOf" srcId="{752419F9-03D1-44C1-8B8E-5DF38D5F62C1}" destId="{586662C0-A786-491C-B8FB-FDCEBBA4752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B5ECC-53B5-46BF-8E96-F05003B45121}">
      <dsp:nvSpPr>
        <dsp:cNvPr id="0" name=""/>
        <dsp:cNvSpPr/>
      </dsp:nvSpPr>
      <dsp:spPr>
        <a:xfrm>
          <a:off x="235176" y="1492219"/>
          <a:ext cx="3759976" cy="112718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keterampilan</a:t>
          </a:r>
          <a:endParaRPr lang="en-US" sz="3200" kern="1200" dirty="0"/>
        </a:p>
      </dsp:txBody>
      <dsp:txXfrm>
        <a:off x="268190" y="1525233"/>
        <a:ext cx="3693948" cy="1061157"/>
      </dsp:txXfrm>
    </dsp:sp>
    <dsp:sp modelId="{2DCD3D15-0114-41EF-B5AD-E6FCCF092353}">
      <dsp:nvSpPr>
        <dsp:cNvPr id="0" name=""/>
        <dsp:cNvSpPr/>
      </dsp:nvSpPr>
      <dsp:spPr>
        <a:xfrm rot="18289469">
          <a:off x="3656493" y="1383007"/>
          <a:ext cx="1579066" cy="49346"/>
        </a:xfrm>
        <a:custGeom>
          <a:avLst/>
          <a:gdLst/>
          <a:ahLst/>
          <a:cxnLst/>
          <a:rect l="0" t="0" r="0" b="0"/>
          <a:pathLst>
            <a:path>
              <a:moveTo>
                <a:pt x="0" y="24673"/>
              </a:moveTo>
              <a:lnTo>
                <a:pt x="1579066" y="24673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/>
        </a:p>
      </dsp:txBody>
      <dsp:txXfrm>
        <a:off x="3656493" y="1368203"/>
        <a:ext cx="1579066" cy="78953"/>
      </dsp:txXfrm>
    </dsp:sp>
    <dsp:sp modelId="{D325072F-5BBD-43C2-9145-20909A8E3E13}">
      <dsp:nvSpPr>
        <dsp:cNvPr id="0" name=""/>
        <dsp:cNvSpPr/>
      </dsp:nvSpPr>
      <dsp:spPr>
        <a:xfrm>
          <a:off x="4896901" y="5281"/>
          <a:ext cx="4797100" cy="150853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Keterampilan intelektual/kemampuan analisis</a:t>
          </a:r>
          <a:endParaRPr lang="en-US" sz="3200" kern="1200" dirty="0"/>
        </a:p>
      </dsp:txBody>
      <dsp:txXfrm>
        <a:off x="4941084" y="49464"/>
        <a:ext cx="4708734" cy="1420169"/>
      </dsp:txXfrm>
    </dsp:sp>
    <dsp:sp modelId="{6B308588-3E79-4E15-8E86-43CF346B1682}">
      <dsp:nvSpPr>
        <dsp:cNvPr id="0" name=""/>
        <dsp:cNvSpPr/>
      </dsp:nvSpPr>
      <dsp:spPr>
        <a:xfrm rot="716360">
          <a:off x="3985183" y="2126476"/>
          <a:ext cx="921687" cy="49346"/>
        </a:xfrm>
        <a:custGeom>
          <a:avLst/>
          <a:gdLst/>
          <a:ahLst/>
          <a:cxnLst/>
          <a:rect l="0" t="0" r="0" b="0"/>
          <a:pathLst>
            <a:path>
              <a:moveTo>
                <a:pt x="0" y="24673"/>
              </a:moveTo>
              <a:lnTo>
                <a:pt x="921687" y="24673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/>
        </a:p>
      </dsp:txBody>
      <dsp:txXfrm>
        <a:off x="3985183" y="2128107"/>
        <a:ext cx="921687" cy="46084"/>
      </dsp:txXfrm>
    </dsp:sp>
    <dsp:sp modelId="{4262001B-D0D8-4207-BF91-B3AEC21827EE}">
      <dsp:nvSpPr>
        <dsp:cNvPr id="0" name=""/>
        <dsp:cNvSpPr/>
      </dsp:nvSpPr>
      <dsp:spPr>
        <a:xfrm>
          <a:off x="4896901" y="1682894"/>
          <a:ext cx="3470244" cy="1127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Keterampilan personal</a:t>
          </a:r>
          <a:endParaRPr lang="en-US" sz="3200" kern="1200" dirty="0"/>
        </a:p>
      </dsp:txBody>
      <dsp:txXfrm>
        <a:off x="4929915" y="1715908"/>
        <a:ext cx="3404216" cy="1061157"/>
      </dsp:txXfrm>
    </dsp:sp>
    <dsp:sp modelId="{AABB86BD-CD77-48C9-9243-7C9970BEB56B}">
      <dsp:nvSpPr>
        <dsp:cNvPr id="0" name=""/>
        <dsp:cNvSpPr/>
      </dsp:nvSpPr>
      <dsp:spPr>
        <a:xfrm rot="3525926">
          <a:off x="3576524" y="2774608"/>
          <a:ext cx="1739004" cy="49346"/>
        </a:xfrm>
        <a:custGeom>
          <a:avLst/>
          <a:gdLst/>
          <a:ahLst/>
          <a:cxnLst/>
          <a:rect l="0" t="0" r="0" b="0"/>
          <a:pathLst>
            <a:path>
              <a:moveTo>
                <a:pt x="0" y="24673"/>
              </a:moveTo>
              <a:lnTo>
                <a:pt x="1739004" y="24673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/>
        </a:p>
      </dsp:txBody>
      <dsp:txXfrm>
        <a:off x="3576524" y="2755806"/>
        <a:ext cx="1739004" cy="86950"/>
      </dsp:txXfrm>
    </dsp:sp>
    <dsp:sp modelId="{2BCE885E-02B5-4263-8323-63ED1F42C7DC}">
      <dsp:nvSpPr>
        <dsp:cNvPr id="0" name=""/>
        <dsp:cNvSpPr/>
      </dsp:nvSpPr>
      <dsp:spPr>
        <a:xfrm>
          <a:off x="4896901" y="2979158"/>
          <a:ext cx="2792918" cy="1127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Keterampilan sosial</a:t>
          </a:r>
          <a:endParaRPr lang="en-US" sz="3200" kern="1200" dirty="0"/>
        </a:p>
      </dsp:txBody>
      <dsp:txXfrm>
        <a:off x="4929915" y="3012172"/>
        <a:ext cx="2726890" cy="1061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21481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34561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081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77668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9843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9168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0693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3313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9008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34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5052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240732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73375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86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2056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3253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4B1EA-A018-4135-9AC4-22B405CE5B1C}" type="datetimeFigureOut">
              <a:rPr lang="id-ID" smtClean="0"/>
              <a:t>04/12/2017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3340A4D-5567-45E1-BD5F-A6BBD03CCAE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948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751391"/>
            <a:ext cx="7766936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NILAI DAN SIKAP SERTA KETERAMPILAN DALAM KURIKULUM IPS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5468" y="4346621"/>
            <a:ext cx="9144000" cy="1655762"/>
          </a:xfrm>
        </p:spPr>
        <p:txBody>
          <a:bodyPr>
            <a:normAutofit lnSpcReduction="10000"/>
          </a:bodyPr>
          <a:lstStyle/>
          <a:p>
            <a:pPr algn="ctr"/>
            <a:r>
              <a:rPr lang="id-ID" sz="2800" dirty="0" smtClean="0">
                <a:solidFill>
                  <a:schemeClr val="tx1"/>
                </a:solidFill>
              </a:rPr>
              <a:t>Oleh</a:t>
            </a:r>
          </a:p>
          <a:p>
            <a:pPr algn="ctr"/>
            <a:r>
              <a:rPr lang="id-ID" sz="2800" dirty="0" smtClean="0">
                <a:solidFill>
                  <a:schemeClr val="tx1"/>
                </a:solidFill>
              </a:rPr>
              <a:t>Mira Azizah, S.Pd., M.Pd.</a:t>
            </a:r>
          </a:p>
          <a:p>
            <a:pPr algn="ctr"/>
            <a:r>
              <a:rPr lang="id-ID" sz="3600" dirty="0" smtClean="0">
                <a:solidFill>
                  <a:schemeClr val="tx1"/>
                </a:solidFill>
              </a:rPr>
              <a:t>Universitas PGRI Semarang</a:t>
            </a:r>
            <a:endParaRPr lang="id-ID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205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NILAI (VALUES)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51137"/>
            <a:ext cx="8596668" cy="388077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d-ID" sz="3200" dirty="0" smtClean="0"/>
              <a:t>Bersifat Umum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Menentukan baik buruknya sesuatu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Mempengaruhi perilaku seseorang terhadap objek atau orang lain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Tercermin dari sikap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Bersifat utuh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Bersifat abstrak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Pengajaran nilai memerlukan skill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Merupakan hidden curriculum</a:t>
            </a:r>
          </a:p>
          <a:p>
            <a:pPr>
              <a:spcBef>
                <a:spcPts val="0"/>
              </a:spcBef>
            </a:pP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028104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Rounded Rectangle 3"/>
          <p:cNvSpPr/>
          <p:nvPr/>
        </p:nvSpPr>
        <p:spPr>
          <a:xfrm>
            <a:off x="561703" y="1930400"/>
            <a:ext cx="10319657" cy="31902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/>
              <a:t>Nilai merupakan ukuran tentang </a:t>
            </a:r>
            <a:r>
              <a:rPr lang="id-ID" sz="3600" dirty="0" smtClean="0"/>
              <a:t>baik-buruk dan </a:t>
            </a:r>
            <a:r>
              <a:rPr lang="id-ID" sz="3600" dirty="0"/>
              <a:t>tata-laku yang </a:t>
            </a:r>
            <a:r>
              <a:rPr lang="id-ID" sz="3600" dirty="0" smtClean="0"/>
              <a:t>dianut seseorang dalam </a:t>
            </a:r>
            <a:r>
              <a:rPr lang="id-ID" sz="3600" dirty="0"/>
              <a:t>kehidupan </a:t>
            </a:r>
            <a:r>
              <a:rPr lang="id-ID" sz="3600" dirty="0" smtClean="0"/>
              <a:t>masyarakat</a:t>
            </a: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val="3634921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SIKAP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 smtClean="0"/>
              <a:t>Bersifat kompleks</a:t>
            </a:r>
          </a:p>
          <a:p>
            <a:r>
              <a:rPr lang="id-ID" sz="3200" dirty="0" smtClean="0"/>
              <a:t>Ditentukan oleh nilai yang dianut</a:t>
            </a:r>
          </a:p>
          <a:p>
            <a:r>
              <a:rPr lang="id-ID" sz="3200" dirty="0" smtClean="0"/>
              <a:t>Terdapat aspek kognitif, afektif, dan keterampilan</a:t>
            </a:r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060183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Rounded Rectangle 3"/>
          <p:cNvSpPr/>
          <p:nvPr/>
        </p:nvSpPr>
        <p:spPr>
          <a:xfrm>
            <a:off x="535577" y="1930400"/>
            <a:ext cx="9653452" cy="30204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/>
              <a:t>Sikap merupakan reaksi emosional seseorang terhadap lingkungannya baik secara positif maupun </a:t>
            </a:r>
            <a:r>
              <a:rPr lang="id-ID" sz="3200" dirty="0" smtClean="0"/>
              <a:t>negatif yang sangat </a:t>
            </a:r>
            <a:r>
              <a:rPr lang="id-ID" sz="3200" dirty="0"/>
              <a:t>dipengaruhi oleh system nilai, pengalaman, dan pendidikan. </a:t>
            </a:r>
          </a:p>
        </p:txBody>
      </p:sp>
    </p:spTree>
    <p:extLst>
      <p:ext uri="{BB962C8B-B14F-4D97-AF65-F5344CB8AC3E}">
        <p14:creationId xmlns:p14="http://schemas.microsoft.com/office/powerpoint/2010/main" val="2563308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273" y="3866606"/>
            <a:ext cx="8596668" cy="2723396"/>
          </a:xfrm>
        </p:spPr>
        <p:txBody>
          <a:bodyPr>
            <a:normAutofit/>
          </a:bodyPr>
          <a:lstStyle/>
          <a:p>
            <a:r>
              <a:rPr lang="id-ID" sz="3200" dirty="0" smtClean="0"/>
              <a:t>Nilai akan membentuk suatu sikap</a:t>
            </a:r>
          </a:p>
          <a:p>
            <a:r>
              <a:rPr lang="id-ID" sz="3200" dirty="0" smtClean="0"/>
              <a:t>Sikap timbul oleh banyak nilai</a:t>
            </a:r>
            <a:endParaRPr lang="id-ID" sz="3200" dirty="0"/>
          </a:p>
        </p:txBody>
      </p:sp>
      <p:sp>
        <p:nvSpPr>
          <p:cNvPr id="4" name="Oval 3"/>
          <p:cNvSpPr/>
          <p:nvPr/>
        </p:nvSpPr>
        <p:spPr>
          <a:xfrm>
            <a:off x="677334" y="1098438"/>
            <a:ext cx="3944983" cy="18941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Nilai </a:t>
            </a:r>
            <a:endParaRPr lang="id-ID" sz="3600" dirty="0"/>
          </a:p>
        </p:txBody>
      </p:sp>
      <p:sp>
        <p:nvSpPr>
          <p:cNvPr id="5" name="Oval 4"/>
          <p:cNvSpPr/>
          <p:nvPr/>
        </p:nvSpPr>
        <p:spPr>
          <a:xfrm>
            <a:off x="5982162" y="1098438"/>
            <a:ext cx="3944983" cy="18941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Sikap </a:t>
            </a:r>
            <a:endParaRPr lang="id-ID" sz="3600" dirty="0"/>
          </a:p>
        </p:txBody>
      </p:sp>
      <p:sp>
        <p:nvSpPr>
          <p:cNvPr id="6" name="Right Arrow 5"/>
          <p:cNvSpPr/>
          <p:nvPr/>
        </p:nvSpPr>
        <p:spPr>
          <a:xfrm>
            <a:off x="4824819" y="1578713"/>
            <a:ext cx="901337" cy="116375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5271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5407462"/>
              </p:ext>
            </p:extLst>
          </p:nvPr>
        </p:nvGraphicFramePr>
        <p:xfrm>
          <a:off x="677863" y="2160588"/>
          <a:ext cx="8596312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834">
                  <a:extLst>
                    <a:ext uri="{9D8B030D-6E8A-4147-A177-3AD203B41FA5}">
                      <a16:colId xmlns:a16="http://schemas.microsoft.com/office/drawing/2014/main" val="2990044119"/>
                    </a:ext>
                  </a:extLst>
                </a:gridCol>
                <a:gridCol w="4349478">
                  <a:extLst>
                    <a:ext uri="{9D8B030D-6E8A-4147-A177-3AD203B41FA5}">
                      <a16:colId xmlns:a16="http://schemas.microsoft.com/office/drawing/2014/main" val="41459260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Contoh Nilai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Contoh Sikap</a:t>
                      </a:r>
                      <a:endParaRPr lang="id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9340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Ketaqwaan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Mensyukuri nikmat Tuhan</a:t>
                      </a:r>
                      <a:endParaRPr lang="id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10959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Rajin 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Menghargai waktu</a:t>
                      </a:r>
                      <a:endParaRPr lang="id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44864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Kesederhanaan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Tidak sombong</a:t>
                      </a:r>
                      <a:endParaRPr lang="id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665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0818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TUGAS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55195"/>
            <a:ext cx="8596668" cy="3880773"/>
          </a:xfrm>
        </p:spPr>
        <p:txBody>
          <a:bodyPr/>
          <a:lstStyle/>
          <a:p>
            <a:r>
              <a:rPr lang="id-ID" sz="3200" dirty="0" smtClean="0"/>
              <a:t>Carilah nilai dan sikap dalam pembelajaran IPS Kelas 3 dan 4 dengan membuat tabel seperti di bawah ini!</a:t>
            </a:r>
          </a:p>
          <a:p>
            <a:pPr marL="0" indent="0">
              <a:buNone/>
            </a:pP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687132"/>
              </p:ext>
            </p:extLst>
          </p:nvPr>
        </p:nvGraphicFramePr>
        <p:xfrm>
          <a:off x="911668" y="3173875"/>
          <a:ext cx="8127999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572">
                  <a:extLst>
                    <a:ext uri="{9D8B030D-6E8A-4147-A177-3AD203B41FA5}">
                      <a16:colId xmlns:a16="http://schemas.microsoft.com/office/drawing/2014/main" val="107554570"/>
                    </a:ext>
                  </a:extLst>
                </a:gridCol>
                <a:gridCol w="2233749">
                  <a:extLst>
                    <a:ext uri="{9D8B030D-6E8A-4147-A177-3AD203B41FA5}">
                      <a16:colId xmlns:a16="http://schemas.microsoft.com/office/drawing/2014/main" val="69214292"/>
                    </a:ext>
                  </a:extLst>
                </a:gridCol>
                <a:gridCol w="4885678">
                  <a:extLst>
                    <a:ext uri="{9D8B030D-6E8A-4147-A177-3AD203B41FA5}">
                      <a16:colId xmlns:a16="http://schemas.microsoft.com/office/drawing/2014/main" val="3487138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No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Nilai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Sikap </a:t>
                      </a:r>
                      <a:endParaRPr lang="id-ID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5776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4747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6631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302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1731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2714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Keterampilan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8191754"/>
              </p:ext>
            </p:extLst>
          </p:nvPr>
        </p:nvGraphicFramePr>
        <p:xfrm>
          <a:off x="677863" y="1930400"/>
          <a:ext cx="9929178" cy="4111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0746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Keterampilan intelektual/ Kemampuan Analisis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Rounded Rectangle 3"/>
          <p:cNvSpPr/>
          <p:nvPr/>
        </p:nvSpPr>
        <p:spPr>
          <a:xfrm>
            <a:off x="470263" y="2194560"/>
            <a:ext cx="9575074" cy="292608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Kemampuan siswa untuk melakukan suatu penyelidikan terhadap suatu peristiwa/masalah agar mengetahui keadaan sebenarnya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4042102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Keterampilan intelektual/kemampuan analisis meliputi: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453" y="1930400"/>
            <a:ext cx="10426095" cy="3880773"/>
          </a:xfrm>
        </p:spPr>
        <p:txBody>
          <a:bodyPr>
            <a:noAutofit/>
          </a:bodyPr>
          <a:lstStyle/>
          <a:p>
            <a:r>
              <a:rPr lang="id-ID" sz="2400" dirty="0" smtClean="0"/>
              <a:t>Keterampilan memperoleh pengetahuan dan informasi melalui pengumpulan fakta, nara sumber, bacaan, dll.</a:t>
            </a:r>
          </a:p>
          <a:p>
            <a:r>
              <a:rPr lang="id-ID" sz="2400" dirty="0" smtClean="0"/>
              <a:t>Keterampilan berpikir, menafsirkan, menganalisis, dan mengorganisasikan informasi yang diperoleh dari berbagai sumber menjadi konsep lalu membuat generalisasinya.</a:t>
            </a:r>
          </a:p>
          <a:p>
            <a:r>
              <a:rPr lang="id-ID" sz="2400" dirty="0" smtClean="0"/>
              <a:t>Kemampuan mengkritik informasi dan membedakan mana fakta atau opini.</a:t>
            </a:r>
          </a:p>
          <a:p>
            <a:r>
              <a:rPr lang="id-ID" sz="2400" dirty="0" smtClean="0"/>
              <a:t>Keterampilan membuat keputusan yang obyektif</a:t>
            </a:r>
          </a:p>
          <a:p>
            <a:r>
              <a:rPr lang="id-ID" sz="2400" dirty="0" smtClean="0"/>
              <a:t>Keterampilan memecahkan masalah dan menerapkan hasil temuan, serta memprediksikan yang terjadi di masa yang akan datang.</a:t>
            </a:r>
          </a:p>
          <a:p>
            <a:r>
              <a:rPr lang="id-ID" sz="2400" dirty="0" smtClean="0"/>
              <a:t>Keterampilan menggunakan media.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845836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Keterampilan personal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07446"/>
            <a:ext cx="8596668" cy="3880773"/>
          </a:xfrm>
        </p:spPr>
        <p:txBody>
          <a:bodyPr>
            <a:noAutofit/>
          </a:bodyPr>
          <a:lstStyle/>
          <a:p>
            <a:r>
              <a:rPr lang="id-ID" sz="3200" dirty="0" smtClean="0"/>
              <a:t>Keterampilan yang sifatnya praktis/ keterampilan psikomotorik.</a:t>
            </a:r>
          </a:p>
          <a:p>
            <a:r>
              <a:rPr lang="id-ID" sz="3200" dirty="0" smtClean="0"/>
              <a:t>Keterampilan studi dan kebiasaan kerja.</a:t>
            </a:r>
          </a:p>
          <a:p>
            <a:r>
              <a:rPr lang="id-ID" sz="3200" dirty="0" smtClean="0"/>
              <a:t>Keterampilan bekerja dalam kelompok.</a:t>
            </a:r>
          </a:p>
          <a:p>
            <a:r>
              <a:rPr lang="id-ID" sz="3200" dirty="0" smtClean="0"/>
              <a:t>Keterampilan akademik/ keterampilan belajar.</a:t>
            </a:r>
          </a:p>
          <a:p>
            <a:r>
              <a:rPr lang="id-ID" sz="3200" dirty="0" smtClean="0"/>
              <a:t>Keterampilan fisik.</a:t>
            </a:r>
          </a:p>
          <a:p>
            <a:r>
              <a:rPr lang="id-ID" sz="3200" dirty="0" smtClean="0"/>
              <a:t>Keterampilan politik.</a:t>
            </a:r>
          </a:p>
          <a:p>
            <a:r>
              <a:rPr lang="id-ID" sz="3200" dirty="0" smtClean="0"/>
              <a:t>Keterampilan pengembangan emosional. 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643561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Keterampilan sosial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 smtClean="0"/>
              <a:t>Keterampilan dalam kehidupan </a:t>
            </a:r>
          </a:p>
          <a:p>
            <a:r>
              <a:rPr lang="id-ID" sz="3200" dirty="0" smtClean="0"/>
              <a:t>Keterampilan kerja sama</a:t>
            </a:r>
          </a:p>
          <a:p>
            <a:r>
              <a:rPr lang="id-ID" sz="3200" dirty="0" smtClean="0"/>
              <a:t>Keterampilan berkomunikasi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686488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018" y="-67401"/>
            <a:ext cx="9655387" cy="1320800"/>
          </a:xfrm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id-ID" dirty="0" smtClean="0"/>
              <a:t>TUGAS</a:t>
            </a:r>
            <a:br>
              <a:rPr lang="id-ID" dirty="0" smtClean="0"/>
            </a:br>
            <a:r>
              <a:rPr lang="id-ID" dirty="0" smtClean="0"/>
              <a:t>Carilah</a:t>
            </a:r>
            <a:r>
              <a:rPr lang="id-ID" dirty="0" smtClean="0"/>
              <a:t> </a:t>
            </a:r>
            <a:r>
              <a:rPr lang="id-ID" dirty="0" smtClean="0"/>
              <a:t>keterkaitan antara nilai, sikap, dan keterampilan dalam pembelajaran IPS SD</a:t>
            </a:r>
            <a:endParaRPr lang="id-ID" dirty="0"/>
          </a:p>
        </p:txBody>
      </p:sp>
      <p:grpSp>
        <p:nvGrpSpPr>
          <p:cNvPr id="41" name="Group 40"/>
          <p:cNvGrpSpPr/>
          <p:nvPr/>
        </p:nvGrpSpPr>
        <p:grpSpPr>
          <a:xfrm>
            <a:off x="378822" y="1583511"/>
            <a:ext cx="10419186" cy="5274489"/>
            <a:chOff x="391885" y="1465940"/>
            <a:chExt cx="10419186" cy="5274489"/>
          </a:xfrm>
        </p:grpSpPr>
        <p:sp>
          <p:nvSpPr>
            <p:cNvPr id="4" name="Rectangle 3"/>
            <p:cNvSpPr/>
            <p:nvPr/>
          </p:nvSpPr>
          <p:spPr>
            <a:xfrm>
              <a:off x="3984172" y="3507373"/>
              <a:ext cx="3278778" cy="142665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Lingkungan alam dan buatan di rumah dan sekolah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191000" y="1465940"/>
              <a:ext cx="2795456" cy="1267097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Fakta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7990116" y="1993579"/>
              <a:ext cx="2795456" cy="126709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Konsep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91885" y="1993579"/>
              <a:ext cx="2795456" cy="126709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Nilai 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8015615" y="3678597"/>
              <a:ext cx="2795456" cy="126709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Generalisasi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391885" y="3678596"/>
              <a:ext cx="2795456" cy="126709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Sikap 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4219030" y="5473329"/>
              <a:ext cx="2795456" cy="1267097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Keterampilan intelektual 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015615" y="5473332"/>
              <a:ext cx="2795456" cy="126709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Keterampilan personal 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91885" y="5473330"/>
              <a:ext cx="2795456" cy="126709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800" dirty="0" smtClean="0">
                  <a:solidFill>
                    <a:schemeClr val="tx1"/>
                  </a:solidFill>
                </a:rPr>
                <a:t>Keterampilan sosial </a:t>
              </a:r>
              <a:endParaRPr lang="id-ID" sz="2800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Straight Arrow Connector 15"/>
            <p:cNvCxnSpPr>
              <a:stCxn id="4" idx="0"/>
            </p:cNvCxnSpPr>
            <p:nvPr/>
          </p:nvCxnSpPr>
          <p:spPr>
            <a:xfrm flipV="1">
              <a:off x="5623561" y="2733037"/>
              <a:ext cx="0" cy="77433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>
              <a:endCxn id="6" idx="1"/>
            </p:cNvCxnSpPr>
            <p:nvPr/>
          </p:nvCxnSpPr>
          <p:spPr>
            <a:xfrm flipV="1">
              <a:off x="7275699" y="2627128"/>
              <a:ext cx="714417" cy="168501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endCxn id="8" idx="1"/>
            </p:cNvCxnSpPr>
            <p:nvPr/>
          </p:nvCxnSpPr>
          <p:spPr>
            <a:xfrm>
              <a:off x="7278191" y="4312144"/>
              <a:ext cx="737424" cy="2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>
              <a:endCxn id="11" idx="1"/>
            </p:cNvCxnSpPr>
            <p:nvPr/>
          </p:nvCxnSpPr>
          <p:spPr>
            <a:xfrm>
              <a:off x="7278191" y="4382539"/>
              <a:ext cx="737424" cy="1724342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>
              <a:stCxn id="4" idx="2"/>
              <a:endCxn id="10" idx="0"/>
            </p:cNvCxnSpPr>
            <p:nvPr/>
          </p:nvCxnSpPr>
          <p:spPr>
            <a:xfrm flipH="1">
              <a:off x="5616758" y="4934031"/>
              <a:ext cx="6803" cy="53929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endCxn id="9" idx="3"/>
            </p:cNvCxnSpPr>
            <p:nvPr/>
          </p:nvCxnSpPr>
          <p:spPr>
            <a:xfrm flipH="1">
              <a:off x="3187341" y="4312144"/>
              <a:ext cx="752665" cy="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endCxn id="7" idx="3"/>
            </p:cNvCxnSpPr>
            <p:nvPr/>
          </p:nvCxnSpPr>
          <p:spPr>
            <a:xfrm flipH="1" flipV="1">
              <a:off x="3187341" y="2627128"/>
              <a:ext cx="741780" cy="165458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>
              <a:endCxn id="12" idx="3"/>
            </p:cNvCxnSpPr>
            <p:nvPr/>
          </p:nvCxnSpPr>
          <p:spPr>
            <a:xfrm flipH="1">
              <a:off x="3187341" y="4312144"/>
              <a:ext cx="741780" cy="179473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3216597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79</TotalTime>
  <Words>326</Words>
  <Application>Microsoft Office PowerPoint</Application>
  <PresentationFormat>Widescreen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NILAI DAN SIKAP SERTA KETERAMPILAN DALAM KURIKULUM IPS</vt:lpstr>
      <vt:lpstr>NILAI (VALUES)</vt:lpstr>
      <vt:lpstr>PowerPoint Presentation</vt:lpstr>
      <vt:lpstr>SIKAP</vt:lpstr>
      <vt:lpstr>PowerPoint Presentation</vt:lpstr>
      <vt:lpstr>PowerPoint Presentation</vt:lpstr>
      <vt:lpstr>PowerPoint Presentation</vt:lpstr>
      <vt:lpstr>TUGAS</vt:lpstr>
      <vt:lpstr>Keterampilan</vt:lpstr>
      <vt:lpstr>Keterampilan intelektual/ Kemampuan Analisis</vt:lpstr>
      <vt:lpstr>Keterampilan intelektual/kemampuan analisis meliputi:</vt:lpstr>
      <vt:lpstr>Keterampilan personal</vt:lpstr>
      <vt:lpstr>Keterampilan sosial</vt:lpstr>
      <vt:lpstr>TUGAS Carilah keterkaitan antara nilai, sikap, dan keterampilan dalam pembelajaran IPS SD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NILAI DAN SIKAP SERTA KETERAMPILAN DALAM KURIKULUM IPS</dc:title>
  <dc:creator>mira</dc:creator>
  <cp:lastModifiedBy>mira</cp:lastModifiedBy>
  <cp:revision>11</cp:revision>
  <dcterms:created xsi:type="dcterms:W3CDTF">2017-10-19T22:21:23Z</dcterms:created>
  <dcterms:modified xsi:type="dcterms:W3CDTF">2017-12-04T14:11:29Z</dcterms:modified>
</cp:coreProperties>
</file>