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661533" y="647522"/>
            <a:ext cx="3078733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2452" y="1974800"/>
            <a:ext cx="12756895" cy="4714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07833" y="6678731"/>
            <a:ext cx="6580437" cy="5859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00215" y="7206995"/>
            <a:ext cx="4985003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18119" y="7908035"/>
            <a:ext cx="1536192" cy="7406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0807" y="7908035"/>
            <a:ext cx="760476" cy="7406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907780" y="7908035"/>
            <a:ext cx="856487" cy="7406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83478" y="6432244"/>
            <a:ext cx="65862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000" b="1" spc="-8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0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34353" y="7353096"/>
            <a:ext cx="4283710" cy="1249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Transmisi</a:t>
            </a:r>
            <a:r>
              <a:rPr sz="4400" b="1" spc="-85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Data</a:t>
            </a:r>
            <a:endParaRPr sz="4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3600" b="1" spc="-5" dirty="0">
                <a:latin typeface="Rockwell"/>
                <a:cs typeface="Rockwell"/>
              </a:rPr>
              <a:t>Part-3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1922780"/>
            <a:ext cx="9117330" cy="6357620"/>
          </a:xfrm>
          <a:prstGeom prst="rect">
            <a:avLst/>
          </a:prstGeom>
        </p:spPr>
        <p:txBody>
          <a:bodyPr vert="horz" wrap="square" lIns="0" tIns="17716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395"/>
              </a:spcBef>
              <a:buChar char="•"/>
              <a:tabLst>
                <a:tab pos="441325" algn="l"/>
              </a:tabLst>
            </a:pPr>
            <a:r>
              <a:rPr sz="5400" spc="-5" dirty="0">
                <a:latin typeface="Rockwell"/>
                <a:cs typeface="Rockwell"/>
              </a:rPr>
              <a:t>Pemancar</a:t>
            </a:r>
            <a:endParaRPr sz="5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295"/>
              </a:spcBef>
              <a:buChar char="•"/>
              <a:tabLst>
                <a:tab pos="441325" algn="l"/>
              </a:tabLst>
            </a:pPr>
            <a:r>
              <a:rPr sz="5400" spc="-5" dirty="0">
                <a:latin typeface="Rockwell"/>
                <a:cs typeface="Rockwell"/>
              </a:rPr>
              <a:t>Penerima</a:t>
            </a:r>
            <a:endParaRPr sz="5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300"/>
              </a:spcBef>
              <a:buChar char="•"/>
              <a:tabLst>
                <a:tab pos="441325" algn="l"/>
              </a:tabLst>
            </a:pPr>
            <a:r>
              <a:rPr sz="5400" dirty="0">
                <a:latin typeface="Rockwell"/>
                <a:cs typeface="Rockwell"/>
              </a:rPr>
              <a:t>Media</a:t>
            </a:r>
            <a:endParaRPr sz="54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1175"/>
              </a:spcBef>
            </a:pPr>
            <a:r>
              <a:rPr sz="4800" spc="55" dirty="0">
                <a:latin typeface="Rockwell"/>
                <a:cs typeface="Rockwell"/>
              </a:rPr>
              <a:t>–Guided</a:t>
            </a:r>
            <a:r>
              <a:rPr sz="4800" spc="-5" dirty="0">
                <a:latin typeface="Rockwell"/>
                <a:cs typeface="Rockwell"/>
              </a:rPr>
              <a:t> medium</a:t>
            </a:r>
            <a:endParaRPr sz="4800">
              <a:latin typeface="Rockwell"/>
              <a:cs typeface="Rockwell"/>
            </a:endParaRPr>
          </a:p>
          <a:p>
            <a:pPr marL="1491615" lvl="1" indent="-338455">
              <a:lnSpc>
                <a:spcPct val="100000"/>
              </a:lnSpc>
              <a:spcBef>
                <a:spcPts val="1060"/>
              </a:spcBef>
              <a:buChar char="•"/>
              <a:tabLst>
                <a:tab pos="1492250" algn="l"/>
              </a:tabLst>
            </a:pPr>
            <a:r>
              <a:rPr sz="4400" spc="-5" dirty="0">
                <a:latin typeface="Rockwell"/>
                <a:cs typeface="Rockwell"/>
              </a:rPr>
              <a:t>e.g. </a:t>
            </a:r>
            <a:r>
              <a:rPr sz="4400" dirty="0">
                <a:latin typeface="Rockwell"/>
                <a:cs typeface="Rockwell"/>
              </a:rPr>
              <a:t>twisted pair, </a:t>
            </a:r>
            <a:r>
              <a:rPr sz="4400" spc="-5" dirty="0">
                <a:latin typeface="Rockwell"/>
                <a:cs typeface="Rockwell"/>
              </a:rPr>
              <a:t>optical</a:t>
            </a:r>
            <a:r>
              <a:rPr sz="4400" spc="-6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fiber</a:t>
            </a:r>
            <a:endParaRPr sz="4400">
              <a:latin typeface="Rockwell"/>
              <a:cs typeface="Rockwell"/>
            </a:endParaRPr>
          </a:p>
          <a:p>
            <a:pPr marL="1089660" indent="-506095">
              <a:lnSpc>
                <a:spcPct val="100000"/>
              </a:lnSpc>
              <a:spcBef>
                <a:spcPts val="1150"/>
              </a:spcBef>
              <a:buChar char="–"/>
              <a:tabLst>
                <a:tab pos="1090295" algn="l"/>
              </a:tabLst>
            </a:pPr>
            <a:r>
              <a:rPr sz="4800" dirty="0">
                <a:latin typeface="Rockwell"/>
                <a:cs typeface="Rockwell"/>
              </a:rPr>
              <a:t>Unguided</a:t>
            </a:r>
            <a:r>
              <a:rPr sz="4800" spc="-1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medium</a:t>
            </a:r>
            <a:endParaRPr sz="4800">
              <a:latin typeface="Rockwell"/>
              <a:cs typeface="Rockwell"/>
            </a:endParaRPr>
          </a:p>
          <a:p>
            <a:pPr marL="1491615" lvl="1" indent="-338455">
              <a:lnSpc>
                <a:spcPct val="100000"/>
              </a:lnSpc>
              <a:spcBef>
                <a:spcPts val="1065"/>
              </a:spcBef>
              <a:buChar char="•"/>
              <a:tabLst>
                <a:tab pos="1492250" algn="l"/>
              </a:tabLst>
            </a:pPr>
            <a:r>
              <a:rPr sz="4400" spc="-5" dirty="0">
                <a:latin typeface="Rockwell"/>
                <a:cs typeface="Rockwell"/>
              </a:rPr>
              <a:t>e.g. </a:t>
            </a:r>
            <a:r>
              <a:rPr sz="4400" dirty="0">
                <a:latin typeface="Rockwell"/>
                <a:cs typeface="Rockwell"/>
              </a:rPr>
              <a:t>air, water,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vacuum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70019" y="519810"/>
            <a:ext cx="546417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Terminologi</a:t>
            </a:r>
            <a:r>
              <a:rPr spc="-65" dirty="0"/>
              <a:t> </a:t>
            </a:r>
            <a:r>
              <a:rPr spc="-5" dirty="0"/>
              <a:t>(1)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92708"/>
            <a:ext cx="10579100" cy="559244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Direct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link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10" dirty="0">
                <a:latin typeface="Rockwell"/>
                <a:cs typeface="Rockwell"/>
              </a:rPr>
              <a:t>Tidak </a:t>
            </a:r>
            <a:r>
              <a:rPr sz="4000" spc="-5" dirty="0">
                <a:latin typeface="Rockwell"/>
                <a:cs typeface="Rockwell"/>
              </a:rPr>
              <a:t>ada alat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perantara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Point-to-point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Direct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link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Hanya 2 peralatan yang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menghubungkan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Multi-point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Lebih dari 2 alat yang</a:t>
            </a:r>
            <a:r>
              <a:rPr sz="4000" spc="-10" dirty="0">
                <a:latin typeface="Rockwell"/>
                <a:cs typeface="Rockwell"/>
              </a:rPr>
              <a:t> menghubungkan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70019" y="647522"/>
            <a:ext cx="54629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  <a:r>
              <a:rPr spc="-65" dirty="0"/>
              <a:t> </a:t>
            </a:r>
            <a:r>
              <a:rPr spc="-5" dirty="0"/>
              <a:t>(2)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5500" y="1784756"/>
            <a:ext cx="12374880" cy="683831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Simplex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Satu arah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e.g. Television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2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Half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duplex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Dua arah, tetapi </a:t>
            </a:r>
            <a:r>
              <a:rPr sz="4000" spc="-10" dirty="0">
                <a:latin typeface="Rockwell"/>
                <a:cs typeface="Rockwell"/>
              </a:rPr>
              <a:t>hanya satu </a:t>
            </a:r>
            <a:r>
              <a:rPr sz="4000" spc="-5" dirty="0">
                <a:latin typeface="Rockwell"/>
                <a:cs typeface="Rockwell"/>
              </a:rPr>
              <a:t>arah secara</a:t>
            </a:r>
            <a:r>
              <a:rPr sz="4000" spc="9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serentak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e.g. </a:t>
            </a:r>
            <a:r>
              <a:rPr sz="3600" dirty="0">
                <a:latin typeface="Rockwell"/>
                <a:cs typeface="Rockwell"/>
              </a:rPr>
              <a:t>police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radio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2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Full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duplex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Dua arah pada waktu yang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sama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e.g.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telephone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70019" y="647522"/>
            <a:ext cx="54629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  <a:r>
              <a:rPr spc="-65" dirty="0"/>
              <a:t> </a:t>
            </a:r>
            <a:r>
              <a:rPr spc="-5" dirty="0"/>
              <a:t>(3)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8005" y="647522"/>
            <a:ext cx="1176972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Simplex,Half-Duplex,Full-Duplex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395219"/>
            <a:ext cx="12304395" cy="49930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22161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Sebuah transmisi </a:t>
            </a:r>
            <a:r>
              <a:rPr sz="4400" spc="-5" dirty="0">
                <a:latin typeface="Rockwell"/>
                <a:cs typeface="Rockwell"/>
              </a:rPr>
              <a:t>dapat berupa </a:t>
            </a:r>
            <a:r>
              <a:rPr sz="4400" dirty="0">
                <a:latin typeface="Rockwell"/>
                <a:cs typeface="Rockwell"/>
              </a:rPr>
              <a:t>simplex, </a:t>
            </a:r>
            <a:r>
              <a:rPr sz="4400" spc="-15" dirty="0">
                <a:latin typeface="Rockwell"/>
                <a:cs typeface="Rockwell"/>
              </a:rPr>
              <a:t>half-  </a:t>
            </a:r>
            <a:r>
              <a:rPr sz="4400" dirty="0">
                <a:latin typeface="Rockwell"/>
                <a:cs typeface="Rockwell"/>
              </a:rPr>
              <a:t>duplex atau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full-fuplex</a:t>
            </a:r>
            <a:endParaRPr sz="4400">
              <a:latin typeface="Rockwell"/>
              <a:cs typeface="Rockwell"/>
            </a:endParaRPr>
          </a:p>
          <a:p>
            <a:pPr marL="939165" marR="426720" lvl="1" indent="-355600">
              <a:lnSpc>
                <a:spcPct val="100000"/>
              </a:lnSpc>
              <a:spcBef>
                <a:spcPts val="900"/>
              </a:spcBef>
              <a:buChar char="–"/>
              <a:tabLst>
                <a:tab pos="939800" algn="l"/>
              </a:tabLst>
            </a:pPr>
            <a:r>
              <a:rPr sz="3600" dirty="0">
                <a:latin typeface="Rockwell"/>
                <a:cs typeface="Rockwell"/>
              </a:rPr>
              <a:t>Simplex/ </a:t>
            </a:r>
            <a:r>
              <a:rPr sz="3600" spc="-5" dirty="0">
                <a:latin typeface="Rockwell"/>
                <a:cs typeface="Rockwell"/>
              </a:rPr>
              <a:t>one way transmission </a:t>
            </a:r>
            <a:r>
              <a:rPr sz="3600" dirty="0">
                <a:latin typeface="Rockwell"/>
                <a:cs typeface="Rockwell"/>
              </a:rPr>
              <a:t>: Data </a:t>
            </a:r>
            <a:r>
              <a:rPr sz="3600" spc="-5" dirty="0">
                <a:latin typeface="Rockwell"/>
                <a:cs typeface="Rockwell"/>
              </a:rPr>
              <a:t>travels only </a:t>
            </a:r>
            <a:r>
              <a:rPr sz="3600" dirty="0">
                <a:latin typeface="Rockwell"/>
                <a:cs typeface="Rockwell"/>
              </a:rPr>
              <a:t>in  </a:t>
            </a:r>
            <a:r>
              <a:rPr sz="3600" spc="-5" dirty="0">
                <a:latin typeface="Rockwell"/>
                <a:cs typeface="Rockwell"/>
              </a:rPr>
              <a:t>one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direction.</a:t>
            </a:r>
            <a:endParaRPr sz="3600">
              <a:latin typeface="Rockwell"/>
              <a:cs typeface="Rockwell"/>
            </a:endParaRPr>
          </a:p>
          <a:p>
            <a:pPr marL="939165" marR="52705" lvl="1" indent="-355600">
              <a:lnSpc>
                <a:spcPct val="100000"/>
              </a:lnSpc>
              <a:spcBef>
                <a:spcPts val="865"/>
              </a:spcBef>
              <a:buFont typeface="Rockwell"/>
              <a:buChar char="–"/>
              <a:tabLst>
                <a:tab pos="1051560" algn="l"/>
                <a:tab pos="1052195" algn="l"/>
              </a:tabLst>
            </a:pPr>
            <a:r>
              <a:rPr dirty="0"/>
              <a:t>	</a:t>
            </a:r>
            <a:r>
              <a:rPr sz="3600" dirty="0">
                <a:latin typeface="Rockwell"/>
                <a:cs typeface="Rockwell"/>
              </a:rPr>
              <a:t>Half-duplex/ both way transmission : Data can</a:t>
            </a:r>
            <a:r>
              <a:rPr sz="3600" spc="-114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travels  in both directions, but </a:t>
            </a:r>
            <a:r>
              <a:rPr sz="3600" spc="-5" dirty="0">
                <a:latin typeface="Rockwell"/>
                <a:cs typeface="Rockwell"/>
              </a:rPr>
              <a:t>only </a:t>
            </a:r>
            <a:r>
              <a:rPr sz="3600" dirty="0">
                <a:latin typeface="Rockwell"/>
                <a:cs typeface="Rockwell"/>
              </a:rPr>
              <a:t>in </a:t>
            </a:r>
            <a:r>
              <a:rPr sz="3600" spc="-5" dirty="0">
                <a:latin typeface="Rockwell"/>
                <a:cs typeface="Rockwell"/>
              </a:rPr>
              <a:t>one </a:t>
            </a:r>
            <a:r>
              <a:rPr sz="3600" dirty="0">
                <a:latin typeface="Rockwell"/>
                <a:cs typeface="Rockwell"/>
              </a:rPr>
              <a:t>direction at a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time.</a:t>
            </a:r>
            <a:endParaRPr sz="36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865"/>
              </a:spcBef>
              <a:buFont typeface="Rockwell"/>
              <a:buChar char="–"/>
              <a:tabLst>
                <a:tab pos="1051560" algn="l"/>
                <a:tab pos="1052195" algn="l"/>
              </a:tabLst>
            </a:pPr>
            <a:r>
              <a:rPr dirty="0"/>
              <a:t>	</a:t>
            </a:r>
            <a:r>
              <a:rPr sz="3600" dirty="0">
                <a:latin typeface="Rockwell"/>
                <a:cs typeface="Rockwell"/>
              </a:rPr>
              <a:t>Full-duplex/ Either way transmission : Data can</a:t>
            </a:r>
            <a:r>
              <a:rPr sz="3600" spc="-1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travel  in both directions</a:t>
            </a:r>
            <a:r>
              <a:rPr sz="3600" spc="-6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simultaneously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6306" y="397657"/>
            <a:ext cx="7220844" cy="20673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5300" y="2927671"/>
            <a:ext cx="7620000" cy="25634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4141" y="5872162"/>
            <a:ext cx="7505505" cy="2438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597897" y="1162633"/>
            <a:ext cx="24657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dirty="0">
                <a:latin typeface="Arial"/>
                <a:cs typeface="Arial"/>
              </a:rPr>
              <a:t>Simplex</a:t>
            </a:r>
            <a:endParaRPr sz="5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490709" y="3553205"/>
            <a:ext cx="31743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latin typeface="Arial"/>
                <a:cs typeface="Arial"/>
              </a:rPr>
              <a:t>Half</a:t>
            </a:r>
            <a:r>
              <a:rPr sz="4800" spc="-70" dirty="0">
                <a:latin typeface="Arial"/>
                <a:cs typeface="Arial"/>
              </a:rPr>
              <a:t> </a:t>
            </a:r>
            <a:r>
              <a:rPr sz="4800" spc="-5" dirty="0">
                <a:latin typeface="Arial"/>
                <a:cs typeface="Arial"/>
              </a:rPr>
              <a:t>Duplex</a:t>
            </a:r>
            <a:endParaRPr sz="4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490709" y="6447789"/>
            <a:ext cx="3453129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>
                <a:latin typeface="Arial"/>
                <a:cs typeface="Arial"/>
              </a:rPr>
              <a:t>Full</a:t>
            </a:r>
            <a:r>
              <a:rPr sz="5400" spc="-75" dirty="0">
                <a:latin typeface="Arial"/>
                <a:cs typeface="Arial"/>
              </a:rPr>
              <a:t> </a:t>
            </a:r>
            <a:r>
              <a:rPr sz="5400" spc="-5" dirty="0">
                <a:latin typeface="Arial"/>
                <a:cs typeface="Arial"/>
              </a:rPr>
              <a:t>Duplex</a:t>
            </a:r>
            <a:endParaRPr sz="5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82210" y="647522"/>
            <a:ext cx="54419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Transmisi</a:t>
            </a:r>
            <a:r>
              <a:rPr spc="-100" dirty="0"/>
              <a:t> </a:t>
            </a:r>
            <a:r>
              <a:rPr dirty="0"/>
              <a:t>Data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25217"/>
            <a:ext cx="11962765" cy="4855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Transmisi </a:t>
            </a:r>
            <a:r>
              <a:rPr sz="4400" dirty="0">
                <a:latin typeface="Rockwell"/>
                <a:cs typeface="Rockwell"/>
              </a:rPr>
              <a:t>data adalah proses </a:t>
            </a:r>
            <a:r>
              <a:rPr sz="4400" spc="-5" dirty="0">
                <a:latin typeface="Rockwell"/>
                <a:cs typeface="Rockwell"/>
              </a:rPr>
              <a:t>pengiriman  </a:t>
            </a:r>
            <a:r>
              <a:rPr sz="4400" dirty="0">
                <a:latin typeface="Rockwell"/>
                <a:cs typeface="Rockwell"/>
              </a:rPr>
              <a:t>(penularan/ penyebaran) data dari</a:t>
            </a:r>
            <a:r>
              <a:rPr sz="4400" spc="-8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pengirim  (</a:t>
            </a:r>
            <a:r>
              <a:rPr sz="4400" i="1" dirty="0">
                <a:latin typeface="Rockwell"/>
                <a:cs typeface="Rockwell"/>
              </a:rPr>
              <a:t>transmitter</a:t>
            </a:r>
            <a:r>
              <a:rPr sz="4400" dirty="0">
                <a:latin typeface="Rockwell"/>
                <a:cs typeface="Rockwell"/>
              </a:rPr>
              <a:t>) </a:t>
            </a:r>
            <a:r>
              <a:rPr sz="4400" spc="-5" dirty="0">
                <a:latin typeface="Rockwell"/>
                <a:cs typeface="Rockwell"/>
              </a:rPr>
              <a:t>ke penerima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</a:t>
            </a:r>
            <a:r>
              <a:rPr sz="4400" i="1" dirty="0">
                <a:latin typeface="Rockwell"/>
                <a:cs typeface="Rockwell"/>
              </a:rPr>
              <a:t>receiver</a:t>
            </a:r>
            <a:r>
              <a:rPr sz="4400" dirty="0">
                <a:latin typeface="Rockwell"/>
                <a:cs typeface="Rockwell"/>
              </a:rPr>
              <a:t>).</a:t>
            </a:r>
            <a:endParaRPr sz="4400">
              <a:latin typeface="Rockwell"/>
              <a:cs typeface="Rockwell"/>
            </a:endParaRPr>
          </a:p>
          <a:p>
            <a:pPr marL="440690" marR="57785" indent="-428625" algn="just">
              <a:lnSpc>
                <a:spcPct val="100000"/>
              </a:lnSpc>
              <a:spcBef>
                <a:spcPts val="1060"/>
              </a:spcBef>
              <a:buChar char="•"/>
              <a:tabLst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Transmisi data terjadi </a:t>
            </a:r>
            <a:r>
              <a:rPr sz="4400" dirty="0">
                <a:latin typeface="Rockwell"/>
                <a:cs typeface="Rockwell"/>
              </a:rPr>
              <a:t>antara transmitter dan  receiver </a:t>
            </a:r>
            <a:r>
              <a:rPr sz="4400" spc="-5" dirty="0">
                <a:latin typeface="Rockwell"/>
                <a:cs typeface="Rockwell"/>
              </a:rPr>
              <a:t>melalui </a:t>
            </a:r>
            <a:r>
              <a:rPr sz="4400" dirty="0">
                <a:latin typeface="Rockwell"/>
                <a:cs typeface="Rockwell"/>
              </a:rPr>
              <a:t>beberapa </a:t>
            </a:r>
            <a:r>
              <a:rPr sz="4400" spc="-5" dirty="0">
                <a:latin typeface="Rockwell"/>
                <a:cs typeface="Rockwell"/>
              </a:rPr>
              <a:t>media </a:t>
            </a:r>
            <a:r>
              <a:rPr sz="4400" dirty="0">
                <a:latin typeface="Rockwell"/>
                <a:cs typeface="Rockwell"/>
              </a:rPr>
              <a:t>transmisi.  Media transmisi </a:t>
            </a:r>
            <a:r>
              <a:rPr sz="4400" spc="-5" dirty="0">
                <a:latin typeface="Rockwell"/>
                <a:cs typeface="Rockwell"/>
              </a:rPr>
              <a:t>dapat berupa media guided  maupun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unguided.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4248" y="647522"/>
            <a:ext cx="1297686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Frequency, Spectrum and</a:t>
            </a:r>
            <a:r>
              <a:rPr spc="-95" dirty="0"/>
              <a:t> </a:t>
            </a:r>
            <a:r>
              <a:rPr dirty="0"/>
              <a:t>Bandwidth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1708556"/>
            <a:ext cx="10418445" cy="702119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  <a:tab pos="4255770" algn="l"/>
              </a:tabLst>
            </a:pPr>
            <a:r>
              <a:rPr sz="4800" spc="-5" dirty="0">
                <a:latin typeface="Rockwell"/>
                <a:cs typeface="Rockwell"/>
              </a:rPr>
              <a:t>Time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domain	</a:t>
            </a:r>
            <a:r>
              <a:rPr sz="4800" spc="-5" dirty="0">
                <a:latin typeface="Rockwell"/>
                <a:cs typeface="Rockwell"/>
              </a:rPr>
              <a:t>concepts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Analog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signal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Various </a:t>
            </a:r>
            <a:r>
              <a:rPr sz="3600" dirty="0">
                <a:latin typeface="Rockwell"/>
                <a:cs typeface="Rockwell"/>
              </a:rPr>
              <a:t>in a smooth </a:t>
            </a:r>
            <a:r>
              <a:rPr sz="3600" spc="-5" dirty="0">
                <a:latin typeface="Rockwell"/>
                <a:cs typeface="Rockwell"/>
              </a:rPr>
              <a:t>way over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time</a:t>
            </a:r>
            <a:endParaRPr sz="36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44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Digital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signal</a:t>
            </a:r>
            <a:endParaRPr sz="4000">
              <a:latin typeface="Rockwell"/>
              <a:cs typeface="Rockwell"/>
            </a:endParaRPr>
          </a:p>
          <a:p>
            <a:pPr marL="1440180" marR="5080" lvl="2" indent="-173990">
              <a:lnSpc>
                <a:spcPct val="100000"/>
              </a:lnSpc>
              <a:spcBef>
                <a:spcPts val="880"/>
              </a:spcBef>
              <a:buChar char="•"/>
              <a:tabLst>
                <a:tab pos="1543685" algn="l"/>
              </a:tabLst>
            </a:pPr>
            <a:r>
              <a:rPr sz="3600" spc="-5" dirty="0">
                <a:latin typeface="Rockwell"/>
                <a:cs typeface="Rockwell"/>
              </a:rPr>
              <a:t>Memelihara suatu </a:t>
            </a:r>
            <a:r>
              <a:rPr sz="3600" dirty="0">
                <a:latin typeface="Rockwell"/>
                <a:cs typeface="Rockwell"/>
              </a:rPr>
              <a:t>level </a:t>
            </a:r>
            <a:r>
              <a:rPr sz="3600" spc="-5" dirty="0">
                <a:latin typeface="Rockwell"/>
                <a:cs typeface="Rockwell"/>
              </a:rPr>
              <a:t>konstan kemudian  mengubah ke </a:t>
            </a:r>
            <a:r>
              <a:rPr sz="3600" dirty="0">
                <a:latin typeface="Rockwell"/>
                <a:cs typeface="Rockwell"/>
              </a:rPr>
              <a:t>level </a:t>
            </a:r>
            <a:r>
              <a:rPr sz="3600" spc="-5" dirty="0">
                <a:latin typeface="Rockwell"/>
                <a:cs typeface="Rockwell"/>
              </a:rPr>
              <a:t>konstan </a:t>
            </a:r>
            <a:r>
              <a:rPr sz="3600" dirty="0">
                <a:latin typeface="Rockwell"/>
                <a:cs typeface="Rockwell"/>
              </a:rPr>
              <a:t>yang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lain</a:t>
            </a:r>
            <a:endParaRPr sz="36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5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Periodic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signal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Pola mengulangi </a:t>
            </a:r>
            <a:r>
              <a:rPr sz="3600" dirty="0">
                <a:latin typeface="Rockwell"/>
                <a:cs typeface="Rockwell"/>
              </a:rPr>
              <a:t>dari </a:t>
            </a:r>
            <a:r>
              <a:rPr sz="3600" spc="-5" dirty="0">
                <a:latin typeface="Rockwell"/>
                <a:cs typeface="Rockwell"/>
              </a:rPr>
              <a:t>waktu ke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waktu</a:t>
            </a:r>
            <a:endParaRPr sz="36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45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10" dirty="0">
                <a:latin typeface="Rockwell"/>
                <a:cs typeface="Rockwell"/>
              </a:rPr>
              <a:t>Aperiodic </a:t>
            </a:r>
            <a:r>
              <a:rPr sz="4000" spc="-5" dirty="0">
                <a:latin typeface="Rockwell"/>
                <a:cs typeface="Rockwell"/>
              </a:rPr>
              <a:t>signal</a:t>
            </a:r>
            <a:endParaRPr sz="4000">
              <a:latin typeface="Rockwell"/>
              <a:cs typeface="Rockwell"/>
            </a:endParaRPr>
          </a:p>
          <a:p>
            <a:pPr marL="1428115" lvl="2" indent="-274955">
              <a:lnSpc>
                <a:spcPct val="100000"/>
              </a:lnSpc>
              <a:spcBef>
                <a:spcPts val="880"/>
              </a:spcBef>
              <a:buChar char="•"/>
              <a:tabLst>
                <a:tab pos="1428750" algn="l"/>
              </a:tabLst>
            </a:pPr>
            <a:r>
              <a:rPr sz="3600" spc="-5" dirty="0">
                <a:latin typeface="Rockwell"/>
                <a:cs typeface="Rockwell"/>
              </a:rPr>
              <a:t>Pola </a:t>
            </a:r>
            <a:r>
              <a:rPr sz="3600" dirty="0">
                <a:latin typeface="Rockwell"/>
                <a:cs typeface="Rockwell"/>
              </a:rPr>
              <a:t>tidak </a:t>
            </a:r>
            <a:r>
              <a:rPr sz="3600" spc="-5" dirty="0">
                <a:latin typeface="Rockwell"/>
                <a:cs typeface="Rockwell"/>
              </a:rPr>
              <a:t>mengulang </a:t>
            </a:r>
            <a:r>
              <a:rPr sz="3600" dirty="0">
                <a:latin typeface="Rockwell"/>
                <a:cs typeface="Rockwell"/>
              </a:rPr>
              <a:t>dari waktu </a:t>
            </a:r>
            <a:r>
              <a:rPr sz="3600" spc="-5" dirty="0">
                <a:latin typeface="Rockwell"/>
                <a:cs typeface="Rockwell"/>
              </a:rPr>
              <a:t>ke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spc="-10" dirty="0">
                <a:latin typeface="Rockwell"/>
                <a:cs typeface="Rockwell"/>
              </a:rPr>
              <a:t>waktu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42945" y="647522"/>
            <a:ext cx="891984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Sinyal </a:t>
            </a:r>
            <a:r>
              <a:rPr spc="-5" dirty="0"/>
              <a:t>Digital </a:t>
            </a:r>
            <a:r>
              <a:rPr dirty="0"/>
              <a:t>dan</a:t>
            </a:r>
            <a:r>
              <a:rPr spc="-45" dirty="0"/>
              <a:t> </a:t>
            </a:r>
            <a:r>
              <a:rPr spc="-5" dirty="0"/>
              <a:t>Analog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981261"/>
            <a:ext cx="14401799" cy="6938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09642" y="647522"/>
            <a:ext cx="53867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Sinyal</a:t>
            </a:r>
            <a:r>
              <a:rPr spc="-75" dirty="0"/>
              <a:t> </a:t>
            </a:r>
            <a:r>
              <a:rPr dirty="0"/>
              <a:t>Periodik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757424"/>
            <a:ext cx="14401800" cy="72433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95859"/>
            <a:ext cx="12207240" cy="5886450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9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Spectrum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00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range </a:t>
            </a:r>
            <a:r>
              <a:rPr sz="3200" spc="-5" dirty="0">
                <a:latin typeface="Rockwell"/>
                <a:cs typeface="Rockwell"/>
              </a:rPr>
              <a:t>frekuensi </a:t>
            </a:r>
            <a:r>
              <a:rPr sz="3200" dirty="0">
                <a:latin typeface="Rockwell"/>
                <a:cs typeface="Rockwell"/>
              </a:rPr>
              <a:t>yang terdapat dalam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sinyal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3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Absolute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bandwidth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00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Lebar dari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spektrum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2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Effective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bandwidth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05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Sering </a:t>
            </a:r>
            <a:r>
              <a:rPr sz="3200" spc="-5" dirty="0">
                <a:latin typeface="Rockwell"/>
                <a:cs typeface="Rockwell"/>
              </a:rPr>
              <a:t>disebut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bandwidth</a:t>
            </a:r>
            <a:endParaRPr sz="32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65"/>
              </a:spcBef>
              <a:buChar char="–"/>
              <a:tabLst>
                <a:tab pos="939800" algn="l"/>
              </a:tabLst>
            </a:pPr>
            <a:r>
              <a:rPr sz="3200" spc="-5" dirty="0">
                <a:latin typeface="Rockwell"/>
                <a:cs typeface="Rockwell"/>
              </a:rPr>
              <a:t>Frekuensi Narrow </a:t>
            </a:r>
            <a:r>
              <a:rPr sz="3200" dirty="0">
                <a:latin typeface="Rockwell"/>
                <a:cs typeface="Rockwell"/>
              </a:rPr>
              <a:t>band yang </a:t>
            </a:r>
            <a:r>
              <a:rPr sz="3200" spc="-5" dirty="0">
                <a:latin typeface="Rockwell"/>
                <a:cs typeface="Rockwell"/>
              </a:rPr>
              <a:t>berisi kebanyakan </a:t>
            </a:r>
            <a:r>
              <a:rPr sz="3200" dirty="0">
                <a:latin typeface="Rockwell"/>
                <a:cs typeface="Rockwell"/>
              </a:rPr>
              <a:t>dari</a:t>
            </a:r>
            <a:r>
              <a:rPr sz="3200" spc="10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energi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3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DC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Component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00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Component </a:t>
            </a:r>
            <a:r>
              <a:rPr sz="3200" spc="-5" dirty="0">
                <a:latin typeface="Rockwell"/>
                <a:cs typeface="Rockwell"/>
              </a:rPr>
              <a:t>of zero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frequency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26410" y="647522"/>
            <a:ext cx="8350884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Spectrum dan</a:t>
            </a:r>
            <a:r>
              <a:rPr spc="-95" dirty="0"/>
              <a:t> </a:t>
            </a:r>
            <a:r>
              <a:rPr dirty="0"/>
              <a:t>Bandwith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2065" y="647522"/>
            <a:ext cx="77597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Signal </a:t>
            </a:r>
            <a:r>
              <a:rPr spc="5" dirty="0"/>
              <a:t>DC</a:t>
            </a:r>
            <a:r>
              <a:rPr spc="-85" dirty="0"/>
              <a:t> </a:t>
            </a:r>
            <a:r>
              <a:rPr dirty="0"/>
              <a:t>Component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833623"/>
            <a:ext cx="14401800" cy="71671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80589"/>
            <a:ext cx="11224895" cy="309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Sistem transmisi </a:t>
            </a:r>
            <a:r>
              <a:rPr sz="4800" spc="-10" dirty="0">
                <a:latin typeface="Rockwell"/>
                <a:cs typeface="Rockwell"/>
              </a:rPr>
              <a:t>manapun mempunyai  </a:t>
            </a:r>
            <a:r>
              <a:rPr sz="4800" spc="-5" dirty="0">
                <a:latin typeface="Rockwell"/>
                <a:cs typeface="Rockwell"/>
              </a:rPr>
              <a:t>band frekuensi yang</a:t>
            </a:r>
            <a:r>
              <a:rPr sz="4800" dirty="0">
                <a:latin typeface="Rockwell"/>
                <a:cs typeface="Rockwell"/>
              </a:rPr>
              <a:t> terbatas</a:t>
            </a:r>
            <a:endParaRPr sz="4800">
              <a:latin typeface="Rockwell"/>
              <a:cs typeface="Rockwell"/>
            </a:endParaRPr>
          </a:p>
          <a:p>
            <a:pPr marL="440690" marR="3556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2058670" algn="l"/>
                <a:tab pos="2916555" algn="l"/>
                <a:tab pos="4946015" algn="l"/>
                <a:tab pos="6958965" algn="l"/>
                <a:tab pos="8323580" algn="l"/>
                <a:tab pos="9587230" algn="l"/>
              </a:tabLst>
            </a:pPr>
            <a:r>
              <a:rPr sz="4800" spc="-5" dirty="0">
                <a:latin typeface="Rockwell"/>
                <a:cs typeface="Rockwell"/>
              </a:rPr>
              <a:t>Bata</a:t>
            </a:r>
            <a:r>
              <a:rPr sz="4800" dirty="0">
                <a:latin typeface="Rockwell"/>
                <a:cs typeface="Rockwell"/>
              </a:rPr>
              <a:t>s	ini	</a:t>
            </a:r>
            <a:r>
              <a:rPr sz="4800" spc="-15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dalah	bahwa	data	rate	dapat  </a:t>
            </a:r>
            <a:r>
              <a:rPr sz="4800" spc="-5" dirty="0">
                <a:latin typeface="Rockwell"/>
                <a:cs typeface="Rockwell"/>
              </a:rPr>
              <a:t>dibawa (</a:t>
            </a:r>
            <a:r>
              <a:rPr sz="4800" i="1" spc="-5" dirty="0">
                <a:latin typeface="Rockwell"/>
                <a:cs typeface="Rockwell"/>
              </a:rPr>
              <a:t>carrier</a:t>
            </a:r>
            <a:r>
              <a:rPr sz="4800" spc="-5" dirty="0">
                <a:latin typeface="Rockwell"/>
                <a:cs typeface="Rockwell"/>
              </a:rPr>
              <a:t>)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94405" y="647522"/>
            <a:ext cx="84131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Data Rate </a:t>
            </a:r>
            <a:r>
              <a:rPr spc="-5" dirty="0"/>
              <a:t>dan</a:t>
            </a:r>
            <a:r>
              <a:rPr spc="-80" dirty="0"/>
              <a:t> </a:t>
            </a:r>
            <a:r>
              <a:rPr spc="-5" dirty="0"/>
              <a:t>Bandwith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9747" y="2168908"/>
            <a:ext cx="13000990" cy="547052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Data</a:t>
            </a:r>
            <a:endParaRPr sz="4800">
              <a:latin typeface="Rockwell"/>
              <a:cs typeface="Rockwell"/>
            </a:endParaRPr>
          </a:p>
          <a:p>
            <a:pPr marL="1064260" lvl="1" indent="-480695">
              <a:lnSpc>
                <a:spcPct val="100000"/>
              </a:lnSpc>
              <a:spcBef>
                <a:spcPts val="980"/>
              </a:spcBef>
              <a:buChar char="–"/>
              <a:tabLst>
                <a:tab pos="1064260" algn="l"/>
                <a:tab pos="1064895" algn="l"/>
              </a:tabLst>
            </a:pPr>
            <a:r>
              <a:rPr sz="4000" spc="-5" dirty="0">
                <a:latin typeface="Rockwell"/>
                <a:cs typeface="Rockwell"/>
              </a:rPr>
              <a:t>Kesatuan yang </a:t>
            </a:r>
            <a:r>
              <a:rPr sz="4000" spc="-10" dirty="0">
                <a:latin typeface="Rockwell"/>
                <a:cs typeface="Rockwell"/>
              </a:rPr>
              <a:t>menyampaikan</a:t>
            </a:r>
            <a:r>
              <a:rPr sz="4000" spc="5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arti/maksud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Signals</a:t>
            </a:r>
            <a:endParaRPr sz="4800">
              <a:latin typeface="Rockwell"/>
              <a:cs typeface="Rockwell"/>
            </a:endParaRPr>
          </a:p>
          <a:p>
            <a:pPr marL="1064260" lvl="1" indent="-480695">
              <a:lnSpc>
                <a:spcPct val="100000"/>
              </a:lnSpc>
              <a:spcBef>
                <a:spcPts val="980"/>
              </a:spcBef>
              <a:buChar char="–"/>
              <a:tabLst>
                <a:tab pos="1064260" algn="l"/>
                <a:tab pos="1064895" algn="l"/>
              </a:tabLst>
            </a:pPr>
            <a:r>
              <a:rPr sz="4000" spc="-5" dirty="0">
                <a:latin typeface="Rockwell"/>
                <a:cs typeface="Rockwell"/>
              </a:rPr>
              <a:t>Penyajiian data yang </a:t>
            </a:r>
            <a:r>
              <a:rPr sz="4000" spc="-10" dirty="0">
                <a:latin typeface="Rockwell"/>
                <a:cs typeface="Rockwell"/>
              </a:rPr>
              <a:t>elektrik </a:t>
            </a:r>
            <a:r>
              <a:rPr sz="4000" spc="-5" dirty="0">
                <a:latin typeface="Rockwell"/>
                <a:cs typeface="Rockwell"/>
              </a:rPr>
              <a:t>atau</a:t>
            </a:r>
            <a:r>
              <a:rPr sz="4000" spc="4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elektromagnetik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Transmission</a:t>
            </a:r>
            <a:endParaRPr sz="4800">
              <a:latin typeface="Rockwell"/>
              <a:cs typeface="Rockwell"/>
            </a:endParaRPr>
          </a:p>
          <a:p>
            <a:pPr marL="939165" marR="2661285" lvl="1" indent="-355600">
              <a:lnSpc>
                <a:spcPct val="100000"/>
              </a:lnSpc>
              <a:spcBef>
                <a:spcPts val="980"/>
              </a:spcBef>
              <a:buFont typeface="Rockwell"/>
              <a:buChar char="–"/>
              <a:tabLst>
                <a:tab pos="1064260" algn="l"/>
                <a:tab pos="1064895" algn="l"/>
              </a:tabLst>
            </a:pPr>
            <a:r>
              <a:rPr dirty="0"/>
              <a:t>	</a:t>
            </a:r>
            <a:r>
              <a:rPr sz="4000" spc="-5" dirty="0">
                <a:latin typeface="Rockwell"/>
                <a:cs typeface="Rockwell"/>
              </a:rPr>
              <a:t>Komunikasi data dengan </a:t>
            </a:r>
            <a:r>
              <a:rPr sz="4000" dirty="0">
                <a:latin typeface="Rockwell"/>
                <a:cs typeface="Rockwell"/>
              </a:rPr>
              <a:t>propagasi </a:t>
            </a:r>
            <a:r>
              <a:rPr sz="4000" spc="-5" dirty="0">
                <a:latin typeface="Rockwell"/>
                <a:cs typeface="Rockwell"/>
              </a:rPr>
              <a:t>dan  </a:t>
            </a:r>
            <a:r>
              <a:rPr sz="4000" dirty="0">
                <a:latin typeface="Rockwell"/>
                <a:cs typeface="Rockwell"/>
              </a:rPr>
              <a:t>pengolahan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sinyal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57503" y="647522"/>
            <a:ext cx="126879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Transmisi Sinyal </a:t>
            </a:r>
            <a:r>
              <a:rPr spc="-5" dirty="0"/>
              <a:t>Analog </a:t>
            </a:r>
            <a:r>
              <a:rPr dirty="0"/>
              <a:t>dan</a:t>
            </a:r>
            <a:r>
              <a:rPr spc="-75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9099" y="2300346"/>
            <a:ext cx="10836275" cy="589788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420"/>
              </a:spcBef>
              <a:buChar char="•"/>
              <a:tabLst>
                <a:tab pos="441325" algn="l"/>
              </a:tabLst>
            </a:pPr>
            <a:r>
              <a:rPr sz="5400" spc="-5" dirty="0">
                <a:latin typeface="Rockwell"/>
                <a:cs typeface="Rockwell"/>
              </a:rPr>
              <a:t>Analog</a:t>
            </a:r>
            <a:endParaRPr sz="54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1090"/>
              </a:spcBef>
              <a:buFont typeface="Rockwell"/>
              <a:buChar char="–"/>
              <a:tabLst>
                <a:tab pos="1077595" algn="l"/>
                <a:tab pos="1078230" algn="l"/>
              </a:tabLst>
            </a:pPr>
            <a:r>
              <a:rPr dirty="0"/>
              <a:t>	</a:t>
            </a:r>
            <a:r>
              <a:rPr sz="4400" spc="-5" dirty="0">
                <a:latin typeface="Rockwell"/>
                <a:cs typeface="Rockwell"/>
              </a:rPr>
              <a:t>Nilai </a:t>
            </a:r>
            <a:r>
              <a:rPr sz="4400" dirty="0">
                <a:latin typeface="Rockwell"/>
                <a:cs typeface="Rockwell"/>
              </a:rPr>
              <a:t>– </a:t>
            </a:r>
            <a:r>
              <a:rPr sz="4400" spc="-5" dirty="0">
                <a:latin typeface="Rockwell"/>
                <a:cs typeface="Rockwell"/>
              </a:rPr>
              <a:t>nilai </a:t>
            </a:r>
            <a:r>
              <a:rPr sz="4400" dirty="0">
                <a:latin typeface="Rockwell"/>
                <a:cs typeface="Rockwell"/>
              </a:rPr>
              <a:t>berlanjut dalam beberapa  interval</a:t>
            </a:r>
            <a:endParaRPr sz="4400">
              <a:latin typeface="Rockwell"/>
              <a:cs typeface="Rockwell"/>
            </a:endParaRPr>
          </a:p>
          <a:p>
            <a:pPr marL="1077595" lvl="1" indent="-494030">
              <a:lnSpc>
                <a:spcPct val="100000"/>
              </a:lnSpc>
              <a:spcBef>
                <a:spcPts val="1055"/>
              </a:spcBef>
              <a:buChar char="–"/>
              <a:tabLst>
                <a:tab pos="1077595" algn="l"/>
                <a:tab pos="1078230" algn="l"/>
              </a:tabLst>
            </a:pPr>
            <a:r>
              <a:rPr sz="4400" spc="-5" dirty="0">
                <a:latin typeface="Rockwell"/>
                <a:cs typeface="Rockwell"/>
              </a:rPr>
              <a:t>e.g. sound, </a:t>
            </a:r>
            <a:r>
              <a:rPr sz="4400" dirty="0">
                <a:latin typeface="Rockwell"/>
                <a:cs typeface="Rockwell"/>
              </a:rPr>
              <a:t>video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270"/>
              </a:spcBef>
              <a:buChar char="•"/>
              <a:tabLst>
                <a:tab pos="441325" algn="l"/>
              </a:tabLst>
            </a:pPr>
            <a:r>
              <a:rPr sz="5400" dirty="0">
                <a:latin typeface="Rockwell"/>
                <a:cs typeface="Rockwell"/>
              </a:rPr>
              <a:t>Digital</a:t>
            </a:r>
            <a:endParaRPr sz="5400">
              <a:latin typeface="Rockwell"/>
              <a:cs typeface="Rockwell"/>
            </a:endParaRPr>
          </a:p>
          <a:p>
            <a:pPr marL="1077595" lvl="1" indent="-494030">
              <a:lnSpc>
                <a:spcPct val="100000"/>
              </a:lnSpc>
              <a:spcBef>
                <a:spcPts val="1085"/>
              </a:spcBef>
              <a:buChar char="–"/>
              <a:tabLst>
                <a:tab pos="1077595" algn="l"/>
                <a:tab pos="1078230" algn="l"/>
              </a:tabLst>
            </a:pPr>
            <a:r>
              <a:rPr sz="4400" spc="-5" dirty="0">
                <a:latin typeface="Rockwell"/>
                <a:cs typeface="Rockwell"/>
              </a:rPr>
              <a:t>Nilai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terpisah</a:t>
            </a:r>
            <a:endParaRPr sz="4400">
              <a:latin typeface="Rockwell"/>
              <a:cs typeface="Rockwell"/>
            </a:endParaRPr>
          </a:p>
          <a:p>
            <a:pPr marL="1077595" lvl="1" indent="-494030">
              <a:lnSpc>
                <a:spcPct val="100000"/>
              </a:lnSpc>
              <a:spcBef>
                <a:spcPts val="1055"/>
              </a:spcBef>
              <a:buChar char="–"/>
              <a:tabLst>
                <a:tab pos="1077595" algn="l"/>
                <a:tab pos="1078230" algn="l"/>
              </a:tabLst>
            </a:pPr>
            <a:r>
              <a:rPr sz="4400" spc="-5" dirty="0">
                <a:latin typeface="Rockwell"/>
                <a:cs typeface="Rockwell"/>
              </a:rPr>
              <a:t>e.g. text, </a:t>
            </a:r>
            <a:r>
              <a:rPr sz="4400" dirty="0">
                <a:latin typeface="Rockwell"/>
                <a:cs typeface="Rockwell"/>
              </a:rPr>
              <a:t>integers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15283" y="647522"/>
            <a:ext cx="657352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Analog </a:t>
            </a:r>
            <a:r>
              <a:rPr dirty="0"/>
              <a:t>dan</a:t>
            </a:r>
            <a:r>
              <a:rPr spc="-55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141" y="2367025"/>
            <a:ext cx="14353658" cy="6176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80461" y="647522"/>
            <a:ext cx="90424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Attenuation </a:t>
            </a:r>
            <a:r>
              <a:rPr dirty="0"/>
              <a:t>Signal</a:t>
            </a:r>
            <a:r>
              <a:rPr spc="-50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95821"/>
            <a:ext cx="11925300" cy="6031865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9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Frequency range (of </a:t>
            </a:r>
            <a:r>
              <a:rPr sz="4000" spc="-10" dirty="0">
                <a:latin typeface="Rockwell"/>
                <a:cs typeface="Rockwell"/>
              </a:rPr>
              <a:t>hearing)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20Hz-20kHz</a:t>
            </a:r>
            <a:endParaRPr sz="40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840"/>
              </a:spcBef>
              <a:tabLst>
                <a:tab pos="1045844" algn="l"/>
              </a:tabLst>
            </a:pPr>
            <a:r>
              <a:rPr sz="3400" spc="-5" dirty="0">
                <a:latin typeface="Rockwell"/>
                <a:cs typeface="Rockwell"/>
              </a:rPr>
              <a:t>–	Suara</a:t>
            </a:r>
            <a:r>
              <a:rPr sz="3400" spc="-10" dirty="0">
                <a:latin typeface="Rockwell"/>
                <a:cs typeface="Rockwell"/>
              </a:rPr>
              <a:t> 100Hz-7kHz</a:t>
            </a:r>
            <a:endParaRPr sz="3400">
              <a:latin typeface="Rockwell"/>
              <a:cs typeface="Rockwell"/>
            </a:endParaRPr>
          </a:p>
          <a:p>
            <a:pPr marL="440690" marR="1764030" indent="-428625">
              <a:lnSpc>
                <a:spcPct val="100000"/>
              </a:lnSpc>
              <a:spcBef>
                <a:spcPts val="93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Dengan </a:t>
            </a:r>
            <a:r>
              <a:rPr sz="4000" spc="-10" dirty="0">
                <a:latin typeface="Rockwell"/>
                <a:cs typeface="Rockwell"/>
              </a:rPr>
              <a:t>mudah </a:t>
            </a:r>
            <a:r>
              <a:rPr sz="4000" spc="-5" dirty="0">
                <a:latin typeface="Rockwell"/>
                <a:cs typeface="Rockwell"/>
              </a:rPr>
              <a:t>dikonversi </a:t>
            </a:r>
            <a:r>
              <a:rPr sz="4000" spc="-10" dirty="0">
                <a:latin typeface="Rockwell"/>
                <a:cs typeface="Rockwell"/>
              </a:rPr>
              <a:t>menjadi sinyal  elektromagnetik untuk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transmisi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Frekuensi bunyi dengan volume </a:t>
            </a:r>
            <a:r>
              <a:rPr sz="4000" spc="-15" dirty="0">
                <a:latin typeface="Rockwell"/>
                <a:cs typeface="Rockwell"/>
              </a:rPr>
              <a:t>yg </a:t>
            </a:r>
            <a:r>
              <a:rPr sz="4000" spc="-5" dirty="0">
                <a:latin typeface="Rockwell"/>
                <a:cs typeface="Rockwell"/>
              </a:rPr>
              <a:t>bermacam –  </a:t>
            </a:r>
            <a:r>
              <a:rPr sz="4000" spc="-10" dirty="0">
                <a:latin typeface="Rockwell"/>
                <a:cs typeface="Rockwell"/>
              </a:rPr>
              <a:t>macam </a:t>
            </a:r>
            <a:r>
              <a:rPr sz="4000" spc="-5" dirty="0">
                <a:latin typeface="Rockwell"/>
                <a:cs typeface="Rockwell"/>
              </a:rPr>
              <a:t>yg diubah </a:t>
            </a:r>
            <a:r>
              <a:rPr sz="4000" spc="-10" dirty="0">
                <a:latin typeface="Rockwell"/>
                <a:cs typeface="Rockwell"/>
              </a:rPr>
              <a:t>menjadi </a:t>
            </a:r>
            <a:r>
              <a:rPr sz="4000" spc="-5" dirty="0">
                <a:latin typeface="Rockwell"/>
                <a:cs typeface="Rockwell"/>
              </a:rPr>
              <a:t>frekuensi  </a:t>
            </a:r>
            <a:r>
              <a:rPr sz="4000" spc="-10" dirty="0">
                <a:latin typeface="Rockwell"/>
                <a:cs typeface="Rockwell"/>
              </a:rPr>
              <a:t>elektromagnetik </a:t>
            </a:r>
            <a:r>
              <a:rPr sz="4000" spc="-5" dirty="0">
                <a:latin typeface="Rockwell"/>
                <a:cs typeface="Rockwell"/>
              </a:rPr>
              <a:t>dengan tegangan yg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bermacam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Batas </a:t>
            </a:r>
            <a:r>
              <a:rPr sz="4000" spc="-5" dirty="0">
                <a:latin typeface="Rockwell"/>
                <a:cs typeface="Rockwell"/>
              </a:rPr>
              <a:t>range frekuensi </a:t>
            </a:r>
            <a:r>
              <a:rPr sz="4000" spc="-10" dirty="0">
                <a:latin typeface="Rockwell"/>
                <a:cs typeface="Rockwell"/>
              </a:rPr>
              <a:t>untuk kanal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suara</a:t>
            </a:r>
            <a:endParaRPr sz="40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840"/>
              </a:spcBef>
              <a:tabLst>
                <a:tab pos="1045844" algn="l"/>
              </a:tabLst>
            </a:pPr>
            <a:r>
              <a:rPr sz="3400" spc="-5" dirty="0">
                <a:latin typeface="Rockwell"/>
                <a:cs typeface="Rockwell"/>
              </a:rPr>
              <a:t>–	</a:t>
            </a:r>
            <a:r>
              <a:rPr sz="3400" spc="-10" dirty="0">
                <a:latin typeface="Rockwell"/>
                <a:cs typeface="Rockwell"/>
              </a:rPr>
              <a:t>300-3400Hz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06366" y="647522"/>
            <a:ext cx="59963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Komponen</a:t>
            </a:r>
            <a:r>
              <a:rPr spc="-70" dirty="0"/>
              <a:t> </a:t>
            </a:r>
            <a:r>
              <a:rPr dirty="0"/>
              <a:t>Suara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" y="2138362"/>
            <a:ext cx="14293723" cy="6337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523746" y="647522"/>
            <a:ext cx="1136332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Konversi Sinyal Suara ke</a:t>
            </a:r>
            <a:r>
              <a:rPr spc="-60" dirty="0"/>
              <a:t> </a:t>
            </a:r>
            <a:r>
              <a:rPr spc="-5" dirty="0"/>
              <a:t>Analog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96515"/>
            <a:ext cx="11075035" cy="2659380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Dari terminal </a:t>
            </a:r>
            <a:r>
              <a:rPr sz="4800" spc="-5" dirty="0">
                <a:latin typeface="Rockwell"/>
                <a:cs typeface="Rockwell"/>
              </a:rPr>
              <a:t>komputer</a:t>
            </a:r>
            <a:r>
              <a:rPr sz="4800" spc="-4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etc.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Dua </a:t>
            </a:r>
            <a:r>
              <a:rPr sz="4800" spc="-5" dirty="0">
                <a:latin typeface="Rockwell"/>
                <a:cs typeface="Rockwell"/>
              </a:rPr>
              <a:t>komponen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dc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3562985" algn="l"/>
                <a:tab pos="7024370" algn="l"/>
                <a:tab pos="8585835" algn="l"/>
                <a:tab pos="9950450" algn="l"/>
              </a:tabLst>
            </a:pPr>
            <a:r>
              <a:rPr sz="4800" dirty="0">
                <a:latin typeface="Rockwell"/>
                <a:cs typeface="Rockwell"/>
              </a:rPr>
              <a:t>Band</a:t>
            </a:r>
            <a:r>
              <a:rPr sz="4800" spc="-15" dirty="0">
                <a:latin typeface="Rockwell"/>
                <a:cs typeface="Rockwell"/>
              </a:rPr>
              <a:t>w</a:t>
            </a:r>
            <a:r>
              <a:rPr sz="4800" dirty="0">
                <a:latin typeface="Rockwell"/>
                <a:cs typeface="Rockwell"/>
              </a:rPr>
              <a:t>idth	bergantung	pada	data	rate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84803" y="647522"/>
            <a:ext cx="6636384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Binari </a:t>
            </a:r>
            <a:r>
              <a:rPr dirty="0"/>
              <a:t>Digital</a:t>
            </a:r>
            <a:r>
              <a:rPr spc="-75" dirty="0"/>
              <a:t> </a:t>
            </a:r>
            <a:r>
              <a:rPr dirty="0"/>
              <a:t>Data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512758"/>
            <a:ext cx="14366113" cy="5721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94080" y="647522"/>
            <a:ext cx="1262062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Konversi PC kedalam Sinyal</a:t>
            </a:r>
            <a:r>
              <a:rPr spc="-55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395219"/>
            <a:ext cx="12719685" cy="563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Biasanya menggunakan sinyal digital </a:t>
            </a:r>
            <a:r>
              <a:rPr sz="4400" dirty="0">
                <a:latin typeface="Rockwell"/>
                <a:cs typeface="Rockwell"/>
              </a:rPr>
              <a:t>untuk  data digital dan </a:t>
            </a:r>
            <a:r>
              <a:rPr sz="4400" spc="-5" dirty="0">
                <a:latin typeface="Rockwell"/>
                <a:cs typeface="Rockwell"/>
              </a:rPr>
              <a:t>sinyal analog </a:t>
            </a:r>
            <a:r>
              <a:rPr sz="4400" dirty="0">
                <a:latin typeface="Rockwell"/>
                <a:cs typeface="Rockwell"/>
              </a:rPr>
              <a:t>untuk data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analog</a:t>
            </a:r>
            <a:endParaRPr sz="4400">
              <a:latin typeface="Rockwell"/>
              <a:cs typeface="Rockwell"/>
            </a:endParaRPr>
          </a:p>
          <a:p>
            <a:pPr marL="440690" marR="1797685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Dapat menggunakan </a:t>
            </a:r>
            <a:r>
              <a:rPr sz="4400" spc="-5" dirty="0">
                <a:latin typeface="Rockwell"/>
                <a:cs typeface="Rockwell"/>
              </a:rPr>
              <a:t>sinyal </a:t>
            </a:r>
            <a:r>
              <a:rPr sz="4400" dirty="0">
                <a:latin typeface="Rockwell"/>
                <a:cs typeface="Rockwell"/>
              </a:rPr>
              <a:t>analog</a:t>
            </a:r>
            <a:r>
              <a:rPr sz="4400" spc="-7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untuk  </a:t>
            </a:r>
            <a:r>
              <a:rPr sz="4400" spc="-5" dirty="0">
                <a:latin typeface="Rockwell"/>
                <a:cs typeface="Rockwell"/>
              </a:rPr>
              <a:t>membawa </a:t>
            </a:r>
            <a:r>
              <a:rPr sz="4400" dirty="0">
                <a:latin typeface="Rockwell"/>
                <a:cs typeface="Rockwell"/>
              </a:rPr>
              <a:t>data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digital</a:t>
            </a:r>
            <a:endParaRPr sz="4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00"/>
              </a:spcBef>
              <a:buChar char="–"/>
              <a:tabLst>
                <a:tab pos="939800" algn="l"/>
              </a:tabLst>
            </a:pPr>
            <a:r>
              <a:rPr sz="3600" dirty="0">
                <a:latin typeface="Rockwell"/>
                <a:cs typeface="Rockwell"/>
              </a:rPr>
              <a:t>Modem</a:t>
            </a:r>
            <a:endParaRPr sz="3600">
              <a:latin typeface="Rockwell"/>
              <a:cs typeface="Rockwell"/>
            </a:endParaRPr>
          </a:p>
          <a:p>
            <a:pPr marL="440690" marR="1894205" indent="-428625">
              <a:lnSpc>
                <a:spcPct val="100000"/>
              </a:lnSpc>
              <a:spcBef>
                <a:spcPts val="102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Dapat </a:t>
            </a:r>
            <a:r>
              <a:rPr sz="4400" spc="-5" dirty="0">
                <a:latin typeface="Rockwell"/>
                <a:cs typeface="Rockwell"/>
              </a:rPr>
              <a:t>menggunakan sinyal </a:t>
            </a:r>
            <a:r>
              <a:rPr sz="4400" dirty="0">
                <a:latin typeface="Rockwell"/>
                <a:cs typeface="Rockwell"/>
              </a:rPr>
              <a:t>digital untuk  </a:t>
            </a:r>
            <a:r>
              <a:rPr sz="4400" spc="-5" dirty="0">
                <a:latin typeface="Rockwell"/>
                <a:cs typeface="Rockwell"/>
              </a:rPr>
              <a:t>membawa </a:t>
            </a:r>
            <a:r>
              <a:rPr sz="4400" dirty="0">
                <a:latin typeface="Rockwell"/>
                <a:cs typeface="Rockwell"/>
              </a:rPr>
              <a:t>data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analog</a:t>
            </a:r>
            <a:endParaRPr sz="4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94"/>
              </a:spcBef>
              <a:buChar char="–"/>
              <a:tabLst>
                <a:tab pos="939800" algn="l"/>
              </a:tabLst>
            </a:pPr>
            <a:r>
              <a:rPr sz="3600" dirty="0">
                <a:latin typeface="Rockwell"/>
                <a:cs typeface="Rockwell"/>
              </a:rPr>
              <a:t>Compact Disc</a:t>
            </a:r>
            <a:r>
              <a:rPr sz="3600" spc="-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audio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45634" y="647522"/>
            <a:ext cx="551497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Data dan</a:t>
            </a:r>
            <a:r>
              <a:rPr spc="-80" dirty="0"/>
              <a:t> </a:t>
            </a:r>
            <a:r>
              <a:rPr spc="-5" dirty="0"/>
              <a:t>Signal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227" y="1985920"/>
            <a:ext cx="13829001" cy="68905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60679" y="647522"/>
            <a:ext cx="136817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Representasi Sinyal </a:t>
            </a:r>
            <a:r>
              <a:rPr spc="-5" dirty="0"/>
              <a:t>Analog </a:t>
            </a:r>
            <a:r>
              <a:rPr dirty="0"/>
              <a:t>dan</a:t>
            </a:r>
            <a:r>
              <a:rPr spc="-65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8664" y="113359"/>
            <a:ext cx="14028803" cy="87966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9300" y="2096515"/>
            <a:ext cx="12698095" cy="4415155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Sinyal </a:t>
            </a:r>
            <a:r>
              <a:rPr sz="4800" spc="-10" dirty="0">
                <a:latin typeface="Rockwell"/>
                <a:cs typeface="Rockwell"/>
              </a:rPr>
              <a:t>analog </a:t>
            </a:r>
            <a:r>
              <a:rPr sz="4800" spc="-5" dirty="0">
                <a:latin typeface="Rockwell"/>
                <a:cs typeface="Rockwell"/>
              </a:rPr>
              <a:t>dipancarkan </a:t>
            </a:r>
            <a:r>
              <a:rPr sz="4800" dirty="0">
                <a:latin typeface="Rockwell"/>
                <a:cs typeface="Rockwell"/>
              </a:rPr>
              <a:t>tanpa </a:t>
            </a:r>
            <a:r>
              <a:rPr sz="4800" spc="-5" dirty="0">
                <a:latin typeface="Rockwell"/>
                <a:cs typeface="Rockwell"/>
              </a:rPr>
              <a:t>melihat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isi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2249170" algn="l"/>
                <a:tab pos="4446905" algn="l"/>
              </a:tabLst>
            </a:pPr>
            <a:r>
              <a:rPr sz="4800" dirty="0">
                <a:latin typeface="Rockwell"/>
                <a:cs typeface="Rockwell"/>
              </a:rPr>
              <a:t>Dapat	berupa	</a:t>
            </a:r>
            <a:r>
              <a:rPr sz="4800" spc="-5" dirty="0">
                <a:latin typeface="Rockwell"/>
                <a:cs typeface="Rockwell"/>
              </a:rPr>
              <a:t>data </a:t>
            </a:r>
            <a:r>
              <a:rPr sz="4800" dirty="0">
                <a:latin typeface="Rockwell"/>
                <a:cs typeface="Rockwell"/>
              </a:rPr>
              <a:t>digital </a:t>
            </a:r>
            <a:r>
              <a:rPr sz="4800" spc="-5" dirty="0">
                <a:latin typeface="Rockwell"/>
                <a:cs typeface="Rockwell"/>
              </a:rPr>
              <a:t>atau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analog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Attenuated over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distance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11129010" algn="l"/>
              </a:tabLst>
            </a:pPr>
            <a:r>
              <a:rPr sz="4800" dirty="0">
                <a:latin typeface="Rockwell"/>
                <a:cs typeface="Rockwell"/>
              </a:rPr>
              <a:t>Menggun</a:t>
            </a:r>
            <a:r>
              <a:rPr sz="4800" spc="-15" dirty="0">
                <a:latin typeface="Rockwell"/>
                <a:cs typeface="Rockwell"/>
              </a:rPr>
              <a:t>a</a:t>
            </a:r>
            <a:r>
              <a:rPr sz="4800" spc="-5" dirty="0">
                <a:latin typeface="Rockwell"/>
                <a:cs typeface="Rockwell"/>
              </a:rPr>
              <a:t>ka</a:t>
            </a:r>
            <a:r>
              <a:rPr sz="4800" dirty="0">
                <a:latin typeface="Rockwell"/>
                <a:cs typeface="Rockwell"/>
              </a:rPr>
              <a:t>n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amplifiers untuk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sinya</a:t>
            </a:r>
            <a:r>
              <a:rPr sz="4800" dirty="0">
                <a:latin typeface="Rockwell"/>
                <a:cs typeface="Rockwell"/>
              </a:rPr>
              <a:t>l	boost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Juga </a:t>
            </a:r>
            <a:r>
              <a:rPr sz="4800" spc="-5" dirty="0">
                <a:latin typeface="Rockwell"/>
                <a:cs typeface="Rockwell"/>
              </a:rPr>
              <a:t>memperkuat</a:t>
            </a:r>
            <a:r>
              <a:rPr sz="4800" spc="-3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noise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73778" y="647522"/>
            <a:ext cx="62566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Transmisi</a:t>
            </a:r>
            <a:r>
              <a:rPr spc="-90" dirty="0"/>
              <a:t> </a:t>
            </a:r>
            <a:r>
              <a:rPr spc="-5" dirty="0"/>
              <a:t>Analog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05482"/>
            <a:ext cx="12216130" cy="587883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Terkait </a:t>
            </a:r>
            <a:r>
              <a:rPr sz="4000" spc="-5" dirty="0">
                <a:latin typeface="Rockwell"/>
                <a:cs typeface="Rockwell"/>
              </a:rPr>
              <a:t>dengan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isi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Integritas dibahayakan </a:t>
            </a:r>
            <a:r>
              <a:rPr sz="4000" spc="-10" dirty="0">
                <a:latin typeface="Rockwell"/>
                <a:cs typeface="Rockwell"/>
              </a:rPr>
              <a:t>oleh noise, </a:t>
            </a:r>
            <a:r>
              <a:rPr sz="4000" spc="-5" dirty="0">
                <a:latin typeface="Rockwell"/>
                <a:cs typeface="Rockwell"/>
              </a:rPr>
              <a:t>attenuation</a:t>
            </a:r>
            <a:r>
              <a:rPr sz="4000" spc="4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etc.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Menggunakan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Repeaters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Repeater </a:t>
            </a:r>
            <a:r>
              <a:rPr sz="4000" spc="-10" dirty="0">
                <a:latin typeface="Rockwell"/>
                <a:cs typeface="Rockwell"/>
              </a:rPr>
              <a:t>menerima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sinyal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Extracts bit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pattern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Retransmits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Attenuation </a:t>
            </a:r>
            <a:r>
              <a:rPr sz="4000" spc="-5" dirty="0">
                <a:latin typeface="Rockwell"/>
                <a:cs typeface="Rockwell"/>
              </a:rPr>
              <a:t>is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overcome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Noise tidak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diperbesar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89019" y="647522"/>
            <a:ext cx="62255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Transmisi</a:t>
            </a:r>
            <a:r>
              <a:rPr spc="-90" dirty="0"/>
              <a:t> </a:t>
            </a:r>
            <a:r>
              <a:rPr spc="-5" dirty="0"/>
              <a:t>Digital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9247" y="1828126"/>
            <a:ext cx="12744450" cy="679767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7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Digital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technology</a:t>
            </a:r>
            <a:endParaRPr sz="3600">
              <a:latin typeface="Rockwell"/>
              <a:cs typeface="Rockwell"/>
            </a:endParaRPr>
          </a:p>
          <a:p>
            <a:pPr marL="1040130" lvl="1" indent="-456565">
              <a:lnSpc>
                <a:spcPct val="100000"/>
              </a:lnSpc>
              <a:spcBef>
                <a:spcPts val="785"/>
              </a:spcBef>
              <a:buChar char="–"/>
              <a:tabLst>
                <a:tab pos="1039494" algn="l"/>
                <a:tab pos="1040765" algn="l"/>
              </a:tabLst>
            </a:pPr>
            <a:r>
              <a:rPr sz="3200" dirty="0">
                <a:latin typeface="Rockwell"/>
                <a:cs typeface="Rockwell"/>
              </a:rPr>
              <a:t>Low cost LSI/VLSI</a:t>
            </a:r>
            <a:r>
              <a:rPr sz="3200" spc="-9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technology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5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Data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integrity</a:t>
            </a:r>
            <a:endParaRPr sz="3600">
              <a:latin typeface="Rockwell"/>
              <a:cs typeface="Rockwell"/>
            </a:endParaRPr>
          </a:p>
          <a:p>
            <a:pPr marL="1040130" lvl="1" indent="-456565">
              <a:lnSpc>
                <a:spcPct val="100000"/>
              </a:lnSpc>
              <a:spcBef>
                <a:spcPts val="780"/>
              </a:spcBef>
              <a:buChar char="–"/>
              <a:tabLst>
                <a:tab pos="1039494" algn="l"/>
                <a:tab pos="1040765" algn="l"/>
              </a:tabLst>
            </a:pPr>
            <a:r>
              <a:rPr sz="3200" dirty="0">
                <a:latin typeface="Rockwell"/>
                <a:cs typeface="Rockwell"/>
              </a:rPr>
              <a:t>Longer distances </a:t>
            </a:r>
            <a:r>
              <a:rPr sz="3200" spc="-5" dirty="0">
                <a:latin typeface="Rockwell"/>
                <a:cs typeface="Rockwell"/>
              </a:rPr>
              <a:t>over </a:t>
            </a:r>
            <a:r>
              <a:rPr sz="3200" dirty="0">
                <a:latin typeface="Rockwell"/>
                <a:cs typeface="Rockwell"/>
              </a:rPr>
              <a:t>lower </a:t>
            </a:r>
            <a:r>
              <a:rPr sz="3200" spc="-5" dirty="0">
                <a:latin typeface="Rockwell"/>
                <a:cs typeface="Rockwell"/>
              </a:rPr>
              <a:t>quality</a:t>
            </a:r>
            <a:r>
              <a:rPr sz="3200" spc="-4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lines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5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Capacity</a:t>
            </a:r>
            <a:r>
              <a:rPr sz="3600" spc="-5" dirty="0">
                <a:latin typeface="Rockwell"/>
                <a:cs typeface="Rockwell"/>
              </a:rPr>
              <a:t> utilization</a:t>
            </a:r>
            <a:endParaRPr sz="36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85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Bandwith tinggi </a:t>
            </a:r>
            <a:r>
              <a:rPr sz="3200" spc="-5" dirty="0">
                <a:latin typeface="Rockwell"/>
                <a:cs typeface="Rockwell"/>
              </a:rPr>
              <a:t>berhubungan </a:t>
            </a:r>
            <a:r>
              <a:rPr sz="3200" dirty="0">
                <a:latin typeface="Rockwell"/>
                <a:cs typeface="Rockwell"/>
              </a:rPr>
              <a:t>dengan</a:t>
            </a:r>
            <a:r>
              <a:rPr sz="3200" spc="-50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ekonomis</a:t>
            </a:r>
            <a:endParaRPr sz="32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70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Derajat tinggi dari </a:t>
            </a:r>
            <a:r>
              <a:rPr sz="3200" spc="-5" dirty="0">
                <a:latin typeface="Rockwell"/>
                <a:cs typeface="Rockwell"/>
              </a:rPr>
              <a:t>multiplexing </a:t>
            </a:r>
            <a:r>
              <a:rPr sz="3200" dirty="0">
                <a:latin typeface="Rockwell"/>
                <a:cs typeface="Rockwell"/>
              </a:rPr>
              <a:t>lebih </a:t>
            </a:r>
            <a:r>
              <a:rPr sz="3200" spc="-5" dirty="0">
                <a:latin typeface="Rockwell"/>
                <a:cs typeface="Rockwell"/>
              </a:rPr>
              <a:t>mudah </a:t>
            </a:r>
            <a:r>
              <a:rPr sz="3200" dirty="0">
                <a:latin typeface="Rockwell"/>
                <a:cs typeface="Rockwell"/>
              </a:rPr>
              <a:t>dgn </a:t>
            </a:r>
            <a:r>
              <a:rPr sz="3200" spc="-5" dirty="0">
                <a:latin typeface="Rockwell"/>
                <a:cs typeface="Rockwell"/>
              </a:rPr>
              <a:t>teknik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digital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5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Security </a:t>
            </a:r>
            <a:r>
              <a:rPr sz="3600" dirty="0">
                <a:latin typeface="Rockwell"/>
                <a:cs typeface="Rockwell"/>
              </a:rPr>
              <a:t>&amp;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Privacy</a:t>
            </a:r>
            <a:endParaRPr sz="36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85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Encryption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4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Integration</a:t>
            </a:r>
            <a:endParaRPr sz="36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50"/>
              </a:spcBef>
              <a:buChar char="–"/>
              <a:tabLst>
                <a:tab pos="939165" algn="l"/>
                <a:tab pos="939800" algn="l"/>
              </a:tabLst>
            </a:pPr>
            <a:r>
              <a:rPr sz="3000" dirty="0">
                <a:latin typeface="Rockwell"/>
                <a:cs typeface="Rockwell"/>
              </a:rPr>
              <a:t>Dapat </a:t>
            </a:r>
            <a:r>
              <a:rPr sz="3000" spc="-5" dirty="0">
                <a:latin typeface="Rockwell"/>
                <a:cs typeface="Rockwell"/>
              </a:rPr>
              <a:t>perlakukan </a:t>
            </a:r>
            <a:r>
              <a:rPr sz="3000" dirty="0">
                <a:latin typeface="Rockwell"/>
                <a:cs typeface="Rockwell"/>
              </a:rPr>
              <a:t>data </a:t>
            </a:r>
            <a:r>
              <a:rPr sz="3000" spc="-5" dirty="0">
                <a:latin typeface="Rockwell"/>
                <a:cs typeface="Rockwell"/>
              </a:rPr>
              <a:t>digital </a:t>
            </a:r>
            <a:r>
              <a:rPr sz="3000" dirty="0">
                <a:latin typeface="Rockwell"/>
                <a:cs typeface="Rockwell"/>
              </a:rPr>
              <a:t>dan analog dg cara yg</a:t>
            </a:r>
            <a:r>
              <a:rPr sz="3000" spc="-55" dirty="0">
                <a:latin typeface="Rockwell"/>
                <a:cs typeface="Rockwell"/>
              </a:rPr>
              <a:t> </a:t>
            </a:r>
            <a:r>
              <a:rPr sz="3000" dirty="0">
                <a:latin typeface="Rockwell"/>
                <a:cs typeface="Rockwell"/>
              </a:rPr>
              <a:t>sama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855977" y="647522"/>
            <a:ext cx="106972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Keuntungan Transmisi</a:t>
            </a:r>
            <a:r>
              <a:rPr spc="-105" dirty="0"/>
              <a:t> </a:t>
            </a:r>
            <a:r>
              <a:rPr dirty="0"/>
              <a:t>Digital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0414000" cy="5761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Sinyal yg diterima </a:t>
            </a:r>
            <a:r>
              <a:rPr sz="4400" spc="-5" dirty="0">
                <a:latin typeface="Rockwell"/>
                <a:cs typeface="Rockwell"/>
              </a:rPr>
              <a:t>berbeda dengan </a:t>
            </a:r>
            <a:r>
              <a:rPr sz="4400" dirty="0">
                <a:latin typeface="Rockwell"/>
                <a:cs typeface="Rockwell"/>
              </a:rPr>
              <a:t>yg  dipancarkan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Analog </a:t>
            </a:r>
            <a:r>
              <a:rPr sz="4400" dirty="0">
                <a:latin typeface="Rockwell"/>
                <a:cs typeface="Rockwell"/>
              </a:rPr>
              <a:t>- degradation </a:t>
            </a:r>
            <a:r>
              <a:rPr sz="4400" spc="-5" dirty="0">
                <a:latin typeface="Rockwell"/>
                <a:cs typeface="Rockwell"/>
              </a:rPr>
              <a:t>of signal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quality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Digital - bit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errors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Disebabkan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oleh</a:t>
            </a:r>
            <a:endParaRPr sz="4400">
              <a:latin typeface="Rockwell"/>
              <a:cs typeface="Rockwell"/>
            </a:endParaRPr>
          </a:p>
          <a:p>
            <a:pPr marL="1051560" lvl="1" indent="-467995">
              <a:lnSpc>
                <a:spcPct val="100000"/>
              </a:lnSpc>
              <a:spcBef>
                <a:spcPts val="900"/>
              </a:spcBef>
              <a:buChar char="–"/>
              <a:tabLst>
                <a:tab pos="1051560" algn="l"/>
                <a:tab pos="1052195" algn="l"/>
              </a:tabLst>
            </a:pPr>
            <a:r>
              <a:rPr sz="3600" spc="-5" dirty="0">
                <a:latin typeface="Rockwell"/>
                <a:cs typeface="Rockwell"/>
              </a:rPr>
              <a:t>Attenuation </a:t>
            </a:r>
            <a:r>
              <a:rPr sz="3600" dirty="0">
                <a:latin typeface="Rockwell"/>
                <a:cs typeface="Rockwell"/>
              </a:rPr>
              <a:t>and attenuation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distortion</a:t>
            </a:r>
            <a:endParaRPr sz="3600">
              <a:latin typeface="Rockwell"/>
              <a:cs typeface="Rockwell"/>
            </a:endParaRPr>
          </a:p>
          <a:p>
            <a:pPr marL="1051560" lvl="1" indent="-467995">
              <a:lnSpc>
                <a:spcPct val="100000"/>
              </a:lnSpc>
              <a:spcBef>
                <a:spcPts val="865"/>
              </a:spcBef>
              <a:buChar char="–"/>
              <a:tabLst>
                <a:tab pos="1051560" algn="l"/>
                <a:tab pos="1052195" algn="l"/>
              </a:tabLst>
            </a:pPr>
            <a:r>
              <a:rPr sz="3600" dirty="0">
                <a:latin typeface="Rockwell"/>
                <a:cs typeface="Rockwell"/>
              </a:rPr>
              <a:t>Delay</a:t>
            </a:r>
            <a:r>
              <a:rPr sz="3600" spc="-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distortion</a:t>
            </a:r>
            <a:endParaRPr sz="3600">
              <a:latin typeface="Rockwell"/>
              <a:cs typeface="Rockwell"/>
            </a:endParaRPr>
          </a:p>
          <a:p>
            <a:pPr marL="1051560" lvl="1" indent="-467995">
              <a:lnSpc>
                <a:spcPct val="100000"/>
              </a:lnSpc>
              <a:spcBef>
                <a:spcPts val="860"/>
              </a:spcBef>
              <a:buChar char="–"/>
              <a:tabLst>
                <a:tab pos="1051560" algn="l"/>
                <a:tab pos="1052195" algn="l"/>
              </a:tabLst>
            </a:pPr>
            <a:r>
              <a:rPr sz="3600" spc="-5" dirty="0">
                <a:latin typeface="Rockwell"/>
                <a:cs typeface="Rockwell"/>
              </a:rPr>
              <a:t>Noise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20541" y="647522"/>
            <a:ext cx="77609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Pelemahan</a:t>
            </a:r>
            <a:r>
              <a:rPr spc="-55" dirty="0"/>
              <a:t> </a:t>
            </a:r>
            <a:r>
              <a:rPr spc="-5" dirty="0"/>
              <a:t>Transmisi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91461"/>
            <a:ext cx="12578715" cy="578167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Kekuatan </a:t>
            </a:r>
            <a:r>
              <a:rPr sz="4400" spc="-5" dirty="0">
                <a:latin typeface="Rockwell"/>
                <a:cs typeface="Rockwell"/>
              </a:rPr>
              <a:t>sinyal mulai </a:t>
            </a:r>
            <a:r>
              <a:rPr sz="4400" dirty="0">
                <a:latin typeface="Rockwell"/>
                <a:cs typeface="Rockwell"/>
              </a:rPr>
              <a:t>jatuh </a:t>
            </a:r>
            <a:r>
              <a:rPr sz="4400" spc="-5" dirty="0">
                <a:latin typeface="Rockwell"/>
                <a:cs typeface="Rockwell"/>
              </a:rPr>
              <a:t>dengan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jarak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Bergantung </a:t>
            </a:r>
            <a:r>
              <a:rPr sz="4400" dirty="0">
                <a:latin typeface="Rockwell"/>
                <a:cs typeface="Rockwell"/>
              </a:rPr>
              <a:t>pada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media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Kekuatan yg diterima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sinyal:</a:t>
            </a:r>
            <a:endParaRPr sz="4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00"/>
              </a:spcBef>
              <a:buChar char="–"/>
              <a:tabLst>
                <a:tab pos="939800" algn="l"/>
              </a:tabLst>
            </a:pPr>
            <a:r>
              <a:rPr sz="3600" spc="-5" dirty="0">
                <a:latin typeface="Rockwell"/>
                <a:cs typeface="Rockwell"/>
              </a:rPr>
              <a:t>Harus cukup </a:t>
            </a:r>
            <a:r>
              <a:rPr sz="3600" dirty="0">
                <a:latin typeface="Rockwell"/>
                <a:cs typeface="Rockwell"/>
              </a:rPr>
              <a:t>untuk</a:t>
            </a:r>
            <a:r>
              <a:rPr sz="3600" spc="-1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dideteksi</a:t>
            </a:r>
            <a:endParaRPr sz="36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860"/>
              </a:spcBef>
              <a:buFont typeface="Rockwell"/>
              <a:buChar char="–"/>
              <a:tabLst>
                <a:tab pos="1051560" algn="l"/>
                <a:tab pos="1052195" algn="l"/>
              </a:tabLst>
            </a:pPr>
            <a:r>
              <a:rPr dirty="0"/>
              <a:t>	</a:t>
            </a:r>
            <a:r>
              <a:rPr sz="3600" dirty="0">
                <a:latin typeface="Rockwell"/>
                <a:cs typeface="Rockwell"/>
              </a:rPr>
              <a:t>Harus lebih tinggi daripada </a:t>
            </a:r>
            <a:r>
              <a:rPr sz="3600" spc="-5" dirty="0">
                <a:latin typeface="Rockwell"/>
                <a:cs typeface="Rockwell"/>
              </a:rPr>
              <a:t>noise </a:t>
            </a:r>
            <a:r>
              <a:rPr sz="3600" dirty="0">
                <a:latin typeface="Rockwell"/>
                <a:cs typeface="Rockwell"/>
              </a:rPr>
              <a:t>untuk diterima</a:t>
            </a:r>
            <a:r>
              <a:rPr sz="3600" spc="-1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tanpa  </a:t>
            </a:r>
            <a:r>
              <a:rPr sz="3600" spc="-5" dirty="0">
                <a:latin typeface="Rockwell"/>
                <a:cs typeface="Rockwell"/>
              </a:rPr>
              <a:t>error</a:t>
            </a:r>
            <a:endParaRPr sz="3600">
              <a:latin typeface="Rockwell"/>
              <a:cs typeface="Rockwell"/>
            </a:endParaRPr>
          </a:p>
          <a:p>
            <a:pPr marL="440690" marR="753745" indent="-428625">
              <a:lnSpc>
                <a:spcPct val="100000"/>
              </a:lnSpc>
              <a:spcBef>
                <a:spcPts val="103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Attenuation </a:t>
            </a:r>
            <a:r>
              <a:rPr sz="4400" dirty="0">
                <a:latin typeface="Rockwell"/>
                <a:cs typeface="Rockwell"/>
              </a:rPr>
              <a:t>adalah </a:t>
            </a:r>
            <a:r>
              <a:rPr sz="4400" spc="-5" dirty="0">
                <a:latin typeface="Rockwell"/>
                <a:cs typeface="Rockwell"/>
              </a:rPr>
              <a:t>suatu peningkatan </a:t>
            </a:r>
            <a:r>
              <a:rPr sz="4400" dirty="0">
                <a:latin typeface="Rockwell"/>
                <a:cs typeface="Rockwell"/>
              </a:rPr>
              <a:t>fungsi  frekuensi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163439" y="647522"/>
            <a:ext cx="40747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Attenuation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8659"/>
            <a:ext cx="11080115" cy="251333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5"/>
              </a:spcBef>
              <a:buChar char="•"/>
              <a:tabLst>
                <a:tab pos="441325" algn="l"/>
                <a:tab pos="4806950" algn="l"/>
                <a:tab pos="7593965" algn="l"/>
              </a:tabLst>
            </a:pPr>
            <a:r>
              <a:rPr sz="4800" dirty="0">
                <a:latin typeface="Rockwell"/>
                <a:cs typeface="Rockwell"/>
              </a:rPr>
              <a:t>Hanya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didalam	</a:t>
            </a:r>
            <a:r>
              <a:rPr sz="4800" spc="-5" dirty="0">
                <a:latin typeface="Rockwell"/>
                <a:cs typeface="Rockwell"/>
              </a:rPr>
              <a:t>media </a:t>
            </a:r>
            <a:r>
              <a:rPr sz="4800" dirty="0">
                <a:latin typeface="Rockwell"/>
                <a:cs typeface="Rockwell"/>
              </a:rPr>
              <a:t>yg	dipandu</a:t>
            </a:r>
            <a:endParaRPr sz="4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2726690" algn="l"/>
                <a:tab pos="8216265" algn="l"/>
              </a:tabLst>
            </a:pPr>
            <a:r>
              <a:rPr sz="4800" dirty="0">
                <a:latin typeface="Rockwell"/>
                <a:cs typeface="Rockwell"/>
              </a:rPr>
              <a:t>Mac</a:t>
            </a:r>
            <a:r>
              <a:rPr sz="4800" spc="-15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m</a:t>
            </a:r>
            <a:r>
              <a:rPr sz="4800" spc="5" dirty="0">
                <a:latin typeface="Rockwell"/>
                <a:cs typeface="Rockwell"/>
              </a:rPr>
              <a:t>-</a:t>
            </a:r>
            <a:r>
              <a:rPr sz="4800" spc="-5" dirty="0">
                <a:latin typeface="Rockwell"/>
                <a:cs typeface="Rockwell"/>
              </a:rPr>
              <a:t>mac</a:t>
            </a:r>
            <a:r>
              <a:rPr sz="4800" spc="-20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m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percepatan	propagasi  dengan	</a:t>
            </a:r>
            <a:r>
              <a:rPr sz="4800" spc="-5" dirty="0">
                <a:latin typeface="Rockwell"/>
                <a:cs typeface="Rockwell"/>
              </a:rPr>
              <a:t>frekuensi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313046" y="647522"/>
            <a:ext cx="578167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Delay</a:t>
            </a:r>
            <a:r>
              <a:rPr spc="-75" dirty="0"/>
              <a:t> </a:t>
            </a:r>
            <a:r>
              <a:rPr dirty="0"/>
              <a:t>Distortion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8265"/>
            <a:ext cx="12251055" cy="5716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Sinyal tambahan dimasukkan antara penerima dan  pemancar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Panas</a:t>
            </a:r>
            <a:endParaRPr sz="4000">
              <a:latin typeface="Rockwell"/>
              <a:cs typeface="Rockwell"/>
            </a:endParaRPr>
          </a:p>
          <a:p>
            <a:pPr marL="1045844" lvl="1" indent="-462280">
              <a:lnSpc>
                <a:spcPct val="100000"/>
              </a:lnSpc>
              <a:spcBef>
                <a:spcPts val="845"/>
              </a:spcBef>
              <a:buChar char="–"/>
              <a:tabLst>
                <a:tab pos="1045844" algn="l"/>
                <a:tab pos="1046480" algn="l"/>
              </a:tabLst>
            </a:pPr>
            <a:r>
              <a:rPr sz="3400" spc="-5" dirty="0">
                <a:latin typeface="Rockwell"/>
                <a:cs typeface="Rockwell"/>
              </a:rPr>
              <a:t>Berkaitan dengan panas dari</a:t>
            </a:r>
            <a:r>
              <a:rPr sz="3400" spc="20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elektron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Didistribusikan </a:t>
            </a:r>
            <a:r>
              <a:rPr sz="3400" spc="-10" dirty="0">
                <a:latin typeface="Rockwell"/>
                <a:cs typeface="Rockwell"/>
              </a:rPr>
              <a:t>secara seragam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White</a:t>
            </a:r>
            <a:r>
              <a:rPr sz="3400" spc="-10" dirty="0">
                <a:latin typeface="Rockwell"/>
                <a:cs typeface="Rockwell"/>
              </a:rPr>
              <a:t> noise</a:t>
            </a:r>
            <a:endParaRPr sz="3400">
              <a:latin typeface="Rockwell"/>
              <a:cs typeface="Rockwell"/>
            </a:endParaRPr>
          </a:p>
          <a:p>
            <a:pPr marL="440690" indent="-304165">
              <a:lnSpc>
                <a:spcPct val="100000"/>
              </a:lnSpc>
              <a:spcBef>
                <a:spcPts val="940"/>
              </a:spcBef>
              <a:buChar char="•"/>
              <a:tabLst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Intermodulation</a:t>
            </a:r>
            <a:endParaRPr sz="4000">
              <a:latin typeface="Rockwell"/>
              <a:cs typeface="Rockwell"/>
            </a:endParaRPr>
          </a:p>
          <a:p>
            <a:pPr marL="939165" marR="267970" indent="-355600">
              <a:lnSpc>
                <a:spcPct val="100000"/>
              </a:lnSpc>
              <a:spcBef>
                <a:spcPts val="840"/>
              </a:spcBef>
              <a:tabLst>
                <a:tab pos="1045844" algn="l"/>
              </a:tabLst>
            </a:pPr>
            <a:r>
              <a:rPr sz="3400" spc="-5" dirty="0">
                <a:latin typeface="Rockwell"/>
                <a:cs typeface="Rockwell"/>
              </a:rPr>
              <a:t>–		Isyarat </a:t>
            </a:r>
            <a:r>
              <a:rPr sz="3400" spc="-10" dirty="0">
                <a:latin typeface="Rockwell"/>
                <a:cs typeface="Rockwell"/>
              </a:rPr>
              <a:t>yang menjadi </a:t>
            </a:r>
            <a:r>
              <a:rPr sz="3400" spc="-5" dirty="0">
                <a:latin typeface="Rockwell"/>
                <a:cs typeface="Rockwell"/>
              </a:rPr>
              <a:t>penjumlahan dan perbedaan dari  frekwensi </a:t>
            </a:r>
            <a:r>
              <a:rPr sz="3400" dirty="0">
                <a:latin typeface="Rockwell"/>
                <a:cs typeface="Rockwell"/>
              </a:rPr>
              <a:t>asli </a:t>
            </a:r>
            <a:r>
              <a:rPr sz="3400" spc="-10" dirty="0">
                <a:latin typeface="Rockwell"/>
                <a:cs typeface="Rockwell"/>
              </a:rPr>
              <a:t>yang </a:t>
            </a:r>
            <a:r>
              <a:rPr sz="3400" spc="-5" dirty="0">
                <a:latin typeface="Rockwell"/>
                <a:cs typeface="Rockwell"/>
              </a:rPr>
              <a:t>berbagi suatu</a:t>
            </a:r>
            <a:r>
              <a:rPr sz="3400" spc="10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medium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Noise</a:t>
            </a:r>
            <a:r>
              <a:rPr spc="-95" dirty="0"/>
              <a:t> </a:t>
            </a:r>
            <a:r>
              <a:rPr spc="-5" dirty="0"/>
              <a:t>(1)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4800"/>
            <a:ext cx="11283315" cy="5446395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Crosstalk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Sinyal dari </a:t>
            </a:r>
            <a:r>
              <a:rPr sz="4000" spc="-10" dirty="0">
                <a:latin typeface="Rockwell"/>
                <a:cs typeface="Rockwell"/>
              </a:rPr>
              <a:t>satu </a:t>
            </a:r>
            <a:r>
              <a:rPr sz="4000" spc="-5" dirty="0">
                <a:latin typeface="Rockwell"/>
                <a:cs typeface="Rockwell"/>
              </a:rPr>
              <a:t>garis diambil </a:t>
            </a:r>
            <a:r>
              <a:rPr sz="4000" spc="-10" dirty="0">
                <a:latin typeface="Rockwell"/>
                <a:cs typeface="Rockwell"/>
              </a:rPr>
              <a:t>oleh yang</a:t>
            </a:r>
            <a:r>
              <a:rPr sz="4000" spc="6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lain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Impulse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5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Pulsa tidak beraturan atau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spikes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External electromagnetic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interference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Short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duration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High </a:t>
            </a:r>
            <a:r>
              <a:rPr sz="4000" spc="-5" dirty="0">
                <a:latin typeface="Rockwell"/>
                <a:cs typeface="Rockwell"/>
              </a:rPr>
              <a:t>amplitude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Noise</a:t>
            </a:r>
            <a:r>
              <a:rPr spc="-95" dirty="0"/>
              <a:t> </a:t>
            </a:r>
            <a:r>
              <a:rPr spc="-5" dirty="0"/>
              <a:t>(2)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4800"/>
            <a:ext cx="11420475" cy="4714875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Data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rate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10" dirty="0">
                <a:latin typeface="Rockwell"/>
                <a:cs typeface="Rockwell"/>
              </a:rPr>
              <a:t>Bits </a:t>
            </a:r>
            <a:r>
              <a:rPr sz="4000" spc="-5" dirty="0">
                <a:latin typeface="Rockwell"/>
                <a:cs typeface="Rockwell"/>
              </a:rPr>
              <a:t>per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second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Tingkat </a:t>
            </a:r>
            <a:r>
              <a:rPr sz="4000" spc="-5" dirty="0">
                <a:latin typeface="Rockwell"/>
                <a:cs typeface="Rockwell"/>
              </a:rPr>
              <a:t>di </a:t>
            </a:r>
            <a:r>
              <a:rPr sz="4000" spc="-10" dirty="0">
                <a:latin typeface="Rockwell"/>
                <a:cs typeface="Rockwell"/>
              </a:rPr>
              <a:t>mana </a:t>
            </a:r>
            <a:r>
              <a:rPr sz="4000" spc="-5" dirty="0">
                <a:latin typeface="Rockwell"/>
                <a:cs typeface="Rockwell"/>
              </a:rPr>
              <a:t>data dapat</a:t>
            </a:r>
            <a:r>
              <a:rPr sz="4000" spc="5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dikomunikasikan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Bandwidth</a:t>
            </a:r>
            <a:endParaRPr sz="4800">
              <a:latin typeface="Rockwell"/>
              <a:cs typeface="Rockwell"/>
            </a:endParaRPr>
          </a:p>
          <a:p>
            <a:pPr marL="1064260" lvl="1" indent="-480059">
              <a:lnSpc>
                <a:spcPct val="100000"/>
              </a:lnSpc>
              <a:spcBef>
                <a:spcPts val="980"/>
              </a:spcBef>
              <a:buChar char="–"/>
              <a:tabLst>
                <a:tab pos="1063625" algn="l"/>
                <a:tab pos="1064260" algn="l"/>
              </a:tabLst>
            </a:pPr>
            <a:r>
              <a:rPr sz="4000" spc="-5" dirty="0">
                <a:latin typeface="Rockwell"/>
                <a:cs typeface="Rockwell"/>
              </a:rPr>
              <a:t>Satu putaran per </a:t>
            </a:r>
            <a:r>
              <a:rPr sz="4000" spc="-10" dirty="0">
                <a:latin typeface="Rockwell"/>
                <a:cs typeface="Rockwell"/>
              </a:rPr>
              <a:t>second </a:t>
            </a:r>
            <a:r>
              <a:rPr sz="4000" spc="-5" dirty="0">
                <a:latin typeface="Rockwell"/>
                <a:cs typeface="Rockwell"/>
              </a:rPr>
              <a:t>of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Hertz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yang </a:t>
            </a:r>
            <a:r>
              <a:rPr sz="4000" spc="-10" dirty="0">
                <a:latin typeface="Rockwell"/>
                <a:cs typeface="Rockwell"/>
              </a:rPr>
              <a:t>dibatasi </a:t>
            </a:r>
            <a:r>
              <a:rPr sz="4000" spc="-5" dirty="0">
                <a:latin typeface="Rockwell"/>
                <a:cs typeface="Rockwell"/>
              </a:rPr>
              <a:t>oleh </a:t>
            </a:r>
            <a:r>
              <a:rPr sz="4000" spc="-10" dirty="0">
                <a:latin typeface="Rockwell"/>
                <a:cs typeface="Rockwell"/>
              </a:rPr>
              <a:t>medium </a:t>
            </a:r>
            <a:r>
              <a:rPr sz="4000" spc="-5" dirty="0">
                <a:latin typeface="Rockwell"/>
                <a:cs typeface="Rockwell"/>
              </a:rPr>
              <a:t>dan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pemancar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326763" y="647522"/>
            <a:ext cx="57511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Kapasitas</a:t>
            </a:r>
            <a:r>
              <a:rPr spc="-105" dirty="0"/>
              <a:t> </a:t>
            </a:r>
            <a:r>
              <a:rPr dirty="0"/>
              <a:t>Kanal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33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539</Words>
  <Application>Microsoft Office PowerPoint</Application>
  <PresentationFormat>Custom</PresentationFormat>
  <Paragraphs>170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Rockwell</vt:lpstr>
      <vt:lpstr>Office Theme</vt:lpstr>
      <vt:lpstr>PowerPoint Presentation</vt:lpstr>
      <vt:lpstr>Terminologi (1)</vt:lpstr>
      <vt:lpstr>Terminologi (2)</vt:lpstr>
      <vt:lpstr>Terminologi (3)</vt:lpstr>
      <vt:lpstr>Simplex,Half-Duplex,Full-Duplex</vt:lpstr>
      <vt:lpstr>Simplex</vt:lpstr>
      <vt:lpstr>Transmisi Data</vt:lpstr>
      <vt:lpstr>Frequency, Spectrum and Bandwidth</vt:lpstr>
      <vt:lpstr>Sinyal Digital dan Analog</vt:lpstr>
      <vt:lpstr>Sinyal Periodik</vt:lpstr>
      <vt:lpstr>Spectrum dan Bandwith</vt:lpstr>
      <vt:lpstr>Signal DC Component</vt:lpstr>
      <vt:lpstr>Data Rate dan Bandwith</vt:lpstr>
      <vt:lpstr>Transmisi Sinyal Analog dan Digital</vt:lpstr>
      <vt:lpstr>Analog dan Digital</vt:lpstr>
      <vt:lpstr>Attenuation Signal Digital</vt:lpstr>
      <vt:lpstr>Komponen Suara</vt:lpstr>
      <vt:lpstr>Konversi Sinyal Suara ke Analog</vt:lpstr>
      <vt:lpstr>Binari Digital Data</vt:lpstr>
      <vt:lpstr>Konversi PC kedalam Sinyal Digital</vt:lpstr>
      <vt:lpstr>Data dan Signal</vt:lpstr>
      <vt:lpstr>Representasi Sinyal Analog dan Digital</vt:lpstr>
      <vt:lpstr>PowerPoint Presentation</vt:lpstr>
      <vt:lpstr>Transmisi Analog</vt:lpstr>
      <vt:lpstr>Transmisi Digital</vt:lpstr>
      <vt:lpstr>Keuntungan Transmisi Digital</vt:lpstr>
      <vt:lpstr>Pelemahan Transmisi</vt:lpstr>
      <vt:lpstr>Attenuation</vt:lpstr>
      <vt:lpstr>Delay Distortion</vt:lpstr>
      <vt:lpstr>Noise (1)</vt:lpstr>
      <vt:lpstr>Noise (2)</vt:lpstr>
      <vt:lpstr>Kapasitas Kanal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2019-08-27T07:40:25Z</dcterms:created>
  <dcterms:modified xsi:type="dcterms:W3CDTF">2019-08-28T06:16:22Z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