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83" r:id="rId3"/>
    <p:sldId id="284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95" r:id="rId15"/>
    <p:sldId id="296" r:id="rId16"/>
    <p:sldId id="297" r:id="rId17"/>
  </p:sldIdLst>
  <p:sldSz cx="9144000" cy="6858000" type="screen4x3"/>
  <p:notesSz cx="9144000" cy="6858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3/8/2021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431413" y="1374012"/>
            <a:ext cx="5407787" cy="54839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482600" y="426719"/>
            <a:ext cx="4292600" cy="15544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533330" y="457093"/>
            <a:ext cx="4191121" cy="14547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533330" y="457093"/>
            <a:ext cx="4191635" cy="1454785"/>
          </a:xfrm>
          <a:custGeom>
            <a:avLst/>
            <a:gdLst/>
            <a:ahLst/>
            <a:cxnLst/>
            <a:rect l="l" t="t" r="r" b="b"/>
            <a:pathLst>
              <a:path w="4191635" h="1454785">
                <a:moveTo>
                  <a:pt x="3893127" y="1454764"/>
                </a:moveTo>
                <a:lnTo>
                  <a:pt x="3122872" y="1354942"/>
                </a:lnTo>
                <a:lnTo>
                  <a:pt x="3071359" y="1364631"/>
                </a:lnTo>
                <a:lnTo>
                  <a:pt x="3019410" y="1373772"/>
                </a:lnTo>
                <a:lnTo>
                  <a:pt x="2967055" y="1382368"/>
                </a:lnTo>
                <a:lnTo>
                  <a:pt x="2914322" y="1390422"/>
                </a:lnTo>
                <a:lnTo>
                  <a:pt x="2861240" y="1397936"/>
                </a:lnTo>
                <a:lnTo>
                  <a:pt x="2807838" y="1404913"/>
                </a:lnTo>
                <a:lnTo>
                  <a:pt x="2754143" y="1411355"/>
                </a:lnTo>
                <a:lnTo>
                  <a:pt x="2700185" y="1417267"/>
                </a:lnTo>
                <a:lnTo>
                  <a:pt x="2645992" y="1422649"/>
                </a:lnTo>
                <a:lnTo>
                  <a:pt x="2591593" y="1427506"/>
                </a:lnTo>
                <a:lnTo>
                  <a:pt x="2537017" y="1431840"/>
                </a:lnTo>
                <a:lnTo>
                  <a:pt x="2482291" y="1435654"/>
                </a:lnTo>
                <a:lnTo>
                  <a:pt x="2427445" y="1438950"/>
                </a:lnTo>
                <a:lnTo>
                  <a:pt x="2372508" y="1441731"/>
                </a:lnTo>
                <a:lnTo>
                  <a:pt x="2317507" y="1444000"/>
                </a:lnTo>
                <a:lnTo>
                  <a:pt x="2262472" y="1445760"/>
                </a:lnTo>
                <a:lnTo>
                  <a:pt x="2207430" y="1447014"/>
                </a:lnTo>
                <a:lnTo>
                  <a:pt x="2152412" y="1447763"/>
                </a:lnTo>
                <a:lnTo>
                  <a:pt x="2097444" y="1448012"/>
                </a:lnTo>
                <a:lnTo>
                  <a:pt x="2042557" y="1447763"/>
                </a:lnTo>
                <a:lnTo>
                  <a:pt x="1987778" y="1447018"/>
                </a:lnTo>
                <a:lnTo>
                  <a:pt x="1933136" y="1445781"/>
                </a:lnTo>
                <a:lnTo>
                  <a:pt x="1878660" y="1444053"/>
                </a:lnTo>
                <a:lnTo>
                  <a:pt x="1824378" y="1441839"/>
                </a:lnTo>
                <a:lnTo>
                  <a:pt x="1770319" y="1439140"/>
                </a:lnTo>
                <a:lnTo>
                  <a:pt x="1716512" y="1435960"/>
                </a:lnTo>
                <a:lnTo>
                  <a:pt x="1662984" y="1432301"/>
                </a:lnTo>
                <a:lnTo>
                  <a:pt x="1609766" y="1428166"/>
                </a:lnTo>
                <a:lnTo>
                  <a:pt x="1556885" y="1423558"/>
                </a:lnTo>
                <a:lnTo>
                  <a:pt x="1504369" y="1418479"/>
                </a:lnTo>
                <a:lnTo>
                  <a:pt x="1452249" y="1412933"/>
                </a:lnTo>
                <a:lnTo>
                  <a:pt x="1400551" y="1406921"/>
                </a:lnTo>
                <a:lnTo>
                  <a:pt x="1349305" y="1400447"/>
                </a:lnTo>
                <a:lnTo>
                  <a:pt x="1298540" y="1393514"/>
                </a:lnTo>
                <a:lnTo>
                  <a:pt x="1248283" y="1386124"/>
                </a:lnTo>
                <a:lnTo>
                  <a:pt x="1198564" y="1378281"/>
                </a:lnTo>
                <a:lnTo>
                  <a:pt x="1149412" y="1369986"/>
                </a:lnTo>
                <a:lnTo>
                  <a:pt x="1100854" y="1361243"/>
                </a:lnTo>
                <a:lnTo>
                  <a:pt x="1052919" y="1352054"/>
                </a:lnTo>
                <a:lnTo>
                  <a:pt x="1005636" y="1342423"/>
                </a:lnTo>
                <a:lnTo>
                  <a:pt x="959035" y="1332351"/>
                </a:lnTo>
                <a:lnTo>
                  <a:pt x="913142" y="1321842"/>
                </a:lnTo>
                <a:lnTo>
                  <a:pt x="867987" y="1310899"/>
                </a:lnTo>
                <a:lnTo>
                  <a:pt x="823598" y="1299524"/>
                </a:lnTo>
                <a:lnTo>
                  <a:pt x="780005" y="1287720"/>
                </a:lnTo>
                <a:lnTo>
                  <a:pt x="737235" y="1275490"/>
                </a:lnTo>
                <a:lnTo>
                  <a:pt x="695318" y="1262836"/>
                </a:lnTo>
                <a:lnTo>
                  <a:pt x="654281" y="1249762"/>
                </a:lnTo>
                <a:lnTo>
                  <a:pt x="614154" y="1236269"/>
                </a:lnTo>
                <a:lnTo>
                  <a:pt x="574965" y="1222362"/>
                </a:lnTo>
                <a:lnTo>
                  <a:pt x="536742" y="1208042"/>
                </a:lnTo>
                <a:lnTo>
                  <a:pt x="499515" y="1193313"/>
                </a:lnTo>
                <a:lnTo>
                  <a:pt x="463311" y="1178177"/>
                </a:lnTo>
                <a:lnTo>
                  <a:pt x="428161" y="1162636"/>
                </a:lnTo>
                <a:lnTo>
                  <a:pt x="361131" y="1130355"/>
                </a:lnTo>
                <a:lnTo>
                  <a:pt x="298654" y="1096490"/>
                </a:lnTo>
                <a:lnTo>
                  <a:pt x="232736" y="1055604"/>
                </a:lnTo>
                <a:lnTo>
                  <a:pt x="199000" y="1031985"/>
                </a:lnTo>
                <a:lnTo>
                  <a:pt x="167969" y="1008134"/>
                </a:lnTo>
                <a:lnTo>
                  <a:pt x="113950" y="959829"/>
                </a:lnTo>
                <a:lnTo>
                  <a:pt x="70535" y="910869"/>
                </a:lnTo>
                <a:lnTo>
                  <a:pt x="37579" y="861430"/>
                </a:lnTo>
                <a:lnTo>
                  <a:pt x="14937" y="811692"/>
                </a:lnTo>
                <a:lnTo>
                  <a:pt x="2466" y="761833"/>
                </a:lnTo>
                <a:lnTo>
                  <a:pt x="0" y="736913"/>
                </a:lnTo>
                <a:lnTo>
                  <a:pt x="21" y="712030"/>
                </a:lnTo>
                <a:lnTo>
                  <a:pt x="7458" y="662463"/>
                </a:lnTo>
                <a:lnTo>
                  <a:pt x="24631" y="613310"/>
                </a:lnTo>
                <a:lnTo>
                  <a:pt x="51397" y="564748"/>
                </a:lnTo>
                <a:lnTo>
                  <a:pt x="87612" y="516957"/>
                </a:lnTo>
                <a:lnTo>
                  <a:pt x="133131" y="470114"/>
                </a:lnTo>
                <a:lnTo>
                  <a:pt x="187809" y="424398"/>
                </a:lnTo>
                <a:lnTo>
                  <a:pt x="251502" y="379986"/>
                </a:lnTo>
                <a:lnTo>
                  <a:pt x="286684" y="358326"/>
                </a:lnTo>
                <a:lnTo>
                  <a:pt x="324066" y="337058"/>
                </a:lnTo>
                <a:lnTo>
                  <a:pt x="363629" y="316206"/>
                </a:lnTo>
                <a:lnTo>
                  <a:pt x="405356" y="295792"/>
                </a:lnTo>
                <a:lnTo>
                  <a:pt x="449229" y="275838"/>
                </a:lnTo>
                <a:lnTo>
                  <a:pt x="495229" y="256365"/>
                </a:lnTo>
                <a:lnTo>
                  <a:pt x="543338" y="237398"/>
                </a:lnTo>
                <a:lnTo>
                  <a:pt x="593539" y="218957"/>
                </a:lnTo>
                <a:lnTo>
                  <a:pt x="645813" y="201065"/>
                </a:lnTo>
                <a:lnTo>
                  <a:pt x="700142" y="183745"/>
                </a:lnTo>
                <a:lnTo>
                  <a:pt x="756508" y="167018"/>
                </a:lnTo>
                <a:lnTo>
                  <a:pt x="814894" y="150907"/>
                </a:lnTo>
                <a:lnTo>
                  <a:pt x="875280" y="135435"/>
                </a:lnTo>
                <a:lnTo>
                  <a:pt x="937650" y="120623"/>
                </a:lnTo>
                <a:lnTo>
                  <a:pt x="1001985" y="106494"/>
                </a:lnTo>
                <a:lnTo>
                  <a:pt x="1068266" y="93070"/>
                </a:lnTo>
                <a:lnTo>
                  <a:pt x="1119780" y="83381"/>
                </a:lnTo>
                <a:lnTo>
                  <a:pt x="1171728" y="74239"/>
                </a:lnTo>
                <a:lnTo>
                  <a:pt x="1224083" y="65643"/>
                </a:lnTo>
                <a:lnTo>
                  <a:pt x="1276816" y="57590"/>
                </a:lnTo>
                <a:lnTo>
                  <a:pt x="1329898" y="50076"/>
                </a:lnTo>
                <a:lnTo>
                  <a:pt x="1383301" y="43099"/>
                </a:lnTo>
                <a:lnTo>
                  <a:pt x="1436995" y="36656"/>
                </a:lnTo>
                <a:lnTo>
                  <a:pt x="1490953" y="30745"/>
                </a:lnTo>
                <a:lnTo>
                  <a:pt x="1545146" y="25362"/>
                </a:lnTo>
                <a:lnTo>
                  <a:pt x="1599545" y="20505"/>
                </a:lnTo>
                <a:lnTo>
                  <a:pt x="1654122" y="16171"/>
                </a:lnTo>
                <a:lnTo>
                  <a:pt x="1708847" y="12358"/>
                </a:lnTo>
                <a:lnTo>
                  <a:pt x="1763693" y="9062"/>
                </a:lnTo>
                <a:lnTo>
                  <a:pt x="1818631" y="6281"/>
                </a:lnTo>
                <a:lnTo>
                  <a:pt x="1873632" y="4012"/>
                </a:lnTo>
                <a:lnTo>
                  <a:pt x="1928667" y="2252"/>
                </a:lnTo>
                <a:lnTo>
                  <a:pt x="1983708" y="998"/>
                </a:lnTo>
                <a:lnTo>
                  <a:pt x="2038727" y="248"/>
                </a:lnTo>
                <a:lnTo>
                  <a:pt x="2093694" y="0"/>
                </a:lnTo>
                <a:lnTo>
                  <a:pt x="2148582" y="249"/>
                </a:lnTo>
                <a:lnTo>
                  <a:pt x="2203361" y="994"/>
                </a:lnTo>
                <a:lnTo>
                  <a:pt x="2258003" y="2231"/>
                </a:lnTo>
                <a:lnTo>
                  <a:pt x="2312479" y="3958"/>
                </a:lnTo>
                <a:lnTo>
                  <a:pt x="2366761" y="6173"/>
                </a:lnTo>
                <a:lnTo>
                  <a:pt x="2420820" y="8871"/>
                </a:lnTo>
                <a:lnTo>
                  <a:pt x="2474628" y="12051"/>
                </a:lnTo>
                <a:lnTo>
                  <a:pt x="2528155" y="15710"/>
                </a:lnTo>
                <a:lnTo>
                  <a:pt x="2581374" y="19846"/>
                </a:lnTo>
                <a:lnTo>
                  <a:pt x="2634255" y="24454"/>
                </a:lnTo>
                <a:lnTo>
                  <a:pt x="2686771" y="29533"/>
                </a:lnTo>
                <a:lnTo>
                  <a:pt x="2738891" y="35079"/>
                </a:lnTo>
                <a:lnTo>
                  <a:pt x="2790589" y="41091"/>
                </a:lnTo>
                <a:lnTo>
                  <a:pt x="2841835" y="47564"/>
                </a:lnTo>
                <a:lnTo>
                  <a:pt x="2892601" y="54497"/>
                </a:lnTo>
                <a:lnTo>
                  <a:pt x="2942858" y="61887"/>
                </a:lnTo>
                <a:lnTo>
                  <a:pt x="2992577" y="69731"/>
                </a:lnTo>
                <a:lnTo>
                  <a:pt x="3041730" y="78026"/>
                </a:lnTo>
                <a:lnTo>
                  <a:pt x="3090288" y="86769"/>
                </a:lnTo>
                <a:lnTo>
                  <a:pt x="3138223" y="95957"/>
                </a:lnTo>
                <a:lnTo>
                  <a:pt x="3185506" y="105589"/>
                </a:lnTo>
                <a:lnTo>
                  <a:pt x="3232108" y="115660"/>
                </a:lnTo>
                <a:lnTo>
                  <a:pt x="3278001" y="126169"/>
                </a:lnTo>
                <a:lnTo>
                  <a:pt x="3323156" y="137113"/>
                </a:lnTo>
                <a:lnTo>
                  <a:pt x="3367545" y="148488"/>
                </a:lnTo>
                <a:lnTo>
                  <a:pt x="3411139" y="160292"/>
                </a:lnTo>
                <a:lnTo>
                  <a:pt x="3453909" y="172522"/>
                </a:lnTo>
                <a:lnTo>
                  <a:pt x="3495827" y="185176"/>
                </a:lnTo>
                <a:lnTo>
                  <a:pt x="3536864" y="198250"/>
                </a:lnTo>
                <a:lnTo>
                  <a:pt x="3576992" y="211742"/>
                </a:lnTo>
                <a:lnTo>
                  <a:pt x="3616181" y="225650"/>
                </a:lnTo>
                <a:lnTo>
                  <a:pt x="3654404" y="239969"/>
                </a:lnTo>
                <a:lnTo>
                  <a:pt x="3691632" y="254699"/>
                </a:lnTo>
                <a:lnTo>
                  <a:pt x="3727836" y="269835"/>
                </a:lnTo>
                <a:lnTo>
                  <a:pt x="3762987" y="285375"/>
                </a:lnTo>
                <a:lnTo>
                  <a:pt x="3830018" y="317657"/>
                </a:lnTo>
                <a:lnTo>
                  <a:pt x="3892496" y="351522"/>
                </a:lnTo>
                <a:lnTo>
                  <a:pt x="3964944" y="396839"/>
                </a:lnTo>
                <a:lnTo>
                  <a:pt x="4004162" y="425071"/>
                </a:lnTo>
                <a:lnTo>
                  <a:pt x="4039620" y="453694"/>
                </a:lnTo>
                <a:lnTo>
                  <a:pt x="4071326" y="482668"/>
                </a:lnTo>
                <a:lnTo>
                  <a:pt x="4099292" y="511951"/>
                </a:lnTo>
                <a:lnTo>
                  <a:pt x="4123526" y="541502"/>
                </a:lnTo>
                <a:lnTo>
                  <a:pt x="4160841" y="601244"/>
                </a:lnTo>
                <a:lnTo>
                  <a:pt x="4183346" y="661564"/>
                </a:lnTo>
                <a:lnTo>
                  <a:pt x="4191121" y="722131"/>
                </a:lnTo>
                <a:lnTo>
                  <a:pt x="4189509" y="752405"/>
                </a:lnTo>
                <a:lnTo>
                  <a:pt x="4175333" y="812725"/>
                </a:lnTo>
                <a:lnTo>
                  <a:pt x="4146622" y="872468"/>
                </a:lnTo>
                <a:lnTo>
                  <a:pt x="4103451" y="931305"/>
                </a:lnTo>
                <a:lnTo>
                  <a:pt x="4076468" y="960280"/>
                </a:lnTo>
                <a:lnTo>
                  <a:pt x="4045900" y="988904"/>
                </a:lnTo>
                <a:lnTo>
                  <a:pt x="4011756" y="1017137"/>
                </a:lnTo>
                <a:lnTo>
                  <a:pt x="3974046" y="1044937"/>
                </a:lnTo>
                <a:lnTo>
                  <a:pt x="3932780" y="1072262"/>
                </a:lnTo>
                <a:lnTo>
                  <a:pt x="3887967" y="1099073"/>
                </a:lnTo>
                <a:lnTo>
                  <a:pt x="3839617" y="1125326"/>
                </a:lnTo>
                <a:lnTo>
                  <a:pt x="3787740" y="1150982"/>
                </a:lnTo>
                <a:lnTo>
                  <a:pt x="3732345" y="1175999"/>
                </a:lnTo>
                <a:lnTo>
                  <a:pt x="3893127" y="1454764"/>
                </a:lnTo>
                <a:close/>
              </a:path>
            </a:pathLst>
          </a:custGeom>
          <a:ln w="12700">
            <a:solidFill>
              <a:srgbClr val="F692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3/8/2021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3/8/2021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566790" y="1161097"/>
            <a:ext cx="853439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3" Type="http://schemas.openxmlformats.org/officeDocument/2006/relationships/image" Target="../media/image28.png"/><Relationship Id="rId21" Type="http://schemas.openxmlformats.org/officeDocument/2006/relationships/image" Target="../media/image45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" Type="http://schemas.openxmlformats.org/officeDocument/2006/relationships/image" Target="../media/image27.png"/><Relationship Id="rId16" Type="http://schemas.openxmlformats.org/officeDocument/2006/relationships/image" Target="../media/image40.png"/><Relationship Id="rId20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11" Type="http://schemas.openxmlformats.org/officeDocument/2006/relationships/image" Target="../media/image35.png"/><Relationship Id="rId24" Type="http://schemas.openxmlformats.org/officeDocument/2006/relationships/image" Target="../media/image48.png"/><Relationship Id="rId5" Type="http://schemas.openxmlformats.org/officeDocument/2006/relationships/image" Target="../media/image30.png"/><Relationship Id="rId15" Type="http://schemas.openxmlformats.org/officeDocument/2006/relationships/image" Target="../media/image39.png"/><Relationship Id="rId23" Type="http://schemas.openxmlformats.org/officeDocument/2006/relationships/image" Target="../media/image47.png"/><Relationship Id="rId10" Type="http://schemas.openxmlformats.org/officeDocument/2006/relationships/image" Target="../media/image34.png"/><Relationship Id="rId19" Type="http://schemas.openxmlformats.org/officeDocument/2006/relationships/image" Target="../media/image43.png"/><Relationship Id="rId4" Type="http://schemas.openxmlformats.org/officeDocument/2006/relationships/image" Target="../media/image29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Relationship Id="rId22" Type="http://schemas.openxmlformats.org/officeDocument/2006/relationships/image" Target="../media/image4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9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5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5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9.png"/><Relationship Id="rId4" Type="http://schemas.openxmlformats.org/officeDocument/2006/relationships/image" Target="../media/image7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9.png"/><Relationship Id="rId4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423160" y="256031"/>
            <a:ext cx="4101084" cy="8092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44219" y="4269740"/>
            <a:ext cx="1765300" cy="518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209800" y="4269740"/>
            <a:ext cx="896619" cy="5181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806700" y="4269740"/>
            <a:ext cx="1600200" cy="5181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04640" y="4269740"/>
            <a:ext cx="2037080" cy="518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847079" y="4269740"/>
            <a:ext cx="924559" cy="5181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71920" y="4269740"/>
            <a:ext cx="1305559" cy="5181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80300" y="4269740"/>
            <a:ext cx="896620" cy="51816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44219" y="4818379"/>
            <a:ext cx="1109980" cy="51815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549400" y="4818379"/>
            <a:ext cx="1295400" cy="51815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42539" y="4818379"/>
            <a:ext cx="1600200" cy="51815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843020" y="4818379"/>
            <a:ext cx="1130300" cy="51815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602479" y="4818379"/>
            <a:ext cx="513079" cy="51815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32740" y="3522979"/>
            <a:ext cx="8404860" cy="19050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757420" y="3581400"/>
            <a:ext cx="86360" cy="8636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90601" y="3556508"/>
            <a:ext cx="8298815" cy="73025"/>
          </a:xfrm>
          <a:custGeom>
            <a:avLst/>
            <a:gdLst/>
            <a:ahLst/>
            <a:cxnLst/>
            <a:rect l="l" t="t" r="r" b="b"/>
            <a:pathLst>
              <a:path w="8298815" h="73025">
                <a:moveTo>
                  <a:pt x="0" y="0"/>
                </a:moveTo>
                <a:lnTo>
                  <a:pt x="225352" y="26285"/>
                </a:lnTo>
                <a:lnTo>
                  <a:pt x="688660" y="49688"/>
                </a:lnTo>
                <a:lnTo>
                  <a:pt x="1145725" y="66472"/>
                </a:lnTo>
                <a:lnTo>
                  <a:pt x="1352346" y="72897"/>
                </a:lnTo>
                <a:lnTo>
                  <a:pt x="7714792" y="14604"/>
                </a:lnTo>
                <a:lnTo>
                  <a:pt x="7790207" y="13931"/>
                </a:lnTo>
                <a:lnTo>
                  <a:pt x="7858919" y="13291"/>
                </a:lnTo>
                <a:lnTo>
                  <a:pt x="7921179" y="12684"/>
                </a:lnTo>
                <a:lnTo>
                  <a:pt x="7977235" y="12109"/>
                </a:lnTo>
                <a:lnTo>
                  <a:pt x="8027338" y="11568"/>
                </a:lnTo>
                <a:lnTo>
                  <a:pt x="8071737" y="11059"/>
                </a:lnTo>
                <a:lnTo>
                  <a:pt x="8110681" y="10583"/>
                </a:lnTo>
                <a:lnTo>
                  <a:pt x="8173203" y="9729"/>
                </a:lnTo>
                <a:lnTo>
                  <a:pt x="8216900" y="9007"/>
                </a:lnTo>
                <a:lnTo>
                  <a:pt x="8255807" y="7956"/>
                </a:lnTo>
                <a:lnTo>
                  <a:pt x="8256888" y="7776"/>
                </a:lnTo>
                <a:lnTo>
                  <a:pt x="8255008" y="7628"/>
                </a:lnTo>
                <a:lnTo>
                  <a:pt x="8250419" y="7513"/>
                </a:lnTo>
                <a:lnTo>
                  <a:pt x="8243370" y="7431"/>
                </a:lnTo>
                <a:lnTo>
                  <a:pt x="8234109" y="7382"/>
                </a:lnTo>
                <a:lnTo>
                  <a:pt x="8222888" y="7365"/>
                </a:lnTo>
                <a:lnTo>
                  <a:pt x="8209954" y="7382"/>
                </a:lnTo>
                <a:lnTo>
                  <a:pt x="8163376" y="7628"/>
                </a:lnTo>
                <a:lnTo>
                  <a:pt x="8110374" y="8170"/>
                </a:lnTo>
                <a:lnTo>
                  <a:pt x="8057684" y="9007"/>
                </a:lnTo>
                <a:lnTo>
                  <a:pt x="8012043" y="10140"/>
                </a:lnTo>
                <a:lnTo>
                  <a:pt x="7973798" y="12109"/>
                </a:lnTo>
                <a:lnTo>
                  <a:pt x="8025891" y="20633"/>
                </a:lnTo>
                <a:lnTo>
                  <a:pt x="8077899" y="28673"/>
                </a:lnTo>
                <a:lnTo>
                  <a:pt x="8131622" y="38322"/>
                </a:lnTo>
                <a:lnTo>
                  <a:pt x="8186626" y="49177"/>
                </a:lnTo>
                <a:lnTo>
                  <a:pt x="8242476" y="60836"/>
                </a:lnTo>
                <a:lnTo>
                  <a:pt x="8298738" y="72897"/>
                </a:lnTo>
              </a:path>
            </a:pathLst>
          </a:custGeom>
          <a:ln w="381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21640" y="3373120"/>
            <a:ext cx="8402320" cy="19303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843779" y="3431540"/>
            <a:ext cx="86360" cy="8636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77685" y="3407155"/>
            <a:ext cx="8298815" cy="73025"/>
          </a:xfrm>
          <a:custGeom>
            <a:avLst/>
            <a:gdLst/>
            <a:ahLst/>
            <a:cxnLst/>
            <a:rect l="l" t="t" r="r" b="b"/>
            <a:pathLst>
              <a:path w="8298815" h="73025">
                <a:moveTo>
                  <a:pt x="0" y="0"/>
                </a:moveTo>
                <a:lnTo>
                  <a:pt x="225358" y="26285"/>
                </a:lnTo>
                <a:lnTo>
                  <a:pt x="688679" y="49688"/>
                </a:lnTo>
                <a:lnTo>
                  <a:pt x="1145757" y="66472"/>
                </a:lnTo>
                <a:lnTo>
                  <a:pt x="1352384" y="72898"/>
                </a:lnTo>
                <a:lnTo>
                  <a:pt x="7714830" y="14605"/>
                </a:lnTo>
                <a:lnTo>
                  <a:pt x="7790245" y="13923"/>
                </a:lnTo>
                <a:lnTo>
                  <a:pt x="7858957" y="13274"/>
                </a:lnTo>
                <a:lnTo>
                  <a:pt x="7921215" y="12659"/>
                </a:lnTo>
                <a:lnTo>
                  <a:pt x="7977270" y="12077"/>
                </a:lnTo>
                <a:lnTo>
                  <a:pt x="8027371" y="11528"/>
                </a:lnTo>
                <a:lnTo>
                  <a:pt x="8071768" y="11012"/>
                </a:lnTo>
                <a:lnTo>
                  <a:pt x="8110710" y="10530"/>
                </a:lnTo>
                <a:lnTo>
                  <a:pt x="8173227" y="9665"/>
                </a:lnTo>
                <a:lnTo>
                  <a:pt x="8216919" y="8933"/>
                </a:lnTo>
                <a:lnTo>
                  <a:pt x="8255814" y="7869"/>
                </a:lnTo>
                <a:lnTo>
                  <a:pt x="8256891" y="7686"/>
                </a:lnTo>
                <a:lnTo>
                  <a:pt x="8255009" y="7536"/>
                </a:lnTo>
                <a:lnTo>
                  <a:pt x="8250418" y="7420"/>
                </a:lnTo>
                <a:lnTo>
                  <a:pt x="8243365" y="7337"/>
                </a:lnTo>
                <a:lnTo>
                  <a:pt x="8234102" y="7287"/>
                </a:lnTo>
                <a:lnTo>
                  <a:pt x="8222878" y="7270"/>
                </a:lnTo>
                <a:lnTo>
                  <a:pt x="8209942" y="7287"/>
                </a:lnTo>
                <a:lnTo>
                  <a:pt x="8163360" y="7536"/>
                </a:lnTo>
                <a:lnTo>
                  <a:pt x="8110355" y="8085"/>
                </a:lnTo>
                <a:lnTo>
                  <a:pt x="8057668" y="8933"/>
                </a:lnTo>
                <a:lnTo>
                  <a:pt x="8012034" y="10081"/>
                </a:lnTo>
                <a:lnTo>
                  <a:pt x="7973807" y="12077"/>
                </a:lnTo>
                <a:lnTo>
                  <a:pt x="8025920" y="20589"/>
                </a:lnTo>
                <a:lnTo>
                  <a:pt x="8077909" y="28617"/>
                </a:lnTo>
                <a:lnTo>
                  <a:pt x="8131613" y="38274"/>
                </a:lnTo>
                <a:lnTo>
                  <a:pt x="8186607" y="49149"/>
                </a:lnTo>
                <a:lnTo>
                  <a:pt x="8242470" y="60827"/>
                </a:lnTo>
                <a:lnTo>
                  <a:pt x="8298776" y="72898"/>
                </a:lnTo>
              </a:path>
            </a:pathLst>
          </a:custGeom>
          <a:ln w="381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11480" y="3449320"/>
            <a:ext cx="8402320" cy="19049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836159" y="3507740"/>
            <a:ext cx="86360" cy="8636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68731" y="3482466"/>
            <a:ext cx="8298815" cy="73025"/>
          </a:xfrm>
          <a:custGeom>
            <a:avLst/>
            <a:gdLst/>
            <a:ahLst/>
            <a:cxnLst/>
            <a:rect l="l" t="t" r="r" b="b"/>
            <a:pathLst>
              <a:path w="8298815" h="73025">
                <a:moveTo>
                  <a:pt x="0" y="0"/>
                </a:moveTo>
                <a:lnTo>
                  <a:pt x="225362" y="26231"/>
                </a:lnTo>
                <a:lnTo>
                  <a:pt x="688706" y="49641"/>
                </a:lnTo>
                <a:lnTo>
                  <a:pt x="1145809" y="66454"/>
                </a:lnTo>
                <a:lnTo>
                  <a:pt x="1352448" y="72898"/>
                </a:lnTo>
                <a:lnTo>
                  <a:pt x="7714767" y="14605"/>
                </a:lnTo>
                <a:lnTo>
                  <a:pt x="7790181" y="13923"/>
                </a:lnTo>
                <a:lnTo>
                  <a:pt x="7858894" y="13274"/>
                </a:lnTo>
                <a:lnTo>
                  <a:pt x="7921153" y="12659"/>
                </a:lnTo>
                <a:lnTo>
                  <a:pt x="7977210" y="12077"/>
                </a:lnTo>
                <a:lnTo>
                  <a:pt x="8027313" y="11528"/>
                </a:lnTo>
                <a:lnTo>
                  <a:pt x="8071711" y="11012"/>
                </a:lnTo>
                <a:lnTo>
                  <a:pt x="8110655" y="10530"/>
                </a:lnTo>
                <a:lnTo>
                  <a:pt x="8173177" y="9665"/>
                </a:lnTo>
                <a:lnTo>
                  <a:pt x="8216875" y="8933"/>
                </a:lnTo>
                <a:lnTo>
                  <a:pt x="8255782" y="7869"/>
                </a:lnTo>
                <a:lnTo>
                  <a:pt x="8256862" y="7686"/>
                </a:lnTo>
                <a:lnTo>
                  <a:pt x="8254983" y="7536"/>
                </a:lnTo>
                <a:lnTo>
                  <a:pt x="8250394" y="7420"/>
                </a:lnTo>
                <a:lnTo>
                  <a:pt x="8243345" y="7337"/>
                </a:lnTo>
                <a:lnTo>
                  <a:pt x="8234084" y="7287"/>
                </a:lnTo>
                <a:lnTo>
                  <a:pt x="8222862" y="7270"/>
                </a:lnTo>
                <a:lnTo>
                  <a:pt x="8209928" y="7287"/>
                </a:lnTo>
                <a:lnTo>
                  <a:pt x="8163351" y="7536"/>
                </a:lnTo>
                <a:lnTo>
                  <a:pt x="8110348" y="8085"/>
                </a:lnTo>
                <a:lnTo>
                  <a:pt x="8057658" y="8933"/>
                </a:lnTo>
                <a:lnTo>
                  <a:pt x="8012018" y="10081"/>
                </a:lnTo>
                <a:lnTo>
                  <a:pt x="7973773" y="12077"/>
                </a:lnTo>
                <a:lnTo>
                  <a:pt x="8025866" y="20589"/>
                </a:lnTo>
                <a:lnTo>
                  <a:pt x="8077874" y="28617"/>
                </a:lnTo>
                <a:lnTo>
                  <a:pt x="8131597" y="38274"/>
                </a:lnTo>
                <a:lnTo>
                  <a:pt x="8186600" y="49149"/>
                </a:lnTo>
                <a:lnTo>
                  <a:pt x="8242450" y="60827"/>
                </a:lnTo>
                <a:lnTo>
                  <a:pt x="8298713" y="72898"/>
                </a:lnTo>
              </a:path>
            </a:pathLst>
          </a:custGeom>
          <a:ln w="381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34366" y="1066800"/>
            <a:ext cx="8872842" cy="2296667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671432" y="3110890"/>
            <a:ext cx="468731" cy="592683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0" y="3110890"/>
            <a:ext cx="468731" cy="592683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25120" y="3395979"/>
            <a:ext cx="8402320" cy="19050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747259" y="3454400"/>
            <a:ext cx="86360" cy="8636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81000" y="3429000"/>
            <a:ext cx="8298815" cy="73025"/>
          </a:xfrm>
          <a:custGeom>
            <a:avLst/>
            <a:gdLst/>
            <a:ahLst/>
            <a:cxnLst/>
            <a:rect l="l" t="t" r="r" b="b"/>
            <a:pathLst>
              <a:path w="8298815" h="73025">
                <a:moveTo>
                  <a:pt x="0" y="0"/>
                </a:moveTo>
                <a:lnTo>
                  <a:pt x="225364" y="26231"/>
                </a:lnTo>
                <a:lnTo>
                  <a:pt x="688698" y="49641"/>
                </a:lnTo>
                <a:lnTo>
                  <a:pt x="1145789" y="66454"/>
                </a:lnTo>
                <a:lnTo>
                  <a:pt x="1352423" y="72898"/>
                </a:lnTo>
                <a:lnTo>
                  <a:pt x="7714742" y="14604"/>
                </a:lnTo>
                <a:lnTo>
                  <a:pt x="7790165" y="13923"/>
                </a:lnTo>
                <a:lnTo>
                  <a:pt x="7858885" y="13274"/>
                </a:lnTo>
                <a:lnTo>
                  <a:pt x="7921152" y="12659"/>
                </a:lnTo>
                <a:lnTo>
                  <a:pt x="7977214" y="12077"/>
                </a:lnTo>
                <a:lnTo>
                  <a:pt x="8027323" y="11528"/>
                </a:lnTo>
                <a:lnTo>
                  <a:pt x="8071726" y="11012"/>
                </a:lnTo>
                <a:lnTo>
                  <a:pt x="8110674" y="10530"/>
                </a:lnTo>
                <a:lnTo>
                  <a:pt x="8173202" y="9665"/>
                </a:lnTo>
                <a:lnTo>
                  <a:pt x="8216904" y="8933"/>
                </a:lnTo>
                <a:lnTo>
                  <a:pt x="8255813" y="7869"/>
                </a:lnTo>
                <a:lnTo>
                  <a:pt x="8256892" y="7686"/>
                </a:lnTo>
                <a:lnTo>
                  <a:pt x="8255012" y="7536"/>
                </a:lnTo>
                <a:lnTo>
                  <a:pt x="8250422" y="7420"/>
                </a:lnTo>
                <a:lnTo>
                  <a:pt x="8243371" y="7337"/>
                </a:lnTo>
                <a:lnTo>
                  <a:pt x="8234108" y="7287"/>
                </a:lnTo>
                <a:lnTo>
                  <a:pt x="8222884" y="7270"/>
                </a:lnTo>
                <a:lnTo>
                  <a:pt x="8209948" y="7287"/>
                </a:lnTo>
                <a:lnTo>
                  <a:pt x="8163362" y="7536"/>
                </a:lnTo>
                <a:lnTo>
                  <a:pt x="8110351" y="8085"/>
                </a:lnTo>
                <a:lnTo>
                  <a:pt x="8057652" y="8933"/>
                </a:lnTo>
                <a:lnTo>
                  <a:pt x="8012003" y="10081"/>
                </a:lnTo>
                <a:lnTo>
                  <a:pt x="7973751" y="12077"/>
                </a:lnTo>
                <a:lnTo>
                  <a:pt x="8025885" y="20589"/>
                </a:lnTo>
                <a:lnTo>
                  <a:pt x="8077910" y="28617"/>
                </a:lnTo>
                <a:lnTo>
                  <a:pt x="8131635" y="38274"/>
                </a:lnTo>
                <a:lnTo>
                  <a:pt x="8186641" y="49149"/>
                </a:lnTo>
                <a:lnTo>
                  <a:pt x="8242507" y="60827"/>
                </a:lnTo>
                <a:lnTo>
                  <a:pt x="8298815" y="72898"/>
                </a:lnTo>
              </a:path>
            </a:pathLst>
          </a:custGeom>
          <a:ln w="381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36600" y="688466"/>
            <a:ext cx="5398643" cy="22071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705600" y="917321"/>
            <a:ext cx="1524000" cy="197827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37639" y="2773679"/>
            <a:ext cx="543560" cy="8077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709420" y="3108960"/>
            <a:ext cx="86360" cy="863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94916" y="2801239"/>
            <a:ext cx="428244" cy="70396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94916" y="2801239"/>
            <a:ext cx="428625" cy="704215"/>
          </a:xfrm>
          <a:custGeom>
            <a:avLst/>
            <a:gdLst/>
            <a:ahLst/>
            <a:cxnLst/>
            <a:rect l="l" t="t" r="r" b="b"/>
            <a:pathLst>
              <a:path w="428625" h="704214">
                <a:moveTo>
                  <a:pt x="0" y="489838"/>
                </a:moveTo>
                <a:lnTo>
                  <a:pt x="167132" y="489838"/>
                </a:lnTo>
                <a:lnTo>
                  <a:pt x="167132" y="0"/>
                </a:lnTo>
                <a:lnTo>
                  <a:pt x="261112" y="0"/>
                </a:lnTo>
                <a:lnTo>
                  <a:pt x="261112" y="489838"/>
                </a:lnTo>
                <a:lnTo>
                  <a:pt x="428244" y="489838"/>
                </a:lnTo>
                <a:lnTo>
                  <a:pt x="214122" y="703961"/>
                </a:lnTo>
                <a:lnTo>
                  <a:pt x="0" y="489838"/>
                </a:lnTo>
                <a:close/>
              </a:path>
            </a:pathLst>
          </a:custGeom>
          <a:ln w="12700">
            <a:solidFill>
              <a:srgbClr val="BD4A4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17520" y="2794000"/>
            <a:ext cx="622300" cy="8636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322320" y="3152139"/>
            <a:ext cx="86360" cy="863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077082" y="2819400"/>
            <a:ext cx="504317" cy="7620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077082" y="2819400"/>
            <a:ext cx="504825" cy="762000"/>
          </a:xfrm>
          <a:custGeom>
            <a:avLst/>
            <a:gdLst/>
            <a:ahLst/>
            <a:cxnLst/>
            <a:rect l="l" t="t" r="r" b="b"/>
            <a:pathLst>
              <a:path w="504825" h="762000">
                <a:moveTo>
                  <a:pt x="0" y="509777"/>
                </a:moveTo>
                <a:lnTo>
                  <a:pt x="196850" y="509777"/>
                </a:lnTo>
                <a:lnTo>
                  <a:pt x="196850" y="0"/>
                </a:lnTo>
                <a:lnTo>
                  <a:pt x="307467" y="0"/>
                </a:lnTo>
                <a:lnTo>
                  <a:pt x="307467" y="509777"/>
                </a:lnTo>
                <a:lnTo>
                  <a:pt x="504317" y="509777"/>
                </a:lnTo>
                <a:lnTo>
                  <a:pt x="252094" y="762000"/>
                </a:lnTo>
                <a:lnTo>
                  <a:pt x="0" y="509777"/>
                </a:lnTo>
                <a:close/>
              </a:path>
            </a:pathLst>
          </a:custGeom>
          <a:ln w="12700">
            <a:solidFill>
              <a:srgbClr val="BD4A4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123179" y="2794000"/>
            <a:ext cx="650239" cy="8636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438140" y="3152139"/>
            <a:ext cx="86360" cy="863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181600" y="2819400"/>
            <a:ext cx="533400" cy="7620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181600" y="2819400"/>
            <a:ext cx="533400" cy="762000"/>
          </a:xfrm>
          <a:custGeom>
            <a:avLst/>
            <a:gdLst/>
            <a:ahLst/>
            <a:cxnLst/>
            <a:rect l="l" t="t" r="r" b="b"/>
            <a:pathLst>
              <a:path w="533400" h="762000">
                <a:moveTo>
                  <a:pt x="0" y="495300"/>
                </a:moveTo>
                <a:lnTo>
                  <a:pt x="208152" y="495300"/>
                </a:lnTo>
                <a:lnTo>
                  <a:pt x="208152" y="0"/>
                </a:lnTo>
                <a:lnTo>
                  <a:pt x="325247" y="0"/>
                </a:lnTo>
                <a:lnTo>
                  <a:pt x="325247" y="495300"/>
                </a:lnTo>
                <a:lnTo>
                  <a:pt x="533400" y="495300"/>
                </a:lnTo>
                <a:lnTo>
                  <a:pt x="266700" y="762000"/>
                </a:lnTo>
                <a:lnTo>
                  <a:pt x="0" y="495300"/>
                </a:lnTo>
                <a:close/>
              </a:path>
            </a:pathLst>
          </a:custGeom>
          <a:ln w="12700">
            <a:solidFill>
              <a:srgbClr val="BD4A4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723380" y="2794000"/>
            <a:ext cx="574040" cy="8636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007859" y="3154679"/>
            <a:ext cx="86359" cy="863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781800" y="2819400"/>
            <a:ext cx="457200" cy="7620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781800" y="2819400"/>
            <a:ext cx="457200" cy="762000"/>
          </a:xfrm>
          <a:custGeom>
            <a:avLst/>
            <a:gdLst/>
            <a:ahLst/>
            <a:cxnLst/>
            <a:rect l="l" t="t" r="r" b="b"/>
            <a:pathLst>
              <a:path w="457200" h="762000">
                <a:moveTo>
                  <a:pt x="0" y="533400"/>
                </a:moveTo>
                <a:lnTo>
                  <a:pt x="178434" y="533400"/>
                </a:lnTo>
                <a:lnTo>
                  <a:pt x="178434" y="0"/>
                </a:lnTo>
                <a:lnTo>
                  <a:pt x="278765" y="0"/>
                </a:lnTo>
                <a:lnTo>
                  <a:pt x="278765" y="533400"/>
                </a:lnTo>
                <a:lnTo>
                  <a:pt x="457200" y="533400"/>
                </a:lnTo>
                <a:lnTo>
                  <a:pt x="228600" y="762000"/>
                </a:lnTo>
                <a:lnTo>
                  <a:pt x="0" y="533400"/>
                </a:lnTo>
                <a:close/>
              </a:path>
            </a:pathLst>
          </a:custGeom>
          <a:ln w="12700">
            <a:solidFill>
              <a:srgbClr val="BD4A4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665719" y="2806700"/>
            <a:ext cx="574040" cy="8636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952740" y="3169920"/>
            <a:ext cx="86359" cy="863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725282" y="2833877"/>
            <a:ext cx="457200" cy="7620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725282" y="2833877"/>
            <a:ext cx="457200" cy="762000"/>
          </a:xfrm>
          <a:custGeom>
            <a:avLst/>
            <a:gdLst/>
            <a:ahLst/>
            <a:cxnLst/>
            <a:rect l="l" t="t" r="r" b="b"/>
            <a:pathLst>
              <a:path w="457200" h="762000">
                <a:moveTo>
                  <a:pt x="0" y="533400"/>
                </a:moveTo>
                <a:lnTo>
                  <a:pt x="178435" y="533400"/>
                </a:lnTo>
                <a:lnTo>
                  <a:pt x="178435" y="0"/>
                </a:lnTo>
                <a:lnTo>
                  <a:pt x="278638" y="0"/>
                </a:lnTo>
                <a:lnTo>
                  <a:pt x="278638" y="533400"/>
                </a:lnTo>
                <a:lnTo>
                  <a:pt x="457200" y="533400"/>
                </a:lnTo>
                <a:lnTo>
                  <a:pt x="228600" y="762000"/>
                </a:lnTo>
                <a:lnTo>
                  <a:pt x="0" y="533400"/>
                </a:lnTo>
                <a:close/>
              </a:path>
            </a:pathLst>
          </a:custGeom>
          <a:ln w="12700">
            <a:solidFill>
              <a:srgbClr val="BD4A4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526794" y="3668966"/>
            <a:ext cx="65786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75" dirty="0">
                <a:latin typeface="Trebuchet MS"/>
                <a:cs typeface="Trebuchet MS"/>
              </a:rPr>
              <a:t>A</a:t>
            </a:r>
            <a:r>
              <a:rPr sz="2800" b="1" spc="-475" dirty="0">
                <a:latin typeface="Trebuchet MS"/>
                <a:cs typeface="Trebuchet MS"/>
              </a:rPr>
              <a:t> </a:t>
            </a:r>
            <a:r>
              <a:rPr sz="2000" b="1" spc="-95" dirty="0">
                <a:latin typeface="Trebuchet MS"/>
                <a:cs typeface="Trebuchet MS"/>
              </a:rPr>
              <a:t>ton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200145" y="3668966"/>
            <a:ext cx="63944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00" dirty="0">
                <a:latin typeface="Trebuchet MS"/>
                <a:cs typeface="Trebuchet MS"/>
              </a:rPr>
              <a:t>B</a:t>
            </a:r>
            <a:r>
              <a:rPr sz="2800" b="1" spc="-484" dirty="0">
                <a:latin typeface="Trebuchet MS"/>
                <a:cs typeface="Trebuchet MS"/>
              </a:rPr>
              <a:t> </a:t>
            </a:r>
            <a:r>
              <a:rPr sz="2000" b="1" spc="-95" dirty="0">
                <a:latin typeface="Trebuchet MS"/>
                <a:cs typeface="Trebuchet MS"/>
              </a:rPr>
              <a:t>ton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61990" y="3592766"/>
            <a:ext cx="62928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229" dirty="0">
                <a:latin typeface="Trebuchet MS"/>
                <a:cs typeface="Trebuchet MS"/>
              </a:rPr>
              <a:t>C</a:t>
            </a:r>
            <a:r>
              <a:rPr sz="2800" b="1" spc="-484" dirty="0">
                <a:latin typeface="Trebuchet MS"/>
                <a:cs typeface="Trebuchet MS"/>
              </a:rPr>
              <a:t> </a:t>
            </a:r>
            <a:r>
              <a:rPr sz="2000" b="1" spc="-95" dirty="0">
                <a:latin typeface="Trebuchet MS"/>
                <a:cs typeface="Trebuchet MS"/>
              </a:rPr>
              <a:t>ton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710044" y="3668966"/>
            <a:ext cx="68770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35" dirty="0">
                <a:latin typeface="Trebuchet MS"/>
                <a:cs typeface="Trebuchet MS"/>
              </a:rPr>
              <a:t>D</a:t>
            </a:r>
            <a:r>
              <a:rPr sz="2800" b="1" spc="-310" dirty="0">
                <a:latin typeface="Trebuchet MS"/>
                <a:cs typeface="Trebuchet MS"/>
              </a:rPr>
              <a:t> </a:t>
            </a:r>
            <a:r>
              <a:rPr sz="2000" b="1" spc="-95" dirty="0">
                <a:latin typeface="Trebuchet MS"/>
                <a:cs typeface="Trebuchet MS"/>
              </a:rPr>
              <a:t>ton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777226" y="3668966"/>
            <a:ext cx="60388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350" dirty="0">
                <a:latin typeface="Trebuchet MS"/>
                <a:cs typeface="Trebuchet MS"/>
              </a:rPr>
              <a:t>F</a:t>
            </a:r>
            <a:r>
              <a:rPr sz="2800" b="1" spc="-484" dirty="0">
                <a:latin typeface="Trebuchet MS"/>
                <a:cs typeface="Trebuchet MS"/>
              </a:rPr>
              <a:t> </a:t>
            </a:r>
            <a:r>
              <a:rPr sz="2000" b="1" spc="-95" dirty="0">
                <a:latin typeface="Trebuchet MS"/>
                <a:cs typeface="Trebuchet MS"/>
              </a:rPr>
              <a:t>ton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156055" y="4773548"/>
            <a:ext cx="1100353" cy="31737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370201" y="4790566"/>
            <a:ext cx="803021" cy="2413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274314" y="4773548"/>
            <a:ext cx="894714" cy="258318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343527" y="4806696"/>
            <a:ext cx="1242440" cy="28422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669660" y="4786884"/>
            <a:ext cx="1342389" cy="291719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106031" y="4774057"/>
            <a:ext cx="535177" cy="25781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757541" y="4790566"/>
            <a:ext cx="138683" cy="23837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164221" y="5413628"/>
            <a:ext cx="972807" cy="25836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239010" y="5415026"/>
            <a:ext cx="932688" cy="256971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371600" y="914400"/>
            <a:ext cx="2806827" cy="1828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61340" y="198120"/>
            <a:ext cx="3172460" cy="4699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0700" y="182879"/>
            <a:ext cx="3218179" cy="4292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09600" y="228587"/>
            <a:ext cx="3075558" cy="3693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609600" y="228587"/>
            <a:ext cx="3075940" cy="369570"/>
          </a:xfrm>
          <a:prstGeom prst="rect">
            <a:avLst/>
          </a:prstGeom>
          <a:ln w="12700">
            <a:solidFill>
              <a:srgbClr val="F6924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40"/>
              </a:spcBef>
            </a:pPr>
            <a:r>
              <a:rPr sz="1800" b="0" spc="-75" dirty="0">
                <a:latin typeface="Arial"/>
                <a:cs typeface="Arial"/>
              </a:rPr>
              <a:t>3.2 </a:t>
            </a:r>
            <a:r>
              <a:rPr sz="1800" b="0" spc="-125" dirty="0">
                <a:latin typeface="Arial"/>
                <a:cs typeface="Arial"/>
              </a:rPr>
              <a:t>Rangkaian </a:t>
            </a:r>
            <a:r>
              <a:rPr sz="1800" b="0" spc="-120" dirty="0">
                <a:latin typeface="Arial"/>
                <a:cs typeface="Arial"/>
              </a:rPr>
              <a:t>Beban</a:t>
            </a:r>
            <a:r>
              <a:rPr sz="1800" b="0" spc="-125" dirty="0">
                <a:latin typeface="Arial"/>
                <a:cs typeface="Arial"/>
              </a:rPr>
              <a:t> </a:t>
            </a:r>
            <a:r>
              <a:rPr sz="1800" b="0" spc="-110" dirty="0">
                <a:latin typeface="Arial"/>
                <a:cs typeface="Arial"/>
              </a:rPr>
              <a:t>Bergerak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7257" y="1161097"/>
            <a:ext cx="2089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85" dirty="0">
                <a:latin typeface="Trebuchet MS"/>
                <a:cs typeface="Trebuchet MS"/>
              </a:rPr>
              <a:t>a</a:t>
            </a:r>
            <a:r>
              <a:rPr sz="1800" b="1" spc="-100" dirty="0">
                <a:latin typeface="Trebuchet MS"/>
                <a:cs typeface="Trebuchet MS"/>
              </a:rPr>
              <a:t>)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33390" y="1301115"/>
            <a:ext cx="2616835" cy="998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910"/>
              </a:lnSpc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R </a:t>
            </a:r>
            <a:r>
              <a:rPr sz="1600" b="1" dirty="0">
                <a:latin typeface="Arial"/>
                <a:cs typeface="Arial"/>
              </a:rPr>
              <a:t>= </a:t>
            </a:r>
            <a:r>
              <a:rPr sz="1600" b="1" spc="10" dirty="0">
                <a:latin typeface="Symbol"/>
                <a:cs typeface="Symbol"/>
              </a:rPr>
              <a:t></a:t>
            </a:r>
            <a:r>
              <a:rPr sz="1600" b="1" spc="10" dirty="0">
                <a:latin typeface="Arial"/>
                <a:cs typeface="Arial"/>
              </a:rPr>
              <a:t>P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spc="-10" dirty="0">
                <a:latin typeface="Arial"/>
                <a:cs typeface="Arial"/>
              </a:rPr>
              <a:t>jumlah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gayavertikal</a:t>
            </a:r>
            <a:endParaRPr sz="1600">
              <a:latin typeface="Arial"/>
              <a:cs typeface="Arial"/>
            </a:endParaRPr>
          </a:p>
          <a:p>
            <a:pPr marL="695960">
              <a:lnSpc>
                <a:spcPts val="1910"/>
              </a:lnSpc>
            </a:pPr>
            <a:r>
              <a:rPr sz="1600" dirty="0">
                <a:latin typeface="Arial"/>
                <a:cs typeface="Arial"/>
              </a:rPr>
              <a:t>= P +</a:t>
            </a:r>
            <a:r>
              <a:rPr sz="1600" spc="-114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</a:t>
            </a:r>
            <a:endParaRPr sz="1600">
              <a:latin typeface="Arial"/>
              <a:cs typeface="Arial"/>
            </a:endParaRPr>
          </a:p>
          <a:p>
            <a:pPr marL="69596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= </a:t>
            </a:r>
            <a:r>
              <a:rPr sz="1600" spc="-5" dirty="0">
                <a:latin typeface="Arial"/>
                <a:cs typeface="Arial"/>
              </a:rPr>
              <a:t>1000 </a:t>
            </a:r>
            <a:r>
              <a:rPr sz="1600" dirty="0">
                <a:latin typeface="Arial"/>
                <a:cs typeface="Arial"/>
              </a:rPr>
              <a:t>+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1000</a:t>
            </a:r>
            <a:endParaRPr sz="1600">
              <a:latin typeface="Arial"/>
              <a:cs typeface="Arial"/>
            </a:endParaRPr>
          </a:p>
          <a:p>
            <a:pPr marL="69596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= </a:t>
            </a:r>
            <a:r>
              <a:rPr sz="1600" spc="-5" dirty="0">
                <a:latin typeface="Arial"/>
                <a:cs typeface="Arial"/>
              </a:rPr>
              <a:t>2000</a:t>
            </a:r>
            <a:r>
              <a:rPr sz="1600" spc="-110" dirty="0">
                <a:latin typeface="Arial"/>
                <a:cs typeface="Arial"/>
              </a:rPr>
              <a:t> </a:t>
            </a:r>
            <a:r>
              <a:rPr sz="1600" spc="-20" dirty="0">
                <a:latin typeface="Arial"/>
                <a:cs typeface="Arial"/>
              </a:rPr>
              <a:t>kg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49290" y="2501646"/>
            <a:ext cx="95440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R. x = </a:t>
            </a:r>
            <a:r>
              <a:rPr sz="1600" spc="-105" dirty="0">
                <a:latin typeface="Arial"/>
                <a:cs typeface="Arial"/>
              </a:rPr>
              <a:t>P.</a:t>
            </a:r>
            <a:r>
              <a:rPr sz="1600" spc="-9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4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49365" y="2527046"/>
            <a:ext cx="131889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(terhadap titik</a:t>
            </a:r>
            <a:r>
              <a:rPr sz="1400" spc="-150" dirty="0">
                <a:latin typeface="Arial"/>
                <a:cs typeface="Arial"/>
              </a:rPr>
              <a:t> </a:t>
            </a:r>
            <a:r>
              <a:rPr sz="1400" spc="5" dirty="0">
                <a:latin typeface="Arial"/>
                <a:cs typeface="Arial"/>
              </a:rPr>
              <a:t>A)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56809" y="2745422"/>
            <a:ext cx="15468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latin typeface="Arial"/>
                <a:cs typeface="Arial"/>
              </a:rPr>
              <a:t>2000 </a:t>
            </a:r>
            <a:r>
              <a:rPr sz="1600" dirty="0">
                <a:latin typeface="Arial"/>
                <a:cs typeface="Arial"/>
              </a:rPr>
              <a:t>x = </a:t>
            </a:r>
            <a:r>
              <a:rPr sz="1600" spc="-10" dirty="0">
                <a:latin typeface="Arial"/>
                <a:cs typeface="Arial"/>
              </a:rPr>
              <a:t>1000. </a:t>
            </a:r>
            <a:r>
              <a:rPr sz="1600" dirty="0">
                <a:latin typeface="Arial"/>
                <a:cs typeface="Arial"/>
              </a:rPr>
              <a:t>4</a:t>
            </a:r>
            <a:endParaRPr sz="1600">
              <a:latin typeface="Arial"/>
              <a:cs typeface="Arial"/>
            </a:endParaRPr>
          </a:p>
          <a:p>
            <a:pPr marL="637540">
              <a:lnSpc>
                <a:spcPct val="100000"/>
              </a:lnSpc>
            </a:pPr>
            <a:r>
              <a:rPr sz="1600" b="1" spc="-5" dirty="0">
                <a:latin typeface="Arial"/>
                <a:cs typeface="Arial"/>
              </a:rPr>
              <a:t>x </a:t>
            </a:r>
            <a:r>
              <a:rPr sz="1600" b="1" dirty="0">
                <a:latin typeface="Arial"/>
                <a:cs typeface="Arial"/>
              </a:rPr>
              <a:t>= </a:t>
            </a:r>
            <a:r>
              <a:rPr sz="1600" b="1" spc="-5" dirty="0">
                <a:latin typeface="Arial"/>
                <a:cs typeface="Arial"/>
              </a:rPr>
              <a:t>2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m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11249" y="2890773"/>
            <a:ext cx="255016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R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spc="-5" dirty="0">
                <a:latin typeface="Arial"/>
                <a:cs typeface="Arial"/>
              </a:rPr>
              <a:t>resultante </a:t>
            </a:r>
            <a:r>
              <a:rPr sz="1600" spc="-15" dirty="0">
                <a:latin typeface="Arial"/>
                <a:cs typeface="Arial"/>
              </a:rPr>
              <a:t>gaya</a:t>
            </a:r>
            <a:r>
              <a:rPr sz="1600" spc="4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vertikal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458341" y="4267200"/>
            <a:ext cx="2885059" cy="18288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069657" y="4515167"/>
            <a:ext cx="2190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90" dirty="0">
                <a:latin typeface="Trebuchet MS"/>
                <a:cs typeface="Trebuchet MS"/>
              </a:rPr>
              <a:t>b</a:t>
            </a:r>
            <a:r>
              <a:rPr sz="1800" b="1" spc="-100" dirty="0">
                <a:latin typeface="Trebuchet MS"/>
                <a:cs typeface="Trebuchet MS"/>
              </a:rPr>
              <a:t>)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033390" y="5745162"/>
            <a:ext cx="298196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3204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/>
                <a:cs typeface="Arial"/>
              </a:rPr>
              <a:t>R. X = </a:t>
            </a:r>
            <a:r>
              <a:rPr sz="1600" spc="-5" dirty="0">
                <a:latin typeface="Arial"/>
                <a:cs typeface="Arial"/>
              </a:rPr>
              <a:t>P</a:t>
            </a:r>
            <a:r>
              <a:rPr sz="1575" spc="-7" baseline="-23809" dirty="0">
                <a:latin typeface="Arial"/>
                <a:cs typeface="Arial"/>
              </a:rPr>
              <a:t>2</a:t>
            </a:r>
            <a:r>
              <a:rPr sz="1600" spc="-5" dirty="0">
                <a:latin typeface="Arial"/>
                <a:cs typeface="Arial"/>
              </a:rPr>
              <a:t>. 4 </a:t>
            </a:r>
            <a:r>
              <a:rPr sz="1600" dirty="0">
                <a:latin typeface="Wingdings"/>
                <a:cs typeface="Wingdings"/>
              </a:rPr>
              <a:t>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Arial"/>
                <a:cs typeface="Arial"/>
              </a:rPr>
              <a:t>(terhadap titik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5" dirty="0">
                <a:latin typeface="Arial"/>
                <a:cs typeface="Arial"/>
              </a:rPr>
              <a:t>A)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latin typeface="Arial"/>
                <a:cs typeface="Arial"/>
              </a:rPr>
              <a:t>2500 </a:t>
            </a:r>
            <a:r>
              <a:rPr sz="1600" dirty="0">
                <a:latin typeface="Arial"/>
                <a:cs typeface="Arial"/>
              </a:rPr>
              <a:t>X = </a:t>
            </a:r>
            <a:r>
              <a:rPr sz="1600" spc="-10" dirty="0">
                <a:latin typeface="Arial"/>
                <a:cs typeface="Arial"/>
              </a:rPr>
              <a:t>1500.</a:t>
            </a:r>
            <a:r>
              <a:rPr sz="1600" spc="5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4</a:t>
            </a:r>
            <a:endParaRPr sz="1600">
              <a:latin typeface="Arial"/>
              <a:cs typeface="Arial"/>
            </a:endParaRPr>
          </a:p>
          <a:p>
            <a:pPr marL="520700">
              <a:lnSpc>
                <a:spcPct val="100000"/>
              </a:lnSpc>
            </a:pPr>
            <a:r>
              <a:rPr sz="1600" b="1" dirty="0">
                <a:latin typeface="Arial"/>
                <a:cs typeface="Arial"/>
              </a:rPr>
              <a:t>X = </a:t>
            </a:r>
            <a:r>
              <a:rPr sz="1600" b="1" spc="-10" dirty="0">
                <a:latin typeface="Arial"/>
                <a:cs typeface="Arial"/>
              </a:rPr>
              <a:t>2,4</a:t>
            </a:r>
            <a:r>
              <a:rPr sz="1600" b="1" spc="-5" dirty="0">
                <a:latin typeface="Arial"/>
                <a:cs typeface="Arial"/>
              </a:rPr>
              <a:t> m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185790" y="4079240"/>
            <a:ext cx="2090420" cy="1439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5" dirty="0">
                <a:latin typeface="Arial"/>
                <a:cs typeface="Arial"/>
              </a:rPr>
              <a:t>P</a:t>
            </a:r>
            <a:r>
              <a:rPr sz="1575" b="1" spc="-7" baseline="-23809" dirty="0">
                <a:latin typeface="Arial"/>
                <a:cs typeface="Arial"/>
              </a:rPr>
              <a:t>1 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b="1" spc="-10" dirty="0">
                <a:latin typeface="Arial"/>
                <a:cs typeface="Arial"/>
              </a:rPr>
              <a:t>1000</a:t>
            </a:r>
            <a:r>
              <a:rPr sz="1600" b="1" spc="-204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kg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latin typeface="Arial"/>
                <a:cs typeface="Arial"/>
              </a:rPr>
              <a:t>P</a:t>
            </a:r>
            <a:r>
              <a:rPr sz="1575" b="1" spc="-7" baseline="-23809" dirty="0">
                <a:latin typeface="Arial"/>
                <a:cs typeface="Arial"/>
              </a:rPr>
              <a:t>2 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b="1" spc="-15" dirty="0">
                <a:latin typeface="Arial"/>
                <a:cs typeface="Arial"/>
              </a:rPr>
              <a:t>1500</a:t>
            </a:r>
            <a:r>
              <a:rPr sz="1600" b="1" spc="-19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kg</a:t>
            </a:r>
            <a:endParaRPr sz="1600">
              <a:latin typeface="Arial"/>
              <a:cs typeface="Arial"/>
            </a:endParaRPr>
          </a:p>
          <a:p>
            <a:pPr marL="88900">
              <a:lnSpc>
                <a:spcPct val="100000"/>
              </a:lnSpc>
              <a:spcBef>
                <a:spcPts val="1530"/>
              </a:spcBef>
            </a:pPr>
            <a:r>
              <a:rPr sz="1600" b="1" spc="-5" dirty="0">
                <a:latin typeface="Arial"/>
                <a:cs typeface="Arial"/>
              </a:rPr>
              <a:t>R </a:t>
            </a:r>
            <a:r>
              <a:rPr sz="1600" b="1" dirty="0">
                <a:latin typeface="Arial"/>
                <a:cs typeface="Arial"/>
              </a:rPr>
              <a:t>= </a:t>
            </a:r>
            <a:r>
              <a:rPr sz="1600" b="1" spc="10" dirty="0">
                <a:latin typeface="Symbol"/>
                <a:cs typeface="Symbol"/>
              </a:rPr>
              <a:t></a:t>
            </a:r>
            <a:r>
              <a:rPr sz="1600" b="1" spc="10" dirty="0">
                <a:latin typeface="Arial"/>
                <a:cs typeface="Arial"/>
              </a:rPr>
              <a:t>P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spc="-5" dirty="0">
                <a:latin typeface="Arial"/>
                <a:cs typeface="Arial"/>
              </a:rPr>
              <a:t>P</a:t>
            </a:r>
            <a:r>
              <a:rPr sz="1575" spc="-7" baseline="-23809" dirty="0">
                <a:latin typeface="Arial"/>
                <a:cs typeface="Arial"/>
              </a:rPr>
              <a:t>1 </a:t>
            </a:r>
            <a:r>
              <a:rPr sz="1600" dirty="0">
                <a:latin typeface="Arial"/>
                <a:cs typeface="Arial"/>
              </a:rPr>
              <a:t>+</a:t>
            </a:r>
            <a:r>
              <a:rPr sz="1600" spc="-22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</a:t>
            </a:r>
            <a:r>
              <a:rPr sz="1575" baseline="-23809" dirty="0">
                <a:latin typeface="Arial"/>
                <a:cs typeface="Arial"/>
              </a:rPr>
              <a:t>2</a:t>
            </a:r>
            <a:endParaRPr sz="1575" baseline="-23809">
              <a:latin typeface="Arial"/>
              <a:cs typeface="Arial"/>
            </a:endParaRPr>
          </a:p>
          <a:p>
            <a:pPr marL="77216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= </a:t>
            </a:r>
            <a:r>
              <a:rPr sz="1600" spc="-10" dirty="0">
                <a:latin typeface="Arial"/>
                <a:cs typeface="Arial"/>
              </a:rPr>
              <a:t>1000 </a:t>
            </a:r>
            <a:r>
              <a:rPr sz="1600" dirty="0">
                <a:latin typeface="Arial"/>
                <a:cs typeface="Arial"/>
              </a:rPr>
              <a:t>+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1500</a:t>
            </a:r>
            <a:endParaRPr sz="1600">
              <a:latin typeface="Arial"/>
              <a:cs typeface="Arial"/>
            </a:endParaRPr>
          </a:p>
          <a:p>
            <a:pPr marL="77216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= </a:t>
            </a:r>
            <a:r>
              <a:rPr sz="1600" b="1" spc="-10" dirty="0">
                <a:latin typeface="Arial"/>
                <a:cs typeface="Arial"/>
              </a:rPr>
              <a:t>2500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kg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557520" y="790321"/>
            <a:ext cx="113284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Arial"/>
                <a:cs typeface="Arial"/>
              </a:rPr>
              <a:t>P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b="1" spc="-10" dirty="0">
                <a:latin typeface="Arial"/>
                <a:cs typeface="Arial"/>
              </a:rPr>
              <a:t>1000</a:t>
            </a:r>
            <a:r>
              <a:rPr sz="1600" b="1" spc="-9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kg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144879" y="533400"/>
            <a:ext cx="3513454" cy="18813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14375" y="691832"/>
            <a:ext cx="2190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0" dirty="0">
                <a:latin typeface="Trebuchet MS"/>
                <a:cs typeface="Trebuchet MS"/>
              </a:rPr>
              <a:t>C</a:t>
            </a:r>
            <a:r>
              <a:rPr sz="1800" b="1" spc="-100" dirty="0">
                <a:latin typeface="Trebuchet MS"/>
                <a:cs typeface="Trebuchet MS"/>
              </a:rPr>
              <a:t>)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38190" y="401573"/>
            <a:ext cx="2528570" cy="1760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265" marR="1033144" indent="-101600" algn="ctr">
              <a:lnSpc>
                <a:spcPct val="100000"/>
              </a:lnSpc>
              <a:spcBef>
                <a:spcPts val="100"/>
              </a:spcBef>
            </a:pPr>
            <a:r>
              <a:rPr sz="1600" b="1" spc="-85" dirty="0">
                <a:latin typeface="Trebuchet MS"/>
                <a:cs typeface="Trebuchet MS"/>
              </a:rPr>
              <a:t>P</a:t>
            </a:r>
            <a:r>
              <a:rPr sz="1575" b="1" spc="-127" baseline="-21164" dirty="0">
                <a:latin typeface="Trebuchet MS"/>
                <a:cs typeface="Trebuchet MS"/>
              </a:rPr>
              <a:t>1 </a:t>
            </a:r>
            <a:r>
              <a:rPr sz="1600" b="1" spc="-145" dirty="0">
                <a:latin typeface="Trebuchet MS"/>
                <a:cs typeface="Trebuchet MS"/>
              </a:rPr>
              <a:t>= </a:t>
            </a:r>
            <a:r>
              <a:rPr sz="1600" b="1" spc="-125" dirty="0">
                <a:latin typeface="Trebuchet MS"/>
                <a:cs typeface="Trebuchet MS"/>
              </a:rPr>
              <a:t>800 </a:t>
            </a:r>
            <a:r>
              <a:rPr sz="1600" b="1" spc="-85" dirty="0">
                <a:latin typeface="Trebuchet MS"/>
                <a:cs typeface="Trebuchet MS"/>
              </a:rPr>
              <a:t>kg  P</a:t>
            </a:r>
            <a:r>
              <a:rPr sz="1575" b="1" spc="-127" baseline="-21164" dirty="0">
                <a:latin typeface="Trebuchet MS"/>
                <a:cs typeface="Trebuchet MS"/>
              </a:rPr>
              <a:t>2 </a:t>
            </a:r>
            <a:r>
              <a:rPr sz="1600" b="1" spc="-145" dirty="0">
                <a:latin typeface="Trebuchet MS"/>
                <a:cs typeface="Trebuchet MS"/>
              </a:rPr>
              <a:t>= </a:t>
            </a:r>
            <a:r>
              <a:rPr sz="1600" b="1" spc="-125" dirty="0">
                <a:latin typeface="Trebuchet MS"/>
                <a:cs typeface="Trebuchet MS"/>
              </a:rPr>
              <a:t>1000 </a:t>
            </a:r>
            <a:r>
              <a:rPr sz="1600" b="1" spc="-85" dirty="0">
                <a:latin typeface="Trebuchet MS"/>
                <a:cs typeface="Trebuchet MS"/>
              </a:rPr>
              <a:t>kg  P</a:t>
            </a:r>
            <a:r>
              <a:rPr sz="1575" b="1" spc="-127" baseline="-21164" dirty="0">
                <a:latin typeface="Trebuchet MS"/>
                <a:cs typeface="Trebuchet MS"/>
              </a:rPr>
              <a:t>3 </a:t>
            </a:r>
            <a:r>
              <a:rPr sz="1600" b="1" spc="-145" dirty="0">
                <a:latin typeface="Trebuchet MS"/>
                <a:cs typeface="Trebuchet MS"/>
              </a:rPr>
              <a:t>= </a:t>
            </a:r>
            <a:r>
              <a:rPr sz="1600" b="1" spc="-125" dirty="0">
                <a:latin typeface="Trebuchet MS"/>
                <a:cs typeface="Trebuchet MS"/>
              </a:rPr>
              <a:t>1200</a:t>
            </a:r>
            <a:r>
              <a:rPr sz="1600" b="1" spc="-335" dirty="0">
                <a:latin typeface="Trebuchet MS"/>
                <a:cs typeface="Trebuchet MS"/>
              </a:rPr>
              <a:t> </a:t>
            </a:r>
            <a:r>
              <a:rPr sz="1600" b="1" spc="-85" dirty="0">
                <a:latin typeface="Trebuchet MS"/>
                <a:cs typeface="Trebuchet MS"/>
              </a:rPr>
              <a:t>kg</a:t>
            </a:r>
            <a:endParaRPr sz="1600">
              <a:latin typeface="Trebuchet MS"/>
              <a:cs typeface="Trebuchet MS"/>
            </a:endParaRPr>
          </a:p>
          <a:p>
            <a:pPr marR="657225" algn="ctr">
              <a:lnSpc>
                <a:spcPts val="2150"/>
              </a:lnSpc>
              <a:spcBef>
                <a:spcPts val="1440"/>
              </a:spcBef>
            </a:pPr>
            <a:r>
              <a:rPr sz="1800" spc="-325" dirty="0">
                <a:latin typeface="Arial"/>
                <a:cs typeface="Arial"/>
              </a:rPr>
              <a:t>R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135" dirty="0">
                <a:latin typeface="Symbol"/>
                <a:cs typeface="Symbol"/>
              </a:rPr>
              <a:t></a:t>
            </a:r>
            <a:r>
              <a:rPr sz="1800" spc="-135" dirty="0">
                <a:latin typeface="Arial"/>
                <a:cs typeface="Arial"/>
              </a:rPr>
              <a:t>P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160" dirty="0">
                <a:latin typeface="Arial"/>
                <a:cs typeface="Arial"/>
              </a:rPr>
              <a:t>P</a:t>
            </a:r>
            <a:r>
              <a:rPr sz="1800" spc="-240" baseline="-20833" dirty="0">
                <a:latin typeface="Arial"/>
                <a:cs typeface="Arial"/>
              </a:rPr>
              <a:t>1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160" dirty="0">
                <a:latin typeface="Arial"/>
                <a:cs typeface="Arial"/>
              </a:rPr>
              <a:t>P</a:t>
            </a:r>
            <a:r>
              <a:rPr sz="1800" spc="-240" baseline="-20833" dirty="0">
                <a:latin typeface="Arial"/>
                <a:cs typeface="Arial"/>
              </a:rPr>
              <a:t>2 </a:t>
            </a:r>
            <a:r>
              <a:rPr sz="1800" spc="-155" dirty="0">
                <a:latin typeface="Arial"/>
                <a:cs typeface="Arial"/>
              </a:rPr>
              <a:t>+</a:t>
            </a:r>
            <a:r>
              <a:rPr sz="1800" spc="-150" dirty="0">
                <a:latin typeface="Arial"/>
                <a:cs typeface="Arial"/>
              </a:rPr>
              <a:t> </a:t>
            </a:r>
            <a:r>
              <a:rPr sz="1800" spc="-160" dirty="0">
                <a:latin typeface="Arial"/>
                <a:cs typeface="Arial"/>
              </a:rPr>
              <a:t>P</a:t>
            </a:r>
            <a:r>
              <a:rPr sz="1800" spc="-240" baseline="-20833" dirty="0">
                <a:latin typeface="Arial"/>
                <a:cs typeface="Arial"/>
              </a:rPr>
              <a:t>3</a:t>
            </a:r>
            <a:endParaRPr sz="1800" baseline="-20833">
              <a:latin typeface="Arial"/>
              <a:cs typeface="Arial"/>
            </a:endParaRPr>
          </a:p>
          <a:p>
            <a:pPr marL="636905">
              <a:lnSpc>
                <a:spcPts val="2150"/>
              </a:lnSpc>
            </a:pP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90" dirty="0">
                <a:latin typeface="Arial"/>
                <a:cs typeface="Arial"/>
              </a:rPr>
              <a:t>800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85" dirty="0">
                <a:latin typeface="Arial"/>
                <a:cs typeface="Arial"/>
              </a:rPr>
              <a:t>1000 </a:t>
            </a:r>
            <a:r>
              <a:rPr sz="1800" spc="-155" dirty="0">
                <a:latin typeface="Arial"/>
                <a:cs typeface="Arial"/>
              </a:rPr>
              <a:t>+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1200</a:t>
            </a:r>
            <a:endParaRPr sz="1800">
              <a:latin typeface="Arial"/>
              <a:cs typeface="Arial"/>
            </a:endParaRPr>
          </a:p>
          <a:p>
            <a:pPr marL="636905">
              <a:lnSpc>
                <a:spcPct val="100000"/>
              </a:lnSpc>
            </a:pPr>
            <a:r>
              <a:rPr sz="1800" spc="-155" dirty="0">
                <a:latin typeface="Arial"/>
                <a:cs typeface="Arial"/>
              </a:rPr>
              <a:t>= </a:t>
            </a:r>
            <a:r>
              <a:rPr sz="1800" b="1" spc="-140" dirty="0">
                <a:latin typeface="Trebuchet MS"/>
                <a:cs typeface="Trebuchet MS"/>
              </a:rPr>
              <a:t>3000</a:t>
            </a:r>
            <a:r>
              <a:rPr sz="1800" b="1" spc="-110" dirty="0">
                <a:latin typeface="Trebuchet MS"/>
                <a:cs typeface="Trebuchet MS"/>
              </a:rPr>
              <a:t> </a:t>
            </a:r>
            <a:r>
              <a:rPr sz="1800" b="1" spc="-90" dirty="0">
                <a:latin typeface="Trebuchet MS"/>
                <a:cs typeface="Trebuchet MS"/>
              </a:rPr>
              <a:t>kg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77890" y="2304796"/>
            <a:ext cx="16554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85" dirty="0">
                <a:latin typeface="Arial"/>
                <a:cs typeface="Arial"/>
              </a:rPr>
              <a:t>R. </a:t>
            </a:r>
            <a:r>
              <a:rPr sz="1800" spc="-270" dirty="0">
                <a:latin typeface="Arial"/>
                <a:cs typeface="Arial"/>
              </a:rPr>
              <a:t>X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130" dirty="0">
                <a:latin typeface="Arial"/>
                <a:cs typeface="Arial"/>
              </a:rPr>
              <a:t>P</a:t>
            </a:r>
            <a:r>
              <a:rPr sz="1800" spc="-195" baseline="-20833" dirty="0">
                <a:latin typeface="Arial"/>
                <a:cs typeface="Arial"/>
              </a:rPr>
              <a:t>2</a:t>
            </a:r>
            <a:r>
              <a:rPr sz="1800" spc="-130" dirty="0">
                <a:latin typeface="Arial"/>
                <a:cs typeface="Arial"/>
              </a:rPr>
              <a:t>. </a:t>
            </a:r>
            <a:r>
              <a:rPr sz="1800" spc="-90" dirty="0">
                <a:latin typeface="Arial"/>
                <a:cs typeface="Arial"/>
              </a:rPr>
              <a:t>3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130" dirty="0">
                <a:latin typeface="Arial"/>
                <a:cs typeface="Arial"/>
              </a:rPr>
              <a:t>P</a:t>
            </a:r>
            <a:r>
              <a:rPr sz="1800" spc="-195" baseline="-20833" dirty="0">
                <a:latin typeface="Arial"/>
                <a:cs typeface="Arial"/>
              </a:rPr>
              <a:t>3</a:t>
            </a:r>
            <a:r>
              <a:rPr sz="1800" spc="-130" dirty="0">
                <a:latin typeface="Arial"/>
                <a:cs typeface="Arial"/>
              </a:rPr>
              <a:t>.</a:t>
            </a:r>
            <a:r>
              <a:rPr sz="1800" spc="30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6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66558" y="2330196"/>
            <a:ext cx="143065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5" dirty="0">
                <a:latin typeface="Arial"/>
                <a:cs typeface="Arial"/>
              </a:rPr>
              <a:t>(terhadap </a:t>
            </a:r>
            <a:r>
              <a:rPr sz="1600" spc="20" dirty="0">
                <a:latin typeface="Arial"/>
                <a:cs typeface="Arial"/>
              </a:rPr>
              <a:t>titik</a:t>
            </a:r>
            <a:r>
              <a:rPr sz="1600" spc="-150" dirty="0">
                <a:latin typeface="Arial"/>
                <a:cs typeface="Arial"/>
              </a:rPr>
              <a:t> </a:t>
            </a:r>
            <a:r>
              <a:rPr sz="1600" spc="-105" dirty="0">
                <a:latin typeface="Arial"/>
                <a:cs typeface="Arial"/>
              </a:rPr>
              <a:t>A)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85790" y="2579115"/>
            <a:ext cx="24688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latin typeface="Arial"/>
                <a:cs typeface="Arial"/>
              </a:rPr>
              <a:t>3000 </a:t>
            </a:r>
            <a:r>
              <a:rPr sz="1800" spc="-270" dirty="0">
                <a:latin typeface="Arial"/>
                <a:cs typeface="Arial"/>
              </a:rPr>
              <a:t>X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80" dirty="0">
                <a:latin typeface="Arial"/>
                <a:cs typeface="Arial"/>
              </a:rPr>
              <a:t>1000. </a:t>
            </a:r>
            <a:r>
              <a:rPr sz="1800" spc="-90" dirty="0">
                <a:latin typeface="Arial"/>
                <a:cs typeface="Arial"/>
              </a:rPr>
              <a:t>3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80" dirty="0">
                <a:latin typeface="Arial"/>
                <a:cs typeface="Arial"/>
              </a:rPr>
              <a:t>1200.</a:t>
            </a:r>
            <a:r>
              <a:rPr sz="1800" spc="-200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6</a:t>
            </a:r>
            <a:endParaRPr sz="1800">
              <a:latin typeface="Arial"/>
              <a:cs typeface="Arial"/>
            </a:endParaRPr>
          </a:p>
          <a:p>
            <a:pPr marL="520700">
              <a:lnSpc>
                <a:spcPct val="100000"/>
              </a:lnSpc>
            </a:pPr>
            <a:r>
              <a:rPr sz="1800" b="1" spc="-90" dirty="0">
                <a:latin typeface="Trebuchet MS"/>
                <a:cs typeface="Trebuchet MS"/>
              </a:rPr>
              <a:t>X </a:t>
            </a:r>
            <a:r>
              <a:rPr sz="1800" b="1" spc="-160" dirty="0">
                <a:latin typeface="Trebuchet MS"/>
                <a:cs typeface="Trebuchet MS"/>
              </a:rPr>
              <a:t>= 3,4</a:t>
            </a:r>
            <a:r>
              <a:rPr sz="1800" b="1" spc="-190" dirty="0">
                <a:latin typeface="Trebuchet MS"/>
                <a:cs typeface="Trebuchet MS"/>
              </a:rPr>
              <a:t> </a:t>
            </a:r>
            <a:r>
              <a:rPr sz="1800" b="1" spc="-85" dirty="0">
                <a:latin typeface="Trebuchet MS"/>
                <a:cs typeface="Trebuchet MS"/>
              </a:rPr>
              <a:t>m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143000" y="3657600"/>
            <a:ext cx="4269105" cy="1905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14375" y="3840416"/>
            <a:ext cx="2190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0" dirty="0" smtClean="0">
                <a:latin typeface="Trebuchet MS"/>
                <a:cs typeface="Trebuchet MS"/>
              </a:rPr>
              <a:t>d)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95390" y="3915791"/>
            <a:ext cx="21964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Arial"/>
                <a:cs typeface="Arial"/>
              </a:rPr>
              <a:t>P</a:t>
            </a:r>
            <a:r>
              <a:rPr sz="1425" b="1" spc="-7" baseline="-20467" dirty="0">
                <a:latin typeface="Arial"/>
                <a:cs typeface="Arial"/>
              </a:rPr>
              <a:t>1 </a:t>
            </a:r>
            <a:r>
              <a:rPr sz="1400" b="1" dirty="0">
                <a:latin typeface="Arial"/>
                <a:cs typeface="Arial"/>
              </a:rPr>
              <a:t>= </a:t>
            </a:r>
            <a:r>
              <a:rPr sz="1400" b="1" spc="-5" dirty="0">
                <a:latin typeface="Arial"/>
                <a:cs typeface="Arial"/>
              </a:rPr>
              <a:t>2000 kg, </a:t>
            </a:r>
            <a:r>
              <a:rPr sz="1400" b="1" dirty="0">
                <a:latin typeface="Arial"/>
                <a:cs typeface="Arial"/>
              </a:rPr>
              <a:t>P</a:t>
            </a:r>
            <a:r>
              <a:rPr sz="1425" b="1" baseline="-20467" dirty="0">
                <a:latin typeface="Arial"/>
                <a:cs typeface="Arial"/>
              </a:rPr>
              <a:t>2 </a:t>
            </a:r>
            <a:r>
              <a:rPr sz="1400" b="1" dirty="0">
                <a:latin typeface="Arial"/>
                <a:cs typeface="Arial"/>
              </a:rPr>
              <a:t>= </a:t>
            </a:r>
            <a:r>
              <a:rPr sz="1400" b="1" spc="-5" dirty="0">
                <a:latin typeface="Arial"/>
                <a:cs typeface="Arial"/>
              </a:rPr>
              <a:t>2500 kg  P</a:t>
            </a:r>
            <a:r>
              <a:rPr sz="1425" b="1" spc="-7" baseline="-20467" dirty="0">
                <a:latin typeface="Arial"/>
                <a:cs typeface="Arial"/>
              </a:rPr>
              <a:t>3 </a:t>
            </a:r>
            <a:r>
              <a:rPr sz="1400" b="1" dirty="0">
                <a:latin typeface="Arial"/>
                <a:cs typeface="Arial"/>
              </a:rPr>
              <a:t>= </a:t>
            </a:r>
            <a:r>
              <a:rPr sz="1400" b="1" spc="-5" dirty="0">
                <a:latin typeface="Arial"/>
                <a:cs typeface="Arial"/>
              </a:rPr>
              <a:t>3000 kg, </a:t>
            </a:r>
            <a:r>
              <a:rPr sz="1400" b="1" dirty="0">
                <a:latin typeface="Arial"/>
                <a:cs typeface="Arial"/>
              </a:rPr>
              <a:t>P</a:t>
            </a:r>
            <a:r>
              <a:rPr sz="1425" b="1" baseline="-20467" dirty="0">
                <a:latin typeface="Arial"/>
                <a:cs typeface="Arial"/>
              </a:rPr>
              <a:t>4 </a:t>
            </a:r>
            <a:r>
              <a:rPr sz="1400" b="1" dirty="0">
                <a:latin typeface="Arial"/>
                <a:cs typeface="Arial"/>
              </a:rPr>
              <a:t>= </a:t>
            </a:r>
            <a:r>
              <a:rPr sz="1400" b="1" spc="-5" dirty="0">
                <a:latin typeface="Arial"/>
                <a:cs typeface="Arial"/>
              </a:rPr>
              <a:t>3500</a:t>
            </a:r>
            <a:r>
              <a:rPr sz="1400" b="1" spc="130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kg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23409" y="4679950"/>
            <a:ext cx="4340860" cy="19043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2115" algn="ctr">
              <a:lnSpc>
                <a:spcPts val="1910"/>
              </a:lnSpc>
              <a:spcBef>
                <a:spcPts val="100"/>
              </a:spcBef>
            </a:pPr>
            <a:r>
              <a:rPr sz="1600" b="1" spc="-80" dirty="0">
                <a:latin typeface="Trebuchet MS"/>
                <a:cs typeface="Trebuchet MS"/>
              </a:rPr>
              <a:t>R </a:t>
            </a:r>
            <a:r>
              <a:rPr sz="1600" b="1" spc="-145" dirty="0">
                <a:latin typeface="Trebuchet MS"/>
                <a:cs typeface="Trebuchet MS"/>
              </a:rPr>
              <a:t>= </a:t>
            </a:r>
            <a:r>
              <a:rPr sz="1600" b="1" spc="-30" dirty="0">
                <a:latin typeface="Symbol"/>
                <a:cs typeface="Symbol"/>
              </a:rPr>
              <a:t></a:t>
            </a:r>
            <a:r>
              <a:rPr sz="1600" b="1" spc="-30" dirty="0">
                <a:latin typeface="Trebuchet MS"/>
                <a:cs typeface="Trebuchet MS"/>
              </a:rPr>
              <a:t>P </a:t>
            </a:r>
            <a:r>
              <a:rPr sz="1600" spc="-140" dirty="0">
                <a:latin typeface="Arial"/>
                <a:cs typeface="Arial"/>
              </a:rPr>
              <a:t>= </a:t>
            </a:r>
            <a:r>
              <a:rPr sz="1600" spc="-150" dirty="0">
                <a:latin typeface="Arial"/>
                <a:cs typeface="Arial"/>
              </a:rPr>
              <a:t>P</a:t>
            </a:r>
            <a:r>
              <a:rPr sz="1575" spc="-225" baseline="-21164" dirty="0">
                <a:latin typeface="Arial"/>
                <a:cs typeface="Arial"/>
              </a:rPr>
              <a:t>1 </a:t>
            </a:r>
            <a:r>
              <a:rPr sz="1600" spc="-140" dirty="0">
                <a:latin typeface="Arial"/>
                <a:cs typeface="Arial"/>
              </a:rPr>
              <a:t>+ </a:t>
            </a:r>
            <a:r>
              <a:rPr sz="1600" spc="-150" dirty="0">
                <a:latin typeface="Arial"/>
                <a:cs typeface="Arial"/>
              </a:rPr>
              <a:t>P</a:t>
            </a:r>
            <a:r>
              <a:rPr sz="1575" spc="-225" baseline="-21164" dirty="0">
                <a:latin typeface="Arial"/>
                <a:cs typeface="Arial"/>
              </a:rPr>
              <a:t>2 </a:t>
            </a:r>
            <a:r>
              <a:rPr sz="1600" spc="-140" dirty="0">
                <a:latin typeface="Arial"/>
                <a:cs typeface="Arial"/>
              </a:rPr>
              <a:t>+ </a:t>
            </a:r>
            <a:r>
              <a:rPr sz="1600" spc="-150" dirty="0">
                <a:latin typeface="Arial"/>
                <a:cs typeface="Arial"/>
              </a:rPr>
              <a:t>P</a:t>
            </a:r>
            <a:r>
              <a:rPr sz="1575" spc="-225" baseline="-21164" dirty="0">
                <a:latin typeface="Arial"/>
                <a:cs typeface="Arial"/>
              </a:rPr>
              <a:t>3 </a:t>
            </a:r>
            <a:r>
              <a:rPr sz="1600" spc="-140" dirty="0">
                <a:latin typeface="Arial"/>
                <a:cs typeface="Arial"/>
              </a:rPr>
              <a:t>+</a:t>
            </a:r>
            <a:r>
              <a:rPr sz="1600" spc="-254" dirty="0">
                <a:latin typeface="Arial"/>
                <a:cs typeface="Arial"/>
              </a:rPr>
              <a:t> </a:t>
            </a:r>
            <a:r>
              <a:rPr sz="1600" spc="-150" dirty="0">
                <a:latin typeface="Arial"/>
                <a:cs typeface="Arial"/>
              </a:rPr>
              <a:t>P</a:t>
            </a:r>
            <a:r>
              <a:rPr sz="1575" spc="-225" baseline="-21164" dirty="0">
                <a:latin typeface="Arial"/>
                <a:cs typeface="Arial"/>
              </a:rPr>
              <a:t>4</a:t>
            </a:r>
            <a:endParaRPr sz="1575" baseline="-21164">
              <a:latin typeface="Arial"/>
              <a:cs typeface="Arial"/>
            </a:endParaRPr>
          </a:p>
          <a:p>
            <a:pPr marL="1950720">
              <a:lnSpc>
                <a:spcPts val="1910"/>
              </a:lnSpc>
            </a:pPr>
            <a:r>
              <a:rPr sz="1600" spc="-140" dirty="0">
                <a:latin typeface="Arial"/>
                <a:cs typeface="Arial"/>
              </a:rPr>
              <a:t>= </a:t>
            </a:r>
            <a:r>
              <a:rPr sz="1600" spc="-75" dirty="0">
                <a:latin typeface="Arial"/>
                <a:cs typeface="Arial"/>
              </a:rPr>
              <a:t>2000 </a:t>
            </a:r>
            <a:r>
              <a:rPr sz="1600" spc="-140" dirty="0">
                <a:latin typeface="Arial"/>
                <a:cs typeface="Arial"/>
              </a:rPr>
              <a:t>+ </a:t>
            </a:r>
            <a:r>
              <a:rPr sz="1600" spc="-75" dirty="0">
                <a:latin typeface="Arial"/>
                <a:cs typeface="Arial"/>
              </a:rPr>
              <a:t>2500 </a:t>
            </a:r>
            <a:r>
              <a:rPr sz="1600" spc="-140" dirty="0">
                <a:latin typeface="Arial"/>
                <a:cs typeface="Arial"/>
              </a:rPr>
              <a:t>+ </a:t>
            </a:r>
            <a:r>
              <a:rPr sz="1600" spc="-75" dirty="0">
                <a:latin typeface="Arial"/>
                <a:cs typeface="Arial"/>
              </a:rPr>
              <a:t>3000 </a:t>
            </a:r>
            <a:r>
              <a:rPr sz="1600" spc="-140" dirty="0">
                <a:latin typeface="Arial"/>
                <a:cs typeface="Arial"/>
              </a:rPr>
              <a:t>+</a:t>
            </a:r>
            <a:r>
              <a:rPr sz="1600" spc="-100" dirty="0">
                <a:latin typeface="Arial"/>
                <a:cs typeface="Arial"/>
              </a:rPr>
              <a:t> </a:t>
            </a:r>
            <a:r>
              <a:rPr sz="1600" spc="-75" dirty="0">
                <a:latin typeface="Arial"/>
                <a:cs typeface="Arial"/>
              </a:rPr>
              <a:t>3500</a:t>
            </a:r>
            <a:endParaRPr sz="1600">
              <a:latin typeface="Arial"/>
              <a:cs typeface="Arial"/>
            </a:endParaRPr>
          </a:p>
          <a:p>
            <a:pPr marL="459105" algn="ctr">
              <a:lnSpc>
                <a:spcPct val="100000"/>
              </a:lnSpc>
            </a:pPr>
            <a:r>
              <a:rPr sz="1600" spc="-140" dirty="0">
                <a:latin typeface="Arial"/>
                <a:cs typeface="Arial"/>
              </a:rPr>
              <a:t>= </a:t>
            </a:r>
            <a:r>
              <a:rPr sz="1600" b="1" spc="-125" dirty="0">
                <a:latin typeface="Trebuchet MS"/>
                <a:cs typeface="Trebuchet MS"/>
              </a:rPr>
              <a:t>11000</a:t>
            </a:r>
            <a:r>
              <a:rPr sz="1600" b="1" spc="-130" dirty="0">
                <a:latin typeface="Trebuchet MS"/>
                <a:cs typeface="Trebuchet MS"/>
              </a:rPr>
              <a:t> </a:t>
            </a:r>
            <a:r>
              <a:rPr sz="1600" b="1" spc="-85" dirty="0">
                <a:latin typeface="Trebuchet MS"/>
                <a:cs typeface="Trebuchet MS"/>
              </a:rPr>
              <a:t>kg</a:t>
            </a:r>
            <a:endParaRPr sz="1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200">
              <a:latin typeface="Times New Roman"/>
              <a:cs typeface="Times New Roman"/>
            </a:endParaRPr>
          </a:p>
          <a:p>
            <a:pPr marL="365125" algn="ctr">
              <a:lnSpc>
                <a:spcPts val="2150"/>
              </a:lnSpc>
            </a:pPr>
            <a:r>
              <a:rPr sz="1800" spc="-325" dirty="0">
                <a:latin typeface="Arial"/>
                <a:cs typeface="Arial"/>
              </a:rPr>
              <a:t>R </a:t>
            </a:r>
            <a:r>
              <a:rPr sz="1800" spc="-140" dirty="0">
                <a:latin typeface="Arial"/>
                <a:cs typeface="Arial"/>
              </a:rPr>
              <a:t>x= </a:t>
            </a:r>
            <a:r>
              <a:rPr sz="1800" spc="-130" dirty="0">
                <a:latin typeface="Arial"/>
                <a:cs typeface="Arial"/>
              </a:rPr>
              <a:t>P</a:t>
            </a:r>
            <a:r>
              <a:rPr sz="1800" spc="-195" baseline="-20833" dirty="0">
                <a:latin typeface="Arial"/>
                <a:cs typeface="Arial"/>
              </a:rPr>
              <a:t>2</a:t>
            </a:r>
            <a:r>
              <a:rPr sz="1800" spc="-130" dirty="0">
                <a:latin typeface="Arial"/>
                <a:cs typeface="Arial"/>
              </a:rPr>
              <a:t>. </a:t>
            </a:r>
            <a:r>
              <a:rPr sz="1800" spc="-90" dirty="0">
                <a:latin typeface="Arial"/>
                <a:cs typeface="Arial"/>
              </a:rPr>
              <a:t>2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125" dirty="0">
                <a:latin typeface="Arial"/>
                <a:cs typeface="Arial"/>
              </a:rPr>
              <a:t>P</a:t>
            </a:r>
            <a:r>
              <a:rPr sz="1800" spc="-187" baseline="-20833" dirty="0">
                <a:latin typeface="Arial"/>
                <a:cs typeface="Arial"/>
              </a:rPr>
              <a:t>3</a:t>
            </a:r>
            <a:r>
              <a:rPr sz="1800" spc="-125" dirty="0">
                <a:latin typeface="Arial"/>
                <a:cs typeface="Arial"/>
              </a:rPr>
              <a:t>. </a:t>
            </a:r>
            <a:r>
              <a:rPr sz="1800" spc="-90" dirty="0">
                <a:latin typeface="Arial"/>
                <a:cs typeface="Arial"/>
              </a:rPr>
              <a:t>5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125" dirty="0">
                <a:latin typeface="Arial"/>
                <a:cs typeface="Arial"/>
              </a:rPr>
              <a:t>P</a:t>
            </a:r>
            <a:r>
              <a:rPr sz="1800" spc="-187" baseline="-20833" dirty="0">
                <a:latin typeface="Arial"/>
                <a:cs typeface="Arial"/>
              </a:rPr>
              <a:t>4</a:t>
            </a:r>
            <a:r>
              <a:rPr sz="1800" spc="-125" dirty="0">
                <a:latin typeface="Arial"/>
                <a:cs typeface="Arial"/>
              </a:rPr>
              <a:t>. </a:t>
            </a:r>
            <a:r>
              <a:rPr sz="1800" spc="-90" dirty="0">
                <a:latin typeface="Arial"/>
                <a:cs typeface="Arial"/>
              </a:rPr>
              <a:t>8 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600" spc="-55" dirty="0">
                <a:latin typeface="Arial"/>
                <a:cs typeface="Arial"/>
              </a:rPr>
              <a:t>terhadap </a:t>
            </a:r>
            <a:r>
              <a:rPr sz="1600" spc="20" dirty="0">
                <a:latin typeface="Arial"/>
                <a:cs typeface="Arial"/>
              </a:rPr>
              <a:t>titik</a:t>
            </a:r>
            <a:r>
              <a:rPr sz="1600" spc="125" dirty="0">
                <a:latin typeface="Arial"/>
                <a:cs typeface="Arial"/>
              </a:rPr>
              <a:t> </a:t>
            </a:r>
            <a:r>
              <a:rPr sz="1600" spc="-145" dirty="0">
                <a:latin typeface="Arial"/>
                <a:cs typeface="Arial"/>
              </a:rPr>
              <a:t>A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2150"/>
              </a:lnSpc>
            </a:pPr>
            <a:r>
              <a:rPr sz="1800" spc="-85" dirty="0">
                <a:latin typeface="Arial"/>
                <a:cs typeface="Arial"/>
              </a:rPr>
              <a:t>11000 </a:t>
            </a:r>
            <a:r>
              <a:rPr sz="1800" spc="-125" dirty="0">
                <a:latin typeface="Arial"/>
                <a:cs typeface="Arial"/>
              </a:rPr>
              <a:t>x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80" dirty="0">
                <a:latin typeface="Arial"/>
                <a:cs typeface="Arial"/>
              </a:rPr>
              <a:t>2500. </a:t>
            </a:r>
            <a:r>
              <a:rPr sz="1800" spc="-90" dirty="0">
                <a:latin typeface="Arial"/>
                <a:cs typeface="Arial"/>
              </a:rPr>
              <a:t>2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80" dirty="0">
                <a:latin typeface="Arial"/>
                <a:cs typeface="Arial"/>
              </a:rPr>
              <a:t>3000. </a:t>
            </a:r>
            <a:r>
              <a:rPr sz="1800" spc="-90" dirty="0">
                <a:latin typeface="Arial"/>
                <a:cs typeface="Arial"/>
              </a:rPr>
              <a:t>5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80" dirty="0">
                <a:latin typeface="Arial"/>
                <a:cs typeface="Arial"/>
              </a:rPr>
              <a:t>3500.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8</a:t>
            </a:r>
            <a:endParaRPr sz="1800">
              <a:latin typeface="Arial"/>
              <a:cs typeface="Arial"/>
            </a:endParaRPr>
          </a:p>
          <a:p>
            <a:pPr marL="637540">
              <a:lnSpc>
                <a:spcPct val="100000"/>
              </a:lnSpc>
            </a:pPr>
            <a:r>
              <a:rPr sz="1800" b="1" spc="-170" dirty="0">
                <a:latin typeface="Trebuchet MS"/>
                <a:cs typeface="Trebuchet MS"/>
              </a:rPr>
              <a:t>x </a:t>
            </a:r>
            <a:r>
              <a:rPr sz="1800" b="1" spc="-160" dirty="0">
                <a:latin typeface="Trebuchet MS"/>
                <a:cs typeface="Trebuchet MS"/>
              </a:rPr>
              <a:t>= </a:t>
            </a:r>
            <a:r>
              <a:rPr sz="1800" b="1" spc="-155" dirty="0">
                <a:latin typeface="Trebuchet MS"/>
                <a:cs typeface="Trebuchet MS"/>
              </a:rPr>
              <a:t>4,36</a:t>
            </a:r>
            <a:r>
              <a:rPr sz="1800" b="1" spc="-114" dirty="0">
                <a:latin typeface="Trebuchet MS"/>
                <a:cs typeface="Trebuchet MS"/>
              </a:rPr>
              <a:t> </a:t>
            </a:r>
            <a:r>
              <a:rPr sz="1800" b="1" spc="-85" dirty="0">
                <a:latin typeface="Trebuchet MS"/>
                <a:cs typeface="Trebuchet MS"/>
              </a:rPr>
              <a:t>m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32740" y="426719"/>
            <a:ext cx="8554720" cy="7467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92100" y="411480"/>
            <a:ext cx="8600440" cy="7035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81000" y="457174"/>
            <a:ext cx="8458200" cy="6463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81000" y="457174"/>
            <a:ext cx="8458200" cy="646430"/>
          </a:xfrm>
          <a:prstGeom prst="rect">
            <a:avLst/>
          </a:prstGeom>
          <a:ln w="12700">
            <a:solidFill>
              <a:srgbClr val="97B853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40"/>
              </a:spcBef>
            </a:pPr>
            <a:r>
              <a:rPr sz="1800" spc="-75" dirty="0">
                <a:latin typeface="Arial"/>
                <a:cs typeface="Arial"/>
              </a:rPr>
              <a:t>42) </a:t>
            </a:r>
            <a:r>
              <a:rPr sz="1800" spc="-95" dirty="0">
                <a:latin typeface="Arial"/>
                <a:cs typeface="Arial"/>
              </a:rPr>
              <a:t>Menggunakan </a:t>
            </a:r>
            <a:r>
              <a:rPr sz="1800" spc="-105" dirty="0">
                <a:latin typeface="Arial"/>
                <a:cs typeface="Arial"/>
              </a:rPr>
              <a:t>garis </a:t>
            </a:r>
            <a:r>
              <a:rPr sz="1800" spc="-85" dirty="0">
                <a:latin typeface="Arial"/>
                <a:cs typeface="Arial"/>
              </a:rPr>
              <a:t>pengaruh </a:t>
            </a:r>
            <a:r>
              <a:rPr sz="1800" spc="-40" dirty="0">
                <a:latin typeface="Arial"/>
                <a:cs typeface="Arial"/>
              </a:rPr>
              <a:t>hitung </a:t>
            </a:r>
            <a:r>
              <a:rPr sz="1800" spc="-70" dirty="0">
                <a:latin typeface="Arial"/>
                <a:cs typeface="Arial"/>
              </a:rPr>
              <a:t>momen </a:t>
            </a:r>
            <a:r>
              <a:rPr sz="1800" spc="-85" dirty="0">
                <a:latin typeface="Arial"/>
                <a:cs typeface="Arial"/>
              </a:rPr>
              <a:t>maksimum </a:t>
            </a:r>
            <a:r>
              <a:rPr sz="1800" spc="-90" dirty="0">
                <a:latin typeface="Arial"/>
                <a:cs typeface="Arial"/>
              </a:rPr>
              <a:t>dan </a:t>
            </a:r>
            <a:r>
              <a:rPr sz="1800" spc="-155" dirty="0">
                <a:latin typeface="Arial"/>
                <a:cs typeface="Arial"/>
              </a:rPr>
              <a:t>gaya </a:t>
            </a:r>
            <a:r>
              <a:rPr sz="1800" spc="-50" dirty="0">
                <a:latin typeface="Arial"/>
                <a:cs typeface="Arial"/>
              </a:rPr>
              <a:t>lintang</a:t>
            </a:r>
            <a:r>
              <a:rPr sz="1800" spc="40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maksimum</a:t>
            </a:r>
            <a:endParaRPr sz="1800">
              <a:latin typeface="Arial"/>
              <a:cs typeface="Arial"/>
            </a:endParaRPr>
          </a:p>
          <a:p>
            <a:pPr marL="454659">
              <a:lnSpc>
                <a:spcPct val="100000"/>
              </a:lnSpc>
            </a:pPr>
            <a:r>
              <a:rPr sz="1800" b="1" spc="-100" dirty="0">
                <a:latin typeface="Trebuchet MS"/>
                <a:cs typeface="Trebuchet MS"/>
              </a:rPr>
              <a:t>P </a:t>
            </a:r>
            <a:r>
              <a:rPr sz="1800" b="1" spc="-160" dirty="0">
                <a:latin typeface="Trebuchet MS"/>
                <a:cs typeface="Trebuchet MS"/>
              </a:rPr>
              <a:t>= </a:t>
            </a:r>
            <a:r>
              <a:rPr sz="1800" b="1" spc="-140" dirty="0">
                <a:latin typeface="Trebuchet MS"/>
                <a:cs typeface="Trebuchet MS"/>
              </a:rPr>
              <a:t>1000</a:t>
            </a:r>
            <a:r>
              <a:rPr sz="1800" b="1" spc="-150" dirty="0">
                <a:latin typeface="Trebuchet MS"/>
                <a:cs typeface="Trebuchet MS"/>
              </a:rPr>
              <a:t> </a:t>
            </a:r>
            <a:r>
              <a:rPr sz="1800" b="1" spc="-90" dirty="0">
                <a:latin typeface="Trebuchet MS"/>
                <a:cs typeface="Trebuchet MS"/>
              </a:rPr>
              <a:t>kg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1453133"/>
            <a:ext cx="5181638" cy="136626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95400" y="3657600"/>
            <a:ext cx="2438400" cy="158877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423409" y="3600132"/>
            <a:ext cx="1545590" cy="1398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45" dirty="0">
                <a:latin typeface="Trebuchet MS"/>
                <a:cs typeface="Trebuchet MS"/>
              </a:rPr>
              <a:t>Letak</a:t>
            </a:r>
            <a:r>
              <a:rPr sz="1800" b="1" spc="-165" dirty="0">
                <a:latin typeface="Trebuchet MS"/>
                <a:cs typeface="Trebuchet MS"/>
              </a:rPr>
              <a:t> </a:t>
            </a:r>
            <a:r>
              <a:rPr sz="1800" b="1" spc="-114" dirty="0">
                <a:latin typeface="Trebuchet MS"/>
                <a:cs typeface="Trebuchet MS"/>
              </a:rPr>
              <a:t>resultante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325" dirty="0">
                <a:latin typeface="Arial"/>
                <a:cs typeface="Arial"/>
              </a:rPr>
              <a:t>R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275" dirty="0">
                <a:latin typeface="Arial"/>
                <a:cs typeface="Arial"/>
              </a:rPr>
              <a:t>P </a:t>
            </a:r>
            <a:r>
              <a:rPr sz="1800" spc="-155" dirty="0">
                <a:latin typeface="Arial"/>
                <a:cs typeface="Arial"/>
              </a:rPr>
              <a:t>+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275" dirty="0">
                <a:latin typeface="Arial"/>
                <a:cs typeface="Arial"/>
              </a:rPr>
              <a:t>P</a:t>
            </a:r>
            <a:endParaRPr sz="1800">
              <a:latin typeface="Arial"/>
              <a:cs typeface="Arial"/>
            </a:endParaRPr>
          </a:p>
          <a:p>
            <a:pPr marL="187960">
              <a:lnSpc>
                <a:spcPct val="100000"/>
              </a:lnSpc>
            </a:pPr>
            <a:r>
              <a:rPr sz="1800" spc="-100" dirty="0">
                <a:latin typeface="Arial"/>
                <a:cs typeface="Arial"/>
              </a:rPr>
              <a:t>=1000 </a:t>
            </a:r>
            <a:r>
              <a:rPr sz="1800" spc="-155" dirty="0">
                <a:latin typeface="Arial"/>
                <a:cs typeface="Arial"/>
              </a:rPr>
              <a:t>+</a:t>
            </a:r>
            <a:r>
              <a:rPr sz="1800" spc="-165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1000</a:t>
            </a:r>
            <a:endParaRPr sz="1800">
              <a:latin typeface="Arial"/>
              <a:cs typeface="Arial"/>
            </a:endParaRPr>
          </a:p>
          <a:p>
            <a:pPr marL="187960">
              <a:lnSpc>
                <a:spcPct val="100000"/>
              </a:lnSpc>
              <a:spcBef>
                <a:spcPts val="5"/>
              </a:spcBef>
            </a:pPr>
            <a:r>
              <a:rPr sz="1800" spc="-155" dirty="0">
                <a:latin typeface="Arial"/>
                <a:cs typeface="Arial"/>
              </a:rPr>
              <a:t>= </a:t>
            </a:r>
            <a:r>
              <a:rPr sz="1800" b="1" spc="-140" dirty="0">
                <a:latin typeface="Trebuchet MS"/>
                <a:cs typeface="Trebuchet MS"/>
              </a:rPr>
              <a:t>2000</a:t>
            </a:r>
            <a:r>
              <a:rPr sz="1800" b="1" spc="-125" dirty="0">
                <a:latin typeface="Trebuchet MS"/>
                <a:cs typeface="Trebuchet MS"/>
              </a:rPr>
              <a:t> </a:t>
            </a:r>
            <a:r>
              <a:rPr sz="1800" b="1" spc="-90" dirty="0">
                <a:latin typeface="Trebuchet MS"/>
                <a:cs typeface="Trebuchet MS"/>
              </a:rPr>
              <a:t>kg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80043" y="5247004"/>
            <a:ext cx="14427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Arial"/>
                <a:cs typeface="Arial"/>
              </a:rPr>
              <a:t>(</a:t>
            </a:r>
            <a:r>
              <a:rPr sz="1600" spc="-50" dirty="0">
                <a:latin typeface="Arial"/>
                <a:cs typeface="Arial"/>
              </a:rPr>
              <a:t>terhadap </a:t>
            </a:r>
            <a:r>
              <a:rPr sz="1600" spc="20" dirty="0">
                <a:latin typeface="Arial"/>
                <a:cs typeface="Arial"/>
              </a:rPr>
              <a:t>titik</a:t>
            </a:r>
            <a:r>
              <a:rPr sz="1600" spc="-170" dirty="0">
                <a:latin typeface="Arial"/>
                <a:cs typeface="Arial"/>
              </a:rPr>
              <a:t> </a:t>
            </a:r>
            <a:r>
              <a:rPr sz="1600" spc="-105" dirty="0">
                <a:latin typeface="Arial"/>
                <a:cs typeface="Arial"/>
              </a:rPr>
              <a:t>A)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23409" y="5247004"/>
            <a:ext cx="156400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4135" algn="ctr">
              <a:lnSpc>
                <a:spcPct val="100000"/>
              </a:lnSpc>
              <a:spcBef>
                <a:spcPts val="100"/>
              </a:spcBef>
            </a:pPr>
            <a:r>
              <a:rPr sz="1800" spc="-185" dirty="0">
                <a:latin typeface="Arial"/>
                <a:cs typeface="Arial"/>
              </a:rPr>
              <a:t>R. </a:t>
            </a:r>
            <a:r>
              <a:rPr sz="1800" spc="-270" dirty="0">
                <a:latin typeface="Arial"/>
                <a:cs typeface="Arial"/>
              </a:rPr>
              <a:t>X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270" dirty="0">
                <a:latin typeface="Arial"/>
                <a:cs typeface="Arial"/>
              </a:rPr>
              <a:t>P.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800" spc="-90" dirty="0">
                <a:latin typeface="Arial"/>
                <a:cs typeface="Arial"/>
              </a:rPr>
              <a:t>2000 </a:t>
            </a:r>
            <a:r>
              <a:rPr sz="1800" spc="-265" dirty="0">
                <a:latin typeface="Arial"/>
                <a:cs typeface="Arial"/>
              </a:rPr>
              <a:t>X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80" dirty="0">
                <a:latin typeface="Arial"/>
                <a:cs typeface="Arial"/>
              </a:rPr>
              <a:t>1000.</a:t>
            </a:r>
            <a:r>
              <a:rPr sz="1800" spc="-23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  <a:p>
            <a:pPr marL="520700">
              <a:lnSpc>
                <a:spcPct val="100000"/>
              </a:lnSpc>
            </a:pPr>
            <a:r>
              <a:rPr sz="1800" spc="-270" dirty="0">
                <a:latin typeface="Arial"/>
                <a:cs typeface="Arial"/>
              </a:rPr>
              <a:t>X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90" dirty="0">
                <a:latin typeface="Arial"/>
                <a:cs typeface="Arial"/>
              </a:rPr>
              <a:t>2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m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38190" y="840803"/>
            <a:ext cx="102235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40" dirty="0">
                <a:solidFill>
                  <a:srgbClr val="974707"/>
                </a:solidFill>
              </a:rPr>
              <a:t>Momen</a:t>
            </a:r>
            <a:endParaRPr sz="2400"/>
          </a:p>
        </p:txBody>
      </p:sp>
      <p:sp>
        <p:nvSpPr>
          <p:cNvPr id="4" name="object 4"/>
          <p:cNvSpPr txBox="1"/>
          <p:nvPr/>
        </p:nvSpPr>
        <p:spPr>
          <a:xfrm>
            <a:off x="5338190" y="1333753"/>
            <a:ext cx="1912620" cy="1157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10"/>
              </a:lnSpc>
              <a:spcBef>
                <a:spcPts val="100"/>
              </a:spcBef>
            </a:pPr>
            <a:r>
              <a:rPr sz="1800" spc="-55" dirty="0">
                <a:latin typeface="Arial"/>
                <a:cs typeface="Arial"/>
              </a:rPr>
              <a:t>Ordinat </a:t>
            </a:r>
            <a:r>
              <a:rPr sz="1800" spc="-20" dirty="0">
                <a:latin typeface="Arial"/>
                <a:cs typeface="Arial"/>
              </a:rPr>
              <a:t>:</a:t>
            </a:r>
            <a:r>
              <a:rPr sz="1800" spc="-140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y</a:t>
            </a:r>
            <a:endParaRPr sz="1800">
              <a:latin typeface="Arial"/>
              <a:cs typeface="Arial"/>
            </a:endParaRPr>
          </a:p>
          <a:p>
            <a:pPr marL="860425">
              <a:lnSpc>
                <a:spcPts val="1970"/>
              </a:lnSpc>
            </a:pPr>
            <a:r>
              <a:rPr sz="2775" spc="-104" baseline="-36036" dirty="0">
                <a:latin typeface="Arial"/>
                <a:cs typeface="Arial"/>
              </a:rPr>
              <a:t>y </a:t>
            </a:r>
            <a:r>
              <a:rPr sz="2775" spc="30" baseline="-36036" dirty="0">
                <a:latin typeface="Symbol"/>
                <a:cs typeface="Symbol"/>
              </a:rPr>
              <a:t></a:t>
            </a:r>
            <a:r>
              <a:rPr sz="2775" spc="44" baseline="-36036" dirty="0">
                <a:latin typeface="Times New Roman"/>
                <a:cs typeface="Times New Roman"/>
              </a:rPr>
              <a:t> </a:t>
            </a:r>
            <a:r>
              <a:rPr sz="1850" u="sng" spc="-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3,5.3,5</a:t>
            </a:r>
            <a:endParaRPr sz="1850">
              <a:latin typeface="Arial"/>
              <a:cs typeface="Arial"/>
            </a:endParaRPr>
          </a:p>
          <a:p>
            <a:pPr marR="291465" algn="r">
              <a:lnSpc>
                <a:spcPct val="100000"/>
              </a:lnSpc>
              <a:spcBef>
                <a:spcPts val="414"/>
              </a:spcBef>
            </a:pPr>
            <a:r>
              <a:rPr sz="1850" spc="-70" dirty="0">
                <a:latin typeface="Arial"/>
                <a:cs typeface="Arial"/>
              </a:rPr>
              <a:t>7</a:t>
            </a:r>
            <a:endParaRPr sz="1850">
              <a:latin typeface="Arial"/>
              <a:cs typeface="Arial"/>
            </a:endParaRPr>
          </a:p>
          <a:p>
            <a:pPr marR="281940" algn="r">
              <a:lnSpc>
                <a:spcPct val="100000"/>
              </a:lnSpc>
              <a:spcBef>
                <a:spcPts val="170"/>
              </a:spcBef>
            </a:pPr>
            <a:r>
              <a:rPr sz="1850" spc="-70" dirty="0">
                <a:latin typeface="Arial"/>
                <a:cs typeface="Arial"/>
              </a:rPr>
              <a:t>y </a:t>
            </a:r>
            <a:r>
              <a:rPr sz="1850" spc="20" dirty="0">
                <a:latin typeface="Symbol"/>
                <a:cs typeface="Symbol"/>
              </a:rPr>
              <a:t></a:t>
            </a:r>
            <a:r>
              <a:rPr sz="1850" spc="-300" dirty="0">
                <a:latin typeface="Times New Roman"/>
                <a:cs typeface="Times New Roman"/>
              </a:rPr>
              <a:t> </a:t>
            </a:r>
            <a:r>
              <a:rPr sz="1850" spc="-55" dirty="0">
                <a:latin typeface="Arial"/>
                <a:cs typeface="Arial"/>
              </a:rPr>
              <a:t>1,75</a:t>
            </a:r>
            <a:endParaRPr sz="185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907916" y="2935965"/>
            <a:ext cx="423545" cy="0"/>
          </a:xfrm>
          <a:custGeom>
            <a:avLst/>
            <a:gdLst/>
            <a:ahLst/>
            <a:cxnLst/>
            <a:rect l="l" t="t" r="r" b="b"/>
            <a:pathLst>
              <a:path w="423545">
                <a:moveTo>
                  <a:pt x="0" y="0"/>
                </a:moveTo>
                <a:lnTo>
                  <a:pt x="422961" y="0"/>
                </a:lnTo>
              </a:path>
            </a:pathLst>
          </a:custGeom>
          <a:ln w="100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934199" y="3693306"/>
            <a:ext cx="416559" cy="0"/>
          </a:xfrm>
          <a:custGeom>
            <a:avLst/>
            <a:gdLst/>
            <a:ahLst/>
            <a:cxnLst/>
            <a:rect l="l" t="t" r="r" b="b"/>
            <a:pathLst>
              <a:path w="416560">
                <a:moveTo>
                  <a:pt x="0" y="0"/>
                </a:moveTo>
                <a:lnTo>
                  <a:pt x="416266" y="0"/>
                </a:lnTo>
              </a:path>
            </a:pathLst>
          </a:custGeom>
          <a:ln w="98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885334" y="2534861"/>
            <a:ext cx="1059180" cy="146812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18745" algn="ctr">
              <a:lnSpc>
                <a:spcPct val="100000"/>
              </a:lnSpc>
              <a:spcBef>
                <a:spcPts val="525"/>
              </a:spcBef>
              <a:tabLst>
                <a:tab pos="491490" algn="l"/>
              </a:tabLst>
            </a:pPr>
            <a:r>
              <a:rPr sz="1900" spc="-20" dirty="0">
                <a:latin typeface="Arial"/>
                <a:cs typeface="Arial"/>
              </a:rPr>
              <a:t>y</a:t>
            </a:r>
            <a:r>
              <a:rPr sz="1650" spc="-30" baseline="-25252" dirty="0">
                <a:latin typeface="Arial"/>
                <a:cs typeface="Arial"/>
              </a:rPr>
              <a:t>1	</a:t>
            </a:r>
            <a:r>
              <a:rPr sz="2850" spc="67" baseline="-35087" dirty="0">
                <a:latin typeface="Symbol"/>
                <a:cs typeface="Symbol"/>
              </a:rPr>
              <a:t></a:t>
            </a:r>
            <a:r>
              <a:rPr sz="2850" baseline="-35087" dirty="0">
                <a:latin typeface="Times New Roman"/>
                <a:cs typeface="Times New Roman"/>
              </a:rPr>
              <a:t> </a:t>
            </a:r>
            <a:r>
              <a:rPr sz="1900" u="sng" spc="-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2,5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34"/>
              </a:spcBef>
              <a:tabLst>
                <a:tab pos="718185" algn="l"/>
              </a:tabLst>
            </a:pPr>
            <a:r>
              <a:rPr sz="1900" spc="-45" dirty="0">
                <a:latin typeface="Arial"/>
                <a:cs typeface="Arial"/>
              </a:rPr>
              <a:t>1,75	</a:t>
            </a:r>
            <a:r>
              <a:rPr sz="1900" spc="-50" dirty="0">
                <a:latin typeface="Arial"/>
                <a:cs typeface="Arial"/>
              </a:rPr>
              <a:t>3,5</a:t>
            </a:r>
            <a:endParaRPr sz="1900">
              <a:latin typeface="Arial"/>
              <a:cs typeface="Arial"/>
            </a:endParaRPr>
          </a:p>
          <a:p>
            <a:pPr marL="136525" algn="ctr">
              <a:lnSpc>
                <a:spcPct val="100000"/>
              </a:lnSpc>
              <a:spcBef>
                <a:spcPts val="980"/>
              </a:spcBef>
              <a:tabLst>
                <a:tab pos="516255" algn="l"/>
              </a:tabLst>
            </a:pPr>
            <a:r>
              <a:rPr sz="1900" spc="30" dirty="0">
                <a:latin typeface="Arial"/>
                <a:cs typeface="Arial"/>
              </a:rPr>
              <a:t>y</a:t>
            </a:r>
            <a:r>
              <a:rPr sz="1650" spc="44" baseline="-22727" dirty="0">
                <a:latin typeface="Arial"/>
                <a:cs typeface="Arial"/>
              </a:rPr>
              <a:t>2	</a:t>
            </a:r>
            <a:r>
              <a:rPr sz="2850" spc="44" baseline="-35087" dirty="0">
                <a:latin typeface="Symbol"/>
                <a:cs typeface="Symbol"/>
              </a:rPr>
              <a:t></a:t>
            </a:r>
            <a:r>
              <a:rPr sz="2850" spc="-52" baseline="-35087" dirty="0">
                <a:latin typeface="Times New Roman"/>
                <a:cs typeface="Times New Roman"/>
              </a:rPr>
              <a:t> </a:t>
            </a:r>
            <a:r>
              <a:rPr sz="1900" u="sng" spc="-6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0,5</a:t>
            </a:r>
            <a:endParaRPr sz="1900">
              <a:latin typeface="Arial"/>
              <a:cs typeface="Arial"/>
            </a:endParaRPr>
          </a:p>
          <a:p>
            <a:pPr marL="24130" algn="ctr">
              <a:lnSpc>
                <a:spcPct val="100000"/>
              </a:lnSpc>
              <a:spcBef>
                <a:spcPts val="395"/>
              </a:spcBef>
              <a:tabLst>
                <a:tab pos="716280" algn="l"/>
              </a:tabLst>
            </a:pPr>
            <a:r>
              <a:rPr sz="1900" spc="-35" dirty="0">
                <a:latin typeface="Arial"/>
                <a:cs typeface="Arial"/>
              </a:rPr>
              <a:t>1</a:t>
            </a:r>
            <a:r>
              <a:rPr sz="1900" spc="-85" dirty="0">
                <a:latin typeface="Arial"/>
                <a:cs typeface="Arial"/>
              </a:rPr>
              <a:t>,</a:t>
            </a:r>
            <a:r>
              <a:rPr sz="1900" spc="-40" dirty="0">
                <a:latin typeface="Arial"/>
                <a:cs typeface="Arial"/>
              </a:rPr>
              <a:t>7</a:t>
            </a:r>
            <a:r>
              <a:rPr sz="1900" spc="-65" dirty="0">
                <a:latin typeface="Arial"/>
                <a:cs typeface="Arial"/>
              </a:rPr>
              <a:t>5</a:t>
            </a:r>
            <a:r>
              <a:rPr sz="1900" dirty="0">
                <a:latin typeface="Arial"/>
                <a:cs typeface="Arial"/>
              </a:rPr>
              <a:t>	</a:t>
            </a:r>
            <a:r>
              <a:rPr sz="1900" spc="-35" dirty="0">
                <a:latin typeface="Arial"/>
                <a:cs typeface="Arial"/>
              </a:rPr>
              <a:t>3</a:t>
            </a:r>
            <a:r>
              <a:rPr sz="1900" spc="-85" dirty="0">
                <a:latin typeface="Arial"/>
                <a:cs typeface="Arial"/>
              </a:rPr>
              <a:t>,</a:t>
            </a:r>
            <a:r>
              <a:rPr sz="1900" spc="-65" dirty="0">
                <a:latin typeface="Arial"/>
                <a:cs typeface="Arial"/>
              </a:rPr>
              <a:t>5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506334" y="2916237"/>
            <a:ext cx="1028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27493" y="2784157"/>
            <a:ext cx="13385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0700" algn="l"/>
              </a:tabLst>
            </a:pPr>
            <a:r>
              <a:rPr sz="1800" dirty="0">
                <a:latin typeface="Wingdings"/>
                <a:cs typeface="Wingdings"/>
              </a:rPr>
              <a:t>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85" dirty="0">
                <a:latin typeface="Arial"/>
                <a:cs typeface="Arial"/>
              </a:rPr>
              <a:t>y	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85" dirty="0">
                <a:latin typeface="Arial"/>
                <a:cs typeface="Arial"/>
              </a:rPr>
              <a:t>1,25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m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06334" y="3678808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27493" y="3546411"/>
            <a:ext cx="13385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0700" algn="l"/>
              </a:tabLst>
            </a:pPr>
            <a:r>
              <a:rPr sz="1800" dirty="0">
                <a:latin typeface="Wingdings"/>
                <a:cs typeface="Wingdings"/>
              </a:rPr>
              <a:t>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85" dirty="0">
                <a:latin typeface="Arial"/>
                <a:cs typeface="Arial"/>
              </a:rPr>
              <a:t>y	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85" dirty="0">
                <a:latin typeface="Arial"/>
                <a:cs typeface="Arial"/>
              </a:rPr>
              <a:t>0,25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m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261990" y="4225798"/>
            <a:ext cx="3088640" cy="1489075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sz="1600" b="1" dirty="0">
                <a:latin typeface="Arial"/>
                <a:cs typeface="Arial"/>
              </a:rPr>
              <a:t>M </a:t>
            </a:r>
            <a:r>
              <a:rPr sz="1600" b="1" spc="-10" dirty="0">
                <a:latin typeface="Arial"/>
                <a:cs typeface="Arial"/>
              </a:rPr>
              <a:t>maks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spc="-105" dirty="0">
                <a:latin typeface="Arial"/>
                <a:cs typeface="Arial"/>
              </a:rPr>
              <a:t>P. </a:t>
            </a:r>
            <a:r>
              <a:rPr sz="1600" spc="-5" dirty="0">
                <a:latin typeface="Arial"/>
                <a:cs typeface="Arial"/>
              </a:rPr>
              <a:t>y</a:t>
            </a:r>
            <a:r>
              <a:rPr sz="1575" spc="-7" baseline="-23809" dirty="0">
                <a:latin typeface="Arial"/>
                <a:cs typeface="Arial"/>
              </a:rPr>
              <a:t>1 </a:t>
            </a:r>
            <a:r>
              <a:rPr sz="1600" dirty="0">
                <a:latin typeface="Arial"/>
                <a:cs typeface="Arial"/>
              </a:rPr>
              <a:t>+ </a:t>
            </a:r>
            <a:r>
              <a:rPr sz="1600" spc="-105" dirty="0">
                <a:latin typeface="Arial"/>
                <a:cs typeface="Arial"/>
              </a:rPr>
              <a:t>P.</a:t>
            </a:r>
            <a:r>
              <a:rPr sz="160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y</a:t>
            </a:r>
            <a:r>
              <a:rPr sz="1575" spc="-15" baseline="-23809" dirty="0">
                <a:latin typeface="Arial"/>
                <a:cs typeface="Arial"/>
              </a:rPr>
              <a:t>2</a:t>
            </a:r>
            <a:endParaRPr sz="1575" baseline="-23809">
              <a:latin typeface="Arial"/>
              <a:cs typeface="Arial"/>
            </a:endParaRPr>
          </a:p>
          <a:p>
            <a:pPr marL="751205">
              <a:lnSpc>
                <a:spcPct val="100000"/>
              </a:lnSpc>
              <a:spcBef>
                <a:spcPts val="960"/>
              </a:spcBef>
            </a:pPr>
            <a:r>
              <a:rPr sz="1600" dirty="0">
                <a:latin typeface="Arial"/>
                <a:cs typeface="Arial"/>
              </a:rPr>
              <a:t>= </a:t>
            </a:r>
            <a:r>
              <a:rPr sz="1600" spc="-10" dirty="0">
                <a:latin typeface="Arial"/>
                <a:cs typeface="Arial"/>
              </a:rPr>
              <a:t>1000. 1,25 </a:t>
            </a:r>
            <a:r>
              <a:rPr sz="1600" dirty="0">
                <a:latin typeface="Arial"/>
                <a:cs typeface="Arial"/>
              </a:rPr>
              <a:t>+ </a:t>
            </a:r>
            <a:r>
              <a:rPr sz="1600" spc="-10" dirty="0">
                <a:latin typeface="Arial"/>
                <a:cs typeface="Arial"/>
              </a:rPr>
              <a:t>1000.</a:t>
            </a:r>
            <a:r>
              <a:rPr sz="1600" spc="5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0,25</a:t>
            </a:r>
            <a:endParaRPr sz="1600">
              <a:latin typeface="Arial"/>
              <a:cs typeface="Arial"/>
            </a:endParaRPr>
          </a:p>
          <a:p>
            <a:pPr marL="751205">
              <a:lnSpc>
                <a:spcPct val="100000"/>
              </a:lnSpc>
              <a:spcBef>
                <a:spcPts val="960"/>
              </a:spcBef>
            </a:pPr>
            <a:r>
              <a:rPr sz="1600" dirty="0">
                <a:latin typeface="Arial"/>
                <a:cs typeface="Arial"/>
              </a:rPr>
              <a:t>= </a:t>
            </a:r>
            <a:r>
              <a:rPr sz="1600" spc="-10" dirty="0">
                <a:latin typeface="Arial"/>
                <a:cs typeface="Arial"/>
              </a:rPr>
              <a:t>1250 </a:t>
            </a:r>
            <a:r>
              <a:rPr sz="1600" dirty="0">
                <a:latin typeface="Arial"/>
                <a:cs typeface="Arial"/>
              </a:rPr>
              <a:t>+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250</a:t>
            </a:r>
            <a:endParaRPr sz="1600">
              <a:latin typeface="Arial"/>
              <a:cs typeface="Arial"/>
            </a:endParaRPr>
          </a:p>
          <a:p>
            <a:pPr marL="751205">
              <a:lnSpc>
                <a:spcPct val="100000"/>
              </a:lnSpc>
              <a:spcBef>
                <a:spcPts val="965"/>
              </a:spcBef>
            </a:pPr>
            <a:r>
              <a:rPr sz="1600" dirty="0">
                <a:latin typeface="Arial"/>
                <a:cs typeface="Arial"/>
              </a:rPr>
              <a:t>= </a:t>
            </a:r>
            <a:r>
              <a:rPr sz="1600" b="1" spc="-10" dirty="0">
                <a:latin typeface="Arial"/>
                <a:cs typeface="Arial"/>
              </a:rPr>
              <a:t>1500</a:t>
            </a:r>
            <a:r>
              <a:rPr sz="1600" b="1" spc="-5" dirty="0">
                <a:latin typeface="Arial"/>
                <a:cs typeface="Arial"/>
              </a:rPr>
              <a:t> kgm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339" y="984529"/>
            <a:ext cx="4491482" cy="10987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41501" y="2152269"/>
            <a:ext cx="3454273" cy="31713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12636" y="3668953"/>
            <a:ext cx="1019797" cy="6894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2494363" y="4935699"/>
            <a:ext cx="5485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600" dirty="0" smtClean="0"/>
              <a:t>1,75</a:t>
            </a:r>
            <a:endParaRPr lang="id-ID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9296400" y="2083307"/>
            <a:ext cx="19688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Y1/2,5 = 1,75/3,5</a:t>
            </a:r>
          </a:p>
          <a:p>
            <a:r>
              <a:rPr lang="id-ID" dirty="0" smtClean="0"/>
              <a:t>Y1= (1,75/3,5) . 2,5</a:t>
            </a:r>
          </a:p>
          <a:p>
            <a:r>
              <a:rPr lang="id-ID" dirty="0" smtClean="0"/>
              <a:t>Y1 = 1,25 </a:t>
            </a:r>
            <a:r>
              <a:rPr lang="id-ID" dirty="0" smtClean="0"/>
              <a:t>m</a:t>
            </a:r>
            <a:endParaRPr lang="id-ID" dirty="0"/>
          </a:p>
        </p:txBody>
      </p:sp>
      <p:sp>
        <p:nvSpPr>
          <p:cNvPr id="17" name="TextBox 16"/>
          <p:cNvSpPr txBox="1"/>
          <p:nvPr/>
        </p:nvSpPr>
        <p:spPr>
          <a:xfrm>
            <a:off x="9048675" y="3425422"/>
            <a:ext cx="19688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Y2/0,5 = 1,75/3,5</a:t>
            </a:r>
          </a:p>
          <a:p>
            <a:r>
              <a:rPr lang="id-ID" dirty="0" smtClean="0"/>
              <a:t>Y2= (1,75/3,5) . 0,5</a:t>
            </a:r>
          </a:p>
          <a:p>
            <a:r>
              <a:rPr lang="id-ID" dirty="0" smtClean="0"/>
              <a:t>Y2 = 0,25 </a:t>
            </a:r>
            <a:r>
              <a:rPr lang="id-ID" dirty="0" smtClean="0"/>
              <a:t>m</a:t>
            </a:r>
            <a:endParaRPr lang="id-ID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452499" y="1066800"/>
            <a:ext cx="4856861" cy="2514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179223" y="5289499"/>
            <a:ext cx="151765" cy="0"/>
          </a:xfrm>
          <a:custGeom>
            <a:avLst/>
            <a:gdLst/>
            <a:ahLst/>
            <a:cxnLst/>
            <a:rect l="l" t="t" r="r" b="b"/>
            <a:pathLst>
              <a:path w="151764">
                <a:moveTo>
                  <a:pt x="0" y="0"/>
                </a:moveTo>
                <a:lnTo>
                  <a:pt x="151479" y="0"/>
                </a:lnTo>
              </a:path>
            </a:pathLst>
          </a:custGeom>
          <a:ln w="104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179471" y="5284740"/>
            <a:ext cx="152400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950" spc="20" dirty="0">
                <a:latin typeface="Times New Roman"/>
                <a:cs typeface="Times New Roman"/>
              </a:rPr>
              <a:t>7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22715" y="5255460"/>
            <a:ext cx="99695" cy="2025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150" spc="5" dirty="0">
                <a:latin typeface="Times New Roman"/>
                <a:cs typeface="Times New Roman"/>
              </a:rPr>
              <a:t>1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00141" y="5087706"/>
            <a:ext cx="635635" cy="3282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79400" algn="l"/>
              </a:tabLst>
            </a:pPr>
            <a:r>
              <a:rPr sz="1950" spc="20" dirty="0">
                <a:latin typeface="Times New Roman"/>
                <a:cs typeface="Times New Roman"/>
              </a:rPr>
              <a:t>y	</a:t>
            </a:r>
            <a:r>
              <a:rPr sz="1950" spc="20" dirty="0">
                <a:latin typeface="Symbol"/>
                <a:cs typeface="Symbol"/>
              </a:rPr>
              <a:t></a:t>
            </a:r>
            <a:r>
              <a:rPr sz="1950" spc="35" dirty="0">
                <a:latin typeface="Times New Roman"/>
                <a:cs typeface="Times New Roman"/>
              </a:rPr>
              <a:t> </a:t>
            </a:r>
            <a:r>
              <a:rPr sz="2925" spc="30" baseline="35612" dirty="0">
                <a:latin typeface="Times New Roman"/>
                <a:cs typeface="Times New Roman"/>
              </a:rPr>
              <a:t>3</a:t>
            </a:r>
            <a:endParaRPr sz="2925" baseline="35612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18876" y="5674978"/>
            <a:ext cx="100647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5" dirty="0">
                <a:latin typeface="Times New Roman"/>
                <a:cs typeface="Times New Roman"/>
              </a:rPr>
              <a:t>y</a:t>
            </a:r>
            <a:r>
              <a:rPr sz="1575" spc="7" baseline="-23809" dirty="0">
                <a:latin typeface="Times New Roman"/>
                <a:cs typeface="Times New Roman"/>
              </a:rPr>
              <a:t>1 </a:t>
            </a:r>
            <a:r>
              <a:rPr sz="1850" spc="25" dirty="0">
                <a:latin typeface="Symbol"/>
                <a:cs typeface="Symbol"/>
              </a:rPr>
              <a:t></a:t>
            </a:r>
            <a:r>
              <a:rPr sz="1850" spc="-195" dirty="0">
                <a:latin typeface="Times New Roman"/>
                <a:cs typeface="Times New Roman"/>
              </a:rPr>
              <a:t> </a:t>
            </a:r>
            <a:r>
              <a:rPr sz="1850" spc="30" dirty="0">
                <a:latin typeface="Times New Roman"/>
                <a:cs typeface="Times New Roman"/>
              </a:rPr>
              <a:t>0,429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75809" y="4823459"/>
            <a:ext cx="15767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RA </a:t>
            </a:r>
            <a:r>
              <a:rPr sz="1800" dirty="0">
                <a:latin typeface="Arial"/>
                <a:cs typeface="Arial"/>
              </a:rPr>
              <a:t>= </a:t>
            </a:r>
            <a:r>
              <a:rPr sz="1800" spc="-125" dirty="0">
                <a:latin typeface="Arial"/>
                <a:cs typeface="Arial"/>
              </a:rPr>
              <a:t>P. </a:t>
            </a:r>
            <a:r>
              <a:rPr sz="1800" dirty="0">
                <a:latin typeface="Arial"/>
                <a:cs typeface="Arial"/>
              </a:rPr>
              <a:t>y + </a:t>
            </a:r>
            <a:r>
              <a:rPr sz="1800" spc="-125" dirty="0">
                <a:latin typeface="Arial"/>
                <a:cs typeface="Arial"/>
              </a:rPr>
              <a:t>P.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y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23304" y="4965700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867909" y="5097970"/>
            <a:ext cx="2449195" cy="1260475"/>
          </a:xfrm>
          <a:prstGeom prst="rect">
            <a:avLst/>
          </a:prstGeom>
        </p:spPr>
        <p:txBody>
          <a:bodyPr vert="horz" wrap="square" lIns="0" tIns="1492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75"/>
              </a:spcBef>
            </a:pPr>
            <a:r>
              <a:rPr sz="1800" dirty="0">
                <a:latin typeface="Arial"/>
                <a:cs typeface="Arial"/>
              </a:rPr>
              <a:t>= </a:t>
            </a:r>
            <a:r>
              <a:rPr sz="1800" spc="-5" dirty="0">
                <a:latin typeface="Arial"/>
                <a:cs typeface="Arial"/>
              </a:rPr>
              <a:t>1000. 1 </a:t>
            </a:r>
            <a:r>
              <a:rPr sz="1800" dirty="0">
                <a:latin typeface="Arial"/>
                <a:cs typeface="Arial"/>
              </a:rPr>
              <a:t>+ </a:t>
            </a:r>
            <a:r>
              <a:rPr sz="1800" spc="-5" dirty="0">
                <a:latin typeface="Arial"/>
                <a:cs typeface="Arial"/>
              </a:rPr>
              <a:t>1000.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0,429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85"/>
              </a:spcBef>
            </a:pPr>
            <a:r>
              <a:rPr sz="1800" dirty="0">
                <a:latin typeface="Arial"/>
                <a:cs typeface="Arial"/>
              </a:rPr>
              <a:t>= </a:t>
            </a:r>
            <a:r>
              <a:rPr sz="1800" spc="-5" dirty="0">
                <a:latin typeface="Arial"/>
                <a:cs typeface="Arial"/>
              </a:rPr>
              <a:t>1000 </a:t>
            </a:r>
            <a:r>
              <a:rPr sz="1800" dirty="0">
                <a:latin typeface="Arial"/>
                <a:cs typeface="Arial"/>
              </a:rPr>
              <a:t>+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429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sz="1800" dirty="0">
                <a:latin typeface="Arial"/>
                <a:cs typeface="Arial"/>
              </a:rPr>
              <a:t>= </a:t>
            </a:r>
            <a:r>
              <a:rPr sz="1800" b="1" spc="-5" dirty="0">
                <a:latin typeface="Arial"/>
                <a:cs typeface="Arial"/>
              </a:rPr>
              <a:t>1429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kg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84375" y="4129658"/>
            <a:ext cx="154686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5" dirty="0">
                <a:solidFill>
                  <a:srgbClr val="974707"/>
                </a:solidFill>
                <a:latin typeface="Arial"/>
                <a:cs typeface="Arial"/>
              </a:rPr>
              <a:t>Gaya</a:t>
            </a:r>
            <a:r>
              <a:rPr sz="2000" b="1" spc="-65" dirty="0">
                <a:solidFill>
                  <a:srgbClr val="974707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974707"/>
                </a:solidFill>
                <a:latin typeface="Arial"/>
                <a:cs typeface="Arial"/>
              </a:rPr>
              <a:t>lintang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84375" y="4699000"/>
            <a:ext cx="131000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latin typeface="Arial"/>
                <a:cs typeface="Arial"/>
              </a:rPr>
              <a:t>Ordinat </a:t>
            </a:r>
            <a:r>
              <a:rPr sz="1600" dirty="0">
                <a:latin typeface="Arial"/>
                <a:cs typeface="Arial"/>
              </a:rPr>
              <a:t>: y =</a:t>
            </a:r>
            <a:r>
              <a:rPr sz="1600" spc="-5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1</a:t>
            </a:r>
            <a:endParaRPr sz="1600"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49298" y="272987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</a:t>
            </a:r>
            <a:endParaRPr lang="id-ID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676400" y="3810000"/>
            <a:ext cx="2655189" cy="16831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256540" y="198120"/>
            <a:ext cx="8379459" cy="685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1140" y="193039"/>
            <a:ext cx="8346440" cy="634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4800" y="228663"/>
            <a:ext cx="8281416" cy="58477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04800" y="228663"/>
            <a:ext cx="8281670" cy="584835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4318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40"/>
              </a:spcBef>
            </a:pPr>
            <a:r>
              <a:rPr sz="1600" spc="-10" dirty="0">
                <a:latin typeface="Arial"/>
                <a:cs typeface="Arial"/>
              </a:rPr>
              <a:t>43) Menggunakan </a:t>
            </a:r>
            <a:r>
              <a:rPr sz="1600" spc="-5" dirty="0">
                <a:latin typeface="Arial"/>
                <a:cs typeface="Arial"/>
              </a:rPr>
              <a:t>garis </a:t>
            </a:r>
            <a:r>
              <a:rPr sz="1600" spc="-10" dirty="0">
                <a:latin typeface="Arial"/>
                <a:cs typeface="Arial"/>
              </a:rPr>
              <a:t>pengaruh hitung </a:t>
            </a:r>
            <a:r>
              <a:rPr sz="1600" spc="-5" dirty="0">
                <a:latin typeface="Arial"/>
                <a:cs typeface="Arial"/>
              </a:rPr>
              <a:t>momen maksimum </a:t>
            </a:r>
            <a:r>
              <a:rPr sz="1600" spc="-10" dirty="0">
                <a:latin typeface="Arial"/>
                <a:cs typeface="Arial"/>
              </a:rPr>
              <a:t>dan </a:t>
            </a:r>
            <a:r>
              <a:rPr sz="1600" spc="-15" dirty="0">
                <a:latin typeface="Arial"/>
                <a:cs typeface="Arial"/>
              </a:rPr>
              <a:t>gaya </a:t>
            </a:r>
            <a:r>
              <a:rPr sz="1600" spc="-5" dirty="0">
                <a:latin typeface="Arial"/>
                <a:cs typeface="Arial"/>
              </a:rPr>
              <a:t>lintang</a:t>
            </a:r>
            <a:r>
              <a:rPr sz="1600" spc="40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maksimum</a:t>
            </a:r>
            <a:endParaRPr sz="1600">
              <a:latin typeface="Arial"/>
              <a:cs typeface="Arial"/>
            </a:endParaRPr>
          </a:p>
          <a:p>
            <a:pPr marL="431800">
              <a:lnSpc>
                <a:spcPct val="100000"/>
              </a:lnSpc>
              <a:spcBef>
                <a:spcPts val="5"/>
              </a:spcBef>
            </a:pPr>
            <a:r>
              <a:rPr sz="1600" b="1" spc="-5" dirty="0">
                <a:latin typeface="Arial"/>
                <a:cs typeface="Arial"/>
              </a:rPr>
              <a:t>P</a:t>
            </a:r>
            <a:r>
              <a:rPr sz="1575" b="1" spc="-7" baseline="-23809" dirty="0">
                <a:latin typeface="Arial"/>
                <a:cs typeface="Arial"/>
              </a:rPr>
              <a:t>1 </a:t>
            </a:r>
            <a:r>
              <a:rPr sz="1600" b="1" dirty="0">
                <a:latin typeface="Arial"/>
                <a:cs typeface="Arial"/>
              </a:rPr>
              <a:t>= </a:t>
            </a:r>
            <a:r>
              <a:rPr sz="1600" b="1" spc="-10" dirty="0">
                <a:latin typeface="Arial"/>
                <a:cs typeface="Arial"/>
              </a:rPr>
              <a:t>1000 </a:t>
            </a:r>
            <a:r>
              <a:rPr sz="1600" b="1" spc="-5" dirty="0">
                <a:latin typeface="Arial"/>
                <a:cs typeface="Arial"/>
              </a:rPr>
              <a:t>kg, </a:t>
            </a:r>
            <a:r>
              <a:rPr sz="1600" b="1" dirty="0">
                <a:latin typeface="Arial"/>
                <a:cs typeface="Arial"/>
              </a:rPr>
              <a:t>P</a:t>
            </a:r>
            <a:r>
              <a:rPr sz="1575" b="1" baseline="-23809" dirty="0">
                <a:latin typeface="Arial"/>
                <a:cs typeface="Arial"/>
              </a:rPr>
              <a:t>2 </a:t>
            </a:r>
            <a:r>
              <a:rPr sz="1600" b="1" dirty="0">
                <a:latin typeface="Arial"/>
                <a:cs typeface="Arial"/>
              </a:rPr>
              <a:t>= </a:t>
            </a:r>
            <a:r>
              <a:rPr sz="1600" b="1" spc="-10" dirty="0">
                <a:latin typeface="Arial"/>
                <a:cs typeface="Arial"/>
              </a:rPr>
              <a:t>1500</a:t>
            </a:r>
            <a:r>
              <a:rPr sz="1600" b="1" spc="-18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kg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19675" y="3736720"/>
            <a:ext cx="1577975" cy="238061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R="24765" algn="ctr">
              <a:lnSpc>
                <a:spcPct val="100000"/>
              </a:lnSpc>
              <a:spcBef>
                <a:spcPts val="250"/>
              </a:spcBef>
            </a:pPr>
            <a:r>
              <a:rPr sz="1800" b="1" spc="-145" dirty="0">
                <a:latin typeface="Trebuchet MS"/>
                <a:cs typeface="Trebuchet MS"/>
              </a:rPr>
              <a:t>Letak</a:t>
            </a:r>
            <a:r>
              <a:rPr sz="1800" b="1" spc="-160" dirty="0">
                <a:latin typeface="Trebuchet MS"/>
                <a:cs typeface="Trebuchet MS"/>
              </a:rPr>
              <a:t> </a:t>
            </a:r>
            <a:r>
              <a:rPr sz="1800" b="1" spc="-114" dirty="0">
                <a:latin typeface="Trebuchet MS"/>
                <a:cs typeface="Trebuchet MS"/>
              </a:rPr>
              <a:t>resultante</a:t>
            </a:r>
            <a:endParaRPr sz="1800">
              <a:latin typeface="Trebuchet MS"/>
              <a:cs typeface="Trebuchet MS"/>
            </a:endParaRPr>
          </a:p>
          <a:p>
            <a:pPr marL="26034">
              <a:lnSpc>
                <a:spcPts val="2160"/>
              </a:lnSpc>
              <a:spcBef>
                <a:spcPts val="150"/>
              </a:spcBef>
            </a:pPr>
            <a:r>
              <a:rPr sz="1800" spc="-325" dirty="0">
                <a:latin typeface="Arial"/>
                <a:cs typeface="Arial"/>
              </a:rPr>
              <a:t>R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160" dirty="0">
                <a:latin typeface="Arial"/>
                <a:cs typeface="Arial"/>
              </a:rPr>
              <a:t>P</a:t>
            </a:r>
            <a:r>
              <a:rPr sz="1800" spc="-240" baseline="-20833" dirty="0">
                <a:latin typeface="Arial"/>
                <a:cs typeface="Arial"/>
              </a:rPr>
              <a:t>1</a:t>
            </a:r>
            <a:r>
              <a:rPr sz="1800" spc="15" baseline="-20833" dirty="0">
                <a:latin typeface="Arial"/>
                <a:cs typeface="Arial"/>
              </a:rPr>
              <a:t> </a:t>
            </a:r>
            <a:r>
              <a:rPr sz="1800" spc="-155" dirty="0">
                <a:latin typeface="Arial"/>
                <a:cs typeface="Arial"/>
              </a:rPr>
              <a:t>+</a:t>
            </a:r>
            <a:r>
              <a:rPr sz="1800" spc="-125" dirty="0">
                <a:latin typeface="Arial"/>
                <a:cs typeface="Arial"/>
              </a:rPr>
              <a:t> </a:t>
            </a:r>
            <a:r>
              <a:rPr sz="1800" spc="-165" dirty="0">
                <a:latin typeface="Arial"/>
                <a:cs typeface="Arial"/>
              </a:rPr>
              <a:t>P</a:t>
            </a:r>
            <a:r>
              <a:rPr sz="1800" spc="-247" baseline="-20833" dirty="0">
                <a:latin typeface="Arial"/>
                <a:cs typeface="Arial"/>
              </a:rPr>
              <a:t>2</a:t>
            </a:r>
            <a:endParaRPr sz="1800" baseline="-20833">
              <a:latin typeface="Arial"/>
              <a:cs typeface="Arial"/>
            </a:endParaRPr>
          </a:p>
          <a:p>
            <a:pPr marL="84455" algn="ctr">
              <a:lnSpc>
                <a:spcPct val="100000"/>
              </a:lnSpc>
            </a:pPr>
            <a:r>
              <a:rPr sz="1800" spc="-100" dirty="0">
                <a:latin typeface="Arial"/>
                <a:cs typeface="Arial"/>
              </a:rPr>
              <a:t>=1000 </a:t>
            </a:r>
            <a:r>
              <a:rPr sz="1800" spc="-155" dirty="0">
                <a:latin typeface="Arial"/>
                <a:cs typeface="Arial"/>
              </a:rPr>
              <a:t>+</a:t>
            </a:r>
            <a:r>
              <a:rPr sz="1800" spc="-165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1500</a:t>
            </a:r>
            <a:endParaRPr sz="1800">
              <a:latin typeface="Arial"/>
              <a:cs typeface="Arial"/>
            </a:endParaRPr>
          </a:p>
          <a:p>
            <a:pPr marL="201295">
              <a:lnSpc>
                <a:spcPct val="100000"/>
              </a:lnSpc>
            </a:pPr>
            <a:r>
              <a:rPr sz="1800" spc="-155" dirty="0">
                <a:latin typeface="Arial"/>
                <a:cs typeface="Arial"/>
              </a:rPr>
              <a:t>= </a:t>
            </a:r>
            <a:r>
              <a:rPr sz="1800" b="1" spc="-145" dirty="0">
                <a:latin typeface="Trebuchet MS"/>
                <a:cs typeface="Trebuchet MS"/>
              </a:rPr>
              <a:t>2500</a:t>
            </a:r>
            <a:r>
              <a:rPr sz="1800" b="1" spc="-120" dirty="0">
                <a:latin typeface="Trebuchet MS"/>
                <a:cs typeface="Trebuchet MS"/>
              </a:rPr>
              <a:t> </a:t>
            </a:r>
            <a:r>
              <a:rPr sz="1800" b="1" spc="-85" dirty="0">
                <a:latin typeface="Trebuchet MS"/>
                <a:cs typeface="Trebuchet MS"/>
              </a:rPr>
              <a:t>kg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48260" algn="ctr">
              <a:lnSpc>
                <a:spcPct val="100000"/>
              </a:lnSpc>
              <a:spcBef>
                <a:spcPts val="1050"/>
              </a:spcBef>
            </a:pPr>
            <a:r>
              <a:rPr sz="1800" spc="-185" dirty="0">
                <a:latin typeface="Arial"/>
                <a:cs typeface="Arial"/>
              </a:rPr>
              <a:t>R. </a:t>
            </a:r>
            <a:r>
              <a:rPr sz="1800" spc="-270" dirty="0">
                <a:latin typeface="Arial"/>
                <a:cs typeface="Arial"/>
              </a:rPr>
              <a:t>X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130" dirty="0">
                <a:latin typeface="Arial"/>
                <a:cs typeface="Arial"/>
              </a:rPr>
              <a:t>P</a:t>
            </a:r>
            <a:r>
              <a:rPr sz="1800" spc="-195" baseline="-20833" dirty="0">
                <a:latin typeface="Arial"/>
                <a:cs typeface="Arial"/>
              </a:rPr>
              <a:t>2</a:t>
            </a:r>
            <a:r>
              <a:rPr sz="1800" spc="-130" dirty="0">
                <a:latin typeface="Arial"/>
                <a:cs typeface="Arial"/>
              </a:rPr>
              <a:t>.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  <a:p>
            <a:pPr marL="13335" algn="ctr">
              <a:lnSpc>
                <a:spcPct val="100000"/>
              </a:lnSpc>
              <a:spcBef>
                <a:spcPts val="5"/>
              </a:spcBef>
            </a:pPr>
            <a:r>
              <a:rPr sz="1800" spc="-90" dirty="0">
                <a:latin typeface="Arial"/>
                <a:cs typeface="Arial"/>
              </a:rPr>
              <a:t>2500 </a:t>
            </a:r>
            <a:r>
              <a:rPr sz="1800" spc="-265" dirty="0">
                <a:latin typeface="Arial"/>
                <a:cs typeface="Arial"/>
              </a:rPr>
              <a:t>X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80" dirty="0">
                <a:latin typeface="Arial"/>
                <a:cs typeface="Arial"/>
              </a:rPr>
              <a:t>1500.</a:t>
            </a:r>
            <a:r>
              <a:rPr sz="1800" spc="-23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  <a:p>
            <a:pPr marL="534035">
              <a:lnSpc>
                <a:spcPct val="100000"/>
              </a:lnSpc>
            </a:pPr>
            <a:r>
              <a:rPr sz="1800" b="1" spc="-90" dirty="0">
                <a:latin typeface="Trebuchet MS"/>
                <a:cs typeface="Trebuchet MS"/>
              </a:rPr>
              <a:t>X </a:t>
            </a:r>
            <a:r>
              <a:rPr sz="1800" b="1" spc="-160" dirty="0">
                <a:latin typeface="Trebuchet MS"/>
                <a:cs typeface="Trebuchet MS"/>
              </a:rPr>
              <a:t>= 2,4</a:t>
            </a:r>
            <a:r>
              <a:rPr sz="1800" b="1" spc="-210" dirty="0">
                <a:latin typeface="Trebuchet MS"/>
                <a:cs typeface="Trebuchet MS"/>
              </a:rPr>
              <a:t> </a:t>
            </a:r>
            <a:r>
              <a:rPr sz="1800" b="1" spc="-85" dirty="0">
                <a:latin typeface="Trebuchet MS"/>
                <a:cs typeface="Trebuchet MS"/>
              </a:rPr>
              <a:t>m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21309" y="1454277"/>
            <a:ext cx="6803517" cy="159372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3352800" y="4114800"/>
            <a:ext cx="554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1,6m</a:t>
            </a:r>
            <a:endParaRPr lang="id-ID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609600"/>
            <a:ext cx="4886690" cy="3200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514340" y="355600"/>
            <a:ext cx="1107439" cy="4673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473700" y="337820"/>
            <a:ext cx="1178559" cy="4292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562600" y="380987"/>
            <a:ext cx="1008608" cy="3693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562600" y="380987"/>
            <a:ext cx="1009015" cy="369570"/>
          </a:xfrm>
          <a:prstGeom prst="rect">
            <a:avLst/>
          </a:prstGeom>
          <a:ln w="12700">
            <a:solidFill>
              <a:srgbClr val="497DBA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240"/>
              </a:spcBef>
            </a:pPr>
            <a:r>
              <a:rPr sz="1800" b="1" spc="50" dirty="0">
                <a:solidFill>
                  <a:srgbClr val="FFFFFF"/>
                </a:solidFill>
                <a:latin typeface="Trebuchet MS"/>
                <a:cs typeface="Trebuchet MS"/>
              </a:rPr>
              <a:t>MOMEN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66790" y="801274"/>
            <a:ext cx="3392170" cy="2009775"/>
          </a:xfrm>
          <a:prstGeom prst="rect">
            <a:avLst/>
          </a:prstGeom>
        </p:spPr>
        <p:txBody>
          <a:bodyPr vert="horz" wrap="square" lIns="0" tIns="143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30"/>
              </a:spcBef>
            </a:pPr>
            <a:r>
              <a:rPr sz="1800" b="1" spc="-100" dirty="0">
                <a:latin typeface="Trebuchet MS"/>
                <a:cs typeface="Trebuchet MS"/>
              </a:rPr>
              <a:t>Ordinat </a:t>
            </a:r>
            <a:r>
              <a:rPr sz="1800" b="1" spc="-165" dirty="0">
                <a:latin typeface="Trebuchet MS"/>
                <a:cs typeface="Trebuchet MS"/>
              </a:rPr>
              <a:t>:</a:t>
            </a:r>
            <a:r>
              <a:rPr sz="1800" b="1" spc="-175" dirty="0">
                <a:latin typeface="Trebuchet MS"/>
                <a:cs typeface="Trebuchet MS"/>
              </a:rPr>
              <a:t> </a:t>
            </a:r>
            <a:r>
              <a:rPr sz="1800" b="1" spc="-110" dirty="0">
                <a:latin typeface="Trebuchet MS"/>
                <a:cs typeface="Trebuchet MS"/>
              </a:rPr>
              <a:t>y</a:t>
            </a:r>
            <a:endParaRPr sz="1800">
              <a:latin typeface="Trebuchet MS"/>
              <a:cs typeface="Trebuchet MS"/>
            </a:endParaRPr>
          </a:p>
          <a:p>
            <a:pPr marL="12700" marR="5080">
              <a:lnSpc>
                <a:spcPct val="100000"/>
              </a:lnSpc>
              <a:spcBef>
                <a:spcPts val="919"/>
              </a:spcBef>
            </a:pPr>
            <a:r>
              <a:rPr sz="1600" spc="-50" dirty="0">
                <a:latin typeface="Arial"/>
                <a:cs typeface="Arial"/>
              </a:rPr>
              <a:t>Untuk </a:t>
            </a:r>
            <a:r>
              <a:rPr sz="1600" spc="-70" dirty="0">
                <a:latin typeface="Arial"/>
                <a:cs typeface="Arial"/>
              </a:rPr>
              <a:t>mendapatkan </a:t>
            </a:r>
            <a:r>
              <a:rPr sz="1600" spc="-60" dirty="0">
                <a:latin typeface="Arial"/>
                <a:cs typeface="Arial"/>
              </a:rPr>
              <a:t>momen</a:t>
            </a:r>
            <a:r>
              <a:rPr sz="1600" spc="-229" dirty="0">
                <a:latin typeface="Arial"/>
                <a:cs typeface="Arial"/>
              </a:rPr>
              <a:t> </a:t>
            </a:r>
            <a:r>
              <a:rPr sz="1600" spc="-75" dirty="0">
                <a:latin typeface="Arial"/>
                <a:cs typeface="Arial"/>
              </a:rPr>
              <a:t>maksimum,  </a:t>
            </a:r>
            <a:r>
              <a:rPr sz="1600" spc="-80" dirty="0">
                <a:latin typeface="Arial"/>
                <a:cs typeface="Arial"/>
              </a:rPr>
              <a:t>y </a:t>
            </a:r>
            <a:r>
              <a:rPr sz="1600" spc="-60" dirty="0">
                <a:latin typeface="Arial"/>
                <a:cs typeface="Arial"/>
              </a:rPr>
              <a:t>ditengah-tengah</a:t>
            </a:r>
            <a:r>
              <a:rPr sz="1600" spc="-165" dirty="0">
                <a:latin typeface="Arial"/>
                <a:cs typeface="Arial"/>
              </a:rPr>
              <a:t> </a:t>
            </a:r>
            <a:r>
              <a:rPr sz="1600" spc="-70" dirty="0">
                <a:latin typeface="Arial"/>
                <a:cs typeface="Arial"/>
              </a:rPr>
              <a:t>antara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spc="-290" dirty="0">
                <a:latin typeface="Arial"/>
                <a:cs typeface="Arial"/>
              </a:rPr>
              <a:t>R </a:t>
            </a:r>
            <a:r>
              <a:rPr sz="1600" spc="-80" dirty="0">
                <a:latin typeface="Arial"/>
                <a:cs typeface="Arial"/>
              </a:rPr>
              <a:t>dan beban</a:t>
            </a:r>
            <a:r>
              <a:rPr sz="1600" spc="-55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terdekat.</a:t>
            </a:r>
            <a:endParaRPr sz="1600">
              <a:latin typeface="Arial"/>
              <a:cs typeface="Arial"/>
            </a:endParaRPr>
          </a:p>
          <a:p>
            <a:pPr marL="27940">
              <a:lnSpc>
                <a:spcPct val="100000"/>
              </a:lnSpc>
              <a:spcBef>
                <a:spcPts val="1045"/>
              </a:spcBef>
            </a:pPr>
            <a:r>
              <a:rPr sz="2700" b="1" spc="-120" baseline="-35493" dirty="0">
                <a:latin typeface="Trebuchet MS"/>
                <a:cs typeface="Trebuchet MS"/>
              </a:rPr>
              <a:t>y</a:t>
            </a:r>
            <a:r>
              <a:rPr sz="2700" b="1" spc="-150" baseline="-35493" dirty="0">
                <a:latin typeface="Trebuchet MS"/>
                <a:cs typeface="Trebuchet MS"/>
              </a:rPr>
              <a:t> </a:t>
            </a:r>
            <a:r>
              <a:rPr sz="2700" spc="44" baseline="-35493" dirty="0">
                <a:latin typeface="Symbol"/>
                <a:cs typeface="Symbol"/>
              </a:rPr>
              <a:t></a:t>
            </a:r>
            <a:r>
              <a:rPr sz="2700" spc="44" baseline="-35493" dirty="0">
                <a:latin typeface="Times New Roman"/>
                <a:cs typeface="Times New Roman"/>
              </a:rPr>
              <a:t> </a:t>
            </a:r>
            <a:r>
              <a:rPr sz="1800" b="1" u="sng" spc="-145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3,5.3,5</a:t>
            </a:r>
            <a:r>
              <a:rPr sz="1800" b="1" spc="-270" dirty="0">
                <a:latin typeface="Trebuchet MS"/>
                <a:cs typeface="Trebuchet MS"/>
              </a:rPr>
              <a:t> </a:t>
            </a:r>
            <a:r>
              <a:rPr sz="2700" spc="44" baseline="-35493" dirty="0">
                <a:latin typeface="Symbol"/>
                <a:cs typeface="Symbol"/>
              </a:rPr>
              <a:t></a:t>
            </a:r>
            <a:r>
              <a:rPr sz="2700" spc="-390" baseline="-35493" dirty="0">
                <a:latin typeface="Times New Roman"/>
                <a:cs typeface="Times New Roman"/>
              </a:rPr>
              <a:t> </a:t>
            </a:r>
            <a:r>
              <a:rPr sz="2700" b="1" spc="-187" baseline="-35493" dirty="0">
                <a:latin typeface="Trebuchet MS"/>
                <a:cs typeface="Trebuchet MS"/>
              </a:rPr>
              <a:t>1,75</a:t>
            </a:r>
            <a:endParaRPr sz="2700" baseline="-35493">
              <a:latin typeface="Trebuchet MS"/>
              <a:cs typeface="Trebuchet MS"/>
            </a:endParaRPr>
          </a:p>
          <a:p>
            <a:pPr marL="644525">
              <a:lnSpc>
                <a:spcPct val="100000"/>
              </a:lnSpc>
              <a:spcBef>
                <a:spcPts val="385"/>
              </a:spcBef>
            </a:pPr>
            <a:r>
              <a:rPr sz="1800" b="1" spc="-114" dirty="0">
                <a:latin typeface="Trebuchet MS"/>
                <a:cs typeface="Trebuchet MS"/>
              </a:rPr>
              <a:t>7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601776" y="3145083"/>
            <a:ext cx="409575" cy="0"/>
          </a:xfrm>
          <a:custGeom>
            <a:avLst/>
            <a:gdLst/>
            <a:ahLst/>
            <a:cxnLst/>
            <a:rect l="l" t="t" r="r" b="b"/>
            <a:pathLst>
              <a:path w="409575">
                <a:moveTo>
                  <a:pt x="0" y="0"/>
                </a:moveTo>
                <a:lnTo>
                  <a:pt x="408974" y="0"/>
                </a:lnTo>
              </a:path>
            </a:pathLst>
          </a:custGeom>
          <a:ln w="97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579521" y="2755101"/>
            <a:ext cx="1021080" cy="695325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1285" algn="ctr">
              <a:lnSpc>
                <a:spcPct val="100000"/>
              </a:lnSpc>
              <a:spcBef>
                <a:spcPts val="509"/>
              </a:spcBef>
              <a:tabLst>
                <a:tab pos="481330" algn="l"/>
              </a:tabLst>
            </a:pPr>
            <a:r>
              <a:rPr sz="1850" b="1" spc="-65" dirty="0">
                <a:latin typeface="Trebuchet MS"/>
                <a:cs typeface="Trebuchet MS"/>
              </a:rPr>
              <a:t>y</a:t>
            </a:r>
            <a:r>
              <a:rPr sz="1575" b="1" spc="-97" baseline="-23809" dirty="0">
                <a:latin typeface="Trebuchet MS"/>
                <a:cs typeface="Trebuchet MS"/>
              </a:rPr>
              <a:t>1	</a:t>
            </a:r>
            <a:r>
              <a:rPr sz="2775" spc="52" baseline="-36036" dirty="0">
                <a:latin typeface="Symbol"/>
                <a:cs typeface="Symbol"/>
              </a:rPr>
              <a:t></a:t>
            </a:r>
            <a:r>
              <a:rPr sz="2775" baseline="-36036" dirty="0">
                <a:latin typeface="Times New Roman"/>
                <a:cs typeface="Times New Roman"/>
              </a:rPr>
              <a:t> </a:t>
            </a:r>
            <a:r>
              <a:rPr sz="1850" b="1" u="sng" spc="-140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2,7</a:t>
            </a:r>
            <a:endParaRPr sz="185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415"/>
              </a:spcBef>
              <a:tabLst>
                <a:tab pos="685800" algn="l"/>
              </a:tabLst>
            </a:pPr>
            <a:r>
              <a:rPr sz="1850" b="1" spc="-80" dirty="0">
                <a:latin typeface="Trebuchet MS"/>
                <a:cs typeface="Trebuchet MS"/>
              </a:rPr>
              <a:t>1</a:t>
            </a:r>
            <a:r>
              <a:rPr sz="1850" b="1" spc="-225" dirty="0">
                <a:latin typeface="Trebuchet MS"/>
                <a:cs typeface="Trebuchet MS"/>
              </a:rPr>
              <a:t>,</a:t>
            </a:r>
            <a:r>
              <a:rPr sz="1850" b="1" spc="-85" dirty="0">
                <a:latin typeface="Trebuchet MS"/>
                <a:cs typeface="Trebuchet MS"/>
              </a:rPr>
              <a:t>7</a:t>
            </a:r>
            <a:r>
              <a:rPr sz="1850" b="1" spc="-110" dirty="0">
                <a:latin typeface="Trebuchet MS"/>
                <a:cs typeface="Trebuchet MS"/>
              </a:rPr>
              <a:t>5</a:t>
            </a:r>
            <a:r>
              <a:rPr sz="1850" b="1" dirty="0">
                <a:latin typeface="Trebuchet MS"/>
                <a:cs typeface="Trebuchet MS"/>
              </a:rPr>
              <a:t>	</a:t>
            </a:r>
            <a:r>
              <a:rPr sz="1850" b="1" spc="-80" dirty="0">
                <a:latin typeface="Trebuchet MS"/>
                <a:cs typeface="Trebuchet MS"/>
              </a:rPr>
              <a:t>3</a:t>
            </a:r>
            <a:r>
              <a:rPr sz="1850" b="1" spc="-225" dirty="0">
                <a:latin typeface="Trebuchet MS"/>
                <a:cs typeface="Trebuchet MS"/>
              </a:rPr>
              <a:t>,</a:t>
            </a:r>
            <a:r>
              <a:rPr sz="1850" b="1" spc="-110" dirty="0">
                <a:latin typeface="Trebuchet MS"/>
                <a:cs typeface="Trebuchet MS"/>
              </a:rPr>
              <a:t>5</a:t>
            </a:r>
            <a:endParaRPr sz="1850">
              <a:latin typeface="Trebuchet MS"/>
              <a:cs typeface="Trebuchet M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588336" y="3886053"/>
            <a:ext cx="384175" cy="0"/>
          </a:xfrm>
          <a:custGeom>
            <a:avLst/>
            <a:gdLst/>
            <a:ahLst/>
            <a:cxnLst/>
            <a:rect l="l" t="t" r="r" b="b"/>
            <a:pathLst>
              <a:path w="384175">
                <a:moveTo>
                  <a:pt x="0" y="0"/>
                </a:moveTo>
                <a:lnTo>
                  <a:pt x="384016" y="0"/>
                </a:lnTo>
              </a:path>
            </a:pathLst>
          </a:custGeom>
          <a:ln w="9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208308" y="3886053"/>
            <a:ext cx="290830" cy="0"/>
          </a:xfrm>
          <a:custGeom>
            <a:avLst/>
            <a:gdLst/>
            <a:ahLst/>
            <a:cxnLst/>
            <a:rect l="l" t="t" r="r" b="b"/>
            <a:pathLst>
              <a:path w="290829">
                <a:moveTo>
                  <a:pt x="0" y="0"/>
                </a:moveTo>
                <a:lnTo>
                  <a:pt x="290258" y="0"/>
                </a:lnTo>
              </a:path>
            </a:pathLst>
          </a:custGeom>
          <a:ln w="9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566665" y="3521102"/>
            <a:ext cx="956944" cy="65087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01600" algn="ctr">
              <a:lnSpc>
                <a:spcPct val="100000"/>
              </a:lnSpc>
              <a:spcBef>
                <a:spcPts val="459"/>
              </a:spcBef>
              <a:tabLst>
                <a:tab pos="452120" algn="l"/>
              </a:tabLst>
            </a:pPr>
            <a:r>
              <a:rPr sz="1750" b="1" spc="-15" dirty="0">
                <a:latin typeface="Trebuchet MS"/>
                <a:cs typeface="Trebuchet MS"/>
              </a:rPr>
              <a:t>y</a:t>
            </a:r>
            <a:r>
              <a:rPr sz="1500" b="1" spc="-22" baseline="-25000" dirty="0">
                <a:latin typeface="Trebuchet MS"/>
                <a:cs typeface="Trebuchet MS"/>
              </a:rPr>
              <a:t>2	</a:t>
            </a:r>
            <a:r>
              <a:rPr sz="2625" spc="44" baseline="-34920" dirty="0">
                <a:latin typeface="Symbol"/>
                <a:cs typeface="Symbol"/>
              </a:rPr>
              <a:t></a:t>
            </a:r>
            <a:r>
              <a:rPr sz="2625" spc="-60" baseline="-34920" dirty="0">
                <a:latin typeface="Times New Roman"/>
                <a:cs typeface="Times New Roman"/>
              </a:rPr>
              <a:t> </a:t>
            </a:r>
            <a:r>
              <a:rPr sz="1750" b="1" spc="-140" dirty="0">
                <a:latin typeface="Trebuchet MS"/>
                <a:cs typeface="Trebuchet MS"/>
              </a:rPr>
              <a:t>0,3</a:t>
            </a:r>
            <a:endParaRPr sz="175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360"/>
              </a:spcBef>
              <a:tabLst>
                <a:tab pos="636905" algn="l"/>
              </a:tabLst>
            </a:pPr>
            <a:r>
              <a:rPr sz="1750" b="1" spc="-90" dirty="0">
                <a:latin typeface="Trebuchet MS"/>
                <a:cs typeface="Trebuchet MS"/>
              </a:rPr>
              <a:t>1</a:t>
            </a:r>
            <a:r>
              <a:rPr sz="1750" b="1" spc="-220" dirty="0">
                <a:latin typeface="Trebuchet MS"/>
                <a:cs typeface="Trebuchet MS"/>
              </a:rPr>
              <a:t>,</a:t>
            </a:r>
            <a:r>
              <a:rPr sz="1750" b="1" spc="-90" dirty="0">
                <a:latin typeface="Trebuchet MS"/>
                <a:cs typeface="Trebuchet MS"/>
              </a:rPr>
              <a:t>7</a:t>
            </a:r>
            <a:r>
              <a:rPr sz="1750" b="1" spc="-114" dirty="0">
                <a:latin typeface="Trebuchet MS"/>
                <a:cs typeface="Trebuchet MS"/>
              </a:rPr>
              <a:t>5</a:t>
            </a:r>
            <a:r>
              <a:rPr sz="1750" b="1" dirty="0">
                <a:latin typeface="Trebuchet MS"/>
                <a:cs typeface="Trebuchet MS"/>
              </a:rPr>
              <a:t>	</a:t>
            </a:r>
            <a:r>
              <a:rPr sz="1750" b="1" spc="-90" dirty="0">
                <a:latin typeface="Trebuchet MS"/>
                <a:cs typeface="Trebuchet MS"/>
              </a:rPr>
              <a:t>3</a:t>
            </a:r>
            <a:r>
              <a:rPr sz="1750" b="1" spc="-220" dirty="0">
                <a:latin typeface="Trebuchet MS"/>
                <a:cs typeface="Trebuchet MS"/>
              </a:rPr>
              <a:t>,</a:t>
            </a:r>
            <a:r>
              <a:rPr sz="1750" b="1" spc="-114" dirty="0">
                <a:latin typeface="Trebuchet MS"/>
                <a:cs typeface="Trebuchet MS"/>
              </a:rPr>
              <a:t>5</a:t>
            </a:r>
            <a:endParaRPr sz="175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164705" y="3125470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786244" y="2993390"/>
            <a:ext cx="13385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0700" algn="l"/>
              </a:tabLst>
            </a:pPr>
            <a:r>
              <a:rPr sz="1800" dirty="0">
                <a:latin typeface="Wingdings"/>
                <a:cs typeface="Wingdings"/>
              </a:rPr>
              <a:t>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90" dirty="0">
                <a:latin typeface="Arial"/>
                <a:cs typeface="Arial"/>
              </a:rPr>
              <a:t>y	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85" dirty="0">
                <a:latin typeface="Arial"/>
                <a:cs typeface="Arial"/>
              </a:rPr>
              <a:t>1,35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m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088505" y="3811523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10044" y="3679253"/>
            <a:ext cx="13379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0065" algn="l"/>
              </a:tabLst>
            </a:pPr>
            <a:r>
              <a:rPr sz="1800" dirty="0">
                <a:latin typeface="Wingdings"/>
                <a:cs typeface="Wingdings"/>
              </a:rPr>
              <a:t>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85" dirty="0">
                <a:latin typeface="Arial"/>
                <a:cs typeface="Arial"/>
              </a:rPr>
              <a:t>y	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85" dirty="0">
                <a:latin typeface="Arial"/>
                <a:cs typeface="Arial"/>
              </a:rPr>
              <a:t>0,15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m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203829" y="4609655"/>
            <a:ext cx="3495675" cy="1672589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sz="1800" dirty="0">
                <a:latin typeface="Arial"/>
                <a:cs typeface="Arial"/>
              </a:rPr>
              <a:t>M </a:t>
            </a:r>
            <a:r>
              <a:rPr sz="1800" spc="5" dirty="0">
                <a:latin typeface="Arial"/>
                <a:cs typeface="Arial"/>
              </a:rPr>
              <a:t>maks </a:t>
            </a:r>
            <a:r>
              <a:rPr sz="1800" dirty="0">
                <a:latin typeface="Arial"/>
                <a:cs typeface="Arial"/>
              </a:rPr>
              <a:t>= </a:t>
            </a:r>
            <a:r>
              <a:rPr sz="1800" spc="-5" dirty="0">
                <a:latin typeface="Arial"/>
                <a:cs typeface="Arial"/>
              </a:rPr>
              <a:t>P</a:t>
            </a:r>
            <a:r>
              <a:rPr sz="1800" spc="-7" baseline="-23148" dirty="0">
                <a:latin typeface="Arial"/>
                <a:cs typeface="Arial"/>
              </a:rPr>
              <a:t>1</a:t>
            </a:r>
            <a:r>
              <a:rPr sz="1800" spc="-5" dirty="0">
                <a:latin typeface="Arial"/>
                <a:cs typeface="Arial"/>
              </a:rPr>
              <a:t>. </a:t>
            </a:r>
            <a:r>
              <a:rPr sz="1800" spc="-25" dirty="0">
                <a:latin typeface="Arial"/>
                <a:cs typeface="Arial"/>
              </a:rPr>
              <a:t>y</a:t>
            </a:r>
            <a:r>
              <a:rPr sz="1800" spc="-37" baseline="-23148" dirty="0">
                <a:latin typeface="Arial"/>
                <a:cs typeface="Arial"/>
              </a:rPr>
              <a:t>2 </a:t>
            </a:r>
            <a:r>
              <a:rPr sz="1800" dirty="0">
                <a:latin typeface="Arial"/>
                <a:cs typeface="Arial"/>
              </a:rPr>
              <a:t>+ </a:t>
            </a:r>
            <a:r>
              <a:rPr sz="1800" spc="-5" dirty="0">
                <a:latin typeface="Arial"/>
                <a:cs typeface="Arial"/>
              </a:rPr>
              <a:t>P</a:t>
            </a:r>
            <a:r>
              <a:rPr sz="1800" spc="-7" baseline="-23148" dirty="0">
                <a:latin typeface="Arial"/>
                <a:cs typeface="Arial"/>
              </a:rPr>
              <a:t>2</a:t>
            </a:r>
            <a:r>
              <a:rPr sz="1800" spc="-5" dirty="0">
                <a:latin typeface="Arial"/>
                <a:cs typeface="Arial"/>
              </a:rPr>
              <a:t>.</a:t>
            </a:r>
            <a:r>
              <a:rPr sz="1800" spc="-19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y</a:t>
            </a:r>
            <a:r>
              <a:rPr sz="1800" spc="-37" baseline="-23148" dirty="0">
                <a:latin typeface="Arial"/>
                <a:cs typeface="Arial"/>
              </a:rPr>
              <a:t>1</a:t>
            </a:r>
            <a:endParaRPr sz="1800" baseline="-23148">
              <a:latin typeface="Arial"/>
              <a:cs typeface="Arial"/>
            </a:endParaRPr>
          </a:p>
          <a:p>
            <a:pPr marL="868680">
              <a:lnSpc>
                <a:spcPct val="100000"/>
              </a:lnSpc>
              <a:spcBef>
                <a:spcPts val="1080"/>
              </a:spcBef>
            </a:pPr>
            <a:r>
              <a:rPr sz="1800" dirty="0">
                <a:latin typeface="Arial"/>
                <a:cs typeface="Arial"/>
              </a:rPr>
              <a:t>= </a:t>
            </a:r>
            <a:r>
              <a:rPr sz="1800" spc="-5" dirty="0">
                <a:latin typeface="Arial"/>
                <a:cs typeface="Arial"/>
              </a:rPr>
              <a:t>1000. 0,15 </a:t>
            </a:r>
            <a:r>
              <a:rPr sz="1800" dirty="0">
                <a:latin typeface="Arial"/>
                <a:cs typeface="Arial"/>
              </a:rPr>
              <a:t>+ </a:t>
            </a:r>
            <a:r>
              <a:rPr sz="1800" spc="-5" dirty="0">
                <a:latin typeface="Arial"/>
                <a:cs typeface="Arial"/>
              </a:rPr>
              <a:t>1500.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1,35</a:t>
            </a:r>
            <a:endParaRPr sz="1800">
              <a:latin typeface="Arial"/>
              <a:cs typeface="Arial"/>
            </a:endParaRPr>
          </a:p>
          <a:p>
            <a:pPr marL="868680">
              <a:lnSpc>
                <a:spcPct val="100000"/>
              </a:lnSpc>
              <a:spcBef>
                <a:spcPts val="1085"/>
              </a:spcBef>
            </a:pPr>
            <a:r>
              <a:rPr sz="1800" dirty="0">
                <a:latin typeface="Arial"/>
                <a:cs typeface="Arial"/>
              </a:rPr>
              <a:t>= 150 +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2025</a:t>
            </a:r>
            <a:endParaRPr sz="1800">
              <a:latin typeface="Arial"/>
              <a:cs typeface="Arial"/>
            </a:endParaRPr>
          </a:p>
          <a:p>
            <a:pPr marL="868680">
              <a:lnSpc>
                <a:spcPct val="100000"/>
              </a:lnSpc>
              <a:spcBef>
                <a:spcPts val="1080"/>
              </a:spcBef>
            </a:pPr>
            <a:r>
              <a:rPr sz="1800" dirty="0">
                <a:latin typeface="Arial"/>
                <a:cs typeface="Arial"/>
              </a:rPr>
              <a:t>= </a:t>
            </a:r>
            <a:r>
              <a:rPr sz="1800" b="1" spc="-5" dirty="0">
                <a:latin typeface="Arial"/>
                <a:cs typeface="Arial"/>
              </a:rPr>
              <a:t>2175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kgm</a:t>
            </a:r>
            <a:endParaRPr sz="1800"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07113" y="3337102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1,75</a:t>
            </a:r>
            <a:endParaRPr lang="id-ID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545401" y="838200"/>
            <a:ext cx="5159629" cy="24970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237739" y="3708400"/>
            <a:ext cx="1689100" cy="4673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197100" y="3690620"/>
            <a:ext cx="1752600" cy="4292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286000" y="3733787"/>
            <a:ext cx="1591437" cy="3693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286000" y="3733787"/>
            <a:ext cx="1591945" cy="369570"/>
          </a:xfrm>
          <a:prstGeom prst="rect">
            <a:avLst/>
          </a:prstGeom>
          <a:ln w="12700">
            <a:solidFill>
              <a:srgbClr val="497DBA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50"/>
              </a:spcBef>
            </a:pPr>
            <a:r>
              <a:rPr sz="1800" b="1" spc="-160" dirty="0">
                <a:solidFill>
                  <a:srgbClr val="FFFFFF"/>
                </a:solidFill>
                <a:latin typeface="Trebuchet MS"/>
                <a:cs typeface="Trebuchet MS"/>
              </a:rPr>
              <a:t>GAYA</a:t>
            </a:r>
            <a:r>
              <a:rPr sz="1800" b="1" spc="-1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110" dirty="0">
                <a:solidFill>
                  <a:srgbClr val="FFFFFF"/>
                </a:solidFill>
                <a:latin typeface="Trebuchet MS"/>
                <a:cs typeface="Trebuchet MS"/>
              </a:rPr>
              <a:t>LINTANG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65375" y="4362704"/>
            <a:ext cx="13328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5" dirty="0">
                <a:latin typeface="Arial"/>
                <a:cs typeface="Arial"/>
              </a:rPr>
              <a:t>Ordinat </a:t>
            </a:r>
            <a:r>
              <a:rPr sz="1800" spc="-20" dirty="0">
                <a:latin typeface="Arial"/>
                <a:cs typeface="Arial"/>
              </a:rPr>
              <a:t>: </a:t>
            </a:r>
            <a:r>
              <a:rPr sz="1800" spc="-90" dirty="0">
                <a:latin typeface="Arial"/>
                <a:cs typeface="Arial"/>
              </a:rPr>
              <a:t>y </a:t>
            </a:r>
            <a:r>
              <a:rPr sz="1800" spc="-155" dirty="0">
                <a:latin typeface="Arial"/>
                <a:cs typeface="Arial"/>
              </a:rPr>
              <a:t>=</a:t>
            </a:r>
            <a:r>
              <a:rPr sz="1800" spc="-28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02521" y="5037875"/>
            <a:ext cx="145415" cy="3092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50" spc="-85" dirty="0">
                <a:latin typeface="Arial"/>
                <a:cs typeface="Arial"/>
              </a:rPr>
              <a:t>7</a:t>
            </a:r>
            <a:endParaRPr sz="18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54360" y="4853397"/>
            <a:ext cx="132715" cy="3092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50" spc="-85" dirty="0">
                <a:latin typeface="Arial"/>
                <a:cs typeface="Arial"/>
              </a:rPr>
              <a:t>y</a:t>
            </a:r>
            <a:endParaRPr sz="18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68964" y="5010460"/>
            <a:ext cx="95885" cy="1911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050" spc="-35" dirty="0"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04061" y="4704689"/>
            <a:ext cx="347980" cy="3092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775" spc="7" baseline="-34534" dirty="0">
                <a:latin typeface="Symbol"/>
                <a:cs typeface="Symbol"/>
              </a:rPr>
              <a:t></a:t>
            </a:r>
            <a:r>
              <a:rPr sz="2775" spc="30" baseline="-34534" dirty="0">
                <a:latin typeface="Times New Roman"/>
                <a:cs typeface="Times New Roman"/>
              </a:rPr>
              <a:t> </a:t>
            </a:r>
            <a:r>
              <a:rPr sz="1850" u="sng" spc="-8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3</a:t>
            </a:r>
            <a:endParaRPr sz="18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04409" y="4245482"/>
            <a:ext cx="2482850" cy="1672589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R="862965" algn="ctr">
              <a:lnSpc>
                <a:spcPct val="100000"/>
              </a:lnSpc>
              <a:spcBef>
                <a:spcPts val="1180"/>
              </a:spcBef>
            </a:pPr>
            <a:r>
              <a:rPr sz="1800" spc="-245" dirty="0">
                <a:latin typeface="Arial"/>
                <a:cs typeface="Arial"/>
              </a:rPr>
              <a:t>RA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125" dirty="0">
                <a:latin typeface="Arial"/>
                <a:cs typeface="Arial"/>
              </a:rPr>
              <a:t>P</a:t>
            </a:r>
            <a:r>
              <a:rPr sz="1800" spc="-187" baseline="-20833" dirty="0">
                <a:latin typeface="Arial"/>
                <a:cs typeface="Arial"/>
              </a:rPr>
              <a:t>2</a:t>
            </a:r>
            <a:r>
              <a:rPr sz="1800" spc="-125" dirty="0">
                <a:latin typeface="Arial"/>
                <a:cs typeface="Arial"/>
              </a:rPr>
              <a:t>. </a:t>
            </a:r>
            <a:r>
              <a:rPr sz="1800" spc="-90" dirty="0">
                <a:latin typeface="Arial"/>
                <a:cs typeface="Arial"/>
              </a:rPr>
              <a:t>y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130" dirty="0">
                <a:latin typeface="Arial"/>
                <a:cs typeface="Arial"/>
              </a:rPr>
              <a:t>P</a:t>
            </a:r>
            <a:r>
              <a:rPr sz="1800" spc="-195" baseline="-20833" dirty="0">
                <a:latin typeface="Arial"/>
                <a:cs typeface="Arial"/>
              </a:rPr>
              <a:t>1</a:t>
            </a:r>
            <a:r>
              <a:rPr sz="1800" spc="-130" dirty="0">
                <a:latin typeface="Arial"/>
                <a:cs typeface="Arial"/>
              </a:rPr>
              <a:t>.</a:t>
            </a:r>
            <a:r>
              <a:rPr sz="1800" spc="-135" dirty="0">
                <a:latin typeface="Arial"/>
                <a:cs typeface="Arial"/>
              </a:rPr>
              <a:t> </a:t>
            </a:r>
            <a:r>
              <a:rPr sz="1800" spc="-70" dirty="0">
                <a:latin typeface="Arial"/>
                <a:cs typeface="Arial"/>
              </a:rPr>
              <a:t>y</a:t>
            </a:r>
            <a:r>
              <a:rPr sz="1800" spc="-104" baseline="-20833" dirty="0">
                <a:latin typeface="Arial"/>
                <a:cs typeface="Arial"/>
              </a:rPr>
              <a:t>1</a:t>
            </a:r>
            <a:endParaRPr sz="1800" baseline="-20833">
              <a:latin typeface="Arial"/>
              <a:cs typeface="Arial"/>
            </a:endParaRPr>
          </a:p>
          <a:p>
            <a:pPr marL="304800">
              <a:lnSpc>
                <a:spcPct val="100000"/>
              </a:lnSpc>
              <a:spcBef>
                <a:spcPts val="1085"/>
              </a:spcBef>
            </a:pP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80" dirty="0">
                <a:latin typeface="Arial"/>
                <a:cs typeface="Arial"/>
              </a:rPr>
              <a:t>1500. </a:t>
            </a:r>
            <a:r>
              <a:rPr sz="1800" spc="-90" dirty="0">
                <a:latin typeface="Arial"/>
                <a:cs typeface="Arial"/>
              </a:rPr>
              <a:t>1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80" dirty="0">
                <a:latin typeface="Arial"/>
                <a:cs typeface="Arial"/>
              </a:rPr>
              <a:t>1000.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0,429</a:t>
            </a:r>
            <a:endParaRPr sz="1800">
              <a:latin typeface="Arial"/>
              <a:cs typeface="Arial"/>
            </a:endParaRPr>
          </a:p>
          <a:p>
            <a:pPr marL="304800">
              <a:lnSpc>
                <a:spcPct val="100000"/>
              </a:lnSpc>
              <a:spcBef>
                <a:spcPts val="1080"/>
              </a:spcBef>
            </a:pP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90" dirty="0">
                <a:latin typeface="Arial"/>
                <a:cs typeface="Arial"/>
              </a:rPr>
              <a:t>1500 </a:t>
            </a:r>
            <a:r>
              <a:rPr sz="1800" spc="-155" dirty="0">
                <a:latin typeface="Arial"/>
                <a:cs typeface="Arial"/>
              </a:rPr>
              <a:t>+</a:t>
            </a:r>
            <a:r>
              <a:rPr sz="1800" spc="-7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429</a:t>
            </a:r>
            <a:endParaRPr sz="1800">
              <a:latin typeface="Arial"/>
              <a:cs typeface="Arial"/>
            </a:endParaRPr>
          </a:p>
          <a:p>
            <a:pPr marL="304800">
              <a:lnSpc>
                <a:spcPct val="100000"/>
              </a:lnSpc>
              <a:spcBef>
                <a:spcPts val="1080"/>
              </a:spcBef>
            </a:pPr>
            <a:r>
              <a:rPr sz="1800" spc="-155" dirty="0">
                <a:latin typeface="Arial"/>
                <a:cs typeface="Arial"/>
              </a:rPr>
              <a:t>= </a:t>
            </a:r>
            <a:r>
              <a:rPr sz="1800" b="1" spc="-145" dirty="0">
                <a:latin typeface="Trebuchet MS"/>
                <a:cs typeface="Trebuchet MS"/>
              </a:rPr>
              <a:t>1929</a:t>
            </a:r>
            <a:r>
              <a:rPr sz="1800" b="1" spc="-114" dirty="0">
                <a:latin typeface="Trebuchet MS"/>
                <a:cs typeface="Trebuchet MS"/>
              </a:rPr>
              <a:t> </a:t>
            </a:r>
            <a:r>
              <a:rPr sz="1800" b="1" spc="-85" dirty="0">
                <a:latin typeface="Trebuchet MS"/>
                <a:cs typeface="Trebuchet MS"/>
              </a:rPr>
              <a:t>kg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52397" y="5397500"/>
            <a:ext cx="972819" cy="2952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750" b="1" spc="-60" dirty="0">
                <a:latin typeface="Trebuchet MS"/>
                <a:cs typeface="Trebuchet MS"/>
              </a:rPr>
              <a:t>y</a:t>
            </a:r>
            <a:r>
              <a:rPr sz="1500" b="1" spc="-89" baseline="-25000" dirty="0">
                <a:latin typeface="Trebuchet MS"/>
                <a:cs typeface="Trebuchet MS"/>
              </a:rPr>
              <a:t>1 </a:t>
            </a:r>
            <a:r>
              <a:rPr sz="1750" spc="35" dirty="0">
                <a:latin typeface="Symbol"/>
                <a:cs typeface="Symbol"/>
              </a:rPr>
              <a:t></a:t>
            </a:r>
            <a:r>
              <a:rPr sz="1750" spc="-140" dirty="0">
                <a:latin typeface="Times New Roman"/>
                <a:cs typeface="Times New Roman"/>
              </a:rPr>
              <a:t> </a:t>
            </a:r>
            <a:r>
              <a:rPr sz="1750" b="1" spc="-114" dirty="0">
                <a:latin typeface="Trebuchet MS"/>
                <a:cs typeface="Trebuchet MS"/>
              </a:rPr>
              <a:t>0,429</a:t>
            </a:r>
            <a:endParaRPr sz="1750">
              <a:latin typeface="Trebuchet MS"/>
              <a:cs typeface="Trebuchet M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90800" y="276061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</a:t>
            </a:r>
            <a:endParaRPr lang="id-ID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32740" y="274320"/>
            <a:ext cx="8554720" cy="7467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92100" y="259079"/>
            <a:ext cx="8600440" cy="7035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81000" y="304774"/>
            <a:ext cx="8458200" cy="6463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81000" y="304774"/>
            <a:ext cx="8458200" cy="646430"/>
          </a:xfrm>
          <a:prstGeom prst="rect">
            <a:avLst/>
          </a:prstGeom>
          <a:ln w="12700">
            <a:solidFill>
              <a:srgbClr val="97B853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40"/>
              </a:spcBef>
            </a:pPr>
            <a:r>
              <a:rPr sz="1800" spc="-75" dirty="0">
                <a:latin typeface="Arial"/>
                <a:cs typeface="Arial"/>
              </a:rPr>
              <a:t>44) </a:t>
            </a:r>
            <a:r>
              <a:rPr sz="1800" spc="-95" dirty="0">
                <a:latin typeface="Arial"/>
                <a:cs typeface="Arial"/>
              </a:rPr>
              <a:t>Menggunakan </a:t>
            </a:r>
            <a:r>
              <a:rPr sz="1800" spc="-105" dirty="0">
                <a:latin typeface="Arial"/>
                <a:cs typeface="Arial"/>
              </a:rPr>
              <a:t>garis </a:t>
            </a:r>
            <a:r>
              <a:rPr sz="1800" spc="-85" dirty="0">
                <a:latin typeface="Arial"/>
                <a:cs typeface="Arial"/>
              </a:rPr>
              <a:t>pengaruh </a:t>
            </a:r>
            <a:r>
              <a:rPr sz="1800" spc="-40" dirty="0">
                <a:latin typeface="Arial"/>
                <a:cs typeface="Arial"/>
              </a:rPr>
              <a:t>hitung </a:t>
            </a:r>
            <a:r>
              <a:rPr sz="1800" spc="-70" dirty="0">
                <a:latin typeface="Arial"/>
                <a:cs typeface="Arial"/>
              </a:rPr>
              <a:t>momen </a:t>
            </a:r>
            <a:r>
              <a:rPr sz="1800" spc="-85" dirty="0">
                <a:latin typeface="Arial"/>
                <a:cs typeface="Arial"/>
              </a:rPr>
              <a:t>maksimum </a:t>
            </a:r>
            <a:r>
              <a:rPr sz="1800" spc="-90" dirty="0">
                <a:latin typeface="Arial"/>
                <a:cs typeface="Arial"/>
              </a:rPr>
              <a:t>dan </a:t>
            </a:r>
            <a:r>
              <a:rPr sz="1800" spc="-160" dirty="0">
                <a:latin typeface="Arial"/>
                <a:cs typeface="Arial"/>
              </a:rPr>
              <a:t>gaya </a:t>
            </a:r>
            <a:r>
              <a:rPr sz="1800" spc="-50" dirty="0">
                <a:latin typeface="Arial"/>
                <a:cs typeface="Arial"/>
              </a:rPr>
              <a:t>lintang</a:t>
            </a:r>
            <a:r>
              <a:rPr sz="1800" spc="60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maksimum</a:t>
            </a:r>
            <a:endParaRPr sz="1800">
              <a:latin typeface="Arial"/>
              <a:cs typeface="Arial"/>
            </a:endParaRPr>
          </a:p>
          <a:p>
            <a:pPr marL="454659">
              <a:lnSpc>
                <a:spcPct val="100000"/>
              </a:lnSpc>
            </a:pPr>
            <a:r>
              <a:rPr sz="1800" b="1" spc="-100" dirty="0">
                <a:latin typeface="Trebuchet MS"/>
                <a:cs typeface="Trebuchet MS"/>
              </a:rPr>
              <a:t>P</a:t>
            </a:r>
            <a:r>
              <a:rPr sz="1800" b="1" spc="-150" baseline="-20833" dirty="0">
                <a:latin typeface="Trebuchet MS"/>
                <a:cs typeface="Trebuchet MS"/>
              </a:rPr>
              <a:t>1 </a:t>
            </a:r>
            <a:r>
              <a:rPr sz="1800" b="1" spc="-160" dirty="0">
                <a:latin typeface="Trebuchet MS"/>
                <a:cs typeface="Trebuchet MS"/>
              </a:rPr>
              <a:t>= </a:t>
            </a:r>
            <a:r>
              <a:rPr sz="1800" b="1" spc="-140" dirty="0">
                <a:latin typeface="Trebuchet MS"/>
                <a:cs typeface="Trebuchet MS"/>
              </a:rPr>
              <a:t>4000 </a:t>
            </a:r>
            <a:r>
              <a:rPr sz="1800" b="1" spc="-114" dirty="0">
                <a:latin typeface="Trebuchet MS"/>
                <a:cs typeface="Trebuchet MS"/>
              </a:rPr>
              <a:t>kg, </a:t>
            </a:r>
            <a:r>
              <a:rPr sz="1800" b="1" spc="-100" dirty="0">
                <a:latin typeface="Trebuchet MS"/>
                <a:cs typeface="Trebuchet MS"/>
              </a:rPr>
              <a:t>P</a:t>
            </a:r>
            <a:r>
              <a:rPr sz="1800" b="1" spc="-150" baseline="-20833" dirty="0">
                <a:latin typeface="Trebuchet MS"/>
                <a:cs typeface="Trebuchet MS"/>
              </a:rPr>
              <a:t>2 </a:t>
            </a:r>
            <a:r>
              <a:rPr sz="1800" b="1" spc="-160" dirty="0">
                <a:latin typeface="Trebuchet MS"/>
                <a:cs typeface="Trebuchet MS"/>
              </a:rPr>
              <a:t>= </a:t>
            </a:r>
            <a:r>
              <a:rPr sz="1800" b="1" spc="-140" dirty="0">
                <a:latin typeface="Trebuchet MS"/>
                <a:cs typeface="Trebuchet MS"/>
              </a:rPr>
              <a:t>4000 </a:t>
            </a:r>
            <a:r>
              <a:rPr sz="1800" b="1" spc="-114" dirty="0">
                <a:latin typeface="Trebuchet MS"/>
                <a:cs typeface="Trebuchet MS"/>
              </a:rPr>
              <a:t>kg, </a:t>
            </a:r>
            <a:r>
              <a:rPr sz="1800" b="1" spc="-100" dirty="0">
                <a:latin typeface="Trebuchet MS"/>
                <a:cs typeface="Trebuchet MS"/>
              </a:rPr>
              <a:t>P</a:t>
            </a:r>
            <a:r>
              <a:rPr sz="1800" b="1" spc="-150" baseline="-20833" dirty="0">
                <a:latin typeface="Trebuchet MS"/>
                <a:cs typeface="Trebuchet MS"/>
              </a:rPr>
              <a:t>3 </a:t>
            </a:r>
            <a:r>
              <a:rPr sz="1800" b="1" spc="-160" dirty="0">
                <a:latin typeface="Trebuchet MS"/>
                <a:cs typeface="Trebuchet MS"/>
              </a:rPr>
              <a:t>= </a:t>
            </a:r>
            <a:r>
              <a:rPr sz="1800" b="1" spc="-140" dirty="0">
                <a:latin typeface="Trebuchet MS"/>
                <a:cs typeface="Trebuchet MS"/>
              </a:rPr>
              <a:t>2000</a:t>
            </a:r>
            <a:r>
              <a:rPr sz="1800" b="1" spc="-225" dirty="0">
                <a:latin typeface="Trebuchet MS"/>
                <a:cs typeface="Trebuchet MS"/>
              </a:rPr>
              <a:t> </a:t>
            </a:r>
            <a:r>
              <a:rPr sz="1800" b="1" spc="-90" dirty="0">
                <a:latin typeface="Trebuchet MS"/>
                <a:cs typeface="Trebuchet MS"/>
              </a:rPr>
              <a:t>kg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66790" y="5431154"/>
            <a:ext cx="249174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803275" algn="ctr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R </a:t>
            </a:r>
            <a:r>
              <a:rPr sz="1800" dirty="0">
                <a:latin typeface="Arial"/>
                <a:cs typeface="Arial"/>
              </a:rPr>
              <a:t>= </a:t>
            </a:r>
            <a:r>
              <a:rPr sz="1800" spc="-5" dirty="0">
                <a:latin typeface="Arial"/>
                <a:cs typeface="Arial"/>
              </a:rPr>
              <a:t>P</a:t>
            </a:r>
            <a:r>
              <a:rPr sz="1800" spc="-7" baseline="-20833" dirty="0">
                <a:latin typeface="Arial"/>
                <a:cs typeface="Arial"/>
              </a:rPr>
              <a:t>1 </a:t>
            </a:r>
            <a:r>
              <a:rPr sz="1800" dirty="0">
                <a:latin typeface="Arial"/>
                <a:cs typeface="Arial"/>
              </a:rPr>
              <a:t>+ </a:t>
            </a:r>
            <a:r>
              <a:rPr sz="1800" spc="-5" dirty="0">
                <a:latin typeface="Arial"/>
                <a:cs typeface="Arial"/>
              </a:rPr>
              <a:t>P</a:t>
            </a:r>
            <a:r>
              <a:rPr sz="1800" spc="-7" baseline="-20833" dirty="0">
                <a:latin typeface="Arial"/>
                <a:cs typeface="Arial"/>
              </a:rPr>
              <a:t>2 </a:t>
            </a:r>
            <a:r>
              <a:rPr sz="1800" dirty="0">
                <a:latin typeface="Arial"/>
                <a:cs typeface="Arial"/>
              </a:rPr>
              <a:t>+</a:t>
            </a:r>
            <a:r>
              <a:rPr sz="1800" spc="2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</a:t>
            </a:r>
            <a:r>
              <a:rPr sz="1800" spc="-7" baseline="-20833" dirty="0">
                <a:latin typeface="Arial"/>
                <a:cs typeface="Arial"/>
              </a:rPr>
              <a:t>3</a:t>
            </a:r>
            <a:endParaRPr sz="1800" baseline="-20833">
              <a:latin typeface="Arial"/>
              <a:cs typeface="Arial"/>
            </a:endParaRPr>
          </a:p>
          <a:p>
            <a:pPr marL="23876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= </a:t>
            </a:r>
            <a:r>
              <a:rPr sz="1800" spc="-5" dirty="0">
                <a:latin typeface="Arial"/>
                <a:cs typeface="Arial"/>
              </a:rPr>
              <a:t>4000 </a:t>
            </a:r>
            <a:r>
              <a:rPr sz="1800" dirty="0">
                <a:latin typeface="Arial"/>
                <a:cs typeface="Arial"/>
              </a:rPr>
              <a:t>+ </a:t>
            </a:r>
            <a:r>
              <a:rPr sz="1800" spc="-5" dirty="0">
                <a:latin typeface="Arial"/>
                <a:cs typeface="Arial"/>
              </a:rPr>
              <a:t>4000 </a:t>
            </a:r>
            <a:r>
              <a:rPr sz="1800" dirty="0">
                <a:latin typeface="Arial"/>
                <a:cs typeface="Arial"/>
              </a:rPr>
              <a:t>+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2000</a:t>
            </a:r>
            <a:endParaRPr sz="1800">
              <a:latin typeface="Arial"/>
              <a:cs typeface="Arial"/>
            </a:endParaRPr>
          </a:p>
          <a:p>
            <a:pPr marL="23876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= </a:t>
            </a:r>
            <a:r>
              <a:rPr sz="1800" b="1" spc="-5" dirty="0">
                <a:latin typeface="Arial"/>
                <a:cs typeface="Arial"/>
              </a:rPr>
              <a:t>10000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kg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85790" y="3469639"/>
            <a:ext cx="2792095" cy="1511935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R="246379" algn="ctr">
              <a:lnSpc>
                <a:spcPct val="100000"/>
              </a:lnSpc>
              <a:spcBef>
                <a:spcPts val="550"/>
              </a:spcBef>
            </a:pPr>
            <a:r>
              <a:rPr sz="1800" b="1" spc="-5" dirty="0">
                <a:latin typeface="Arial"/>
                <a:cs typeface="Arial"/>
              </a:rPr>
              <a:t>Letak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resultante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sz="1800" dirty="0">
                <a:latin typeface="Arial"/>
                <a:cs typeface="Arial"/>
              </a:rPr>
              <a:t>R. X = </a:t>
            </a:r>
            <a:r>
              <a:rPr sz="1800" spc="-5" dirty="0">
                <a:latin typeface="Arial"/>
                <a:cs typeface="Arial"/>
              </a:rPr>
              <a:t>P</a:t>
            </a:r>
            <a:r>
              <a:rPr sz="1800" spc="-7" baseline="-20833" dirty="0">
                <a:latin typeface="Arial"/>
                <a:cs typeface="Arial"/>
              </a:rPr>
              <a:t>2</a:t>
            </a:r>
            <a:r>
              <a:rPr sz="1800" spc="-5" dirty="0">
                <a:latin typeface="Arial"/>
                <a:cs typeface="Arial"/>
              </a:rPr>
              <a:t>. 4 </a:t>
            </a:r>
            <a:r>
              <a:rPr sz="1800" dirty="0">
                <a:latin typeface="Arial"/>
                <a:cs typeface="Arial"/>
              </a:rPr>
              <a:t>+ </a:t>
            </a:r>
            <a:r>
              <a:rPr sz="1800" spc="-5" dirty="0">
                <a:latin typeface="Arial"/>
                <a:cs typeface="Arial"/>
              </a:rPr>
              <a:t>P</a:t>
            </a:r>
            <a:r>
              <a:rPr sz="1800" spc="-7" baseline="-20833" dirty="0">
                <a:latin typeface="Arial"/>
                <a:cs typeface="Arial"/>
              </a:rPr>
              <a:t>3</a:t>
            </a:r>
            <a:r>
              <a:rPr sz="1800" spc="-5" dirty="0">
                <a:latin typeface="Arial"/>
                <a:cs typeface="Arial"/>
              </a:rPr>
              <a:t>.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6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10000 </a:t>
            </a:r>
            <a:r>
              <a:rPr sz="1800" dirty="0">
                <a:latin typeface="Arial"/>
                <a:cs typeface="Arial"/>
              </a:rPr>
              <a:t>X = </a:t>
            </a:r>
            <a:r>
              <a:rPr sz="1800" spc="-5" dirty="0">
                <a:latin typeface="Arial"/>
                <a:cs typeface="Arial"/>
              </a:rPr>
              <a:t>4000.4 </a:t>
            </a:r>
            <a:r>
              <a:rPr sz="1800" dirty="0">
                <a:latin typeface="Arial"/>
                <a:cs typeface="Arial"/>
              </a:rPr>
              <a:t>+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2000.6</a:t>
            </a:r>
            <a:endParaRPr sz="1800">
              <a:latin typeface="Arial"/>
              <a:cs typeface="Arial"/>
            </a:endParaRPr>
          </a:p>
          <a:p>
            <a:pPr marR="119380" algn="ctr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10000 </a:t>
            </a:r>
            <a:r>
              <a:rPr sz="1800" dirty="0">
                <a:latin typeface="Arial"/>
                <a:cs typeface="Arial"/>
              </a:rPr>
              <a:t>X = </a:t>
            </a:r>
            <a:r>
              <a:rPr sz="1800" spc="-5" dirty="0">
                <a:latin typeface="Arial"/>
                <a:cs typeface="Arial"/>
              </a:rPr>
              <a:t>16000 </a:t>
            </a:r>
            <a:r>
              <a:rPr sz="1800" dirty="0">
                <a:latin typeface="Arial"/>
                <a:cs typeface="Arial"/>
              </a:rPr>
              <a:t>+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12000</a:t>
            </a:r>
            <a:endParaRPr sz="1800">
              <a:latin typeface="Arial"/>
              <a:cs typeface="Arial"/>
            </a:endParaRPr>
          </a:p>
          <a:p>
            <a:pPr marR="264160" algn="ctr">
              <a:lnSpc>
                <a:spcPct val="100000"/>
              </a:lnSpc>
            </a:pPr>
            <a:r>
              <a:rPr sz="1800" b="1" dirty="0">
                <a:latin typeface="Arial"/>
                <a:cs typeface="Arial"/>
              </a:rPr>
              <a:t>X = </a:t>
            </a:r>
            <a:r>
              <a:rPr sz="1800" b="1" spc="-5" dirty="0">
                <a:latin typeface="Arial"/>
                <a:cs typeface="Arial"/>
              </a:rPr>
              <a:t>2,8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m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188478" y="1182750"/>
            <a:ext cx="6355333" cy="209473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71600" y="3733774"/>
            <a:ext cx="3352800" cy="250939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817370" y="4421758"/>
            <a:ext cx="6286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25" dirty="0">
                <a:latin typeface="Arial"/>
                <a:cs typeface="Arial"/>
              </a:rPr>
              <a:t>x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80" dirty="0">
                <a:latin typeface="Arial"/>
                <a:cs typeface="Arial"/>
              </a:rPr>
              <a:t>2,8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75229" y="4407154"/>
            <a:ext cx="3136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latin typeface="Arial"/>
                <a:cs typeface="Arial"/>
              </a:rPr>
              <a:t>1</a:t>
            </a:r>
            <a:r>
              <a:rPr sz="1800" spc="-65" dirty="0">
                <a:latin typeface="Arial"/>
                <a:cs typeface="Arial"/>
              </a:rPr>
              <a:t>,</a:t>
            </a:r>
            <a:r>
              <a:rPr sz="1800" spc="-90" dirty="0"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143000" y="171322"/>
            <a:ext cx="5638800" cy="31052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3740" y="2870200"/>
            <a:ext cx="1107440" cy="4673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3100" y="2852420"/>
            <a:ext cx="1178560" cy="4292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2000" y="2895587"/>
            <a:ext cx="1008608" cy="3693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62000" y="2895587"/>
            <a:ext cx="1009015" cy="369570"/>
          </a:xfrm>
          <a:prstGeom prst="rect">
            <a:avLst/>
          </a:prstGeom>
          <a:ln w="12700">
            <a:solidFill>
              <a:srgbClr val="497DBA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50"/>
              </a:spcBef>
            </a:pPr>
            <a:r>
              <a:rPr sz="1800" b="1" spc="50" dirty="0">
                <a:solidFill>
                  <a:srgbClr val="FFFFFF"/>
                </a:solidFill>
                <a:latin typeface="Trebuchet MS"/>
                <a:cs typeface="Trebuchet MS"/>
              </a:rPr>
              <a:t>MOMEN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1057" y="4820284"/>
            <a:ext cx="10229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0" dirty="0">
                <a:latin typeface="Trebuchet MS"/>
                <a:cs typeface="Trebuchet MS"/>
              </a:rPr>
              <a:t>Ordinat </a:t>
            </a:r>
            <a:r>
              <a:rPr sz="1800" b="1" spc="-165" dirty="0">
                <a:latin typeface="Trebuchet MS"/>
                <a:cs typeface="Trebuchet MS"/>
              </a:rPr>
              <a:t>:</a:t>
            </a:r>
            <a:r>
              <a:rPr sz="1800" b="1" spc="-245" dirty="0">
                <a:latin typeface="Trebuchet MS"/>
                <a:cs typeface="Trebuchet MS"/>
              </a:rPr>
              <a:t> </a:t>
            </a:r>
            <a:r>
              <a:rPr sz="1800" b="1" spc="-110" dirty="0">
                <a:latin typeface="Trebuchet MS"/>
                <a:cs typeface="Trebuchet MS"/>
              </a:rPr>
              <a:t>y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2000" y="3429000"/>
            <a:ext cx="3124200" cy="1219200"/>
          </a:xfrm>
          <a:prstGeom prst="rect">
            <a:avLst/>
          </a:prstGeom>
          <a:solidFill>
            <a:srgbClr val="FFFFFF"/>
          </a:solidFill>
          <a:ln w="25400">
            <a:solidFill>
              <a:srgbClr val="4F81BC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91440" marR="101600">
              <a:lnSpc>
                <a:spcPct val="100000"/>
              </a:lnSpc>
              <a:spcBef>
                <a:spcPts val="250"/>
              </a:spcBef>
            </a:pPr>
            <a:r>
              <a:rPr sz="1800" spc="-55" dirty="0">
                <a:latin typeface="Arial"/>
                <a:cs typeface="Arial"/>
              </a:rPr>
              <a:t>Untuk </a:t>
            </a:r>
            <a:r>
              <a:rPr sz="1800" spc="-80" dirty="0">
                <a:latin typeface="Arial"/>
                <a:cs typeface="Arial"/>
              </a:rPr>
              <a:t>mendapatkan </a:t>
            </a:r>
            <a:r>
              <a:rPr sz="1800" spc="-70" dirty="0">
                <a:latin typeface="Arial"/>
                <a:cs typeface="Arial"/>
              </a:rPr>
              <a:t>momen  </a:t>
            </a:r>
            <a:r>
              <a:rPr sz="1800" spc="-85" dirty="0">
                <a:latin typeface="Arial"/>
                <a:cs typeface="Arial"/>
              </a:rPr>
              <a:t>maksimum, y </a:t>
            </a:r>
            <a:r>
              <a:rPr sz="1800" spc="-90" dirty="0">
                <a:latin typeface="Arial"/>
                <a:cs typeface="Arial"/>
              </a:rPr>
              <a:t>berada </a:t>
            </a:r>
            <a:r>
              <a:rPr sz="1800" spc="-70" dirty="0">
                <a:latin typeface="Arial"/>
                <a:cs typeface="Arial"/>
              </a:rPr>
              <a:t>ditengah </a:t>
            </a:r>
            <a:r>
              <a:rPr sz="1800" spc="-50" dirty="0">
                <a:latin typeface="Arial"/>
                <a:cs typeface="Arial"/>
              </a:rPr>
              <a:t>-  </a:t>
            </a:r>
            <a:r>
              <a:rPr sz="1800" spc="-85" dirty="0">
                <a:latin typeface="Arial"/>
                <a:cs typeface="Arial"/>
              </a:rPr>
              <a:t>tengah </a:t>
            </a:r>
            <a:r>
              <a:rPr sz="1800" spc="-80" dirty="0">
                <a:latin typeface="Arial"/>
                <a:cs typeface="Arial"/>
              </a:rPr>
              <a:t>antara </a:t>
            </a:r>
            <a:r>
              <a:rPr sz="1800" spc="-325" dirty="0">
                <a:latin typeface="Arial"/>
                <a:cs typeface="Arial"/>
              </a:rPr>
              <a:t>R </a:t>
            </a:r>
            <a:r>
              <a:rPr sz="1800" spc="-90" dirty="0">
                <a:latin typeface="Arial"/>
                <a:cs typeface="Arial"/>
              </a:rPr>
              <a:t>dan beban  </a:t>
            </a:r>
            <a:r>
              <a:rPr sz="1800" spc="-50" dirty="0">
                <a:latin typeface="Arial"/>
                <a:cs typeface="Arial"/>
              </a:rPr>
              <a:t>terdekat.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474716" y="5574502"/>
            <a:ext cx="676275" cy="0"/>
          </a:xfrm>
          <a:custGeom>
            <a:avLst/>
            <a:gdLst/>
            <a:ahLst/>
            <a:cxnLst/>
            <a:rect l="l" t="t" r="r" b="b"/>
            <a:pathLst>
              <a:path w="676275">
                <a:moveTo>
                  <a:pt x="0" y="0"/>
                </a:moveTo>
                <a:lnTo>
                  <a:pt x="675731" y="0"/>
                </a:lnTo>
              </a:path>
            </a:pathLst>
          </a:custGeom>
          <a:ln w="980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740360" y="5569277"/>
            <a:ext cx="148590" cy="3105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850" spc="-60" dirty="0">
                <a:latin typeface="Arial"/>
                <a:cs typeface="Arial"/>
              </a:rPr>
              <a:t>9</a:t>
            </a:r>
            <a:endParaRPr sz="18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78279" y="5234343"/>
            <a:ext cx="699770" cy="3105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850" spc="-30" dirty="0">
                <a:latin typeface="Arial"/>
                <a:cs typeface="Arial"/>
              </a:rPr>
              <a:t>4</a:t>
            </a:r>
            <a:r>
              <a:rPr sz="1850" spc="-75" dirty="0">
                <a:latin typeface="Arial"/>
                <a:cs typeface="Arial"/>
              </a:rPr>
              <a:t>,</a:t>
            </a:r>
            <a:r>
              <a:rPr sz="1850" spc="-30" dirty="0">
                <a:latin typeface="Arial"/>
                <a:cs typeface="Arial"/>
              </a:rPr>
              <a:t>5</a:t>
            </a:r>
            <a:r>
              <a:rPr sz="1850" spc="-75" dirty="0">
                <a:latin typeface="Arial"/>
                <a:cs typeface="Arial"/>
              </a:rPr>
              <a:t>.</a:t>
            </a:r>
            <a:r>
              <a:rPr sz="1850" spc="-30" dirty="0">
                <a:latin typeface="Arial"/>
                <a:cs typeface="Arial"/>
              </a:rPr>
              <a:t>4</a:t>
            </a:r>
            <a:r>
              <a:rPr sz="1850" spc="-80" dirty="0">
                <a:latin typeface="Arial"/>
                <a:cs typeface="Arial"/>
              </a:rPr>
              <a:t>,</a:t>
            </a:r>
            <a:r>
              <a:rPr sz="1850" spc="-60" dirty="0">
                <a:latin typeface="Arial"/>
                <a:cs typeface="Arial"/>
              </a:rPr>
              <a:t>5</a:t>
            </a:r>
            <a:endParaRPr sz="18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00881" y="5383831"/>
            <a:ext cx="848360" cy="3105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850" spc="30" dirty="0">
                <a:latin typeface="Symbol"/>
                <a:cs typeface="Symbol"/>
              </a:rPr>
              <a:t></a:t>
            </a:r>
            <a:r>
              <a:rPr sz="1850" spc="-120" dirty="0">
                <a:latin typeface="Times New Roman"/>
                <a:cs typeface="Times New Roman"/>
              </a:rPr>
              <a:t> </a:t>
            </a:r>
            <a:r>
              <a:rPr sz="1850" spc="-30" dirty="0">
                <a:latin typeface="Arial"/>
                <a:cs typeface="Arial"/>
              </a:rPr>
              <a:t>2,25m</a:t>
            </a:r>
            <a:endParaRPr sz="18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97617" y="5383831"/>
            <a:ext cx="333375" cy="3105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850" spc="-60" dirty="0">
                <a:latin typeface="Arial"/>
                <a:cs typeface="Arial"/>
              </a:rPr>
              <a:t>y</a:t>
            </a:r>
            <a:r>
              <a:rPr sz="1850" spc="-90" dirty="0">
                <a:latin typeface="Arial"/>
                <a:cs typeface="Arial"/>
              </a:rPr>
              <a:t> </a:t>
            </a:r>
            <a:r>
              <a:rPr sz="1850" spc="30" dirty="0">
                <a:latin typeface="Symbol"/>
                <a:cs typeface="Symbol"/>
              </a:rPr>
              <a:t></a:t>
            </a:r>
            <a:endParaRPr sz="1850">
              <a:latin typeface="Symbol"/>
              <a:cs typeface="Symbo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917951" y="3754480"/>
            <a:ext cx="452755" cy="0"/>
          </a:xfrm>
          <a:custGeom>
            <a:avLst/>
            <a:gdLst/>
            <a:ahLst/>
            <a:cxnLst/>
            <a:rect l="l" t="t" r="r" b="b"/>
            <a:pathLst>
              <a:path w="452754">
                <a:moveTo>
                  <a:pt x="0" y="0"/>
                </a:moveTo>
                <a:lnTo>
                  <a:pt x="452181" y="0"/>
                </a:lnTo>
              </a:path>
            </a:pathLst>
          </a:custGeom>
          <a:ln w="100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921907" y="3353375"/>
            <a:ext cx="1056005" cy="71501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83820" algn="ctr">
              <a:lnSpc>
                <a:spcPct val="100000"/>
              </a:lnSpc>
              <a:spcBef>
                <a:spcPts val="525"/>
              </a:spcBef>
              <a:tabLst>
                <a:tab pos="485775" algn="l"/>
              </a:tabLst>
            </a:pPr>
            <a:r>
              <a:rPr sz="1900" spc="-60" dirty="0">
                <a:latin typeface="Arial"/>
                <a:cs typeface="Arial"/>
              </a:rPr>
              <a:t>y</a:t>
            </a:r>
            <a:r>
              <a:rPr sz="1900" spc="-350" dirty="0">
                <a:latin typeface="Arial"/>
                <a:cs typeface="Arial"/>
              </a:rPr>
              <a:t> </a:t>
            </a:r>
            <a:r>
              <a:rPr sz="1650" spc="-44" baseline="-25252" dirty="0">
                <a:latin typeface="Arial"/>
                <a:cs typeface="Arial"/>
              </a:rPr>
              <a:t>2	</a:t>
            </a:r>
            <a:r>
              <a:rPr sz="2850" spc="52" baseline="-35087" dirty="0">
                <a:latin typeface="Symbol"/>
                <a:cs typeface="Symbol"/>
              </a:rPr>
              <a:t></a:t>
            </a:r>
            <a:r>
              <a:rPr sz="2850" spc="-142" baseline="-35087" dirty="0">
                <a:latin typeface="Times New Roman"/>
                <a:cs typeface="Times New Roman"/>
              </a:rPr>
              <a:t> </a:t>
            </a:r>
            <a:r>
              <a:rPr sz="1900" u="sng" spc="-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1,9</a:t>
            </a:r>
            <a:endParaRPr sz="19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434"/>
              </a:spcBef>
              <a:tabLst>
                <a:tab pos="713105" algn="l"/>
              </a:tabLst>
            </a:pPr>
            <a:r>
              <a:rPr sz="1900" spc="-25" dirty="0">
                <a:latin typeface="Arial"/>
                <a:cs typeface="Arial"/>
              </a:rPr>
              <a:t>2</a:t>
            </a:r>
            <a:r>
              <a:rPr sz="1900" spc="-80" dirty="0">
                <a:latin typeface="Arial"/>
                <a:cs typeface="Arial"/>
              </a:rPr>
              <a:t>,</a:t>
            </a:r>
            <a:r>
              <a:rPr sz="1900" spc="-25" dirty="0">
                <a:latin typeface="Arial"/>
                <a:cs typeface="Arial"/>
              </a:rPr>
              <a:t>2</a:t>
            </a:r>
            <a:r>
              <a:rPr sz="1900" spc="-60" dirty="0">
                <a:latin typeface="Arial"/>
                <a:cs typeface="Arial"/>
              </a:rPr>
              <a:t>5</a:t>
            </a:r>
            <a:r>
              <a:rPr sz="1900" dirty="0">
                <a:latin typeface="Arial"/>
                <a:cs typeface="Arial"/>
              </a:rPr>
              <a:t>	</a:t>
            </a:r>
            <a:r>
              <a:rPr sz="1900" spc="-25" dirty="0">
                <a:latin typeface="Arial"/>
                <a:cs typeface="Arial"/>
              </a:rPr>
              <a:t>4</a:t>
            </a:r>
            <a:r>
              <a:rPr sz="1900" spc="-80" dirty="0">
                <a:latin typeface="Arial"/>
                <a:cs typeface="Arial"/>
              </a:rPr>
              <a:t>,</a:t>
            </a:r>
            <a:r>
              <a:rPr sz="1900" spc="-60" dirty="0">
                <a:latin typeface="Arial"/>
                <a:cs typeface="Arial"/>
              </a:rPr>
              <a:t>5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87466" y="5891450"/>
            <a:ext cx="997585" cy="66421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5"/>
              </a:spcBef>
              <a:tabLst>
                <a:tab pos="240665" algn="l"/>
              </a:tabLst>
            </a:pPr>
            <a:r>
              <a:rPr sz="1500" u="sng" spc="-60" baseline="-22222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	</a:t>
            </a:r>
            <a:r>
              <a:rPr sz="1500" u="sng" spc="-30" baseline="-22222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   </a:t>
            </a:r>
            <a:r>
              <a:rPr sz="1500" spc="-30" baseline="-22222" dirty="0">
                <a:latin typeface="Arial"/>
                <a:cs typeface="Arial"/>
              </a:rPr>
              <a:t>   </a:t>
            </a:r>
            <a:r>
              <a:rPr sz="2625" spc="52" baseline="-34920" dirty="0">
                <a:latin typeface="Symbol"/>
                <a:cs typeface="Symbol"/>
              </a:rPr>
              <a:t></a:t>
            </a:r>
            <a:r>
              <a:rPr sz="2625" spc="15" baseline="-34920" dirty="0">
                <a:latin typeface="Times New Roman"/>
                <a:cs typeface="Times New Roman"/>
              </a:rPr>
              <a:t> </a:t>
            </a:r>
            <a:r>
              <a:rPr sz="1750" u="sng" spc="-9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3,9</a:t>
            </a:r>
            <a:endParaRPr sz="1750">
              <a:latin typeface="Arial"/>
              <a:cs typeface="Arial"/>
            </a:endParaRPr>
          </a:p>
          <a:p>
            <a:pPr marL="27940">
              <a:lnSpc>
                <a:spcPct val="100000"/>
              </a:lnSpc>
              <a:spcBef>
                <a:spcPts val="415"/>
              </a:spcBef>
              <a:tabLst>
                <a:tab pos="704215" algn="l"/>
              </a:tabLst>
            </a:pPr>
            <a:r>
              <a:rPr sz="1750" spc="-114" dirty="0">
                <a:latin typeface="Arial"/>
                <a:cs typeface="Arial"/>
              </a:rPr>
              <a:t>2</a:t>
            </a:r>
            <a:r>
              <a:rPr sz="1750" spc="-15" dirty="0">
                <a:latin typeface="Arial"/>
                <a:cs typeface="Arial"/>
              </a:rPr>
              <a:t>,</a:t>
            </a:r>
            <a:r>
              <a:rPr sz="1750" spc="-10" dirty="0">
                <a:latin typeface="Arial"/>
                <a:cs typeface="Arial"/>
              </a:rPr>
              <a:t>2</a:t>
            </a:r>
            <a:r>
              <a:rPr sz="1750" spc="-55" dirty="0">
                <a:latin typeface="Arial"/>
                <a:cs typeface="Arial"/>
              </a:rPr>
              <a:t>5</a:t>
            </a:r>
            <a:r>
              <a:rPr sz="1750" dirty="0">
                <a:latin typeface="Arial"/>
                <a:cs typeface="Arial"/>
              </a:rPr>
              <a:t>	</a:t>
            </a:r>
            <a:r>
              <a:rPr sz="1750" spc="-114" dirty="0">
                <a:latin typeface="Arial"/>
                <a:cs typeface="Arial"/>
              </a:rPr>
              <a:t>4</a:t>
            </a:r>
            <a:r>
              <a:rPr sz="1750" spc="-70" dirty="0">
                <a:latin typeface="Arial"/>
                <a:cs typeface="Arial"/>
              </a:rPr>
              <a:t>,</a:t>
            </a:r>
            <a:r>
              <a:rPr sz="1750" spc="-55" dirty="0">
                <a:latin typeface="Arial"/>
                <a:cs typeface="Arial"/>
              </a:rPr>
              <a:t>5</a:t>
            </a:r>
            <a:endParaRPr sz="17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904990" y="4136009"/>
            <a:ext cx="1066800" cy="7099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209" marR="5080" indent="-17145">
              <a:lnSpc>
                <a:spcPct val="118200"/>
              </a:lnSpc>
              <a:spcBef>
                <a:spcPts val="95"/>
              </a:spcBef>
              <a:tabLst>
                <a:tab pos="259715" algn="l"/>
                <a:tab pos="461645" algn="l"/>
                <a:tab pos="753110" algn="l"/>
              </a:tabLst>
            </a:pPr>
            <a:r>
              <a:rPr sz="1650" u="sng" spc="-75" baseline="-20202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	</a:t>
            </a:r>
            <a:r>
              <a:rPr sz="1650" u="sng" spc="-60" baseline="-20202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3	</a:t>
            </a:r>
            <a:r>
              <a:rPr sz="2850" spc="37" baseline="-35087" dirty="0">
                <a:latin typeface="Symbol"/>
                <a:cs typeface="Symbol"/>
              </a:rPr>
              <a:t></a:t>
            </a:r>
            <a:r>
              <a:rPr sz="1900" u="sng" spc="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900" u="sng" spc="-19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1,1 </a:t>
            </a:r>
            <a:r>
              <a:rPr sz="1900" spc="-195" dirty="0">
                <a:latin typeface="Arial"/>
                <a:cs typeface="Arial"/>
              </a:rPr>
              <a:t> </a:t>
            </a:r>
            <a:r>
              <a:rPr sz="1900" spc="-130" dirty="0">
                <a:latin typeface="Arial"/>
                <a:cs typeface="Arial"/>
              </a:rPr>
              <a:t>2</a:t>
            </a:r>
            <a:r>
              <a:rPr sz="1900" spc="-25" dirty="0">
                <a:latin typeface="Arial"/>
                <a:cs typeface="Arial"/>
              </a:rPr>
              <a:t>,</a:t>
            </a:r>
            <a:r>
              <a:rPr sz="1900" spc="-20" dirty="0">
                <a:latin typeface="Arial"/>
                <a:cs typeface="Arial"/>
              </a:rPr>
              <a:t>2</a:t>
            </a:r>
            <a:r>
              <a:rPr sz="1900" spc="-70" dirty="0">
                <a:latin typeface="Arial"/>
                <a:cs typeface="Arial"/>
              </a:rPr>
              <a:t>5</a:t>
            </a:r>
            <a:r>
              <a:rPr sz="1900" dirty="0">
                <a:latin typeface="Arial"/>
                <a:cs typeface="Arial"/>
              </a:rPr>
              <a:t>	</a:t>
            </a:r>
            <a:r>
              <a:rPr sz="1900" spc="-130" dirty="0">
                <a:latin typeface="Arial"/>
                <a:cs typeface="Arial"/>
              </a:rPr>
              <a:t>4</a:t>
            </a:r>
            <a:r>
              <a:rPr sz="1900" spc="-85" dirty="0">
                <a:latin typeface="Arial"/>
                <a:cs typeface="Arial"/>
              </a:rPr>
              <a:t>,</a:t>
            </a:r>
            <a:r>
              <a:rPr sz="1900" spc="-70" dirty="0">
                <a:latin typeface="Arial"/>
                <a:cs typeface="Arial"/>
              </a:rPr>
              <a:t>5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994916" y="6118542"/>
            <a:ext cx="13379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Wingdings"/>
                <a:cs typeface="Wingdings"/>
              </a:rPr>
              <a:t>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70" dirty="0">
                <a:latin typeface="Arial"/>
                <a:cs typeface="Arial"/>
              </a:rPr>
              <a:t>y</a:t>
            </a:r>
            <a:r>
              <a:rPr sz="1800" spc="-104" baseline="-20833" dirty="0">
                <a:latin typeface="Arial"/>
                <a:cs typeface="Arial"/>
              </a:rPr>
              <a:t>2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85" dirty="0">
                <a:latin typeface="Arial"/>
                <a:cs typeface="Arial"/>
              </a:rPr>
              <a:t>0,95</a:t>
            </a:r>
            <a:r>
              <a:rPr sz="1800" spc="-285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m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555105" y="3735323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176645" y="3603053"/>
            <a:ext cx="11042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0065" algn="l"/>
              </a:tabLst>
            </a:pPr>
            <a:r>
              <a:rPr sz="1800" dirty="0">
                <a:latin typeface="Wingdings"/>
                <a:cs typeface="Wingdings"/>
              </a:rPr>
              <a:t>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85" dirty="0">
                <a:latin typeface="Arial"/>
                <a:cs typeface="Arial"/>
              </a:rPr>
              <a:t>y	</a:t>
            </a:r>
            <a:r>
              <a:rPr sz="1800" spc="-155" dirty="0">
                <a:latin typeface="Arial"/>
                <a:cs typeface="Arial"/>
              </a:rPr>
              <a:t>=</a:t>
            </a:r>
            <a:r>
              <a:rPr sz="1800" spc="-160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1,95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555105" y="4497323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latin typeface="Arial"/>
                <a:cs typeface="Arial"/>
              </a:rPr>
              <a:t>3</a:t>
            </a:r>
            <a:endParaRPr sz="12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176645" y="4365370"/>
            <a:ext cx="13379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0065" algn="l"/>
              </a:tabLst>
            </a:pPr>
            <a:r>
              <a:rPr sz="1800" dirty="0">
                <a:latin typeface="Wingdings"/>
                <a:cs typeface="Wingdings"/>
              </a:rPr>
              <a:t>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90" dirty="0">
                <a:latin typeface="Arial"/>
                <a:cs typeface="Arial"/>
              </a:rPr>
              <a:t>y	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85" dirty="0">
                <a:latin typeface="Arial"/>
                <a:cs typeface="Arial"/>
              </a:rPr>
              <a:t>0,55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m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4208779" y="3710940"/>
            <a:ext cx="114300" cy="27533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265548" y="3734561"/>
            <a:ext cx="1905" cy="2667635"/>
          </a:xfrm>
          <a:custGeom>
            <a:avLst/>
            <a:gdLst/>
            <a:ahLst/>
            <a:cxnLst/>
            <a:rect l="l" t="t" r="r" b="b"/>
            <a:pathLst>
              <a:path w="1904" h="2667635">
                <a:moveTo>
                  <a:pt x="1650" y="0"/>
                </a:moveTo>
                <a:lnTo>
                  <a:pt x="0" y="2667025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652009" y="5074475"/>
            <a:ext cx="4293870" cy="1489075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sz="1600" dirty="0">
                <a:latin typeface="Arial"/>
                <a:cs typeface="Arial"/>
              </a:rPr>
              <a:t>M </a:t>
            </a:r>
            <a:r>
              <a:rPr sz="1600" spc="-5" dirty="0">
                <a:latin typeface="Arial"/>
                <a:cs typeface="Arial"/>
              </a:rPr>
              <a:t>maks </a:t>
            </a:r>
            <a:r>
              <a:rPr sz="1600" dirty="0">
                <a:latin typeface="Arial"/>
                <a:cs typeface="Arial"/>
              </a:rPr>
              <a:t>= </a:t>
            </a:r>
            <a:r>
              <a:rPr sz="1600" spc="-5" dirty="0">
                <a:latin typeface="Arial"/>
                <a:cs typeface="Arial"/>
              </a:rPr>
              <a:t>P</a:t>
            </a:r>
            <a:r>
              <a:rPr sz="1575" spc="-7" baseline="-23809" dirty="0">
                <a:latin typeface="Arial"/>
                <a:cs typeface="Arial"/>
              </a:rPr>
              <a:t>1</a:t>
            </a:r>
            <a:r>
              <a:rPr sz="1600" spc="-5" dirty="0">
                <a:latin typeface="Arial"/>
                <a:cs typeface="Arial"/>
              </a:rPr>
              <a:t>. </a:t>
            </a:r>
            <a:r>
              <a:rPr sz="1600" spc="-10" dirty="0">
                <a:latin typeface="Arial"/>
                <a:cs typeface="Arial"/>
              </a:rPr>
              <a:t>y</a:t>
            </a:r>
            <a:r>
              <a:rPr sz="1575" spc="-15" baseline="-23809" dirty="0">
                <a:latin typeface="Arial"/>
                <a:cs typeface="Arial"/>
              </a:rPr>
              <a:t>3 </a:t>
            </a:r>
            <a:r>
              <a:rPr sz="1600" dirty="0">
                <a:latin typeface="Arial"/>
                <a:cs typeface="Arial"/>
              </a:rPr>
              <a:t>+ </a:t>
            </a:r>
            <a:r>
              <a:rPr sz="1600" spc="-5" dirty="0">
                <a:latin typeface="Arial"/>
                <a:cs typeface="Arial"/>
              </a:rPr>
              <a:t>P</a:t>
            </a:r>
            <a:r>
              <a:rPr sz="1575" spc="-7" baseline="-23809" dirty="0">
                <a:latin typeface="Arial"/>
                <a:cs typeface="Arial"/>
              </a:rPr>
              <a:t>2</a:t>
            </a:r>
            <a:r>
              <a:rPr sz="1600" spc="-5" dirty="0">
                <a:latin typeface="Arial"/>
                <a:cs typeface="Arial"/>
              </a:rPr>
              <a:t>. </a:t>
            </a:r>
            <a:r>
              <a:rPr sz="1600" spc="-10" dirty="0">
                <a:latin typeface="Arial"/>
                <a:cs typeface="Arial"/>
              </a:rPr>
              <a:t>y</a:t>
            </a:r>
            <a:r>
              <a:rPr sz="1575" spc="-15" baseline="-23809" dirty="0">
                <a:latin typeface="Arial"/>
                <a:cs typeface="Arial"/>
              </a:rPr>
              <a:t>1 </a:t>
            </a:r>
            <a:r>
              <a:rPr sz="1600" dirty="0">
                <a:latin typeface="Arial"/>
                <a:cs typeface="Arial"/>
              </a:rPr>
              <a:t>+ </a:t>
            </a:r>
            <a:r>
              <a:rPr sz="1600" spc="-5" dirty="0">
                <a:latin typeface="Arial"/>
                <a:cs typeface="Arial"/>
              </a:rPr>
              <a:t>P</a:t>
            </a:r>
            <a:r>
              <a:rPr sz="1575" spc="-7" baseline="-23809" dirty="0">
                <a:latin typeface="Arial"/>
                <a:cs typeface="Arial"/>
              </a:rPr>
              <a:t>3</a:t>
            </a:r>
            <a:r>
              <a:rPr sz="1600" spc="-5" dirty="0">
                <a:latin typeface="Arial"/>
                <a:cs typeface="Arial"/>
              </a:rPr>
              <a:t>. </a:t>
            </a:r>
            <a:r>
              <a:rPr sz="1600" spc="-10" dirty="0">
                <a:latin typeface="Arial"/>
                <a:cs typeface="Arial"/>
              </a:rPr>
              <a:t>y</a:t>
            </a:r>
            <a:r>
              <a:rPr sz="1575" spc="-15" baseline="-23809" dirty="0">
                <a:latin typeface="Arial"/>
                <a:cs typeface="Arial"/>
              </a:rPr>
              <a:t>2</a:t>
            </a:r>
            <a:endParaRPr sz="1575" baseline="-23809">
              <a:latin typeface="Arial"/>
              <a:cs typeface="Arial"/>
            </a:endParaRPr>
          </a:p>
          <a:p>
            <a:pPr marL="762000">
              <a:lnSpc>
                <a:spcPct val="100000"/>
              </a:lnSpc>
              <a:spcBef>
                <a:spcPts val="965"/>
              </a:spcBef>
            </a:pPr>
            <a:r>
              <a:rPr sz="1600" dirty="0">
                <a:latin typeface="Arial"/>
                <a:cs typeface="Arial"/>
              </a:rPr>
              <a:t>= </a:t>
            </a:r>
            <a:r>
              <a:rPr sz="1600" spc="-15" dirty="0">
                <a:latin typeface="Arial"/>
                <a:cs typeface="Arial"/>
              </a:rPr>
              <a:t>4000. </a:t>
            </a:r>
            <a:r>
              <a:rPr sz="1600" spc="-10" dirty="0">
                <a:latin typeface="Arial"/>
                <a:cs typeface="Arial"/>
              </a:rPr>
              <a:t>0,55 </a:t>
            </a:r>
            <a:r>
              <a:rPr sz="1600" dirty="0">
                <a:latin typeface="Arial"/>
                <a:cs typeface="Arial"/>
              </a:rPr>
              <a:t>+ </a:t>
            </a:r>
            <a:r>
              <a:rPr sz="1600" spc="-15" dirty="0">
                <a:latin typeface="Arial"/>
                <a:cs typeface="Arial"/>
              </a:rPr>
              <a:t>4000. </a:t>
            </a:r>
            <a:r>
              <a:rPr sz="1600" spc="-10" dirty="0">
                <a:latin typeface="Arial"/>
                <a:cs typeface="Arial"/>
              </a:rPr>
              <a:t>1,95 </a:t>
            </a:r>
            <a:r>
              <a:rPr sz="1600" dirty="0">
                <a:latin typeface="Arial"/>
                <a:cs typeface="Arial"/>
              </a:rPr>
              <a:t>+ </a:t>
            </a:r>
            <a:r>
              <a:rPr sz="1600" spc="-15" dirty="0">
                <a:latin typeface="Arial"/>
                <a:cs typeface="Arial"/>
              </a:rPr>
              <a:t>2000.</a:t>
            </a:r>
            <a:r>
              <a:rPr sz="1600" spc="19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0,95</a:t>
            </a:r>
            <a:endParaRPr sz="1600">
              <a:latin typeface="Arial"/>
              <a:cs typeface="Arial"/>
            </a:endParaRPr>
          </a:p>
          <a:p>
            <a:pPr marL="762000">
              <a:lnSpc>
                <a:spcPct val="100000"/>
              </a:lnSpc>
              <a:spcBef>
                <a:spcPts val="960"/>
              </a:spcBef>
            </a:pPr>
            <a:r>
              <a:rPr sz="1600" dirty="0">
                <a:latin typeface="Arial"/>
                <a:cs typeface="Arial"/>
              </a:rPr>
              <a:t>= </a:t>
            </a:r>
            <a:r>
              <a:rPr sz="1600" spc="-10" dirty="0">
                <a:latin typeface="Arial"/>
                <a:cs typeface="Arial"/>
              </a:rPr>
              <a:t>2200 </a:t>
            </a:r>
            <a:r>
              <a:rPr sz="1600" dirty="0">
                <a:latin typeface="Arial"/>
                <a:cs typeface="Arial"/>
              </a:rPr>
              <a:t>+ </a:t>
            </a:r>
            <a:r>
              <a:rPr sz="1600" spc="-10" dirty="0">
                <a:latin typeface="Arial"/>
                <a:cs typeface="Arial"/>
              </a:rPr>
              <a:t>7800 </a:t>
            </a:r>
            <a:r>
              <a:rPr sz="1600" dirty="0">
                <a:latin typeface="Arial"/>
                <a:cs typeface="Arial"/>
              </a:rPr>
              <a:t>+</a:t>
            </a:r>
            <a:r>
              <a:rPr sz="1600" spc="3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1900</a:t>
            </a:r>
            <a:endParaRPr sz="1600">
              <a:latin typeface="Arial"/>
              <a:cs typeface="Arial"/>
            </a:endParaRPr>
          </a:p>
          <a:p>
            <a:pPr marL="762000">
              <a:lnSpc>
                <a:spcPct val="100000"/>
              </a:lnSpc>
              <a:spcBef>
                <a:spcPts val="960"/>
              </a:spcBef>
            </a:pPr>
            <a:r>
              <a:rPr sz="1600" dirty="0">
                <a:latin typeface="Arial"/>
                <a:cs typeface="Arial"/>
              </a:rPr>
              <a:t>= </a:t>
            </a:r>
            <a:r>
              <a:rPr sz="1600" b="1" spc="-25" dirty="0">
                <a:latin typeface="Arial"/>
                <a:cs typeface="Arial"/>
              </a:rPr>
              <a:t>11900</a:t>
            </a:r>
            <a:r>
              <a:rPr sz="1600" b="1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kgm</a:t>
            </a:r>
            <a:endParaRPr sz="1600"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355293" y="2984281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2,25</a:t>
            </a:r>
            <a:endParaRPr lang="id-ID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914400" y="533400"/>
            <a:ext cx="5927725" cy="32138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80539" y="3947159"/>
            <a:ext cx="1689100" cy="4699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39900" y="3931920"/>
            <a:ext cx="1752600" cy="4292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28800" y="3974071"/>
            <a:ext cx="1591437" cy="3693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828800" y="3974071"/>
            <a:ext cx="1591945" cy="369570"/>
          </a:xfrm>
          <a:prstGeom prst="rect">
            <a:avLst/>
          </a:prstGeom>
          <a:ln w="12700">
            <a:solidFill>
              <a:srgbClr val="497DBA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50"/>
              </a:spcBef>
            </a:pPr>
            <a:r>
              <a:rPr sz="1800" b="1" spc="-160" dirty="0">
                <a:solidFill>
                  <a:srgbClr val="FFFFFF"/>
                </a:solidFill>
                <a:latin typeface="Trebuchet MS"/>
                <a:cs typeface="Trebuchet MS"/>
              </a:rPr>
              <a:t>GAYA</a:t>
            </a:r>
            <a:r>
              <a:rPr sz="1800" b="1" spc="-1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110" dirty="0">
                <a:solidFill>
                  <a:srgbClr val="FFFFFF"/>
                </a:solidFill>
                <a:latin typeface="Trebuchet MS"/>
                <a:cs typeface="Trebuchet MS"/>
              </a:rPr>
              <a:t>LINTANG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31975" y="4526915"/>
            <a:ext cx="13557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0" dirty="0">
                <a:latin typeface="Trebuchet MS"/>
                <a:cs typeface="Trebuchet MS"/>
              </a:rPr>
              <a:t>Ordinat </a:t>
            </a:r>
            <a:r>
              <a:rPr sz="1800" b="1" spc="-165" dirty="0">
                <a:latin typeface="Trebuchet MS"/>
                <a:cs typeface="Trebuchet MS"/>
              </a:rPr>
              <a:t>: </a:t>
            </a:r>
            <a:r>
              <a:rPr sz="1800" b="1" spc="-110" dirty="0">
                <a:latin typeface="Trebuchet MS"/>
                <a:cs typeface="Trebuchet MS"/>
              </a:rPr>
              <a:t>y </a:t>
            </a:r>
            <a:r>
              <a:rPr sz="1800" b="1" spc="-160" dirty="0">
                <a:latin typeface="Trebuchet MS"/>
                <a:cs typeface="Trebuchet MS"/>
              </a:rPr>
              <a:t>=</a:t>
            </a:r>
            <a:r>
              <a:rPr sz="1800" b="1" spc="-254" dirty="0">
                <a:latin typeface="Trebuchet MS"/>
                <a:cs typeface="Trebuchet MS"/>
              </a:rPr>
              <a:t> </a:t>
            </a:r>
            <a:r>
              <a:rPr sz="1800" b="1" spc="-145" dirty="0">
                <a:latin typeface="Trebuchet MS"/>
                <a:cs typeface="Trebuchet MS"/>
              </a:rPr>
              <a:t>1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310575" y="5340132"/>
            <a:ext cx="133985" cy="0"/>
          </a:xfrm>
          <a:custGeom>
            <a:avLst/>
            <a:gdLst/>
            <a:ahLst/>
            <a:cxnLst/>
            <a:rect l="l" t="t" r="r" b="b"/>
            <a:pathLst>
              <a:path w="133985">
                <a:moveTo>
                  <a:pt x="0" y="0"/>
                </a:moveTo>
                <a:lnTo>
                  <a:pt x="133986" y="0"/>
                </a:lnTo>
              </a:path>
            </a:pathLst>
          </a:custGeom>
          <a:ln w="96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306401" y="5334770"/>
            <a:ext cx="147320" cy="3054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800" b="1" spc="-95" dirty="0">
                <a:latin typeface="Trebuchet MS"/>
                <a:cs typeface="Trebuchet MS"/>
              </a:rPr>
              <a:t>9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08280" y="5005945"/>
            <a:ext cx="147320" cy="3054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800" b="1" spc="-95" dirty="0">
                <a:latin typeface="Trebuchet MS"/>
                <a:cs typeface="Trebuchet MS"/>
              </a:rPr>
              <a:t>5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60365" y="5152707"/>
            <a:ext cx="1260475" cy="3054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646430" algn="l"/>
              </a:tabLst>
            </a:pPr>
            <a:r>
              <a:rPr sz="1800" b="1" spc="-60" dirty="0">
                <a:latin typeface="Trebuchet MS"/>
                <a:cs typeface="Trebuchet MS"/>
              </a:rPr>
              <a:t>y</a:t>
            </a:r>
            <a:r>
              <a:rPr sz="1575" b="1" spc="-89" baseline="-23809" dirty="0">
                <a:latin typeface="Trebuchet MS"/>
                <a:cs typeface="Trebuchet MS"/>
              </a:rPr>
              <a:t>1</a:t>
            </a:r>
            <a:r>
              <a:rPr sz="1575" b="1" spc="277" baseline="-23809" dirty="0">
                <a:latin typeface="Trebuchet MS"/>
                <a:cs typeface="Trebuchet MS"/>
              </a:rPr>
              <a:t> </a:t>
            </a:r>
            <a:r>
              <a:rPr sz="1800" spc="50" dirty="0">
                <a:latin typeface="Symbol"/>
                <a:cs typeface="Symbol"/>
              </a:rPr>
              <a:t></a:t>
            </a:r>
            <a:r>
              <a:rPr sz="1800" spc="50" dirty="0">
                <a:latin typeface="Times New Roman"/>
                <a:cs typeface="Times New Roman"/>
              </a:rPr>
              <a:t>	</a:t>
            </a:r>
            <a:r>
              <a:rPr sz="1800" spc="50" dirty="0">
                <a:latin typeface="Symbol"/>
                <a:cs typeface="Symbol"/>
              </a:rPr>
              <a:t></a:t>
            </a:r>
            <a:r>
              <a:rPr sz="1800" spc="-140" dirty="0">
                <a:latin typeface="Times New Roman"/>
                <a:cs typeface="Times New Roman"/>
              </a:rPr>
              <a:t> </a:t>
            </a:r>
            <a:r>
              <a:rPr sz="1800" b="1" spc="-135" dirty="0">
                <a:latin typeface="Trebuchet MS"/>
                <a:cs typeface="Trebuchet MS"/>
              </a:rPr>
              <a:t>0,56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364186" y="6108729"/>
            <a:ext cx="136525" cy="0"/>
          </a:xfrm>
          <a:custGeom>
            <a:avLst/>
            <a:gdLst/>
            <a:ahLst/>
            <a:cxnLst/>
            <a:rect l="l" t="t" r="r" b="b"/>
            <a:pathLst>
              <a:path w="136525">
                <a:moveTo>
                  <a:pt x="0" y="0"/>
                </a:moveTo>
                <a:lnTo>
                  <a:pt x="136387" y="0"/>
                </a:lnTo>
              </a:path>
            </a:pathLst>
          </a:custGeom>
          <a:ln w="98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360133" y="6103523"/>
            <a:ext cx="149225" cy="3111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50" b="1" spc="-114" dirty="0">
                <a:latin typeface="Trebuchet MS"/>
                <a:cs typeface="Trebuchet MS"/>
              </a:rPr>
              <a:t>9</a:t>
            </a:r>
            <a:endParaRPr sz="185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63965" y="5767720"/>
            <a:ext cx="149225" cy="3111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50" b="1" spc="-114" dirty="0">
                <a:latin typeface="Trebuchet MS"/>
                <a:cs typeface="Trebuchet MS"/>
              </a:rPr>
              <a:t>3</a:t>
            </a:r>
            <a:endParaRPr sz="185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80374" y="5917596"/>
            <a:ext cx="1318260" cy="3111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683895" algn="l"/>
              </a:tabLst>
            </a:pPr>
            <a:r>
              <a:rPr sz="1850" b="1" spc="-15" dirty="0">
                <a:latin typeface="Trebuchet MS"/>
                <a:cs typeface="Trebuchet MS"/>
              </a:rPr>
              <a:t>y</a:t>
            </a:r>
            <a:r>
              <a:rPr sz="1650" b="1" spc="-22" baseline="-22727" dirty="0">
                <a:latin typeface="Trebuchet MS"/>
                <a:cs typeface="Trebuchet MS"/>
              </a:rPr>
              <a:t>2</a:t>
            </a:r>
            <a:r>
              <a:rPr sz="1650" b="1" spc="412" baseline="-22727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Symbol"/>
                <a:cs typeface="Symbol"/>
              </a:rPr>
              <a:t></a:t>
            </a:r>
            <a:r>
              <a:rPr sz="1850" spc="35" dirty="0">
                <a:latin typeface="Times New Roman"/>
                <a:cs typeface="Times New Roman"/>
              </a:rPr>
              <a:t>	</a:t>
            </a:r>
            <a:r>
              <a:rPr sz="1850" spc="35" dirty="0">
                <a:latin typeface="Symbol"/>
                <a:cs typeface="Symbol"/>
              </a:rPr>
              <a:t></a:t>
            </a:r>
            <a:r>
              <a:rPr sz="1850" spc="-160" dirty="0">
                <a:latin typeface="Times New Roman"/>
                <a:cs typeface="Times New Roman"/>
              </a:rPr>
              <a:t> </a:t>
            </a:r>
            <a:r>
              <a:rPr sz="1850" b="1" spc="-120" dirty="0">
                <a:latin typeface="Trebuchet MS"/>
                <a:cs typeface="Trebuchet MS"/>
              </a:rPr>
              <a:t>0,33</a:t>
            </a:r>
            <a:endParaRPr sz="185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271009" y="4380738"/>
            <a:ext cx="4010660" cy="1672589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sz="1800" spc="-5" dirty="0">
                <a:latin typeface="Arial"/>
                <a:cs typeface="Arial"/>
              </a:rPr>
              <a:t>RA </a:t>
            </a:r>
            <a:r>
              <a:rPr sz="1800" dirty="0">
                <a:latin typeface="Arial"/>
                <a:cs typeface="Arial"/>
              </a:rPr>
              <a:t>= </a:t>
            </a:r>
            <a:r>
              <a:rPr sz="1800" spc="-5" dirty="0">
                <a:latin typeface="Arial"/>
                <a:cs typeface="Arial"/>
              </a:rPr>
              <a:t>P</a:t>
            </a:r>
            <a:r>
              <a:rPr sz="1800" spc="-7" baseline="-23148" dirty="0">
                <a:latin typeface="Arial"/>
                <a:cs typeface="Arial"/>
              </a:rPr>
              <a:t>1</a:t>
            </a:r>
            <a:r>
              <a:rPr sz="1800" spc="-5" dirty="0">
                <a:latin typeface="Arial"/>
                <a:cs typeface="Arial"/>
              </a:rPr>
              <a:t>. </a:t>
            </a:r>
            <a:r>
              <a:rPr sz="1800" dirty="0">
                <a:latin typeface="Arial"/>
                <a:cs typeface="Arial"/>
              </a:rPr>
              <a:t>y + </a:t>
            </a:r>
            <a:r>
              <a:rPr sz="1800" spc="-5" dirty="0">
                <a:latin typeface="Arial"/>
                <a:cs typeface="Arial"/>
              </a:rPr>
              <a:t>P</a:t>
            </a:r>
            <a:r>
              <a:rPr sz="1800" spc="-7" baseline="-23148" dirty="0">
                <a:latin typeface="Arial"/>
                <a:cs typeface="Arial"/>
              </a:rPr>
              <a:t>2</a:t>
            </a:r>
            <a:r>
              <a:rPr sz="1800" spc="-5" dirty="0">
                <a:latin typeface="Arial"/>
                <a:cs typeface="Arial"/>
              </a:rPr>
              <a:t>.</a:t>
            </a:r>
            <a:r>
              <a:rPr sz="1800" spc="-15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y</a:t>
            </a:r>
            <a:r>
              <a:rPr sz="1800" spc="-37" baseline="-23148" dirty="0">
                <a:latin typeface="Arial"/>
                <a:cs typeface="Arial"/>
              </a:rPr>
              <a:t>1</a:t>
            </a:r>
            <a:endParaRPr sz="1800" baseline="-23148">
              <a:latin typeface="Arial"/>
              <a:cs typeface="Arial"/>
            </a:endParaRPr>
          </a:p>
          <a:p>
            <a:pPr marL="360045">
              <a:lnSpc>
                <a:spcPct val="100000"/>
              </a:lnSpc>
              <a:spcBef>
                <a:spcPts val="1085"/>
              </a:spcBef>
            </a:pPr>
            <a:r>
              <a:rPr sz="1800" dirty="0">
                <a:latin typeface="Arial"/>
                <a:cs typeface="Arial"/>
              </a:rPr>
              <a:t>= </a:t>
            </a:r>
            <a:r>
              <a:rPr sz="1800" spc="-5" dirty="0">
                <a:latin typeface="Arial"/>
                <a:cs typeface="Arial"/>
              </a:rPr>
              <a:t>4000. 1 </a:t>
            </a:r>
            <a:r>
              <a:rPr sz="1800" dirty="0">
                <a:latin typeface="Arial"/>
                <a:cs typeface="Arial"/>
              </a:rPr>
              <a:t>+ </a:t>
            </a:r>
            <a:r>
              <a:rPr sz="1800" spc="-5" dirty="0">
                <a:latin typeface="Arial"/>
                <a:cs typeface="Arial"/>
              </a:rPr>
              <a:t>4000. 0,56 </a:t>
            </a:r>
            <a:r>
              <a:rPr sz="1800" dirty="0">
                <a:latin typeface="Arial"/>
                <a:cs typeface="Arial"/>
              </a:rPr>
              <a:t>+ </a:t>
            </a:r>
            <a:r>
              <a:rPr sz="1800" spc="-5" dirty="0">
                <a:latin typeface="Arial"/>
                <a:cs typeface="Arial"/>
              </a:rPr>
              <a:t>2000.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0,33</a:t>
            </a:r>
            <a:endParaRPr sz="1800">
              <a:latin typeface="Arial"/>
              <a:cs typeface="Arial"/>
            </a:endParaRPr>
          </a:p>
          <a:p>
            <a:pPr marL="360045">
              <a:lnSpc>
                <a:spcPct val="100000"/>
              </a:lnSpc>
              <a:spcBef>
                <a:spcPts val="1080"/>
              </a:spcBef>
            </a:pPr>
            <a:r>
              <a:rPr sz="1800" dirty="0">
                <a:latin typeface="Arial"/>
                <a:cs typeface="Arial"/>
              </a:rPr>
              <a:t>= </a:t>
            </a:r>
            <a:r>
              <a:rPr sz="1800" spc="-5" dirty="0">
                <a:latin typeface="Arial"/>
                <a:cs typeface="Arial"/>
              </a:rPr>
              <a:t>4000 </a:t>
            </a:r>
            <a:r>
              <a:rPr sz="1800" dirty="0">
                <a:latin typeface="Arial"/>
                <a:cs typeface="Arial"/>
              </a:rPr>
              <a:t>+ </a:t>
            </a:r>
            <a:r>
              <a:rPr sz="1800" spc="-5" dirty="0">
                <a:latin typeface="Arial"/>
                <a:cs typeface="Arial"/>
              </a:rPr>
              <a:t>2240 </a:t>
            </a:r>
            <a:r>
              <a:rPr sz="1800" dirty="0">
                <a:latin typeface="Arial"/>
                <a:cs typeface="Arial"/>
              </a:rPr>
              <a:t>+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660</a:t>
            </a:r>
            <a:endParaRPr sz="1800">
              <a:latin typeface="Arial"/>
              <a:cs typeface="Arial"/>
            </a:endParaRPr>
          </a:p>
          <a:p>
            <a:pPr marL="360045">
              <a:lnSpc>
                <a:spcPct val="100000"/>
              </a:lnSpc>
              <a:spcBef>
                <a:spcPts val="1080"/>
              </a:spcBef>
            </a:pPr>
            <a:r>
              <a:rPr sz="1800" dirty="0">
                <a:latin typeface="Arial"/>
                <a:cs typeface="Arial"/>
              </a:rPr>
              <a:t>= </a:t>
            </a:r>
            <a:r>
              <a:rPr sz="1800" b="1" spc="-5" dirty="0">
                <a:latin typeface="Arial"/>
                <a:cs typeface="Arial"/>
              </a:rPr>
              <a:t>6900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kg</a:t>
            </a:r>
            <a:endParaRPr sz="1800"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75881" y="226195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</a:t>
            </a:r>
            <a:endParaRPr lang="id-ID" dirty="0"/>
          </a:p>
        </p:txBody>
      </p:sp>
      <p:sp>
        <p:nvSpPr>
          <p:cNvPr id="18" name="Oval 17"/>
          <p:cNvSpPr/>
          <p:nvPr/>
        </p:nvSpPr>
        <p:spPr>
          <a:xfrm>
            <a:off x="2075881" y="2261956"/>
            <a:ext cx="301686" cy="369332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38200" y="1364869"/>
            <a:ext cx="5791200" cy="15307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38200" y="2971800"/>
            <a:ext cx="3810000" cy="24881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2740" y="274320"/>
            <a:ext cx="8554720" cy="7467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92100" y="259079"/>
            <a:ext cx="8600440" cy="7035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1000" y="304774"/>
            <a:ext cx="8458200" cy="64632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81000" y="304774"/>
            <a:ext cx="8458200" cy="64643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40"/>
              </a:spcBef>
            </a:pPr>
            <a:r>
              <a:rPr sz="1800" spc="-75" dirty="0">
                <a:latin typeface="Arial"/>
                <a:cs typeface="Arial"/>
              </a:rPr>
              <a:t>45) </a:t>
            </a:r>
            <a:r>
              <a:rPr sz="1800" spc="-95" dirty="0">
                <a:latin typeface="Arial"/>
                <a:cs typeface="Arial"/>
              </a:rPr>
              <a:t>Menggunakan </a:t>
            </a:r>
            <a:r>
              <a:rPr sz="1800" spc="-105" dirty="0">
                <a:latin typeface="Arial"/>
                <a:cs typeface="Arial"/>
              </a:rPr>
              <a:t>garis </a:t>
            </a:r>
            <a:r>
              <a:rPr sz="1800" spc="-85" dirty="0">
                <a:latin typeface="Arial"/>
                <a:cs typeface="Arial"/>
              </a:rPr>
              <a:t>pengaruh </a:t>
            </a:r>
            <a:r>
              <a:rPr sz="1800" spc="-40" dirty="0">
                <a:latin typeface="Arial"/>
                <a:cs typeface="Arial"/>
              </a:rPr>
              <a:t>hitung </a:t>
            </a:r>
            <a:r>
              <a:rPr sz="1800" spc="-70" dirty="0">
                <a:latin typeface="Arial"/>
                <a:cs typeface="Arial"/>
              </a:rPr>
              <a:t>momen </a:t>
            </a:r>
            <a:r>
              <a:rPr sz="1800" spc="-85" dirty="0">
                <a:latin typeface="Arial"/>
                <a:cs typeface="Arial"/>
              </a:rPr>
              <a:t>maksimum </a:t>
            </a:r>
            <a:r>
              <a:rPr sz="1800" spc="-90" dirty="0">
                <a:latin typeface="Arial"/>
                <a:cs typeface="Arial"/>
              </a:rPr>
              <a:t>dan </a:t>
            </a:r>
            <a:r>
              <a:rPr sz="1800" spc="-160" dirty="0">
                <a:latin typeface="Arial"/>
                <a:cs typeface="Arial"/>
              </a:rPr>
              <a:t>gaya </a:t>
            </a:r>
            <a:r>
              <a:rPr sz="1800" spc="-50" dirty="0">
                <a:latin typeface="Arial"/>
                <a:cs typeface="Arial"/>
              </a:rPr>
              <a:t>lintang</a:t>
            </a:r>
            <a:r>
              <a:rPr sz="1800" spc="60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maksimum</a:t>
            </a:r>
            <a:endParaRPr sz="1800">
              <a:latin typeface="Arial"/>
              <a:cs typeface="Arial"/>
            </a:endParaRPr>
          </a:p>
          <a:p>
            <a:pPr marL="403860">
              <a:lnSpc>
                <a:spcPct val="100000"/>
              </a:lnSpc>
            </a:pPr>
            <a:r>
              <a:rPr sz="1800" b="1" spc="-100" dirty="0">
                <a:latin typeface="Trebuchet MS"/>
                <a:cs typeface="Trebuchet MS"/>
              </a:rPr>
              <a:t>P</a:t>
            </a:r>
            <a:r>
              <a:rPr sz="1800" b="1" spc="-150" baseline="-20833" dirty="0">
                <a:latin typeface="Trebuchet MS"/>
                <a:cs typeface="Trebuchet MS"/>
              </a:rPr>
              <a:t>1 </a:t>
            </a:r>
            <a:r>
              <a:rPr sz="1800" b="1" spc="-160" dirty="0">
                <a:latin typeface="Trebuchet MS"/>
                <a:cs typeface="Trebuchet MS"/>
              </a:rPr>
              <a:t>= </a:t>
            </a:r>
            <a:r>
              <a:rPr sz="1800" b="1" spc="-140" dirty="0">
                <a:latin typeface="Trebuchet MS"/>
                <a:cs typeface="Trebuchet MS"/>
              </a:rPr>
              <a:t>2000 </a:t>
            </a:r>
            <a:r>
              <a:rPr sz="1800" b="1" spc="-114" dirty="0">
                <a:latin typeface="Trebuchet MS"/>
                <a:cs typeface="Trebuchet MS"/>
              </a:rPr>
              <a:t>kg, </a:t>
            </a:r>
            <a:r>
              <a:rPr sz="1800" b="1" spc="-100" dirty="0">
                <a:latin typeface="Trebuchet MS"/>
                <a:cs typeface="Trebuchet MS"/>
              </a:rPr>
              <a:t>P</a:t>
            </a:r>
            <a:r>
              <a:rPr sz="1800" b="1" spc="-150" baseline="-20833" dirty="0">
                <a:latin typeface="Trebuchet MS"/>
                <a:cs typeface="Trebuchet MS"/>
              </a:rPr>
              <a:t>2 </a:t>
            </a:r>
            <a:r>
              <a:rPr sz="1800" b="1" spc="-160" dirty="0">
                <a:latin typeface="Trebuchet MS"/>
                <a:cs typeface="Trebuchet MS"/>
              </a:rPr>
              <a:t>= </a:t>
            </a:r>
            <a:r>
              <a:rPr sz="1800" b="1" spc="-140" dirty="0">
                <a:latin typeface="Trebuchet MS"/>
                <a:cs typeface="Trebuchet MS"/>
              </a:rPr>
              <a:t>2500 </a:t>
            </a:r>
            <a:r>
              <a:rPr sz="1800" b="1" spc="-114" dirty="0">
                <a:latin typeface="Trebuchet MS"/>
                <a:cs typeface="Trebuchet MS"/>
              </a:rPr>
              <a:t>kg, </a:t>
            </a:r>
            <a:r>
              <a:rPr sz="1800" b="1" spc="-100" dirty="0">
                <a:latin typeface="Trebuchet MS"/>
                <a:cs typeface="Trebuchet MS"/>
              </a:rPr>
              <a:t>P</a:t>
            </a:r>
            <a:r>
              <a:rPr sz="1800" b="1" spc="-150" baseline="-20833" dirty="0">
                <a:latin typeface="Trebuchet MS"/>
                <a:cs typeface="Trebuchet MS"/>
              </a:rPr>
              <a:t>3 </a:t>
            </a:r>
            <a:r>
              <a:rPr sz="1800" b="1" spc="-160" dirty="0">
                <a:latin typeface="Trebuchet MS"/>
                <a:cs typeface="Trebuchet MS"/>
              </a:rPr>
              <a:t>= </a:t>
            </a:r>
            <a:r>
              <a:rPr sz="1800" b="1" spc="-140" dirty="0">
                <a:latin typeface="Trebuchet MS"/>
                <a:cs typeface="Trebuchet MS"/>
              </a:rPr>
              <a:t>3000</a:t>
            </a:r>
            <a:r>
              <a:rPr sz="1800" b="1" spc="35" dirty="0">
                <a:latin typeface="Trebuchet MS"/>
                <a:cs typeface="Trebuchet MS"/>
              </a:rPr>
              <a:t> </a:t>
            </a:r>
            <a:r>
              <a:rPr sz="1800" b="1" spc="-90" dirty="0">
                <a:latin typeface="Trebuchet MS"/>
                <a:cs typeface="Trebuchet MS"/>
              </a:rPr>
              <a:t>kg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52009" y="3113234"/>
            <a:ext cx="3492500" cy="3134995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R="615950" algn="ctr">
              <a:lnSpc>
                <a:spcPct val="100000"/>
              </a:lnSpc>
              <a:spcBef>
                <a:spcPts val="935"/>
              </a:spcBef>
            </a:pPr>
            <a:r>
              <a:rPr sz="1800" b="1" spc="-145" dirty="0">
                <a:latin typeface="Trebuchet MS"/>
                <a:cs typeface="Trebuchet MS"/>
              </a:rPr>
              <a:t>Letak</a:t>
            </a:r>
            <a:r>
              <a:rPr sz="1800" b="1" spc="-114" dirty="0">
                <a:latin typeface="Trebuchet MS"/>
                <a:cs typeface="Trebuchet MS"/>
              </a:rPr>
              <a:t> resultante</a:t>
            </a:r>
            <a:endParaRPr sz="1800" dirty="0">
              <a:latin typeface="Trebuchet MS"/>
              <a:cs typeface="Trebuchet MS"/>
            </a:endParaRPr>
          </a:p>
          <a:p>
            <a:pPr marL="698500">
              <a:lnSpc>
                <a:spcPct val="100000"/>
              </a:lnSpc>
              <a:spcBef>
                <a:spcPts val="840"/>
              </a:spcBef>
            </a:pPr>
            <a:r>
              <a:rPr sz="1800" spc="-325" dirty="0">
                <a:latin typeface="Arial"/>
                <a:cs typeface="Arial"/>
              </a:rPr>
              <a:t>R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165" dirty="0">
                <a:latin typeface="Arial"/>
                <a:cs typeface="Arial"/>
              </a:rPr>
              <a:t>P</a:t>
            </a:r>
            <a:r>
              <a:rPr sz="1800" spc="-247" baseline="-20833" dirty="0">
                <a:latin typeface="Arial"/>
                <a:cs typeface="Arial"/>
              </a:rPr>
              <a:t>1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165" dirty="0">
                <a:latin typeface="Arial"/>
                <a:cs typeface="Arial"/>
              </a:rPr>
              <a:t>P</a:t>
            </a:r>
            <a:r>
              <a:rPr sz="1800" spc="-247" baseline="-20833" dirty="0">
                <a:latin typeface="Arial"/>
                <a:cs typeface="Arial"/>
              </a:rPr>
              <a:t>2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90" dirty="0">
                <a:latin typeface="Arial"/>
                <a:cs typeface="Arial"/>
              </a:rPr>
              <a:t>2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-165" dirty="0">
                <a:latin typeface="Arial"/>
                <a:cs typeface="Arial"/>
              </a:rPr>
              <a:t>P</a:t>
            </a:r>
            <a:r>
              <a:rPr sz="1800" spc="-247" baseline="-20833" dirty="0">
                <a:latin typeface="Arial"/>
                <a:cs typeface="Arial"/>
              </a:rPr>
              <a:t>3</a:t>
            </a:r>
            <a:endParaRPr sz="1800" baseline="-20833" dirty="0">
              <a:latin typeface="Arial"/>
              <a:cs typeface="Arial"/>
            </a:endParaRPr>
          </a:p>
          <a:p>
            <a:pPr marL="873760">
              <a:lnSpc>
                <a:spcPct val="100000"/>
              </a:lnSpc>
            </a:pP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90" dirty="0">
                <a:latin typeface="Arial"/>
                <a:cs typeface="Arial"/>
              </a:rPr>
              <a:t>2000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90" dirty="0">
                <a:latin typeface="Arial"/>
                <a:cs typeface="Arial"/>
              </a:rPr>
              <a:t>2500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70" dirty="0">
                <a:latin typeface="Arial"/>
                <a:cs typeface="Arial"/>
              </a:rPr>
              <a:t>2.</a:t>
            </a:r>
            <a:r>
              <a:rPr sz="1800" spc="25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3000</a:t>
            </a:r>
            <a:endParaRPr sz="1800" dirty="0">
              <a:latin typeface="Arial"/>
              <a:cs typeface="Arial"/>
            </a:endParaRPr>
          </a:p>
          <a:p>
            <a:pPr marL="873760">
              <a:lnSpc>
                <a:spcPct val="100000"/>
              </a:lnSpc>
              <a:spcBef>
                <a:spcPts val="5"/>
              </a:spcBef>
            </a:pP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90" dirty="0">
                <a:latin typeface="Arial"/>
                <a:cs typeface="Arial"/>
              </a:rPr>
              <a:t>2000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90" dirty="0">
                <a:latin typeface="Arial"/>
                <a:cs typeface="Arial"/>
              </a:rPr>
              <a:t>2500 </a:t>
            </a:r>
            <a:r>
              <a:rPr sz="1800" spc="-155" dirty="0">
                <a:latin typeface="Arial"/>
                <a:cs typeface="Arial"/>
              </a:rPr>
              <a:t>+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6000</a:t>
            </a:r>
            <a:endParaRPr sz="1800" dirty="0">
              <a:latin typeface="Arial"/>
              <a:cs typeface="Arial"/>
            </a:endParaRPr>
          </a:p>
          <a:p>
            <a:pPr marL="873760">
              <a:lnSpc>
                <a:spcPct val="100000"/>
              </a:lnSpc>
            </a:pPr>
            <a:r>
              <a:rPr sz="1800" spc="-155" dirty="0">
                <a:latin typeface="Arial"/>
                <a:cs typeface="Arial"/>
              </a:rPr>
              <a:t>= </a:t>
            </a:r>
            <a:r>
              <a:rPr sz="1800" b="1" spc="-140" dirty="0">
                <a:latin typeface="Trebuchet MS"/>
                <a:cs typeface="Trebuchet MS"/>
              </a:rPr>
              <a:t>10500</a:t>
            </a:r>
            <a:r>
              <a:rPr sz="1800" b="1" spc="-130" dirty="0">
                <a:latin typeface="Trebuchet MS"/>
                <a:cs typeface="Trebuchet MS"/>
              </a:rPr>
              <a:t> </a:t>
            </a:r>
            <a:r>
              <a:rPr sz="1800" b="1" spc="-90" dirty="0">
                <a:latin typeface="Trebuchet MS"/>
                <a:cs typeface="Trebuchet MS"/>
              </a:rPr>
              <a:t>kg</a:t>
            </a:r>
            <a:endParaRPr sz="1800" dirty="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 marL="419100">
              <a:lnSpc>
                <a:spcPct val="100000"/>
              </a:lnSpc>
              <a:spcBef>
                <a:spcPts val="1290"/>
              </a:spcBef>
            </a:pPr>
            <a:r>
              <a:rPr sz="1800" spc="-185" dirty="0">
                <a:latin typeface="Arial"/>
                <a:cs typeface="Arial"/>
              </a:rPr>
              <a:t>R. </a:t>
            </a:r>
            <a:r>
              <a:rPr sz="1800" spc="-270" dirty="0">
                <a:latin typeface="Arial"/>
                <a:cs typeface="Arial"/>
              </a:rPr>
              <a:t>X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130" dirty="0">
                <a:latin typeface="Arial"/>
                <a:cs typeface="Arial"/>
              </a:rPr>
              <a:t>P</a:t>
            </a:r>
            <a:r>
              <a:rPr sz="1800" spc="-195" baseline="-20833" dirty="0">
                <a:latin typeface="Arial"/>
                <a:cs typeface="Arial"/>
              </a:rPr>
              <a:t>2</a:t>
            </a:r>
            <a:r>
              <a:rPr sz="1800" spc="-130" dirty="0">
                <a:latin typeface="Arial"/>
                <a:cs typeface="Arial"/>
              </a:rPr>
              <a:t>. </a:t>
            </a:r>
            <a:r>
              <a:rPr sz="1800" spc="-90" dirty="0">
                <a:latin typeface="Arial"/>
                <a:cs typeface="Arial"/>
              </a:rPr>
              <a:t>2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125" dirty="0">
                <a:latin typeface="Arial"/>
                <a:cs typeface="Arial"/>
              </a:rPr>
              <a:t>P</a:t>
            </a:r>
            <a:r>
              <a:rPr sz="1800" spc="-187" baseline="-20833" dirty="0">
                <a:latin typeface="Arial"/>
                <a:cs typeface="Arial"/>
              </a:rPr>
              <a:t>3</a:t>
            </a:r>
            <a:r>
              <a:rPr sz="1800" spc="-125" dirty="0">
                <a:latin typeface="Arial"/>
                <a:cs typeface="Arial"/>
              </a:rPr>
              <a:t>. </a:t>
            </a:r>
            <a:r>
              <a:rPr sz="1800" spc="-90" dirty="0">
                <a:latin typeface="Arial"/>
                <a:cs typeface="Arial"/>
              </a:rPr>
              <a:t>5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130" dirty="0" smtClean="0">
                <a:latin typeface="Arial"/>
                <a:cs typeface="Arial"/>
              </a:rPr>
              <a:t>P4.</a:t>
            </a:r>
            <a:r>
              <a:rPr sz="1800" spc="160" dirty="0" smtClean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8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90" dirty="0">
                <a:latin typeface="Arial"/>
                <a:cs typeface="Arial"/>
              </a:rPr>
              <a:t>10500 </a:t>
            </a:r>
            <a:r>
              <a:rPr sz="1800" spc="-265" dirty="0">
                <a:latin typeface="Arial"/>
                <a:cs typeface="Arial"/>
              </a:rPr>
              <a:t>X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80" dirty="0">
                <a:latin typeface="Arial"/>
                <a:cs typeface="Arial"/>
              </a:rPr>
              <a:t>2500. </a:t>
            </a:r>
            <a:r>
              <a:rPr sz="1800" spc="-90" dirty="0">
                <a:latin typeface="Arial"/>
                <a:cs typeface="Arial"/>
              </a:rPr>
              <a:t>2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80" dirty="0">
                <a:latin typeface="Arial"/>
                <a:cs typeface="Arial"/>
              </a:rPr>
              <a:t>3000. </a:t>
            </a:r>
            <a:r>
              <a:rPr sz="1800" spc="-90" dirty="0">
                <a:latin typeface="Arial"/>
                <a:cs typeface="Arial"/>
              </a:rPr>
              <a:t>5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80" dirty="0">
                <a:latin typeface="Arial"/>
                <a:cs typeface="Arial"/>
              </a:rPr>
              <a:t>3000.</a:t>
            </a:r>
            <a:r>
              <a:rPr sz="1800" spc="-190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8</a:t>
            </a:r>
            <a:endParaRPr sz="1800" dirty="0">
              <a:latin typeface="Arial"/>
              <a:cs typeface="Arial"/>
            </a:endParaRPr>
          </a:p>
          <a:p>
            <a:pPr marR="549910" algn="ctr">
              <a:lnSpc>
                <a:spcPct val="100000"/>
              </a:lnSpc>
            </a:pPr>
            <a:r>
              <a:rPr sz="1800" spc="-85" dirty="0">
                <a:latin typeface="Arial"/>
                <a:cs typeface="Arial"/>
              </a:rPr>
              <a:t>10500 </a:t>
            </a:r>
            <a:r>
              <a:rPr sz="1800" spc="-270" dirty="0">
                <a:latin typeface="Arial"/>
                <a:cs typeface="Arial"/>
              </a:rPr>
              <a:t>X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85" dirty="0">
                <a:latin typeface="Arial"/>
                <a:cs typeface="Arial"/>
              </a:rPr>
              <a:t>5000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85" dirty="0">
                <a:latin typeface="Arial"/>
                <a:cs typeface="Arial"/>
              </a:rPr>
              <a:t>15000 </a:t>
            </a:r>
            <a:r>
              <a:rPr sz="1800" spc="-155" dirty="0">
                <a:latin typeface="Arial"/>
                <a:cs typeface="Arial"/>
              </a:rPr>
              <a:t>+</a:t>
            </a:r>
            <a:r>
              <a:rPr sz="1800" spc="-210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2400</a:t>
            </a:r>
            <a:endParaRPr sz="1800" dirty="0">
              <a:latin typeface="Arial"/>
              <a:cs typeface="Arial"/>
            </a:endParaRPr>
          </a:p>
          <a:p>
            <a:pPr marL="637540">
              <a:lnSpc>
                <a:spcPct val="100000"/>
              </a:lnSpc>
            </a:pPr>
            <a:r>
              <a:rPr sz="1800" b="1" spc="-90" dirty="0">
                <a:latin typeface="Trebuchet MS"/>
                <a:cs typeface="Trebuchet MS"/>
              </a:rPr>
              <a:t>X </a:t>
            </a:r>
            <a:r>
              <a:rPr sz="1800" b="1" spc="-160" dirty="0">
                <a:latin typeface="Trebuchet MS"/>
                <a:cs typeface="Trebuchet MS"/>
              </a:rPr>
              <a:t>= 4,2</a:t>
            </a:r>
            <a:r>
              <a:rPr sz="1800" b="1" spc="-175" dirty="0">
                <a:latin typeface="Trebuchet MS"/>
                <a:cs typeface="Trebuchet MS"/>
              </a:rPr>
              <a:t> </a:t>
            </a:r>
            <a:r>
              <a:rPr sz="1800" b="1" spc="-85" dirty="0">
                <a:latin typeface="Trebuchet MS"/>
                <a:cs typeface="Trebuchet MS"/>
              </a:rPr>
              <a:t>m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28800" y="3505200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x</a:t>
            </a:r>
            <a:endParaRPr lang="id-ID" dirty="0"/>
          </a:p>
        </p:txBody>
      </p:sp>
      <p:sp>
        <p:nvSpPr>
          <p:cNvPr id="10" name="Rectangle 9"/>
          <p:cNvSpPr/>
          <p:nvPr/>
        </p:nvSpPr>
        <p:spPr>
          <a:xfrm>
            <a:off x="4191000" y="3962400"/>
            <a:ext cx="6096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TextBox 10"/>
          <p:cNvSpPr txBox="1"/>
          <p:nvPr/>
        </p:nvSpPr>
        <p:spPr>
          <a:xfrm>
            <a:off x="4113221" y="396240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3000</a:t>
            </a:r>
            <a:endParaRPr lang="id-ID" dirty="0"/>
          </a:p>
        </p:txBody>
      </p:sp>
      <p:sp>
        <p:nvSpPr>
          <p:cNvPr id="12" name="TextBox 11"/>
          <p:cNvSpPr txBox="1"/>
          <p:nvPr/>
        </p:nvSpPr>
        <p:spPr>
          <a:xfrm>
            <a:off x="2665908" y="3505200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0,8</a:t>
            </a:r>
            <a:endParaRPr lang="id-ID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200400" y="484123"/>
            <a:ext cx="5791200" cy="34782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13740" y="431800"/>
            <a:ext cx="1107440" cy="4673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3100" y="414019"/>
            <a:ext cx="1178560" cy="4292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2000" y="457187"/>
            <a:ext cx="1008608" cy="3693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62000" y="457187"/>
            <a:ext cx="1009015" cy="369570"/>
          </a:xfrm>
          <a:prstGeom prst="rect">
            <a:avLst/>
          </a:prstGeom>
          <a:ln w="12700">
            <a:solidFill>
              <a:srgbClr val="497DBA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40"/>
              </a:spcBef>
            </a:pPr>
            <a:r>
              <a:rPr sz="1800" b="1" spc="50" dirty="0">
                <a:solidFill>
                  <a:srgbClr val="FFFFFF"/>
                </a:solidFill>
                <a:latin typeface="Trebuchet MS"/>
                <a:cs typeface="Trebuchet MS"/>
              </a:rPr>
              <a:t>MOMEN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2000" y="997800"/>
            <a:ext cx="2819400" cy="831215"/>
          </a:xfrm>
          <a:prstGeom prst="rect">
            <a:avLst/>
          </a:prstGeom>
          <a:solidFill>
            <a:srgbClr val="FFFFFF"/>
          </a:solidFill>
          <a:ln w="25400">
            <a:solidFill>
              <a:srgbClr val="C0504D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91440" marR="222250" indent="43180">
              <a:lnSpc>
                <a:spcPct val="100000"/>
              </a:lnSpc>
              <a:spcBef>
                <a:spcPts val="260"/>
              </a:spcBef>
            </a:pPr>
            <a:r>
              <a:rPr sz="1600" spc="-50" dirty="0">
                <a:latin typeface="Arial"/>
                <a:cs typeface="Arial"/>
              </a:rPr>
              <a:t>Untuk </a:t>
            </a:r>
            <a:r>
              <a:rPr sz="1600" spc="-70" dirty="0">
                <a:latin typeface="Arial"/>
                <a:cs typeface="Arial"/>
              </a:rPr>
              <a:t>mendapatkan </a:t>
            </a:r>
            <a:r>
              <a:rPr sz="1600" spc="-60" dirty="0">
                <a:latin typeface="Arial"/>
                <a:cs typeface="Arial"/>
              </a:rPr>
              <a:t>momen  </a:t>
            </a:r>
            <a:r>
              <a:rPr sz="1600" spc="-75" dirty="0">
                <a:latin typeface="Arial"/>
                <a:cs typeface="Arial"/>
              </a:rPr>
              <a:t>maksimum, </a:t>
            </a:r>
            <a:r>
              <a:rPr sz="1600" spc="-80" dirty="0">
                <a:latin typeface="Arial"/>
                <a:cs typeface="Arial"/>
              </a:rPr>
              <a:t>y</a:t>
            </a:r>
            <a:r>
              <a:rPr sz="1600" spc="-180" dirty="0">
                <a:latin typeface="Arial"/>
                <a:cs typeface="Arial"/>
              </a:rPr>
              <a:t> </a:t>
            </a:r>
            <a:r>
              <a:rPr sz="1600" spc="-60" dirty="0">
                <a:latin typeface="Arial"/>
                <a:cs typeface="Arial"/>
              </a:rPr>
              <a:t>ditengah-tengah  </a:t>
            </a:r>
            <a:r>
              <a:rPr sz="1600" spc="-70" dirty="0">
                <a:latin typeface="Arial"/>
                <a:cs typeface="Arial"/>
              </a:rPr>
              <a:t>antara </a:t>
            </a:r>
            <a:r>
              <a:rPr sz="1600" spc="-290" dirty="0">
                <a:latin typeface="Arial"/>
                <a:cs typeface="Arial"/>
              </a:rPr>
              <a:t>R </a:t>
            </a:r>
            <a:r>
              <a:rPr sz="1600" spc="-80" dirty="0">
                <a:latin typeface="Arial"/>
                <a:cs typeface="Arial"/>
              </a:rPr>
              <a:t>dan beban</a:t>
            </a:r>
            <a:r>
              <a:rPr sz="1600" spc="-229" dirty="0">
                <a:latin typeface="Arial"/>
                <a:cs typeface="Arial"/>
              </a:rPr>
              <a:t> </a:t>
            </a:r>
            <a:r>
              <a:rPr sz="1600" spc="-45" dirty="0">
                <a:latin typeface="Arial"/>
                <a:cs typeface="Arial"/>
              </a:rPr>
              <a:t>terdekat.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4857" y="1999678"/>
            <a:ext cx="1381125" cy="1136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0" dirty="0">
                <a:latin typeface="Trebuchet MS"/>
                <a:cs typeface="Trebuchet MS"/>
              </a:rPr>
              <a:t>Ordinat </a:t>
            </a:r>
            <a:r>
              <a:rPr sz="1800" b="1" spc="-165" dirty="0">
                <a:latin typeface="Trebuchet MS"/>
                <a:cs typeface="Trebuchet MS"/>
              </a:rPr>
              <a:t>:</a:t>
            </a:r>
            <a:r>
              <a:rPr sz="1800" b="1" spc="-195" dirty="0">
                <a:latin typeface="Trebuchet MS"/>
                <a:cs typeface="Trebuchet MS"/>
              </a:rPr>
              <a:t> </a:t>
            </a:r>
            <a:r>
              <a:rPr sz="1800" b="1" spc="-110" dirty="0">
                <a:latin typeface="Trebuchet MS"/>
                <a:cs typeface="Trebuchet MS"/>
              </a:rPr>
              <a:t>y</a:t>
            </a:r>
            <a:endParaRPr sz="18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500">
              <a:latin typeface="Times New Roman"/>
              <a:cs typeface="Times New Roman"/>
            </a:endParaRPr>
          </a:p>
          <a:p>
            <a:pPr marL="115570">
              <a:lnSpc>
                <a:spcPts val="1839"/>
              </a:lnSpc>
            </a:pPr>
            <a:r>
              <a:rPr sz="1850" spc="-55" dirty="0">
                <a:latin typeface="Arial"/>
                <a:cs typeface="Arial"/>
              </a:rPr>
              <a:t>y </a:t>
            </a:r>
            <a:r>
              <a:rPr sz="1850" spc="35" dirty="0">
                <a:latin typeface="Symbol"/>
                <a:cs typeface="Symbol"/>
              </a:rPr>
              <a:t></a:t>
            </a:r>
            <a:r>
              <a:rPr sz="1850" spc="35" dirty="0">
                <a:latin typeface="Times New Roman"/>
                <a:cs typeface="Times New Roman"/>
              </a:rPr>
              <a:t> </a:t>
            </a:r>
            <a:r>
              <a:rPr sz="2775" u="sng" spc="-82" baseline="36036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6.6</a:t>
            </a:r>
            <a:r>
              <a:rPr sz="2775" spc="-82" baseline="36036" dirty="0">
                <a:latin typeface="Arial"/>
                <a:cs typeface="Arial"/>
              </a:rPr>
              <a:t> </a:t>
            </a:r>
            <a:r>
              <a:rPr sz="1850" spc="35" dirty="0">
                <a:latin typeface="Symbol"/>
                <a:cs typeface="Symbol"/>
              </a:rPr>
              <a:t></a:t>
            </a:r>
            <a:r>
              <a:rPr sz="1850" spc="-140" dirty="0">
                <a:latin typeface="Times New Roman"/>
                <a:cs typeface="Times New Roman"/>
              </a:rPr>
              <a:t> </a:t>
            </a:r>
            <a:r>
              <a:rPr sz="1850" spc="30" dirty="0">
                <a:latin typeface="Arial"/>
                <a:cs typeface="Arial"/>
              </a:rPr>
              <a:t>3m</a:t>
            </a:r>
            <a:endParaRPr sz="1850">
              <a:latin typeface="Arial"/>
              <a:cs typeface="Arial"/>
            </a:endParaRPr>
          </a:p>
          <a:p>
            <a:pPr marR="100965" algn="ctr">
              <a:lnSpc>
                <a:spcPts val="1839"/>
              </a:lnSpc>
            </a:pPr>
            <a:r>
              <a:rPr sz="1850" spc="-25" dirty="0">
                <a:latin typeface="Arial"/>
                <a:cs typeface="Arial"/>
              </a:rPr>
              <a:t>12</a:t>
            </a:r>
            <a:endParaRPr sz="185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42635" y="4285969"/>
            <a:ext cx="249554" cy="0"/>
          </a:xfrm>
          <a:custGeom>
            <a:avLst/>
            <a:gdLst/>
            <a:ahLst/>
            <a:cxnLst/>
            <a:rect l="l" t="t" r="r" b="b"/>
            <a:pathLst>
              <a:path w="249555">
                <a:moveTo>
                  <a:pt x="0" y="0"/>
                </a:moveTo>
                <a:lnTo>
                  <a:pt x="249295" y="0"/>
                </a:lnTo>
              </a:path>
            </a:pathLst>
          </a:custGeom>
          <a:ln w="95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52515" y="3953487"/>
            <a:ext cx="805180" cy="3035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00" spc="25" dirty="0">
                <a:latin typeface="Arial"/>
                <a:cs typeface="Arial"/>
              </a:rPr>
              <a:t>y</a:t>
            </a:r>
            <a:r>
              <a:rPr sz="1575" spc="37" baseline="-23809" dirty="0">
                <a:latin typeface="Arial"/>
                <a:cs typeface="Arial"/>
              </a:rPr>
              <a:t>2 </a:t>
            </a:r>
            <a:r>
              <a:rPr sz="2700" spc="30" baseline="-35493" dirty="0">
                <a:latin typeface="Symbol"/>
                <a:cs typeface="Symbol"/>
              </a:rPr>
              <a:t></a:t>
            </a:r>
            <a:r>
              <a:rPr sz="2700" spc="120" baseline="-35493" dirty="0">
                <a:latin typeface="Times New Roman"/>
                <a:cs typeface="Times New Roman"/>
              </a:rPr>
              <a:t> </a:t>
            </a:r>
            <a:r>
              <a:rPr sz="1800" u="sng" spc="-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2,6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58035" y="4273550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79575" y="4141470"/>
            <a:ext cx="12236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0065" algn="l"/>
              </a:tabLst>
            </a:pPr>
            <a:r>
              <a:rPr sz="1800" dirty="0">
                <a:latin typeface="Wingdings"/>
                <a:cs typeface="Wingdings"/>
              </a:rPr>
              <a:t>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90" dirty="0">
                <a:latin typeface="Arial"/>
                <a:cs typeface="Arial"/>
              </a:rPr>
              <a:t>y	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80" dirty="0">
                <a:latin typeface="Arial"/>
                <a:cs typeface="Arial"/>
              </a:rPr>
              <a:t>1,3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m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95554" y="5659858"/>
            <a:ext cx="245745" cy="0"/>
          </a:xfrm>
          <a:custGeom>
            <a:avLst/>
            <a:gdLst/>
            <a:ahLst/>
            <a:cxnLst/>
            <a:rect l="l" t="t" r="r" b="b"/>
            <a:pathLst>
              <a:path w="245744">
                <a:moveTo>
                  <a:pt x="0" y="0"/>
                </a:moveTo>
                <a:lnTo>
                  <a:pt x="245268" y="0"/>
                </a:lnTo>
              </a:path>
            </a:pathLst>
          </a:custGeom>
          <a:ln w="9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046351" y="5650229"/>
            <a:ext cx="1028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latin typeface="Arial"/>
                <a:cs typeface="Arial"/>
              </a:rPr>
              <a:t>4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87952" y="5517177"/>
            <a:ext cx="1804035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100455" algn="l"/>
              </a:tabLst>
            </a:pPr>
            <a:r>
              <a:rPr sz="2700" spc="15" baseline="10802" dirty="0">
                <a:latin typeface="Symbol"/>
                <a:cs typeface="Symbol"/>
              </a:rPr>
              <a:t></a:t>
            </a:r>
            <a:r>
              <a:rPr sz="2700" spc="15" baseline="10802" dirty="0">
                <a:latin typeface="Times New Roman"/>
                <a:cs typeface="Times New Roman"/>
              </a:rPr>
              <a:t> </a:t>
            </a:r>
            <a:r>
              <a:rPr sz="2700" u="sng" spc="-104" baseline="44753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1,4</a:t>
            </a:r>
            <a:r>
              <a:rPr sz="2700" spc="450" baseline="44753" dirty="0">
                <a:latin typeface="Arial"/>
                <a:cs typeface="Arial"/>
              </a:rPr>
              <a:t> 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85" dirty="0">
                <a:latin typeface="Arial"/>
                <a:cs typeface="Arial"/>
              </a:rPr>
              <a:t>y	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80" dirty="0">
                <a:latin typeface="Arial"/>
                <a:cs typeface="Arial"/>
              </a:rPr>
              <a:t>0,7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60" dirty="0">
                <a:latin typeface="Arial"/>
                <a:cs typeface="Arial"/>
              </a:rPr>
              <a:t>m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68893" y="3586440"/>
            <a:ext cx="233679" cy="0"/>
          </a:xfrm>
          <a:custGeom>
            <a:avLst/>
            <a:gdLst/>
            <a:ahLst/>
            <a:cxnLst/>
            <a:rect l="l" t="t" r="r" b="b"/>
            <a:pathLst>
              <a:path w="233680">
                <a:moveTo>
                  <a:pt x="0" y="0"/>
                </a:moveTo>
                <a:lnTo>
                  <a:pt x="233484" y="0"/>
                </a:lnTo>
              </a:path>
            </a:pathLst>
          </a:custGeom>
          <a:ln w="95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779831" y="3187268"/>
            <a:ext cx="805180" cy="711200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sz="1900" spc="-45" dirty="0">
                <a:latin typeface="Arial"/>
                <a:cs typeface="Arial"/>
              </a:rPr>
              <a:t>y</a:t>
            </a:r>
            <a:r>
              <a:rPr sz="1650" spc="-67" baseline="-25252" dirty="0">
                <a:latin typeface="Arial"/>
                <a:cs typeface="Arial"/>
              </a:rPr>
              <a:t>1 </a:t>
            </a:r>
            <a:r>
              <a:rPr sz="2850" spc="22" baseline="-35087" dirty="0">
                <a:latin typeface="Symbol"/>
                <a:cs typeface="Symbol"/>
              </a:rPr>
              <a:t></a:t>
            </a:r>
            <a:r>
              <a:rPr sz="2850" spc="-262" baseline="-35087" dirty="0">
                <a:latin typeface="Times New Roman"/>
                <a:cs typeface="Times New Roman"/>
              </a:rPr>
              <a:t> </a:t>
            </a:r>
            <a:r>
              <a:rPr sz="1900" u="sng" spc="-7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5,6</a:t>
            </a:r>
            <a:endParaRPr sz="1900">
              <a:latin typeface="Arial"/>
              <a:cs typeface="Arial"/>
            </a:endParaRPr>
          </a:p>
          <a:p>
            <a:pPr marL="50165">
              <a:lnSpc>
                <a:spcPct val="100000"/>
              </a:lnSpc>
              <a:spcBef>
                <a:spcPts val="420"/>
              </a:spcBef>
              <a:tabLst>
                <a:tab pos="573405" algn="l"/>
              </a:tabLst>
            </a:pPr>
            <a:r>
              <a:rPr sz="1900" spc="-80" dirty="0">
                <a:latin typeface="Arial"/>
                <a:cs typeface="Arial"/>
              </a:rPr>
              <a:t>3	6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92070" y="3558920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713610" y="3426841"/>
            <a:ext cx="12236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20065" algn="l"/>
              </a:tabLst>
            </a:pPr>
            <a:r>
              <a:rPr sz="1800" dirty="0">
                <a:latin typeface="Wingdings"/>
                <a:cs typeface="Wingdings"/>
              </a:rPr>
              <a:t>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90" dirty="0">
                <a:latin typeface="Arial"/>
                <a:cs typeface="Arial"/>
              </a:rPr>
              <a:t>y	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80" dirty="0">
                <a:latin typeface="Arial"/>
                <a:cs typeface="Arial"/>
              </a:rPr>
              <a:t>2,8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m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88645" y="4969480"/>
            <a:ext cx="245745" cy="0"/>
          </a:xfrm>
          <a:custGeom>
            <a:avLst/>
            <a:gdLst/>
            <a:ahLst/>
            <a:cxnLst/>
            <a:rect l="l" t="t" r="r" b="b"/>
            <a:pathLst>
              <a:path w="245744">
                <a:moveTo>
                  <a:pt x="0" y="0"/>
                </a:moveTo>
                <a:lnTo>
                  <a:pt x="245265" y="0"/>
                </a:lnTo>
              </a:path>
            </a:pathLst>
          </a:custGeom>
          <a:ln w="96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280566" y="4969480"/>
            <a:ext cx="307340" cy="0"/>
          </a:xfrm>
          <a:custGeom>
            <a:avLst/>
            <a:gdLst/>
            <a:ahLst/>
            <a:cxnLst/>
            <a:rect l="l" t="t" r="r" b="b"/>
            <a:pathLst>
              <a:path w="307340">
                <a:moveTo>
                  <a:pt x="0" y="0"/>
                </a:moveTo>
                <a:lnTo>
                  <a:pt x="306933" y="0"/>
                </a:lnTo>
              </a:path>
            </a:pathLst>
          </a:custGeom>
          <a:ln w="965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799129" y="4206307"/>
            <a:ext cx="710565" cy="1749425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14604">
              <a:lnSpc>
                <a:spcPct val="100000"/>
              </a:lnSpc>
              <a:spcBef>
                <a:spcPts val="710"/>
              </a:spcBef>
              <a:tabLst>
                <a:tab pos="532765" algn="l"/>
              </a:tabLst>
            </a:pPr>
            <a:r>
              <a:rPr sz="1800" spc="-70" dirty="0">
                <a:latin typeface="Arial"/>
                <a:cs typeface="Arial"/>
              </a:rPr>
              <a:t>3	6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sz="1800" spc="20" dirty="0">
                <a:latin typeface="Arial"/>
                <a:cs typeface="Arial"/>
              </a:rPr>
              <a:t>y</a:t>
            </a:r>
            <a:r>
              <a:rPr sz="1575" spc="30" baseline="-23809" dirty="0">
                <a:latin typeface="Arial"/>
                <a:cs typeface="Arial"/>
              </a:rPr>
              <a:t>3</a:t>
            </a:r>
            <a:endParaRPr sz="1575" baseline="-23809">
              <a:latin typeface="Arial"/>
              <a:cs typeface="Arial"/>
            </a:endParaRPr>
          </a:p>
          <a:p>
            <a:pPr marL="57785">
              <a:lnSpc>
                <a:spcPct val="100000"/>
              </a:lnSpc>
              <a:spcBef>
                <a:spcPts val="445"/>
              </a:spcBef>
              <a:tabLst>
                <a:tab pos="577850" algn="l"/>
              </a:tabLst>
            </a:pPr>
            <a:r>
              <a:rPr sz="1800" spc="-65" dirty="0">
                <a:latin typeface="Arial"/>
                <a:cs typeface="Arial"/>
              </a:rPr>
              <a:t>3	6</a:t>
            </a:r>
            <a:endParaRPr sz="1800">
              <a:latin typeface="Arial"/>
              <a:cs typeface="Arial"/>
            </a:endParaRPr>
          </a:p>
          <a:p>
            <a:pPr marL="18415">
              <a:lnSpc>
                <a:spcPct val="100000"/>
              </a:lnSpc>
              <a:spcBef>
                <a:spcPts val="690"/>
              </a:spcBef>
            </a:pPr>
            <a:r>
              <a:rPr sz="1800" spc="15" dirty="0">
                <a:latin typeface="Arial"/>
                <a:cs typeface="Arial"/>
              </a:rPr>
              <a:t>y</a:t>
            </a:r>
            <a:r>
              <a:rPr sz="1575" spc="22" baseline="-23809" dirty="0">
                <a:latin typeface="Arial"/>
                <a:cs typeface="Arial"/>
              </a:rPr>
              <a:t>4</a:t>
            </a:r>
            <a:endParaRPr sz="1575" baseline="-23809">
              <a:latin typeface="Arial"/>
              <a:cs typeface="Arial"/>
            </a:endParaRPr>
          </a:p>
          <a:p>
            <a:pPr marL="66675">
              <a:lnSpc>
                <a:spcPct val="100000"/>
              </a:lnSpc>
              <a:spcBef>
                <a:spcPts val="395"/>
              </a:spcBef>
              <a:tabLst>
                <a:tab pos="565785" algn="l"/>
              </a:tabLst>
            </a:pPr>
            <a:r>
              <a:rPr sz="1800" spc="-80" dirty="0">
                <a:latin typeface="Arial"/>
                <a:cs typeface="Arial"/>
              </a:rPr>
              <a:t>3	6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82875" y="4741626"/>
            <a:ext cx="1820545" cy="30607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700" spc="44" baseline="-9259" dirty="0">
                <a:latin typeface="Symbol"/>
                <a:cs typeface="Symbol"/>
              </a:rPr>
              <a:t></a:t>
            </a:r>
            <a:r>
              <a:rPr sz="2700" spc="44" baseline="-9259" dirty="0">
                <a:latin typeface="Times New Roman"/>
                <a:cs typeface="Times New Roman"/>
              </a:rPr>
              <a:t> </a:t>
            </a:r>
            <a:r>
              <a:rPr sz="2700" spc="-82" baseline="26234" dirty="0">
                <a:latin typeface="Arial"/>
                <a:cs typeface="Arial"/>
              </a:rPr>
              <a:t>3,4 </a:t>
            </a:r>
            <a:r>
              <a:rPr sz="1800" dirty="0">
                <a:latin typeface="Wingdings"/>
                <a:cs typeface="Wingdings"/>
              </a:rPr>
              <a:t></a:t>
            </a:r>
            <a:r>
              <a:rPr sz="1800" dirty="0">
                <a:latin typeface="Times New Roman"/>
                <a:cs typeface="Times New Roman"/>
              </a:rPr>
              <a:t> </a:t>
            </a:r>
            <a:r>
              <a:rPr sz="1800" spc="-70" dirty="0">
                <a:latin typeface="Arial"/>
                <a:cs typeface="Arial"/>
              </a:rPr>
              <a:t>y</a:t>
            </a:r>
            <a:r>
              <a:rPr sz="1200" spc="-70" dirty="0">
                <a:latin typeface="Arial"/>
                <a:cs typeface="Arial"/>
              </a:rPr>
              <a:t>3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80" dirty="0">
                <a:latin typeface="Arial"/>
                <a:cs typeface="Arial"/>
              </a:rPr>
              <a:t>1,7</a:t>
            </a:r>
            <a:r>
              <a:rPr sz="1800" spc="-325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m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661028" y="4433823"/>
            <a:ext cx="357759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13840" algn="l"/>
                <a:tab pos="2962275" algn="l"/>
              </a:tabLst>
            </a:pPr>
            <a:r>
              <a:rPr sz="1600" dirty="0">
                <a:latin typeface="Arial"/>
                <a:cs typeface="Arial"/>
              </a:rPr>
              <a:t>M </a:t>
            </a:r>
            <a:r>
              <a:rPr sz="1600" spc="-5" dirty="0">
                <a:latin typeface="Arial"/>
                <a:cs typeface="Arial"/>
              </a:rPr>
              <a:t>maks </a:t>
            </a:r>
            <a:r>
              <a:rPr sz="1600" dirty="0">
                <a:latin typeface="Arial"/>
                <a:cs typeface="Arial"/>
              </a:rPr>
              <a:t>= P</a:t>
            </a:r>
            <a:r>
              <a:rPr sz="1600" spc="15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.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y	+ P . y  + P</a:t>
            </a:r>
            <a:r>
              <a:rPr sz="1600" spc="29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.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y	+ P .</a:t>
            </a:r>
            <a:r>
              <a:rPr sz="1600" spc="6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y</a:t>
            </a:r>
            <a:endParaRPr sz="16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740909" y="4561204"/>
            <a:ext cx="2569845" cy="1873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99720" algn="l"/>
                <a:tab pos="744220" algn="l"/>
                <a:tab pos="1033780" algn="l"/>
                <a:tab pos="1460500" algn="l"/>
                <a:tab pos="1747520" algn="l"/>
                <a:tab pos="2192020" algn="l"/>
                <a:tab pos="2481580" algn="l"/>
              </a:tabLst>
            </a:pPr>
            <a:r>
              <a:rPr sz="1050" spc="5" dirty="0">
                <a:latin typeface="Arial"/>
                <a:cs typeface="Arial"/>
              </a:rPr>
              <a:t>1	4	2	3	3	1	3	2</a:t>
            </a:r>
            <a:endParaRPr sz="10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400550" y="4678045"/>
            <a:ext cx="4286250" cy="1123315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sz="1600" dirty="0">
                <a:latin typeface="Arial"/>
                <a:cs typeface="Arial"/>
              </a:rPr>
              <a:t>= </a:t>
            </a:r>
            <a:r>
              <a:rPr sz="1600" spc="-10" dirty="0">
                <a:latin typeface="Arial"/>
                <a:cs typeface="Arial"/>
              </a:rPr>
              <a:t>2000. </a:t>
            </a:r>
            <a:r>
              <a:rPr sz="1600" spc="-5" dirty="0">
                <a:latin typeface="Arial"/>
                <a:cs typeface="Arial"/>
              </a:rPr>
              <a:t>0,7 </a:t>
            </a:r>
            <a:r>
              <a:rPr sz="1600" dirty="0">
                <a:latin typeface="Arial"/>
                <a:cs typeface="Arial"/>
              </a:rPr>
              <a:t>+ </a:t>
            </a:r>
            <a:r>
              <a:rPr sz="1600" spc="-10" dirty="0">
                <a:latin typeface="Arial"/>
                <a:cs typeface="Arial"/>
              </a:rPr>
              <a:t>2500. </a:t>
            </a:r>
            <a:r>
              <a:rPr sz="1600" spc="-5" dirty="0">
                <a:latin typeface="Arial"/>
                <a:cs typeface="Arial"/>
              </a:rPr>
              <a:t>1,7 </a:t>
            </a:r>
            <a:r>
              <a:rPr sz="1600" dirty="0">
                <a:latin typeface="Arial"/>
                <a:cs typeface="Arial"/>
              </a:rPr>
              <a:t>+ </a:t>
            </a:r>
            <a:r>
              <a:rPr sz="1600" spc="-10" dirty="0">
                <a:latin typeface="Arial"/>
                <a:cs typeface="Arial"/>
              </a:rPr>
              <a:t>3000. </a:t>
            </a:r>
            <a:r>
              <a:rPr sz="1600" spc="-5" dirty="0">
                <a:latin typeface="Arial"/>
                <a:cs typeface="Arial"/>
              </a:rPr>
              <a:t>2,8 </a:t>
            </a:r>
            <a:r>
              <a:rPr sz="1600" dirty="0">
                <a:latin typeface="Arial"/>
                <a:cs typeface="Arial"/>
              </a:rPr>
              <a:t>+ </a:t>
            </a:r>
            <a:r>
              <a:rPr sz="1600" spc="-10" dirty="0">
                <a:latin typeface="Arial"/>
                <a:cs typeface="Arial"/>
              </a:rPr>
              <a:t>3000.</a:t>
            </a:r>
            <a:r>
              <a:rPr sz="1600" spc="16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1,3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600" dirty="0">
                <a:latin typeface="Arial"/>
                <a:cs typeface="Arial"/>
              </a:rPr>
              <a:t>= </a:t>
            </a:r>
            <a:r>
              <a:rPr sz="1600" spc="-10" dirty="0">
                <a:latin typeface="Arial"/>
                <a:cs typeface="Arial"/>
              </a:rPr>
              <a:t>1400 </a:t>
            </a:r>
            <a:r>
              <a:rPr sz="1600" dirty="0">
                <a:latin typeface="Arial"/>
                <a:cs typeface="Arial"/>
              </a:rPr>
              <a:t>+ </a:t>
            </a:r>
            <a:r>
              <a:rPr sz="1600" spc="-10" dirty="0">
                <a:latin typeface="Arial"/>
                <a:cs typeface="Arial"/>
              </a:rPr>
              <a:t>4250 </a:t>
            </a:r>
            <a:r>
              <a:rPr sz="1600" dirty="0">
                <a:latin typeface="Arial"/>
                <a:cs typeface="Arial"/>
              </a:rPr>
              <a:t>+ </a:t>
            </a:r>
            <a:r>
              <a:rPr sz="1600" spc="-10" dirty="0">
                <a:latin typeface="Arial"/>
                <a:cs typeface="Arial"/>
              </a:rPr>
              <a:t>8400 </a:t>
            </a:r>
            <a:r>
              <a:rPr sz="1600" dirty="0">
                <a:latin typeface="Arial"/>
                <a:cs typeface="Arial"/>
              </a:rPr>
              <a:t>+</a:t>
            </a:r>
            <a:r>
              <a:rPr sz="1600" spc="80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3900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1600" dirty="0">
                <a:latin typeface="Arial"/>
                <a:cs typeface="Arial"/>
              </a:rPr>
              <a:t>= </a:t>
            </a:r>
            <a:r>
              <a:rPr sz="1600" b="1" spc="-15" dirty="0">
                <a:latin typeface="Arial"/>
                <a:cs typeface="Arial"/>
              </a:rPr>
              <a:t>17950</a:t>
            </a:r>
            <a:r>
              <a:rPr sz="1600" b="1" spc="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kgm</a:t>
            </a:r>
            <a:endParaRPr sz="1600">
              <a:latin typeface="Arial"/>
              <a:cs typeface="Arial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620000" y="1496505"/>
            <a:ext cx="6096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0" name="TextBox 29"/>
          <p:cNvSpPr txBox="1"/>
          <p:nvPr/>
        </p:nvSpPr>
        <p:spPr>
          <a:xfrm>
            <a:off x="7576857" y="1496505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3000</a:t>
            </a:r>
            <a:endParaRPr lang="id-ID" dirty="0"/>
          </a:p>
        </p:txBody>
      </p:sp>
      <p:sp>
        <p:nvSpPr>
          <p:cNvPr id="31" name="object 3"/>
          <p:cNvSpPr/>
          <p:nvPr/>
        </p:nvSpPr>
        <p:spPr>
          <a:xfrm>
            <a:off x="3200400" y="484539"/>
            <a:ext cx="5791200" cy="34782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992754" y="304800"/>
            <a:ext cx="5998845" cy="2971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66139" y="734059"/>
            <a:ext cx="1689100" cy="4673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25500" y="716280"/>
            <a:ext cx="1752600" cy="4292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14400" y="760463"/>
            <a:ext cx="1591437" cy="36932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14400" y="760463"/>
            <a:ext cx="2101215" cy="584775"/>
          </a:xfrm>
          <a:prstGeom prst="rect">
            <a:avLst/>
          </a:prstGeom>
          <a:ln w="12700">
            <a:solidFill>
              <a:srgbClr val="497DBA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40"/>
              </a:spcBef>
            </a:pPr>
            <a:r>
              <a:rPr sz="1800" b="1" spc="-160" dirty="0">
                <a:solidFill>
                  <a:srgbClr val="FFFFFF"/>
                </a:solidFill>
                <a:latin typeface="Trebuchet MS"/>
                <a:cs typeface="Trebuchet MS"/>
              </a:rPr>
              <a:t>GAYA</a:t>
            </a:r>
            <a:r>
              <a:rPr sz="1800" b="1" spc="-1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00" b="1" spc="-185" dirty="0" smtClean="0">
                <a:solidFill>
                  <a:srgbClr val="FFFFFF"/>
                </a:solidFill>
                <a:latin typeface="Trebuchet MS"/>
                <a:cs typeface="Trebuchet MS"/>
              </a:rPr>
              <a:t> REAKSI TUMPUAN</a:t>
            </a:r>
            <a:endParaRPr sz="18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17257" y="1312290"/>
            <a:ext cx="13557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0" dirty="0">
                <a:latin typeface="Trebuchet MS"/>
                <a:cs typeface="Trebuchet MS"/>
              </a:rPr>
              <a:t>Ordinat </a:t>
            </a:r>
            <a:r>
              <a:rPr sz="1800" b="1" spc="-165" dirty="0">
                <a:latin typeface="Trebuchet MS"/>
                <a:cs typeface="Trebuchet MS"/>
              </a:rPr>
              <a:t>: </a:t>
            </a:r>
            <a:r>
              <a:rPr sz="1800" b="1" spc="-110" dirty="0">
                <a:latin typeface="Trebuchet MS"/>
                <a:cs typeface="Trebuchet MS"/>
              </a:rPr>
              <a:t>y </a:t>
            </a:r>
            <a:r>
              <a:rPr sz="1800" b="1" spc="-160" dirty="0">
                <a:latin typeface="Trebuchet MS"/>
                <a:cs typeface="Trebuchet MS"/>
              </a:rPr>
              <a:t>=</a:t>
            </a:r>
            <a:r>
              <a:rPr sz="1800" b="1" spc="-250" dirty="0">
                <a:latin typeface="Trebuchet MS"/>
                <a:cs typeface="Trebuchet MS"/>
              </a:rPr>
              <a:t> </a:t>
            </a:r>
            <a:r>
              <a:rPr sz="1800" b="1" spc="-145" dirty="0">
                <a:latin typeface="Trebuchet MS"/>
                <a:cs typeface="Trebuchet MS"/>
              </a:rPr>
              <a:t>1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25101" y="2121734"/>
            <a:ext cx="278130" cy="3054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800" b="1" spc="-65" dirty="0">
                <a:latin typeface="Trebuchet MS"/>
                <a:cs typeface="Trebuchet MS"/>
              </a:rPr>
              <a:t>12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12930" y="2094678"/>
            <a:ext cx="97155" cy="1892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50" b="1" spc="-55" dirty="0">
                <a:latin typeface="Trebuchet MS"/>
                <a:cs typeface="Trebuchet MS"/>
              </a:rPr>
              <a:t>1</a:t>
            </a:r>
            <a:endParaRPr sz="105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98295" y="1939671"/>
            <a:ext cx="1361440" cy="3054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262255" algn="l"/>
              </a:tabLst>
            </a:pPr>
            <a:r>
              <a:rPr sz="1800" b="1" spc="-65" dirty="0">
                <a:latin typeface="Trebuchet MS"/>
                <a:cs typeface="Trebuchet MS"/>
              </a:rPr>
              <a:t>y	</a:t>
            </a:r>
            <a:r>
              <a:rPr sz="1800" spc="50" dirty="0">
                <a:latin typeface="Symbol"/>
                <a:cs typeface="Symbol"/>
              </a:rPr>
              <a:t></a:t>
            </a:r>
            <a:r>
              <a:rPr sz="2700" u="sng" spc="75" baseline="35493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700" b="1" u="sng" spc="-142" baseline="35493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9</a:t>
            </a:r>
            <a:r>
              <a:rPr sz="2700" b="1" spc="-142" baseline="35493" dirty="0">
                <a:latin typeface="Trebuchet MS"/>
                <a:cs typeface="Trebuchet MS"/>
              </a:rPr>
              <a:t> </a:t>
            </a:r>
            <a:r>
              <a:rPr sz="1800" spc="50" dirty="0">
                <a:latin typeface="Symbol"/>
                <a:cs typeface="Symbol"/>
              </a:rPr>
              <a:t></a:t>
            </a:r>
            <a:r>
              <a:rPr sz="1800" spc="-280" dirty="0">
                <a:latin typeface="Times New Roman"/>
                <a:cs typeface="Times New Roman"/>
              </a:rPr>
              <a:t> </a:t>
            </a:r>
            <a:r>
              <a:rPr sz="1800" b="1" spc="-125" dirty="0">
                <a:latin typeface="Trebuchet MS"/>
                <a:cs typeface="Trebuchet MS"/>
              </a:rPr>
              <a:t>0,75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67021" y="2890487"/>
            <a:ext cx="282575" cy="3111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50" b="1" spc="-75" dirty="0">
                <a:latin typeface="Trebuchet MS"/>
                <a:cs typeface="Trebuchet MS"/>
              </a:rPr>
              <a:t>12</a:t>
            </a:r>
            <a:endParaRPr sz="185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40201" y="2862857"/>
            <a:ext cx="98425" cy="1924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00" b="1" spc="-75" dirty="0">
                <a:latin typeface="Trebuchet MS"/>
                <a:cs typeface="Trebuchet MS"/>
              </a:rPr>
              <a:t>2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08216" y="2704560"/>
            <a:ext cx="1274445" cy="3111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91465" algn="l"/>
              </a:tabLst>
            </a:pPr>
            <a:r>
              <a:rPr sz="1850" b="1" spc="-75" dirty="0">
                <a:latin typeface="Trebuchet MS"/>
                <a:cs typeface="Trebuchet MS"/>
              </a:rPr>
              <a:t>y	</a:t>
            </a:r>
            <a:r>
              <a:rPr sz="1850" spc="45" dirty="0">
                <a:latin typeface="Symbol"/>
                <a:cs typeface="Symbol"/>
              </a:rPr>
              <a:t></a:t>
            </a:r>
            <a:r>
              <a:rPr sz="2775" u="sng" spc="67" baseline="36036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775" b="1" u="sng" spc="-157" baseline="36036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6</a:t>
            </a:r>
            <a:r>
              <a:rPr sz="2775" b="1" spc="-157" baseline="36036" dirty="0">
                <a:latin typeface="Trebuchet MS"/>
                <a:cs typeface="Trebuchet MS"/>
              </a:rPr>
              <a:t> </a:t>
            </a:r>
            <a:r>
              <a:rPr sz="1850" spc="45" dirty="0">
                <a:latin typeface="Symbol"/>
                <a:cs typeface="Symbol"/>
              </a:rPr>
              <a:t></a:t>
            </a:r>
            <a:r>
              <a:rPr sz="1850" spc="-305" dirty="0">
                <a:latin typeface="Times New Roman"/>
                <a:cs typeface="Times New Roman"/>
              </a:rPr>
              <a:t> </a:t>
            </a:r>
            <a:r>
              <a:rPr sz="1850" b="1" spc="-170" dirty="0">
                <a:latin typeface="Trebuchet MS"/>
                <a:cs typeface="Trebuchet MS"/>
              </a:rPr>
              <a:t>0,5</a:t>
            </a:r>
            <a:endParaRPr sz="185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89701" y="3663536"/>
            <a:ext cx="281940" cy="3111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50" b="1" spc="-80" dirty="0">
                <a:latin typeface="Trebuchet MS"/>
                <a:cs typeface="Trebuchet MS"/>
              </a:rPr>
              <a:t>12</a:t>
            </a:r>
            <a:endParaRPr sz="185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64079" y="3635907"/>
            <a:ext cx="97790" cy="1924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100" b="1" spc="-80" dirty="0">
                <a:latin typeface="Trebuchet MS"/>
                <a:cs typeface="Trebuchet MS"/>
              </a:rPr>
              <a:t>3</a:t>
            </a:r>
            <a:endParaRPr sz="11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5749" y="3477609"/>
            <a:ext cx="1406525" cy="3111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285115" algn="l"/>
              </a:tabLst>
            </a:pPr>
            <a:r>
              <a:rPr sz="1850" b="1" spc="-85" dirty="0">
                <a:latin typeface="Trebuchet MS"/>
                <a:cs typeface="Trebuchet MS"/>
              </a:rPr>
              <a:t>y	</a:t>
            </a:r>
            <a:r>
              <a:rPr sz="1850" spc="35" dirty="0">
                <a:latin typeface="Symbol"/>
                <a:cs typeface="Symbol"/>
              </a:rPr>
              <a:t></a:t>
            </a:r>
            <a:r>
              <a:rPr sz="2775" u="sng" spc="52" baseline="36036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775" b="1" u="sng" spc="-172" baseline="36036" dirty="0"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4</a:t>
            </a:r>
            <a:r>
              <a:rPr sz="2775" b="1" spc="-172" baseline="36036" dirty="0">
                <a:latin typeface="Trebuchet MS"/>
                <a:cs typeface="Trebuchet MS"/>
              </a:rPr>
              <a:t> </a:t>
            </a:r>
            <a:r>
              <a:rPr sz="1850" spc="35" dirty="0">
                <a:latin typeface="Symbol"/>
                <a:cs typeface="Symbol"/>
              </a:rPr>
              <a:t></a:t>
            </a:r>
            <a:r>
              <a:rPr sz="1850" spc="-200" dirty="0">
                <a:latin typeface="Times New Roman"/>
                <a:cs typeface="Times New Roman"/>
              </a:rPr>
              <a:t> </a:t>
            </a:r>
            <a:r>
              <a:rPr sz="1850" b="1" spc="-135" dirty="0">
                <a:latin typeface="Trebuchet MS"/>
                <a:cs typeface="Trebuchet MS"/>
              </a:rPr>
              <a:t>0,33</a:t>
            </a:r>
            <a:endParaRPr sz="185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254628" y="3635819"/>
            <a:ext cx="4645660" cy="1672589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sz="1800" spc="-240" dirty="0">
                <a:latin typeface="Arial"/>
                <a:cs typeface="Arial"/>
              </a:rPr>
              <a:t>RA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125" dirty="0">
                <a:latin typeface="Arial"/>
                <a:cs typeface="Arial"/>
              </a:rPr>
              <a:t>P</a:t>
            </a:r>
            <a:r>
              <a:rPr sz="1800" spc="-187" baseline="-20833" dirty="0">
                <a:latin typeface="Arial"/>
                <a:cs typeface="Arial"/>
              </a:rPr>
              <a:t>3</a:t>
            </a:r>
            <a:r>
              <a:rPr sz="1800" spc="-125" dirty="0">
                <a:latin typeface="Arial"/>
                <a:cs typeface="Arial"/>
              </a:rPr>
              <a:t>. </a:t>
            </a:r>
            <a:r>
              <a:rPr sz="1800" spc="-85" dirty="0">
                <a:latin typeface="Arial"/>
                <a:cs typeface="Arial"/>
              </a:rPr>
              <a:t>y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125" dirty="0">
                <a:latin typeface="Arial"/>
                <a:cs typeface="Arial"/>
              </a:rPr>
              <a:t>P</a:t>
            </a:r>
            <a:r>
              <a:rPr sz="1800" spc="-187" baseline="-20833" dirty="0">
                <a:latin typeface="Arial"/>
                <a:cs typeface="Arial"/>
              </a:rPr>
              <a:t>3</a:t>
            </a:r>
            <a:r>
              <a:rPr sz="1800" spc="-125" dirty="0">
                <a:latin typeface="Arial"/>
                <a:cs typeface="Arial"/>
              </a:rPr>
              <a:t>. </a:t>
            </a:r>
            <a:r>
              <a:rPr sz="1800" spc="-70" dirty="0">
                <a:latin typeface="Arial"/>
                <a:cs typeface="Arial"/>
              </a:rPr>
              <a:t>y</a:t>
            </a:r>
            <a:r>
              <a:rPr sz="1800" spc="-104" baseline="-20833" dirty="0">
                <a:latin typeface="Arial"/>
                <a:cs typeface="Arial"/>
              </a:rPr>
              <a:t>1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125" dirty="0">
                <a:latin typeface="Arial"/>
                <a:cs typeface="Arial"/>
              </a:rPr>
              <a:t>P</a:t>
            </a:r>
            <a:r>
              <a:rPr sz="1800" spc="-187" baseline="-20833" dirty="0">
                <a:latin typeface="Arial"/>
                <a:cs typeface="Arial"/>
              </a:rPr>
              <a:t>2</a:t>
            </a:r>
            <a:r>
              <a:rPr sz="1800" spc="-125" dirty="0">
                <a:latin typeface="Arial"/>
                <a:cs typeface="Arial"/>
              </a:rPr>
              <a:t>. </a:t>
            </a:r>
            <a:r>
              <a:rPr sz="1800" spc="-70" dirty="0">
                <a:latin typeface="Arial"/>
                <a:cs typeface="Arial"/>
              </a:rPr>
              <a:t>y</a:t>
            </a:r>
            <a:r>
              <a:rPr sz="1800" spc="-104" baseline="-20833" dirty="0">
                <a:latin typeface="Arial"/>
                <a:cs typeface="Arial"/>
              </a:rPr>
              <a:t>2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130" dirty="0">
                <a:latin typeface="Arial"/>
                <a:cs typeface="Arial"/>
              </a:rPr>
              <a:t>P</a:t>
            </a:r>
            <a:r>
              <a:rPr sz="1800" spc="-195" baseline="-20833" dirty="0">
                <a:latin typeface="Arial"/>
                <a:cs typeface="Arial"/>
              </a:rPr>
              <a:t>1</a:t>
            </a:r>
            <a:r>
              <a:rPr sz="1800" spc="-130" dirty="0">
                <a:latin typeface="Arial"/>
                <a:cs typeface="Arial"/>
              </a:rPr>
              <a:t>.</a:t>
            </a:r>
            <a:r>
              <a:rPr sz="1800" spc="-170" dirty="0">
                <a:latin typeface="Arial"/>
                <a:cs typeface="Arial"/>
              </a:rPr>
              <a:t> </a:t>
            </a:r>
            <a:r>
              <a:rPr sz="1800" spc="-70" dirty="0">
                <a:latin typeface="Arial"/>
                <a:cs typeface="Arial"/>
              </a:rPr>
              <a:t>y</a:t>
            </a:r>
            <a:r>
              <a:rPr sz="1800" spc="-104" baseline="-20833" dirty="0">
                <a:latin typeface="Arial"/>
                <a:cs typeface="Arial"/>
              </a:rPr>
              <a:t>3</a:t>
            </a:r>
            <a:endParaRPr sz="1800" baseline="-20833" dirty="0">
              <a:latin typeface="Arial"/>
              <a:cs typeface="Arial"/>
            </a:endParaRPr>
          </a:p>
          <a:p>
            <a:pPr marL="309880">
              <a:lnSpc>
                <a:spcPct val="100000"/>
              </a:lnSpc>
              <a:spcBef>
                <a:spcPts val="1080"/>
              </a:spcBef>
            </a:pP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80" dirty="0">
                <a:latin typeface="Arial"/>
                <a:cs typeface="Arial"/>
              </a:rPr>
              <a:t>3000. </a:t>
            </a:r>
            <a:r>
              <a:rPr sz="1800" spc="-90" dirty="0">
                <a:latin typeface="Arial"/>
                <a:cs typeface="Arial"/>
              </a:rPr>
              <a:t>1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80" dirty="0">
                <a:latin typeface="Arial"/>
                <a:cs typeface="Arial"/>
              </a:rPr>
              <a:t>3000. 0,75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80" dirty="0">
                <a:latin typeface="Arial"/>
                <a:cs typeface="Arial"/>
              </a:rPr>
              <a:t>2500. 0,5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80" dirty="0">
                <a:latin typeface="Arial"/>
                <a:cs typeface="Arial"/>
              </a:rPr>
              <a:t>2000.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-80" dirty="0">
                <a:latin typeface="Arial"/>
                <a:cs typeface="Arial"/>
              </a:rPr>
              <a:t>0,33</a:t>
            </a:r>
            <a:endParaRPr sz="1800" dirty="0">
              <a:latin typeface="Arial"/>
              <a:cs typeface="Arial"/>
            </a:endParaRPr>
          </a:p>
          <a:p>
            <a:pPr marL="309880">
              <a:lnSpc>
                <a:spcPct val="100000"/>
              </a:lnSpc>
              <a:spcBef>
                <a:spcPts val="1085"/>
              </a:spcBef>
            </a:pP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90" dirty="0">
                <a:latin typeface="Arial"/>
                <a:cs typeface="Arial"/>
              </a:rPr>
              <a:t>3000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90" dirty="0">
                <a:latin typeface="Arial"/>
                <a:cs typeface="Arial"/>
              </a:rPr>
              <a:t>2250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90" dirty="0">
                <a:latin typeface="Arial"/>
                <a:cs typeface="Arial"/>
              </a:rPr>
              <a:t>1250 </a:t>
            </a:r>
            <a:r>
              <a:rPr sz="1800" spc="-155" dirty="0">
                <a:latin typeface="Arial"/>
                <a:cs typeface="Arial"/>
              </a:rPr>
              <a:t>+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660</a:t>
            </a:r>
            <a:endParaRPr sz="1800" dirty="0">
              <a:latin typeface="Arial"/>
              <a:cs typeface="Arial"/>
            </a:endParaRPr>
          </a:p>
          <a:p>
            <a:pPr marL="309880">
              <a:lnSpc>
                <a:spcPct val="100000"/>
              </a:lnSpc>
              <a:spcBef>
                <a:spcPts val="1080"/>
              </a:spcBef>
            </a:pPr>
            <a:r>
              <a:rPr sz="1800" spc="-155" dirty="0">
                <a:latin typeface="Arial"/>
                <a:cs typeface="Arial"/>
              </a:rPr>
              <a:t>= </a:t>
            </a:r>
            <a:r>
              <a:rPr sz="1800" b="1" spc="-140" dirty="0">
                <a:latin typeface="Trebuchet MS"/>
                <a:cs typeface="Trebuchet MS"/>
              </a:rPr>
              <a:t>7160</a:t>
            </a:r>
            <a:r>
              <a:rPr sz="1800" b="1" spc="-110" dirty="0">
                <a:latin typeface="Trebuchet MS"/>
                <a:cs typeface="Trebuchet MS"/>
              </a:rPr>
              <a:t> </a:t>
            </a:r>
            <a:r>
              <a:rPr sz="1800" b="1" spc="-90" dirty="0">
                <a:latin typeface="Trebuchet MS"/>
                <a:cs typeface="Trebuchet MS"/>
              </a:rPr>
              <a:t>kg</a:t>
            </a:r>
            <a:endParaRPr sz="18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207</TotalTime>
  <Words>1008</Words>
  <Application>Microsoft Office PowerPoint</Application>
  <PresentationFormat>On-screen Show (4:3)</PresentationFormat>
  <Paragraphs>237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Symbol</vt:lpstr>
      <vt:lpstr>Times New Roman</vt:lpstr>
      <vt:lpstr>Trebuchet MS</vt:lpstr>
      <vt:lpstr>Wingdings</vt:lpstr>
      <vt:lpstr>Office Theme</vt:lpstr>
      <vt:lpstr>PowerPoint Presentation</vt:lpstr>
      <vt:lpstr>PowerPoint Presentation</vt:lpstr>
      <vt:lpstr>3.2 Rangkaian Beban Bergerak</vt:lpstr>
      <vt:lpstr>PowerPoint Presentation</vt:lpstr>
      <vt:lpstr>PowerPoint Presentation</vt:lpstr>
      <vt:lpstr>Momen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Fachreza Akbar</dc:creator>
  <cp:lastModifiedBy>Agung Kristiawan</cp:lastModifiedBy>
  <cp:revision>12</cp:revision>
  <dcterms:created xsi:type="dcterms:W3CDTF">2018-02-14T03:15:51Z</dcterms:created>
  <dcterms:modified xsi:type="dcterms:W3CDTF">2021-03-08T13:13:32Z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2012-11-09T00:00:00Z</vt:filetime>
  </property>
  <property fmtid="{D5CDD505-2E9C-101B-9397-08002B2CF9AE}" pid="3" name="Creator">
    <vt:lpwstr>   M i c r o s o f t     O f f i c e   P o w e r P o i n t    </vt:lpwstr>
  </property>
  <property fmtid="{D5CDD505-2E9C-101B-9397-08002B2CF9AE}" pid="4" name="LastSaved">
    <vt:filetime>2018-02-14T00:00:00Z</vt:filetime>
  </property>
</Properties>
</file>