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2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4/5/2018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4/5/2018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4/5/2018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B85C3A-E19A-4FA7-ABD6-DA24E352A3F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OPERASI DASAR PENGOLAHAN CITRA</a:t>
            </a:r>
            <a:endParaRPr lang="id-ID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4E4FE0-C33E-4C97-9184-AB55D835155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PERTEMUAN 3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9240730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4768EA-E2AE-4895-97AD-52D4E93CD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OPERASI ARITMETIKA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ABC352-5888-4D48-80D8-9243811C01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31775" indent="-231775">
              <a:buNone/>
            </a:pPr>
            <a:r>
              <a:rPr lang="en-US" sz="2400" i="1" dirty="0" err="1">
                <a:solidFill>
                  <a:srgbClr val="0000FF"/>
                </a:solidFill>
                <a:latin typeface="Calibri" pitchFamily="34" charset="0"/>
                <a:cs typeface="Times New Roman" pitchFamily="18" charset="0"/>
              </a:rPr>
              <a:t>Beberapa</a:t>
            </a:r>
            <a:r>
              <a:rPr lang="en-US" sz="2400" i="1" dirty="0">
                <a:solidFill>
                  <a:srgbClr val="0000FF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2400" i="1" dirty="0" err="1">
                <a:solidFill>
                  <a:srgbClr val="0000FF"/>
                </a:solidFill>
                <a:latin typeface="Calibri" pitchFamily="34" charset="0"/>
                <a:cs typeface="Times New Roman" pitchFamily="18" charset="0"/>
              </a:rPr>
              <a:t>operasi</a:t>
            </a:r>
            <a:r>
              <a:rPr lang="en-US" sz="2400" i="1" dirty="0">
                <a:solidFill>
                  <a:srgbClr val="0000FF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2400" i="1" dirty="0" err="1">
                <a:solidFill>
                  <a:srgbClr val="0000FF"/>
                </a:solidFill>
                <a:latin typeface="Calibri" pitchFamily="34" charset="0"/>
                <a:cs typeface="Times New Roman" pitchFamily="18" charset="0"/>
              </a:rPr>
              <a:t>aritmetika</a:t>
            </a:r>
            <a:r>
              <a:rPr lang="en-US" sz="2400" i="1" dirty="0">
                <a:solidFill>
                  <a:srgbClr val="0000FF"/>
                </a:solidFill>
                <a:latin typeface="Calibri" pitchFamily="34" charset="0"/>
                <a:cs typeface="Times New Roman" pitchFamily="18" charset="0"/>
              </a:rPr>
              <a:t>:</a:t>
            </a:r>
          </a:p>
          <a:p>
            <a:pPr marL="457200" indent="-457200">
              <a:buAutoNum type="arabicPeriod"/>
            </a:pPr>
            <a:r>
              <a:rPr lang="en-US" sz="2400" i="1" dirty="0" err="1">
                <a:solidFill>
                  <a:srgbClr val="0000FF"/>
                </a:solidFill>
                <a:latin typeface="Calibri" pitchFamily="34" charset="0"/>
                <a:cs typeface="Times New Roman" pitchFamily="18" charset="0"/>
              </a:rPr>
              <a:t>Penjumlahan</a:t>
            </a:r>
            <a:endParaRPr lang="en-US" sz="2400" i="1" dirty="0">
              <a:solidFill>
                <a:srgbClr val="0000FF"/>
              </a:solidFill>
              <a:latin typeface="Calibri" pitchFamily="34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en-US" sz="2400" i="1" dirty="0" err="1">
                <a:solidFill>
                  <a:srgbClr val="0000FF"/>
                </a:solidFill>
                <a:latin typeface="Calibri" pitchFamily="34" charset="0"/>
                <a:cs typeface="Times New Roman" pitchFamily="18" charset="0"/>
              </a:rPr>
              <a:t>Pengurangan</a:t>
            </a:r>
            <a:endParaRPr lang="en-US" sz="2400" i="1" dirty="0">
              <a:solidFill>
                <a:srgbClr val="0000FF"/>
              </a:solidFill>
              <a:latin typeface="Calibri" pitchFamily="34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en-US" sz="2400" i="1" dirty="0" err="1">
                <a:solidFill>
                  <a:srgbClr val="0000FF"/>
                </a:solidFill>
                <a:latin typeface="Calibri" pitchFamily="34" charset="0"/>
                <a:cs typeface="Times New Roman" pitchFamily="18" charset="0"/>
              </a:rPr>
              <a:t>Perkalian</a:t>
            </a:r>
            <a:endParaRPr lang="en-US" sz="2400" i="1" dirty="0">
              <a:solidFill>
                <a:srgbClr val="0000FF"/>
              </a:solidFill>
              <a:latin typeface="Calibri" pitchFamily="34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en-US" sz="2400" i="1" dirty="0" err="1">
                <a:solidFill>
                  <a:srgbClr val="0000FF"/>
                </a:solidFill>
                <a:latin typeface="Calibri" pitchFamily="34" charset="0"/>
                <a:cs typeface="Times New Roman" pitchFamily="18" charset="0"/>
              </a:rPr>
              <a:t>Pembagian</a:t>
            </a:r>
            <a:endParaRPr lang="en-US" sz="2400" i="1" dirty="0">
              <a:solidFill>
                <a:srgbClr val="0000FF"/>
              </a:solidFill>
              <a:latin typeface="Calibri" pitchFamily="34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11752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BDB36-095E-4DE5-9038-046C5B0100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Efek</a:t>
            </a:r>
            <a:r>
              <a:rPr lang="en-US" dirty="0"/>
              <a:t> </a:t>
            </a:r>
            <a:r>
              <a:rPr lang="en-US" dirty="0" err="1"/>
              <a:t>penjumlahan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citra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C56CC6-6503-40DA-9CED-C2986548D0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Y </a:t>
            </a:r>
            <a:r>
              <a:rPr lang="en-US" sz="2400" dirty="0" err="1"/>
              <a:t>citra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	Z </a:t>
            </a:r>
            <a:r>
              <a:rPr lang="en-US" sz="2400" dirty="0" err="1"/>
              <a:t>jumlah</a:t>
            </a:r>
            <a:r>
              <a:rPr lang="en-US" sz="2400" dirty="0"/>
              <a:t> </a:t>
            </a:r>
            <a:r>
              <a:rPr lang="en-US" sz="2400" dirty="0" err="1"/>
              <a:t>nilai</a:t>
            </a:r>
            <a:r>
              <a:rPr lang="en-US" sz="2400" dirty="0"/>
              <a:t> brightness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tiap</a:t>
            </a:r>
            <a:r>
              <a:rPr lang="en-US" sz="2400" dirty="0"/>
              <a:t> pixel </a:t>
            </a:r>
            <a:r>
              <a:rPr lang="en-US" sz="2400" dirty="0" err="1"/>
              <a:t>pada</a:t>
            </a:r>
            <a:r>
              <a:rPr lang="en-US" sz="2400" dirty="0"/>
              <a:t> X </a:t>
            </a:r>
            <a:r>
              <a:rPr lang="en-US" sz="2400" dirty="0" err="1"/>
              <a:t>dan</a:t>
            </a:r>
            <a:r>
              <a:rPr lang="en-US" sz="2400" dirty="0"/>
              <a:t> Y</a:t>
            </a:r>
          </a:p>
          <a:p>
            <a:r>
              <a:rPr lang="en-US" sz="2400" dirty="0"/>
              <a:t>Y </a:t>
            </a:r>
            <a:r>
              <a:rPr lang="en-US" sz="2400" dirty="0" err="1"/>
              <a:t>besaran</a:t>
            </a:r>
            <a:r>
              <a:rPr lang="en-US" sz="2400" dirty="0"/>
              <a:t> scalar</a:t>
            </a:r>
          </a:p>
          <a:p>
            <a:pPr marL="0" indent="0">
              <a:buNone/>
            </a:pPr>
            <a:r>
              <a:rPr lang="en-US" sz="2400" dirty="0"/>
              <a:t>	Z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versi</a:t>
            </a:r>
            <a:r>
              <a:rPr lang="en-US" sz="2400" dirty="0"/>
              <a:t> yang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terang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citra</a:t>
            </a:r>
            <a:r>
              <a:rPr lang="en-US" sz="2400" dirty="0"/>
              <a:t> X</a:t>
            </a:r>
          </a:p>
          <a:p>
            <a:pPr marL="0" indent="0">
              <a:buNone/>
            </a:pPr>
            <a:r>
              <a:rPr lang="en-US" sz="2400" dirty="0"/>
              <a:t>	Nilai </a:t>
            </a:r>
            <a:r>
              <a:rPr lang="en-US" sz="2400" dirty="0" err="1"/>
              <a:t>kenaikan</a:t>
            </a:r>
            <a:r>
              <a:rPr lang="en-US" sz="2400" dirty="0"/>
              <a:t> brightness </a:t>
            </a:r>
            <a:r>
              <a:rPr lang="en-US" sz="2400" dirty="0" err="1"/>
              <a:t>sama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Y</a:t>
            </a:r>
            <a:endParaRPr lang="id-ID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A0E658-3096-455D-A0A6-52F57D89FD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261" t="42508" r="29565" b="46665"/>
          <a:stretch/>
        </p:blipFill>
        <p:spPr>
          <a:xfrm>
            <a:off x="6041509" y="5004247"/>
            <a:ext cx="5013345" cy="137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2425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C51712-D429-4481-A236-6AB9CAB73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penjumlahan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7F1154-B0E1-45AE-8AD2-2CC7139871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231775" indent="-231775">
              <a:buNone/>
            </a:pPr>
            <a:r>
              <a:rPr lang="en-US" dirty="0" err="1">
                <a:latin typeface="Calibri" pitchFamily="34" charset="0"/>
              </a:rPr>
              <a:t>Penjumlahan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dua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buah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citra</a:t>
            </a:r>
            <a:endParaRPr lang="en-US" dirty="0">
              <a:latin typeface="Calibri" pitchFamily="34" charset="0"/>
            </a:endParaRPr>
          </a:p>
          <a:p>
            <a:pPr marL="231775" indent="-231775">
              <a:buNone/>
            </a:pPr>
            <a:r>
              <a:rPr lang="en-US" i="1" dirty="0">
                <a:solidFill>
                  <a:srgbClr val="0066FF"/>
                </a:solidFill>
                <a:latin typeface="Calibri" pitchFamily="34" charset="0"/>
              </a:rPr>
              <a:t>	 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C(</a:t>
            </a:r>
            <a:r>
              <a:rPr lang="en-US" i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x,y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= A(</a:t>
            </a:r>
            <a:r>
              <a:rPr lang="en-US" i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x,y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</a:t>
            </a:r>
            <a:r>
              <a:rPr lang="en-US" i="1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B(</a:t>
            </a:r>
            <a:r>
              <a:rPr lang="en-US" i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x,y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231775" indent="-231775">
              <a:buNone/>
            </a:pPr>
            <a:endParaRPr lang="en-US" sz="700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231775" indent="-231775">
              <a:buNone/>
            </a:pP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i="1" dirty="0">
                <a:latin typeface="Calibri" pitchFamily="34" charset="0"/>
              </a:rPr>
              <a:t>C </a:t>
            </a:r>
            <a:r>
              <a:rPr lang="en-US" i="1" dirty="0" err="1">
                <a:latin typeface="Calibri" pitchFamily="34" charset="0"/>
              </a:rPr>
              <a:t>adalah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nilai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intensitas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hasil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penjumlahan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intensitas</a:t>
            </a:r>
            <a:r>
              <a:rPr lang="en-US" i="1" dirty="0">
                <a:latin typeface="Calibri" pitchFamily="34" charset="0"/>
              </a:rPr>
              <a:t> Citra A </a:t>
            </a:r>
            <a:r>
              <a:rPr lang="en-US" i="1" dirty="0" err="1">
                <a:latin typeface="Calibri" pitchFamily="34" charset="0"/>
              </a:rPr>
              <a:t>dan</a:t>
            </a:r>
            <a:r>
              <a:rPr lang="en-US" i="1" dirty="0">
                <a:latin typeface="Calibri" pitchFamily="34" charset="0"/>
              </a:rPr>
              <a:t> Citra B </a:t>
            </a:r>
            <a:r>
              <a:rPr lang="en-US" i="1" dirty="0" err="1">
                <a:latin typeface="Calibri" pitchFamily="34" charset="0"/>
              </a:rPr>
              <a:t>pada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koordinat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titik</a:t>
            </a:r>
            <a:r>
              <a:rPr lang="en-US" i="1" dirty="0">
                <a:latin typeface="Calibri" pitchFamily="34" charset="0"/>
              </a:rPr>
              <a:t> yang </a:t>
            </a:r>
            <a:r>
              <a:rPr lang="en-US" i="1" dirty="0" err="1">
                <a:latin typeface="Calibri" pitchFamily="34" charset="0"/>
              </a:rPr>
              <a:t>sama</a:t>
            </a:r>
            <a:r>
              <a:rPr lang="en-US" i="1" dirty="0">
                <a:latin typeface="Calibri" pitchFamily="34" charset="0"/>
              </a:rPr>
              <a:t>, </a:t>
            </a:r>
            <a:r>
              <a:rPr lang="en-US" i="1" dirty="0" err="1">
                <a:latin typeface="Calibri" pitchFamily="34" charset="0"/>
              </a:rPr>
              <a:t>jika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hasil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penjumlahan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intensitas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lebih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besar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dari</a:t>
            </a:r>
            <a:r>
              <a:rPr lang="en-US" i="1" dirty="0">
                <a:latin typeface="Calibri" pitchFamily="34" charset="0"/>
              </a:rPr>
              <a:t> 255 </a:t>
            </a:r>
            <a:r>
              <a:rPr lang="en-US" i="1" dirty="0" err="1">
                <a:latin typeface="Calibri" pitchFamily="34" charset="0"/>
              </a:rPr>
              <a:t>maka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nilai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intensitas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dibulatkan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menjadi</a:t>
            </a:r>
            <a:r>
              <a:rPr lang="en-US" i="1" dirty="0">
                <a:latin typeface="Calibri" pitchFamily="34" charset="0"/>
              </a:rPr>
              <a:t> 255.</a:t>
            </a:r>
          </a:p>
          <a:p>
            <a:pPr marL="231775" indent="-231775">
              <a:buNone/>
            </a:pPr>
            <a:endParaRPr lang="en-US" sz="900" i="1" dirty="0">
              <a:latin typeface="Calibri" pitchFamily="34" charset="0"/>
            </a:endParaRPr>
          </a:p>
          <a:p>
            <a:pPr marL="231775" indent="-231775">
              <a:buNone/>
            </a:pPr>
            <a:r>
              <a:rPr lang="en-US" i="1" dirty="0">
                <a:latin typeface="Calibri" pitchFamily="34" charset="0"/>
              </a:rPr>
              <a:t>	</a:t>
            </a:r>
            <a:r>
              <a:rPr lang="en-US" i="1" dirty="0" err="1">
                <a:latin typeface="Calibri" pitchFamily="34" charset="0"/>
              </a:rPr>
              <a:t>Operasi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ini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digunakan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untuk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mengurangi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derau</a:t>
            </a:r>
            <a:r>
              <a:rPr lang="en-US" i="1" dirty="0">
                <a:latin typeface="Calibri" pitchFamily="34" charset="0"/>
              </a:rPr>
              <a:t> (noise) </a:t>
            </a:r>
            <a:r>
              <a:rPr lang="en-US" i="1" dirty="0" err="1">
                <a:latin typeface="Calibri" pitchFamily="34" charset="0"/>
              </a:rPr>
              <a:t>dalam</a:t>
            </a:r>
            <a:r>
              <a:rPr lang="en-US" i="1" dirty="0">
                <a:latin typeface="Calibri" pitchFamily="34" charset="0"/>
              </a:rPr>
              <a:t> data </a:t>
            </a:r>
            <a:r>
              <a:rPr lang="en-US" i="1" dirty="0" err="1">
                <a:latin typeface="Calibri" pitchFamily="34" charset="0"/>
              </a:rPr>
              <a:t>dengan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merata-ratakan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nilai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keabuan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antara</a:t>
            </a:r>
            <a:r>
              <a:rPr lang="en-US" i="1" dirty="0">
                <a:latin typeface="Calibri" pitchFamily="34" charset="0"/>
              </a:rPr>
              <a:t> pixel </a:t>
            </a:r>
            <a:r>
              <a:rPr lang="en-US" i="1" dirty="0" err="1">
                <a:latin typeface="Calibri" pitchFamily="34" charset="0"/>
              </a:rPr>
              <a:t>dari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citra</a:t>
            </a:r>
            <a:r>
              <a:rPr lang="en-US" i="1" dirty="0">
                <a:latin typeface="Calibri" pitchFamily="34" charset="0"/>
              </a:rPr>
              <a:t> yang </a:t>
            </a:r>
            <a:r>
              <a:rPr lang="en-US" i="1" dirty="0" err="1">
                <a:latin typeface="Calibri" pitchFamily="34" charset="0"/>
              </a:rPr>
              <a:t>sama</a:t>
            </a:r>
            <a:r>
              <a:rPr lang="en-US" i="1" dirty="0">
                <a:latin typeface="Calibri" pitchFamily="34" charset="0"/>
              </a:rPr>
              <a:t> yang </a:t>
            </a:r>
            <a:r>
              <a:rPr lang="en-US" i="1" dirty="0" err="1">
                <a:latin typeface="Calibri" pitchFamily="34" charset="0"/>
              </a:rPr>
              <a:t>diambil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berkali</a:t>
            </a:r>
            <a:r>
              <a:rPr lang="en-US" i="1" dirty="0">
                <a:latin typeface="Calibri" pitchFamily="34" charset="0"/>
              </a:rPr>
              <a:t>-kali.</a:t>
            </a:r>
            <a:endParaRPr lang="en-US" i="1" dirty="0"/>
          </a:p>
          <a:p>
            <a:pPr marL="231775" indent="-231775">
              <a:buNone/>
            </a:pP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 f’(</a:t>
            </a:r>
            <a:r>
              <a:rPr lang="en-US" i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x,y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= ½ {f</a:t>
            </a:r>
            <a:r>
              <a:rPr lang="en-US" i="1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i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x,y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</a:t>
            </a:r>
            <a:r>
              <a:rPr lang="en-US" i="1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i="1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i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x,y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)}</a:t>
            </a:r>
          </a:p>
        </p:txBody>
      </p:sp>
    </p:spTree>
    <p:extLst>
      <p:ext uri="{BB962C8B-B14F-4D97-AF65-F5344CB8AC3E}">
        <p14:creationId xmlns:p14="http://schemas.microsoft.com/office/powerpoint/2010/main" val="1774197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FA401A-15C4-4BC6-B104-27F7CB6E6E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Efek</a:t>
            </a:r>
            <a:r>
              <a:rPr lang="en-US" dirty="0"/>
              <a:t> </a:t>
            </a:r>
            <a:r>
              <a:rPr lang="en-US" dirty="0" err="1"/>
              <a:t>pengurangan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citra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27335-E16C-49B6-8683-5802DECACC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Y </a:t>
            </a:r>
            <a:r>
              <a:rPr lang="en-US" sz="2400" dirty="0" err="1"/>
              <a:t>citra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	Z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perbedaan</a:t>
            </a:r>
            <a:r>
              <a:rPr lang="en-US" sz="2400" dirty="0"/>
              <a:t> </a:t>
            </a:r>
            <a:r>
              <a:rPr lang="en-US" sz="2400" dirty="0" err="1"/>
              <a:t>nilai</a:t>
            </a:r>
            <a:r>
              <a:rPr lang="en-US" sz="2400" dirty="0"/>
              <a:t> brightness </a:t>
            </a:r>
            <a:r>
              <a:rPr lang="en-US" sz="2400" dirty="0" err="1"/>
              <a:t>antara</a:t>
            </a:r>
            <a:r>
              <a:rPr lang="en-US" sz="2400" dirty="0"/>
              <a:t> X </a:t>
            </a:r>
            <a:r>
              <a:rPr lang="en-US" sz="2400" dirty="0" err="1"/>
              <a:t>dan</a:t>
            </a:r>
            <a:r>
              <a:rPr lang="en-US" sz="2400" dirty="0"/>
              <a:t> Y</a:t>
            </a:r>
          </a:p>
          <a:p>
            <a:r>
              <a:rPr lang="en-US" sz="2400" dirty="0"/>
              <a:t>Y </a:t>
            </a:r>
            <a:r>
              <a:rPr lang="en-US" sz="2400" dirty="0" err="1"/>
              <a:t>besaran</a:t>
            </a:r>
            <a:r>
              <a:rPr lang="en-US" sz="2400" dirty="0"/>
              <a:t> </a:t>
            </a:r>
            <a:r>
              <a:rPr lang="en-US" sz="2400" dirty="0" err="1"/>
              <a:t>skalar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	Z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versi</a:t>
            </a:r>
            <a:r>
              <a:rPr lang="en-US" sz="2400" dirty="0"/>
              <a:t> yang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gelap</a:t>
            </a:r>
            <a:r>
              <a:rPr lang="en-US" sz="2400" dirty="0"/>
              <a:t> </a:t>
            </a:r>
            <a:r>
              <a:rPr lang="en-US" sz="2400" dirty="0" err="1"/>
              <a:t>daripada</a:t>
            </a:r>
            <a:r>
              <a:rPr lang="en-US" sz="2400" dirty="0"/>
              <a:t> X</a:t>
            </a:r>
          </a:p>
          <a:p>
            <a:pPr marL="0" indent="0">
              <a:buNone/>
            </a:pPr>
            <a:r>
              <a:rPr lang="en-US" sz="2400" dirty="0"/>
              <a:t>	Nilai </a:t>
            </a:r>
            <a:r>
              <a:rPr lang="en-US" sz="2400" dirty="0" err="1"/>
              <a:t>penurunan</a:t>
            </a:r>
            <a:r>
              <a:rPr lang="en-US" sz="2400" dirty="0"/>
              <a:t> brightness </a:t>
            </a:r>
            <a:r>
              <a:rPr lang="en-US" sz="2400" dirty="0" err="1"/>
              <a:t>sama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Y</a:t>
            </a:r>
            <a:endParaRPr lang="id-ID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8A0D61-6480-4593-924B-5DA1FE5706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348" t="42122" r="61739" b="48211"/>
          <a:stretch/>
        </p:blipFill>
        <p:spPr>
          <a:xfrm>
            <a:off x="6013027" y="4965250"/>
            <a:ext cx="5041827" cy="1448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2430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A4453-8D0D-4C10-AC0E-8380D5339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pengurangan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C25390-98AA-4B7E-BD3A-FBE6BA59FF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31775" indent="-231775">
              <a:buNone/>
            </a:pPr>
            <a:r>
              <a:rPr lang="en-US" dirty="0" err="1">
                <a:latin typeface="Calibri" pitchFamily="34" charset="0"/>
              </a:rPr>
              <a:t>Pengurangan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dua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buah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citra</a:t>
            </a:r>
            <a:endParaRPr lang="en-US" dirty="0">
              <a:latin typeface="Calibri" pitchFamily="34" charset="0"/>
            </a:endParaRPr>
          </a:p>
          <a:p>
            <a:pPr marL="231775" indent="-231775">
              <a:buNone/>
            </a:pPr>
            <a:r>
              <a:rPr lang="en-US" i="1" dirty="0">
                <a:solidFill>
                  <a:srgbClr val="0066FF"/>
                </a:solidFill>
                <a:latin typeface="Calibri" pitchFamily="34" charset="0"/>
              </a:rPr>
              <a:t>	 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C(</a:t>
            </a:r>
            <a:r>
              <a:rPr lang="en-US" i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x,y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= A(</a:t>
            </a:r>
            <a:r>
              <a:rPr lang="en-US" i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x,y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-</a:t>
            </a:r>
            <a:r>
              <a:rPr lang="en-US" i="1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B(</a:t>
            </a:r>
            <a:r>
              <a:rPr lang="en-US" i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x,y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231775" indent="-231775">
              <a:buNone/>
            </a:pPr>
            <a:endParaRPr lang="en-US" sz="900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231775" indent="-231775">
              <a:buNone/>
            </a:pP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i="1" dirty="0">
                <a:latin typeface="Calibri" pitchFamily="34" charset="0"/>
              </a:rPr>
              <a:t>C </a:t>
            </a:r>
            <a:r>
              <a:rPr lang="en-US" i="1" dirty="0" err="1">
                <a:latin typeface="Calibri" pitchFamily="34" charset="0"/>
              </a:rPr>
              <a:t>adalah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selisih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intensitas</a:t>
            </a:r>
            <a:r>
              <a:rPr lang="en-US" i="1" dirty="0">
                <a:latin typeface="Calibri" pitchFamily="34" charset="0"/>
              </a:rPr>
              <a:t> Citra A </a:t>
            </a:r>
            <a:r>
              <a:rPr lang="en-US" i="1" dirty="0" err="1">
                <a:latin typeface="Calibri" pitchFamily="34" charset="0"/>
              </a:rPr>
              <a:t>dan</a:t>
            </a:r>
            <a:r>
              <a:rPr lang="en-US" i="1" dirty="0">
                <a:latin typeface="Calibri" pitchFamily="34" charset="0"/>
              </a:rPr>
              <a:t> Citra B </a:t>
            </a:r>
            <a:r>
              <a:rPr lang="en-US" i="1" dirty="0" err="1">
                <a:latin typeface="Calibri" pitchFamily="34" charset="0"/>
              </a:rPr>
              <a:t>pada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koordinat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titik</a:t>
            </a:r>
            <a:r>
              <a:rPr lang="en-US" i="1" dirty="0">
                <a:latin typeface="Calibri" pitchFamily="34" charset="0"/>
              </a:rPr>
              <a:t> yang </a:t>
            </a:r>
            <a:r>
              <a:rPr lang="en-US" i="1" dirty="0" err="1">
                <a:latin typeface="Calibri" pitchFamily="34" charset="0"/>
              </a:rPr>
              <a:t>sama</a:t>
            </a:r>
            <a:r>
              <a:rPr lang="en-US" i="1" dirty="0">
                <a:latin typeface="Calibri" pitchFamily="34" charset="0"/>
              </a:rPr>
              <a:t>, </a:t>
            </a:r>
            <a:r>
              <a:rPr lang="en-US" i="1" dirty="0" err="1">
                <a:latin typeface="Calibri" pitchFamily="34" charset="0"/>
              </a:rPr>
              <a:t>ada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kemungkinan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bernilai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negatif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sehingga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perlu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melibatkan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solidFill>
                  <a:srgbClr val="0000FF"/>
                </a:solidFill>
                <a:latin typeface="Calibri" pitchFamily="34" charset="0"/>
              </a:rPr>
              <a:t>operasi</a:t>
            </a:r>
            <a:r>
              <a:rPr lang="en-US" i="1" dirty="0">
                <a:solidFill>
                  <a:srgbClr val="0000FF"/>
                </a:solidFill>
                <a:latin typeface="Calibri" pitchFamily="34" charset="0"/>
              </a:rPr>
              <a:t> clipping</a:t>
            </a:r>
            <a:r>
              <a:rPr lang="en-US" i="1" dirty="0">
                <a:latin typeface="Calibri" pitchFamily="34" charset="0"/>
              </a:rPr>
              <a:t>.</a:t>
            </a:r>
          </a:p>
          <a:p>
            <a:pPr marL="231775" indent="-231775">
              <a:buNone/>
            </a:pPr>
            <a:endParaRPr lang="en-US" sz="900" i="1" dirty="0">
              <a:latin typeface="Calibri" pitchFamily="34" charset="0"/>
            </a:endParaRPr>
          </a:p>
          <a:p>
            <a:pPr marL="231775" indent="-231775">
              <a:buNone/>
            </a:pPr>
            <a:r>
              <a:rPr lang="en-US" i="1" dirty="0">
                <a:latin typeface="Calibri" pitchFamily="34" charset="0"/>
              </a:rPr>
              <a:t>	</a:t>
            </a:r>
            <a:r>
              <a:rPr lang="en-US" i="1" dirty="0" err="1">
                <a:latin typeface="Calibri" pitchFamily="34" charset="0"/>
              </a:rPr>
              <a:t>Operasi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ini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digunakan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mendapatkan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objek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dari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gambar</a:t>
            </a:r>
            <a:r>
              <a:rPr lang="en-US" i="1" dirty="0">
                <a:latin typeface="Calibri" pitchFamily="34" charset="0"/>
              </a:rPr>
              <a:t> yang </a:t>
            </a:r>
            <a:r>
              <a:rPr lang="en-US" i="1" dirty="0" err="1">
                <a:latin typeface="Calibri" pitchFamily="34" charset="0"/>
              </a:rPr>
              <a:t>diambil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pada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tempat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atau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adegan</a:t>
            </a:r>
            <a:r>
              <a:rPr lang="en-US" i="1" dirty="0">
                <a:latin typeface="Calibri" pitchFamily="34" charset="0"/>
              </a:rPr>
              <a:t> yang </a:t>
            </a:r>
            <a:r>
              <a:rPr lang="en-US" i="1" dirty="0" err="1">
                <a:latin typeface="Calibri" pitchFamily="34" charset="0"/>
              </a:rPr>
              <a:t>sama</a:t>
            </a:r>
            <a:r>
              <a:rPr lang="en-US" i="1" dirty="0">
                <a:latin typeface="Calibri" pitchFamily="34" charset="0"/>
              </a:rPr>
              <a:t>. Juga </a:t>
            </a:r>
            <a:r>
              <a:rPr lang="en-US" i="1" dirty="0" err="1">
                <a:latin typeface="Calibri" pitchFamily="34" charset="0"/>
              </a:rPr>
              <a:t>digunakan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untuk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mendeteksi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perubahan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pada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>
                <a:solidFill>
                  <a:srgbClr val="0000FF"/>
                </a:solidFill>
                <a:latin typeface="Calibri" pitchFamily="34" charset="0"/>
              </a:rPr>
              <a:t>moving image</a:t>
            </a:r>
            <a:r>
              <a:rPr lang="en-US" i="1" dirty="0">
                <a:latin typeface="Calibri" pitchFamily="34" charset="0"/>
              </a:rPr>
              <a:t>.</a:t>
            </a:r>
            <a:endParaRPr lang="en-US" sz="18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7632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2C798A-97DC-46F9-825C-03A9B4FC8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Efek</a:t>
            </a:r>
            <a:r>
              <a:rPr lang="en-US" dirty="0"/>
              <a:t> </a:t>
            </a:r>
            <a:r>
              <a:rPr lang="en-US" dirty="0" err="1"/>
              <a:t>perkalian</a:t>
            </a:r>
            <a:r>
              <a:rPr lang="en-US" dirty="0"/>
              <a:t> </a:t>
            </a:r>
            <a:r>
              <a:rPr lang="en-US" dirty="0" err="1"/>
              <a:t>citra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8E2B5D-B5D9-45FA-8CC7-4B7CC9447B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 Y </a:t>
            </a:r>
            <a:r>
              <a:rPr lang="en-US" sz="2400" dirty="0" err="1"/>
              <a:t>citra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	Z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hasil</a:t>
            </a:r>
            <a:r>
              <a:rPr lang="en-US" sz="2400" dirty="0"/>
              <a:t> product </a:t>
            </a:r>
            <a:r>
              <a:rPr lang="en-US" sz="2400" dirty="0" err="1"/>
              <a:t>antara</a:t>
            </a:r>
            <a:r>
              <a:rPr lang="en-US" sz="2400" dirty="0"/>
              <a:t> </a:t>
            </a:r>
            <a:r>
              <a:rPr lang="en-US" sz="2400" dirty="0" err="1"/>
              <a:t>nilai</a:t>
            </a:r>
            <a:r>
              <a:rPr lang="en-US" sz="2400" dirty="0"/>
              <a:t> brightness </a:t>
            </a:r>
            <a:r>
              <a:rPr lang="en-US" sz="2400" dirty="0" err="1"/>
              <a:t>citra</a:t>
            </a:r>
            <a:r>
              <a:rPr lang="en-US" sz="2400" dirty="0"/>
              <a:t> X </a:t>
            </a:r>
            <a:r>
              <a:rPr lang="en-US" sz="2400" dirty="0" err="1"/>
              <a:t>dan</a:t>
            </a:r>
            <a:r>
              <a:rPr lang="en-US" sz="2400" dirty="0"/>
              <a:t> Y</a:t>
            </a:r>
          </a:p>
          <a:p>
            <a:r>
              <a:rPr lang="en-US" sz="2400" dirty="0"/>
              <a:t>Y </a:t>
            </a:r>
            <a:r>
              <a:rPr lang="en-US" sz="2400" dirty="0" err="1"/>
              <a:t>besaran</a:t>
            </a:r>
            <a:r>
              <a:rPr lang="en-US" sz="2400" dirty="0"/>
              <a:t> scalar</a:t>
            </a:r>
          </a:p>
          <a:p>
            <a:pPr marL="0" indent="0">
              <a:buNone/>
            </a:pPr>
            <a:r>
              <a:rPr lang="en-US" sz="2400" dirty="0"/>
              <a:t>	Nilai brightness Z proportional </a:t>
            </a:r>
            <a:r>
              <a:rPr lang="en-US" sz="2400" dirty="0" err="1"/>
              <a:t>terhadap</a:t>
            </a:r>
            <a:r>
              <a:rPr lang="en-US" sz="2400" dirty="0"/>
              <a:t> X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nilai</a:t>
            </a:r>
            <a:r>
              <a:rPr lang="en-US" sz="2400" dirty="0"/>
              <a:t> Y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42060666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7CAD5-8D22-4335-8E67-187AC12B4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perkalian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8B4B5-8F27-4A7A-AC3B-3163921562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31775" indent="-231775">
              <a:buNone/>
            </a:pPr>
            <a:r>
              <a:rPr lang="en-US" dirty="0" err="1">
                <a:latin typeface="Calibri" pitchFamily="34" charset="0"/>
              </a:rPr>
              <a:t>Pekalian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dua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buah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citra</a:t>
            </a:r>
            <a:endParaRPr lang="en-US" dirty="0">
              <a:latin typeface="Calibri" pitchFamily="34" charset="0"/>
            </a:endParaRPr>
          </a:p>
          <a:p>
            <a:pPr marL="231775" indent="-231775">
              <a:buNone/>
            </a:pPr>
            <a:r>
              <a:rPr lang="en-US" i="1" dirty="0">
                <a:solidFill>
                  <a:srgbClr val="0066FF"/>
                </a:solidFill>
                <a:latin typeface="Calibri" pitchFamily="34" charset="0"/>
              </a:rPr>
              <a:t>	 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C(</a:t>
            </a:r>
            <a:r>
              <a:rPr lang="en-US" i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x,y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= A(</a:t>
            </a:r>
            <a:r>
              <a:rPr lang="en-US" i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x,y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.</a:t>
            </a:r>
            <a:r>
              <a:rPr lang="en-US" i="1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B(</a:t>
            </a:r>
            <a:r>
              <a:rPr lang="en-US" i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x,y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231775" indent="-231775">
              <a:buNone/>
            </a:pP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i="1" dirty="0" err="1">
                <a:latin typeface="Calibri" pitchFamily="34" charset="0"/>
              </a:rPr>
              <a:t>Operasi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ini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digunakan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mengkoreksi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ketidak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linearan</a:t>
            </a:r>
            <a:r>
              <a:rPr lang="en-US" i="1" dirty="0">
                <a:latin typeface="Calibri" pitchFamily="34" charset="0"/>
              </a:rPr>
              <a:t> sensor </a:t>
            </a:r>
            <a:r>
              <a:rPr lang="en-US" i="1" dirty="0" err="1">
                <a:latin typeface="Calibri" pitchFamily="34" charset="0"/>
              </a:rPr>
              <a:t>dengan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cara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mengalikan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matrik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citra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dengan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matrik</a:t>
            </a:r>
            <a:r>
              <a:rPr lang="en-US" i="1" dirty="0">
                <a:latin typeface="Calibri" pitchFamily="34" charset="0"/>
              </a:rPr>
              <a:t> </a:t>
            </a:r>
            <a:r>
              <a:rPr lang="en-US" i="1" dirty="0" err="1">
                <a:latin typeface="Calibri" pitchFamily="34" charset="0"/>
              </a:rPr>
              <a:t>korelasi</a:t>
            </a:r>
            <a:r>
              <a:rPr lang="en-US" i="1" dirty="0">
                <a:latin typeface="Calibri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615030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E5C0C3-DF94-4092-A2B2-DB7DA9780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Efek</a:t>
            </a:r>
            <a:r>
              <a:rPr lang="en-US" dirty="0"/>
              <a:t> </a:t>
            </a:r>
            <a:r>
              <a:rPr lang="en-US" dirty="0" err="1"/>
              <a:t>pembagian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citra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AAA7DE-A32F-488F-9DD7-19A65F2969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Y </a:t>
            </a:r>
            <a:r>
              <a:rPr lang="en-US" dirty="0" err="1"/>
              <a:t>citra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	Z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skala</a:t>
            </a:r>
            <a:r>
              <a:rPr lang="en-US" dirty="0"/>
              <a:t> brightness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tiap</a:t>
            </a:r>
            <a:r>
              <a:rPr lang="en-US" dirty="0"/>
              <a:t> pixel di X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tiap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	pixel di Y</a:t>
            </a:r>
          </a:p>
          <a:p>
            <a:r>
              <a:rPr lang="en-US" dirty="0"/>
              <a:t>Y </a:t>
            </a:r>
            <a:r>
              <a:rPr lang="en-US" dirty="0" err="1"/>
              <a:t>besaran</a:t>
            </a:r>
            <a:r>
              <a:rPr lang="en-US" dirty="0"/>
              <a:t> scalar</a:t>
            </a:r>
          </a:p>
          <a:p>
            <a:pPr marL="0" indent="0">
              <a:buNone/>
            </a:pPr>
            <a:r>
              <a:rPr lang="en-US" dirty="0"/>
              <a:t>	Nilai brightness Z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propotional</a:t>
            </a:r>
            <a:r>
              <a:rPr lang="en-US" dirty="0"/>
              <a:t> </a:t>
            </a:r>
            <a:r>
              <a:rPr lang="en-US" dirty="0" err="1"/>
              <a:t>terbalik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X </a:t>
            </a:r>
            <a:r>
              <a:rPr lang="en-US" dirty="0" err="1"/>
              <a:t>dengan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nilai</a:t>
            </a:r>
            <a:r>
              <a:rPr lang="en-US" dirty="0"/>
              <a:t> Y</a:t>
            </a:r>
          </a:p>
        </p:txBody>
      </p:sp>
    </p:spTree>
    <p:extLst>
      <p:ext uri="{BB962C8B-B14F-4D97-AF65-F5344CB8AC3E}">
        <p14:creationId xmlns:p14="http://schemas.microsoft.com/office/powerpoint/2010/main" val="36830267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999212-F296-4416-910E-7B7D1ACF78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31775" indent="-231775">
              <a:buNone/>
            </a:pPr>
            <a:r>
              <a:rPr lang="en-US" dirty="0" err="1">
                <a:latin typeface="Calibri" pitchFamily="34" charset="0"/>
              </a:rPr>
              <a:t>Penjumlahan</a:t>
            </a:r>
            <a:r>
              <a:rPr lang="en-US" dirty="0">
                <a:latin typeface="Calibri" pitchFamily="34" charset="0"/>
              </a:rPr>
              <a:t>/</a:t>
            </a:r>
            <a:r>
              <a:rPr lang="en-US" dirty="0" err="1">
                <a:latin typeface="Calibri" pitchFamily="34" charset="0"/>
              </a:rPr>
              <a:t>pengurangan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dengan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skalar</a:t>
            </a:r>
            <a:endParaRPr lang="en-US" dirty="0">
              <a:latin typeface="Calibri" pitchFamily="34" charset="0"/>
            </a:endParaRPr>
          </a:p>
          <a:p>
            <a:pPr marL="231775" indent="-231775">
              <a:buNone/>
            </a:pPr>
            <a:r>
              <a:rPr lang="en-US" dirty="0">
                <a:latin typeface="Calibri" pitchFamily="34" charset="0"/>
              </a:rPr>
              <a:t>	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B(</a:t>
            </a:r>
            <a:r>
              <a:rPr lang="en-US" i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x,y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= A(</a:t>
            </a:r>
            <a:r>
              <a:rPr lang="en-US" i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x,y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±</a:t>
            </a:r>
            <a:r>
              <a:rPr lang="en-US" i="1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i="1" dirty="0" err="1">
                <a:latin typeface="Calibri" pitchFamily="34" charset="0"/>
                <a:cs typeface="Times New Roman" pitchFamily="18" charset="0"/>
              </a:rPr>
              <a:t>untuk</a:t>
            </a:r>
            <a:r>
              <a:rPr lang="en-US" i="1" dirty="0">
                <a:latin typeface="Calibri" pitchFamily="34" charset="0"/>
                <a:cs typeface="Times New Roman" pitchFamily="18" charset="0"/>
              </a:rPr>
              <a:t> </a:t>
            </a:r>
            <a:r>
              <a:rPr lang="en-US" i="1" dirty="0" err="1">
                <a:latin typeface="Calibri" pitchFamily="34" charset="0"/>
                <a:cs typeface="Times New Roman" pitchFamily="18" charset="0"/>
              </a:rPr>
              <a:t>terang</a:t>
            </a:r>
            <a:r>
              <a:rPr lang="en-US" i="1" dirty="0">
                <a:latin typeface="Calibri" pitchFamily="34" charset="0"/>
                <a:cs typeface="Times New Roman" pitchFamily="18" charset="0"/>
              </a:rPr>
              <a:t>/</a:t>
            </a:r>
            <a:r>
              <a:rPr lang="en-US" i="1" dirty="0" err="1">
                <a:latin typeface="Calibri" pitchFamily="34" charset="0"/>
                <a:cs typeface="Times New Roman" pitchFamily="18" charset="0"/>
              </a:rPr>
              <a:t>gelap</a:t>
            </a:r>
            <a:r>
              <a:rPr lang="en-US" i="1" dirty="0">
                <a:latin typeface="Calibri" pitchFamily="34" charset="0"/>
                <a:cs typeface="Times New Roman" pitchFamily="18" charset="0"/>
              </a:rPr>
              <a:t> </a:t>
            </a:r>
            <a:r>
              <a:rPr lang="en-US" i="1" dirty="0" err="1">
                <a:latin typeface="Calibri" pitchFamily="34" charset="0"/>
                <a:cs typeface="Times New Roman" pitchFamily="18" charset="0"/>
              </a:rPr>
              <a:t>citra</a:t>
            </a:r>
            <a:endParaRPr lang="en-US" i="1" dirty="0">
              <a:latin typeface="Calibri" pitchFamily="34" charset="0"/>
              <a:cs typeface="Times New Roman" pitchFamily="18" charset="0"/>
            </a:endParaRPr>
          </a:p>
          <a:p>
            <a:pPr marL="231775" indent="-231775">
              <a:buNone/>
            </a:pPr>
            <a:endParaRPr lang="en-US" sz="900" dirty="0">
              <a:latin typeface="Calibri" pitchFamily="34" charset="0"/>
            </a:endParaRPr>
          </a:p>
          <a:p>
            <a:pPr marL="231775" indent="-231775">
              <a:buNone/>
            </a:pPr>
            <a:r>
              <a:rPr lang="en-US" dirty="0" err="1">
                <a:latin typeface="Calibri" pitchFamily="34" charset="0"/>
              </a:rPr>
              <a:t>Pekalian</a:t>
            </a:r>
            <a:r>
              <a:rPr lang="en-US" dirty="0">
                <a:latin typeface="Calibri" pitchFamily="34" charset="0"/>
              </a:rPr>
              <a:t>/</a:t>
            </a:r>
            <a:r>
              <a:rPr lang="en-US" dirty="0" err="1">
                <a:latin typeface="Calibri" pitchFamily="34" charset="0"/>
              </a:rPr>
              <a:t>pembagian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dengan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skalar</a:t>
            </a:r>
            <a:endParaRPr lang="en-US" dirty="0">
              <a:latin typeface="Calibri" pitchFamily="34" charset="0"/>
            </a:endParaRPr>
          </a:p>
          <a:p>
            <a:pPr marL="231775" indent="-231775">
              <a:buNone/>
            </a:pPr>
            <a:r>
              <a:rPr lang="en-US" dirty="0">
                <a:latin typeface="Calibri" pitchFamily="34" charset="0"/>
              </a:rPr>
              <a:t>	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B(</a:t>
            </a:r>
            <a:r>
              <a:rPr lang="en-US" i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x,y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= A(</a:t>
            </a:r>
            <a:r>
              <a:rPr lang="en-US" i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x,y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.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c, </a:t>
            </a:r>
            <a:r>
              <a:rPr lang="en-US" i="1" dirty="0" err="1">
                <a:latin typeface="Calibri" pitchFamily="34" charset="0"/>
                <a:cs typeface="Times New Roman" pitchFamily="18" charset="0"/>
              </a:rPr>
              <a:t>untuk</a:t>
            </a:r>
            <a:r>
              <a:rPr lang="en-US" i="1" dirty="0">
                <a:latin typeface="Calibri" pitchFamily="34" charset="0"/>
                <a:cs typeface="Times New Roman" pitchFamily="18" charset="0"/>
              </a:rPr>
              <a:t> </a:t>
            </a:r>
            <a:r>
              <a:rPr lang="en-US" i="1" dirty="0" err="1">
                <a:latin typeface="Calibri" pitchFamily="34" charset="0"/>
                <a:cs typeface="Times New Roman" pitchFamily="18" charset="0"/>
              </a:rPr>
              <a:t>kalibrasi</a:t>
            </a:r>
            <a:r>
              <a:rPr lang="en-US" i="1" dirty="0">
                <a:latin typeface="Calibri" pitchFamily="34" charset="0"/>
                <a:cs typeface="Times New Roman" pitchFamily="18" charset="0"/>
              </a:rPr>
              <a:t> </a:t>
            </a:r>
            <a:r>
              <a:rPr lang="en-US" i="1" dirty="0" err="1">
                <a:latin typeface="Calibri" pitchFamily="34" charset="0"/>
                <a:cs typeface="Times New Roman" pitchFamily="18" charset="0"/>
              </a:rPr>
              <a:t>kecerahan</a:t>
            </a:r>
            <a:r>
              <a:rPr lang="en-US" i="1" dirty="0">
                <a:latin typeface="Calibri" pitchFamily="34" charset="0"/>
                <a:cs typeface="Times New Roman" pitchFamily="18" charset="0"/>
              </a:rPr>
              <a:t> </a:t>
            </a:r>
            <a:r>
              <a:rPr lang="en-US" i="1" dirty="0" err="1">
                <a:latin typeface="Calibri" pitchFamily="34" charset="0"/>
                <a:cs typeface="Times New Roman" pitchFamily="18" charset="0"/>
              </a:rPr>
              <a:t>atau</a:t>
            </a:r>
            <a:r>
              <a:rPr lang="en-US" i="1" dirty="0">
                <a:latin typeface="Calibri" pitchFamily="34" charset="0"/>
                <a:cs typeface="Times New Roman" pitchFamily="18" charset="0"/>
              </a:rPr>
              <a:t> </a:t>
            </a:r>
          </a:p>
          <a:p>
            <a:pPr marL="231775" indent="-231775">
              <a:buNone/>
            </a:pP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 B(</a:t>
            </a:r>
            <a:r>
              <a:rPr lang="en-US" i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x,y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= A(</a:t>
            </a:r>
            <a:r>
              <a:rPr lang="en-US" i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x,y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/</a:t>
            </a:r>
            <a:r>
              <a:rPr lang="en-US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c, </a:t>
            </a:r>
            <a:r>
              <a:rPr lang="en-US" i="1" dirty="0" err="1">
                <a:latin typeface="Calibri" pitchFamily="34" charset="0"/>
                <a:cs typeface="Times New Roman" pitchFamily="18" charset="0"/>
              </a:rPr>
              <a:t>untuk</a:t>
            </a:r>
            <a:r>
              <a:rPr lang="en-US" i="1" dirty="0">
                <a:latin typeface="Calibri" pitchFamily="34" charset="0"/>
                <a:cs typeface="Times New Roman" pitchFamily="18" charset="0"/>
              </a:rPr>
              <a:t> </a:t>
            </a:r>
            <a:r>
              <a:rPr lang="en-US" i="1" dirty="0" err="1">
                <a:latin typeface="Calibri" pitchFamily="34" charset="0"/>
                <a:cs typeface="Times New Roman" pitchFamily="18" charset="0"/>
              </a:rPr>
              <a:t>normalisasi</a:t>
            </a:r>
            <a:r>
              <a:rPr lang="en-US" i="1" dirty="0">
                <a:latin typeface="Calibri" pitchFamily="34" charset="0"/>
                <a:cs typeface="Times New Roman" pitchFamily="18" charset="0"/>
              </a:rPr>
              <a:t> </a:t>
            </a:r>
            <a:r>
              <a:rPr lang="en-US" i="1" dirty="0" err="1">
                <a:latin typeface="Calibri" pitchFamily="34" charset="0"/>
                <a:cs typeface="Times New Roman" pitchFamily="18" charset="0"/>
              </a:rPr>
              <a:t>kecerahan</a:t>
            </a:r>
            <a:endParaRPr lang="en-U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92149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D2AA7-C2A0-4B25-AAE0-6DE632DFE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boolean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388BC5-1989-4D68-BFF4-D130722CF1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/>
              <a:t>Operasi</a:t>
            </a:r>
            <a:r>
              <a:rPr lang="en-US" sz="2400" dirty="0"/>
              <a:t> Boolean </a:t>
            </a:r>
            <a:r>
              <a:rPr lang="en-US" sz="2400" dirty="0">
                <a:sym typeface="Wingdings" panose="05000000000000000000" pitchFamily="2" charset="2"/>
              </a:rPr>
              <a:t> </a:t>
            </a:r>
            <a:r>
              <a:rPr lang="en-US" sz="2400" dirty="0"/>
              <a:t>AND, OR, NOT</a:t>
            </a:r>
          </a:p>
          <a:p>
            <a:r>
              <a:rPr lang="en-US" sz="2400" dirty="0" err="1"/>
              <a:t>Kombinasinya</a:t>
            </a:r>
            <a:r>
              <a:rPr lang="en-US" sz="2400" dirty="0"/>
              <a:t> </a:t>
            </a:r>
            <a:r>
              <a:rPr lang="en-US" sz="2400" dirty="0">
                <a:sym typeface="Wingdings" panose="05000000000000000000" pitchFamily="2" charset="2"/>
              </a:rPr>
              <a:t> </a:t>
            </a:r>
            <a:r>
              <a:rPr lang="en-US" sz="2400" dirty="0"/>
              <a:t>NAND, NOR, XOR</a:t>
            </a:r>
            <a:endParaRPr lang="id-ID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296884-B750-4779-86ED-99250D2C02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826" t="29383" r="26087" b="52465"/>
          <a:stretch/>
        </p:blipFill>
        <p:spPr>
          <a:xfrm>
            <a:off x="4662955" y="3327697"/>
            <a:ext cx="6330752" cy="2476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8105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36CEDD-6FD3-4CA4-9C01-74B50D648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geometri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12E12F-6DC3-44AD-993E-F452B06A64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Proses yang </a:t>
            </a:r>
            <a:r>
              <a:rPr lang="en-US" sz="2400" dirty="0" err="1"/>
              <a:t>memanipulasi</a:t>
            </a:r>
            <a:r>
              <a:rPr lang="en-US" sz="2400" dirty="0"/>
              <a:t> </a:t>
            </a:r>
            <a:r>
              <a:rPr lang="en-US" sz="2400" dirty="0" err="1"/>
              <a:t>posisi</a:t>
            </a:r>
            <a:r>
              <a:rPr lang="en-US" sz="2400" dirty="0"/>
              <a:t> spatial </a:t>
            </a:r>
            <a:r>
              <a:rPr lang="en-US" sz="2400" dirty="0" err="1"/>
              <a:t>dari</a:t>
            </a:r>
            <a:r>
              <a:rPr lang="en-US" sz="2400" dirty="0"/>
              <a:t> pixel</a:t>
            </a:r>
          </a:p>
          <a:p>
            <a:r>
              <a:rPr lang="en-US" sz="2400" dirty="0" err="1"/>
              <a:t>Contohnya</a:t>
            </a:r>
            <a:r>
              <a:rPr lang="en-US" sz="2400" dirty="0"/>
              <a:t> 	zoom (zoom in </a:t>
            </a:r>
            <a:r>
              <a:rPr lang="en-US" sz="2400" dirty="0" err="1"/>
              <a:t>dan</a:t>
            </a:r>
            <a:r>
              <a:rPr lang="en-US" sz="2400" dirty="0"/>
              <a:t> zoom out)</a:t>
            </a:r>
          </a:p>
          <a:p>
            <a:pPr marL="0" indent="0">
              <a:buNone/>
            </a:pPr>
            <a:r>
              <a:rPr lang="en-US" sz="2400" dirty="0"/>
              <a:t>		</a:t>
            </a:r>
            <a:r>
              <a:rPr lang="en-US" sz="2400" dirty="0" err="1"/>
              <a:t>rotasi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		flipping</a:t>
            </a:r>
          </a:p>
          <a:p>
            <a:pPr marL="0" indent="0">
              <a:buNone/>
            </a:pPr>
            <a:r>
              <a:rPr lang="en-US" sz="2400" dirty="0"/>
              <a:t>		cut </a:t>
            </a:r>
            <a:r>
              <a:rPr lang="en-US" sz="2400" dirty="0" err="1"/>
              <a:t>dan</a:t>
            </a:r>
            <a:r>
              <a:rPr lang="en-US" sz="2400" dirty="0"/>
              <a:t> paste</a:t>
            </a:r>
          </a:p>
          <a:p>
            <a:pPr marL="0" indent="0">
              <a:buNone/>
            </a:pPr>
            <a:r>
              <a:rPr lang="en-US" sz="2400" dirty="0"/>
              <a:t>		warping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5594751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FEFC8-EF9F-406F-8591-C63A2C2FD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zoom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975024-36CC-4A38-90DA-A64595B723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Proses-proses yang </a:t>
            </a:r>
            <a:r>
              <a:rPr lang="en-US" sz="2400" dirty="0" err="1"/>
              <a:t>melibatkan</a:t>
            </a:r>
            <a:r>
              <a:rPr lang="en-US" sz="2400" dirty="0"/>
              <a:t> </a:t>
            </a:r>
            <a:r>
              <a:rPr lang="en-US" sz="2400" dirty="0" err="1"/>
              <a:t>penaikan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penurunan</a:t>
            </a:r>
            <a:r>
              <a:rPr lang="en-US" sz="2400" dirty="0"/>
              <a:t> </a:t>
            </a:r>
            <a:r>
              <a:rPr lang="en-US" sz="2400" dirty="0" err="1"/>
              <a:t>ukuran</a:t>
            </a:r>
            <a:r>
              <a:rPr lang="en-US" sz="2400" dirty="0"/>
              <a:t> </a:t>
            </a:r>
            <a:r>
              <a:rPr lang="en-US" sz="2400" dirty="0" err="1"/>
              <a:t>citra</a:t>
            </a:r>
            <a:endParaRPr lang="en-US" sz="2400" dirty="0"/>
          </a:p>
          <a:p>
            <a:r>
              <a:rPr lang="en-US" sz="2400" dirty="0"/>
              <a:t>Teknik yang paling </a:t>
            </a:r>
            <a:r>
              <a:rPr lang="en-US" sz="2400" dirty="0" err="1"/>
              <a:t>sederhana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zooming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menduplikasikan</a:t>
            </a:r>
            <a:r>
              <a:rPr lang="en-US" sz="2400" dirty="0"/>
              <a:t> </a:t>
            </a:r>
            <a:r>
              <a:rPr lang="en-US" sz="2400" dirty="0" err="1"/>
              <a:t>nilai</a:t>
            </a:r>
            <a:r>
              <a:rPr lang="en-US" sz="2400" dirty="0"/>
              <a:t> pixel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arah</a:t>
            </a:r>
            <a:r>
              <a:rPr lang="en-US" sz="2400" dirty="0"/>
              <a:t> X </a:t>
            </a:r>
            <a:r>
              <a:rPr lang="en-US" sz="2400" dirty="0" err="1"/>
              <a:t>atau</a:t>
            </a:r>
            <a:r>
              <a:rPr lang="en-US" sz="2400" dirty="0"/>
              <a:t> Y</a:t>
            </a:r>
          </a:p>
          <a:p>
            <a:r>
              <a:rPr lang="en-US" sz="2400" dirty="0" err="1"/>
              <a:t>Jika</a:t>
            </a:r>
            <a:r>
              <a:rPr lang="en-US" sz="2400" dirty="0"/>
              <a:t> </a:t>
            </a:r>
            <a:r>
              <a:rPr lang="en-US" sz="2400" dirty="0" err="1"/>
              <a:t>citra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di </a:t>
            </a:r>
            <a:r>
              <a:rPr lang="en-US" sz="2400" dirty="0" err="1"/>
              <a:t>zzom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nilai</a:t>
            </a:r>
            <a:r>
              <a:rPr lang="en-US" sz="2400" dirty="0"/>
              <a:t> yang </a:t>
            </a:r>
            <a:r>
              <a:rPr lang="en-US" sz="2400" dirty="0" err="1"/>
              <a:t>sama</a:t>
            </a:r>
            <a:r>
              <a:rPr lang="en-US" sz="2400" dirty="0"/>
              <a:t>, </a:t>
            </a:r>
            <a:r>
              <a:rPr lang="en-US" sz="2400" dirty="0" err="1"/>
              <a:t>maka</a:t>
            </a:r>
            <a:r>
              <a:rPr lang="en-US" sz="2400" dirty="0"/>
              <a:t> “aspect ratio”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citra</a:t>
            </a:r>
            <a:r>
              <a:rPr lang="en-US" sz="2400" dirty="0"/>
              <a:t>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berubah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1627475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EF275-07EB-43CA-93FB-0DF09E10A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Aspect ratio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470F21-DCD7-4BD0-8F71-C9DA5BF278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/>
              <a:t>Rasio</a:t>
            </a:r>
            <a:r>
              <a:rPr lang="en-US" sz="2400" dirty="0"/>
              <a:t> </a:t>
            </a:r>
            <a:r>
              <a:rPr lang="en-US" sz="2400" dirty="0" err="1"/>
              <a:t>antara</a:t>
            </a:r>
            <a:r>
              <a:rPr lang="en-US" sz="2400" dirty="0"/>
              <a:t> </a:t>
            </a:r>
            <a:r>
              <a:rPr lang="en-US" sz="2400" dirty="0" err="1"/>
              <a:t>jumlah</a:t>
            </a:r>
            <a:r>
              <a:rPr lang="en-US" sz="2400" dirty="0"/>
              <a:t> </a:t>
            </a:r>
            <a:r>
              <a:rPr lang="en-US" sz="2400" dirty="0" err="1"/>
              <a:t>titik</a:t>
            </a:r>
            <a:r>
              <a:rPr lang="en-US" sz="2400" dirty="0"/>
              <a:t> vertical </a:t>
            </a:r>
            <a:r>
              <a:rPr lang="en-US" sz="2400" dirty="0" err="1"/>
              <a:t>dan</a:t>
            </a:r>
            <a:r>
              <a:rPr lang="en-US" sz="2400" dirty="0"/>
              <a:t> horizontal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mendapatkan</a:t>
            </a:r>
            <a:r>
              <a:rPr lang="en-US" sz="2400" dirty="0"/>
              <a:t> </a:t>
            </a:r>
            <a:r>
              <a:rPr lang="en-US" sz="2400" dirty="0" err="1"/>
              <a:t>panjang</a:t>
            </a:r>
            <a:r>
              <a:rPr lang="en-US" sz="2400" dirty="0"/>
              <a:t> yang </a:t>
            </a:r>
            <a:r>
              <a:rPr lang="en-US" sz="2400" dirty="0" err="1"/>
              <a:t>sama</a:t>
            </a:r>
            <a:r>
              <a:rPr lang="en-US" sz="2400" dirty="0"/>
              <a:t> di </a:t>
            </a:r>
            <a:r>
              <a:rPr lang="en-US" sz="2400" dirty="0" err="1"/>
              <a:t>kedua</a:t>
            </a:r>
            <a:r>
              <a:rPr lang="en-US" sz="2400" dirty="0"/>
              <a:t> </a:t>
            </a:r>
            <a:r>
              <a:rPr lang="en-US" sz="2400" dirty="0" err="1"/>
              <a:t>arah</a:t>
            </a:r>
            <a:r>
              <a:rPr lang="en-US" sz="2400" dirty="0"/>
              <a:t> </a:t>
            </a:r>
            <a:r>
              <a:rPr lang="en-US" sz="2400" dirty="0" err="1"/>
              <a:t>tersebut</a:t>
            </a:r>
            <a:endParaRPr lang="id-ID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D84A97-8472-4ED6-9911-F690B65E7B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761" t="33422" r="67717" b="52078"/>
          <a:stretch/>
        </p:blipFill>
        <p:spPr>
          <a:xfrm>
            <a:off x="4081668" y="3604591"/>
            <a:ext cx="3773158" cy="1861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6512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37007-A1B8-4E05-A253-8F050FE09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Zoom in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279265-BC77-4274-A12B-131B5C4CA8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/>
              <a:t>Resolusi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bertambah</a:t>
            </a:r>
            <a:endParaRPr lang="en-US" sz="2400" dirty="0"/>
          </a:p>
          <a:p>
            <a:r>
              <a:rPr lang="en-US" sz="2400" dirty="0" err="1"/>
              <a:t>Perubahan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besar</a:t>
            </a:r>
            <a:r>
              <a:rPr lang="en-US" sz="2400" dirty="0"/>
              <a:t> </a:t>
            </a:r>
            <a:r>
              <a:rPr lang="en-US" sz="2400" dirty="0" err="1"/>
              <a:t>pixelnya</a:t>
            </a:r>
            <a:endParaRPr lang="en-US" sz="2400" dirty="0"/>
          </a:p>
          <a:p>
            <a:r>
              <a:rPr lang="en-US" sz="2400" dirty="0" err="1"/>
              <a:t>Titik</a:t>
            </a:r>
            <a:r>
              <a:rPr lang="en-US" sz="2400" dirty="0"/>
              <a:t> </a:t>
            </a:r>
            <a:r>
              <a:rPr lang="en-US" sz="2400" dirty="0" err="1"/>
              <a:t>kecil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terlihat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besar</a:t>
            </a:r>
            <a:endParaRPr lang="id-ID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3AB0A6-DD70-46BE-A7A1-8C9376C20CB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500" t="16796" r="25544" b="50000"/>
          <a:stretch/>
        </p:blipFill>
        <p:spPr>
          <a:xfrm>
            <a:off x="6520070" y="1391655"/>
            <a:ext cx="5236981" cy="445273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BA45D43-D31B-4798-B8A7-9D3E844A4557}"/>
              </a:ext>
            </a:extLst>
          </p:cNvPr>
          <p:cNvSpPr/>
          <p:nvPr/>
        </p:nvSpPr>
        <p:spPr>
          <a:xfrm>
            <a:off x="6520070" y="1391655"/>
            <a:ext cx="2531165" cy="20373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58604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870DC-9A24-49AC-99DB-FFB717CD6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Zoom out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370E99-F814-48C5-BD43-0CBB736A8E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Ada </a:t>
            </a:r>
            <a:r>
              <a:rPr lang="en-US" sz="2400" dirty="0" err="1"/>
              <a:t>informasi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citra</a:t>
            </a:r>
            <a:r>
              <a:rPr lang="en-US" sz="2400" dirty="0"/>
              <a:t> yang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dihilangkan</a:t>
            </a:r>
            <a:endParaRPr lang="en-US" sz="2400" dirty="0"/>
          </a:p>
          <a:p>
            <a:r>
              <a:rPr lang="en-US" sz="2400" dirty="0"/>
              <a:t>Salah 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dirty="0" err="1"/>
              <a:t>metode</a:t>
            </a:r>
            <a:r>
              <a:rPr lang="en-US" sz="2400" dirty="0"/>
              <a:t> </a:t>
            </a:r>
            <a:r>
              <a:rPr lang="en-US" sz="2400" dirty="0" err="1"/>
              <a:t>sederhana</a:t>
            </a:r>
            <a:r>
              <a:rPr lang="en-US" sz="2400" dirty="0"/>
              <a:t> </a:t>
            </a:r>
            <a:r>
              <a:rPr lang="en-US" sz="2400" dirty="0">
                <a:sym typeface="Wingdings" panose="05000000000000000000" pitchFamily="2" charset="2"/>
              </a:rPr>
              <a:t> </a:t>
            </a:r>
            <a:r>
              <a:rPr lang="en-US" sz="2400" dirty="0" err="1">
                <a:sym typeface="Wingdings" panose="05000000000000000000" pitchFamily="2" charset="2"/>
              </a:rPr>
              <a:t>ambil</a:t>
            </a:r>
            <a:r>
              <a:rPr lang="en-US" sz="2400" dirty="0">
                <a:sym typeface="Wingdings" panose="05000000000000000000" pitchFamily="2" charset="2"/>
              </a:rPr>
              <a:t> rata-rata </a:t>
            </a:r>
            <a:r>
              <a:rPr lang="en-US" sz="2400" dirty="0" err="1">
                <a:sym typeface="Wingdings" panose="05000000000000000000" pitchFamily="2" charset="2"/>
              </a:rPr>
              <a:t>dari</a:t>
            </a:r>
            <a:r>
              <a:rPr lang="en-US" sz="2400" dirty="0">
                <a:sym typeface="Wingdings" panose="05000000000000000000" pitchFamily="2" charset="2"/>
              </a:rPr>
              <a:t> </a:t>
            </a:r>
            <a:r>
              <a:rPr lang="en-US" sz="2400" dirty="0" err="1">
                <a:sym typeface="Wingdings" panose="05000000000000000000" pitchFamily="2" charset="2"/>
              </a:rPr>
              <a:t>nilai</a:t>
            </a:r>
            <a:r>
              <a:rPr lang="en-US" sz="2400" dirty="0">
                <a:sym typeface="Wingdings" panose="05000000000000000000" pitchFamily="2" charset="2"/>
              </a:rPr>
              <a:t> n pixel </a:t>
            </a:r>
            <a:r>
              <a:rPr lang="en-US" sz="2400" dirty="0" err="1">
                <a:sym typeface="Wingdings" panose="05000000000000000000" pitchFamily="2" charset="2"/>
              </a:rPr>
              <a:t>bertetangga</a:t>
            </a:r>
            <a:r>
              <a:rPr lang="en-US" sz="2400" dirty="0">
                <a:sym typeface="Wingdings" panose="05000000000000000000" pitchFamily="2" charset="2"/>
              </a:rPr>
              <a:t> </a:t>
            </a:r>
            <a:r>
              <a:rPr lang="en-US" sz="2400" dirty="0" err="1">
                <a:sym typeface="Wingdings" panose="05000000000000000000" pitchFamily="2" charset="2"/>
              </a:rPr>
              <a:t>pada</a:t>
            </a:r>
            <a:r>
              <a:rPr lang="en-US" sz="2400" dirty="0">
                <a:sym typeface="Wingdings" panose="05000000000000000000" pitchFamily="2" charset="2"/>
              </a:rPr>
              <a:t> x </a:t>
            </a:r>
            <a:r>
              <a:rPr lang="en-US" sz="2400" dirty="0" err="1">
                <a:sym typeface="Wingdings" panose="05000000000000000000" pitchFamily="2" charset="2"/>
              </a:rPr>
              <a:t>sebagai</a:t>
            </a:r>
            <a:r>
              <a:rPr lang="en-US" sz="2400" dirty="0">
                <a:sym typeface="Wingdings" panose="05000000000000000000" pitchFamily="2" charset="2"/>
              </a:rPr>
              <a:t> </a:t>
            </a:r>
            <a:r>
              <a:rPr lang="en-US" sz="2400" dirty="0" err="1">
                <a:sym typeface="Wingdings" panose="05000000000000000000" pitchFamily="2" charset="2"/>
              </a:rPr>
              <a:t>nilai</a:t>
            </a:r>
            <a:r>
              <a:rPr lang="en-US" sz="2400" dirty="0">
                <a:sym typeface="Wingdings" panose="05000000000000000000" pitchFamily="2" charset="2"/>
              </a:rPr>
              <a:t> </a:t>
            </a:r>
            <a:r>
              <a:rPr lang="en-US" sz="2400" dirty="0" err="1">
                <a:sym typeface="Wingdings" panose="05000000000000000000" pitchFamily="2" charset="2"/>
              </a:rPr>
              <a:t>dari</a:t>
            </a:r>
            <a:r>
              <a:rPr lang="en-US" sz="2400" dirty="0">
                <a:sym typeface="Wingdings" panose="05000000000000000000" pitchFamily="2" charset="2"/>
              </a:rPr>
              <a:t> </a:t>
            </a:r>
            <a:r>
              <a:rPr lang="en-US" sz="2400" dirty="0" err="1">
                <a:sym typeface="Wingdings" panose="05000000000000000000" pitchFamily="2" charset="2"/>
              </a:rPr>
              <a:t>satu</a:t>
            </a:r>
            <a:r>
              <a:rPr lang="en-US" sz="2400" dirty="0">
                <a:sym typeface="Wingdings" panose="05000000000000000000" pitchFamily="2" charset="2"/>
              </a:rPr>
              <a:t> pixel </a:t>
            </a:r>
            <a:r>
              <a:rPr lang="en-US" sz="2400" dirty="0" err="1">
                <a:sym typeface="Wingdings" panose="05000000000000000000" pitchFamily="2" charset="2"/>
              </a:rPr>
              <a:t>pada</a:t>
            </a:r>
            <a:r>
              <a:rPr lang="en-US" sz="2400" dirty="0">
                <a:sym typeface="Wingdings" panose="05000000000000000000" pitchFamily="2" charset="2"/>
              </a:rPr>
              <a:t> z</a:t>
            </a:r>
          </a:p>
          <a:p>
            <a:r>
              <a:rPr lang="en-US" sz="2400" dirty="0" err="1">
                <a:sym typeface="Wingdings" panose="05000000000000000000" pitchFamily="2" charset="2"/>
              </a:rPr>
              <a:t>Contoh</a:t>
            </a:r>
            <a:r>
              <a:rPr lang="en-US" sz="2400" dirty="0">
                <a:sym typeface="Wingdings" panose="05000000000000000000" pitchFamily="2" charset="2"/>
              </a:rPr>
              <a:t> </a:t>
            </a:r>
            <a:r>
              <a:rPr lang="en-US" sz="2400" dirty="0" err="1">
                <a:sym typeface="Wingdings" panose="05000000000000000000" pitchFamily="2" charset="2"/>
              </a:rPr>
              <a:t>hasil</a:t>
            </a:r>
            <a:r>
              <a:rPr lang="en-US" sz="2400" dirty="0">
                <a:sym typeface="Wingdings" panose="05000000000000000000" pitchFamily="2" charset="2"/>
              </a:rPr>
              <a:t> rata-</a:t>
            </a:r>
            <a:r>
              <a:rPr lang="en-US" sz="2400" dirty="0" err="1">
                <a:sym typeface="Wingdings" panose="05000000000000000000" pitchFamily="2" charset="2"/>
              </a:rPr>
              <a:t>ratanya</a:t>
            </a:r>
            <a:r>
              <a:rPr lang="en-US" sz="2400" dirty="0">
                <a:sym typeface="Wingdings" panose="05000000000000000000" pitchFamily="2" charset="2"/>
              </a:rPr>
              <a:t> 4 pixel </a:t>
            </a:r>
            <a:r>
              <a:rPr lang="en-US" sz="2400" dirty="0" err="1">
                <a:sym typeface="Wingdings" panose="05000000000000000000" pitchFamily="2" charset="2"/>
              </a:rPr>
              <a:t>pada</a:t>
            </a:r>
            <a:r>
              <a:rPr lang="en-US" sz="2400" dirty="0">
                <a:sym typeface="Wingdings" panose="05000000000000000000" pitchFamily="2" charset="2"/>
              </a:rPr>
              <a:t> x </a:t>
            </a:r>
            <a:r>
              <a:rPr lang="en-US" sz="2400" dirty="0" err="1">
                <a:sym typeface="Wingdings" panose="05000000000000000000" pitchFamily="2" charset="2"/>
              </a:rPr>
              <a:t>menjadi</a:t>
            </a:r>
            <a:r>
              <a:rPr lang="en-US" sz="2400" dirty="0">
                <a:sym typeface="Wingdings" panose="05000000000000000000" pitchFamily="2" charset="2"/>
              </a:rPr>
              <a:t> 1 pixel </a:t>
            </a:r>
            <a:r>
              <a:rPr lang="en-US" sz="2400" dirty="0" err="1">
                <a:sym typeface="Wingdings" panose="05000000000000000000" pitchFamily="2" charset="2"/>
              </a:rPr>
              <a:t>pada</a:t>
            </a:r>
            <a:r>
              <a:rPr lang="en-US" sz="2400" dirty="0">
                <a:sym typeface="Wingdings" panose="05000000000000000000" pitchFamily="2" charset="2"/>
              </a:rPr>
              <a:t> z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20454423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8D03BA8-D98B-456A-894F-D596F74817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652" t="25302" r="25217" b="43572"/>
          <a:stretch/>
        </p:blipFill>
        <p:spPr>
          <a:xfrm>
            <a:off x="1451578" y="2107096"/>
            <a:ext cx="9567079" cy="2610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6933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D6B513-1638-4F7C-B37E-07A4BC5B0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rotasi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F0D116-A0EF-4D46-A130-97D89CDD1F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/>
              <a:t>Rotasi</a:t>
            </a:r>
            <a:r>
              <a:rPr lang="en-US" sz="2400" dirty="0"/>
              <a:t> </a:t>
            </a:r>
            <a:r>
              <a:rPr lang="en-US" sz="2400" dirty="0" err="1"/>
              <a:t>sederhana</a:t>
            </a:r>
            <a:r>
              <a:rPr lang="en-US" sz="2400" dirty="0"/>
              <a:t>: </a:t>
            </a:r>
            <a:r>
              <a:rPr lang="en-US" sz="2400" dirty="0" err="1"/>
              <a:t>kelipatan</a:t>
            </a:r>
            <a:r>
              <a:rPr lang="en-US" sz="2400" dirty="0"/>
              <a:t> 90</a:t>
            </a:r>
            <a:r>
              <a:rPr lang="en-US" sz="2400" dirty="0">
                <a:sym typeface="Symbol" panose="05050102010706020507" pitchFamily="18" charset="2"/>
              </a:rPr>
              <a:t></a:t>
            </a:r>
          </a:p>
          <a:p>
            <a:r>
              <a:rPr lang="en-US" sz="2400" dirty="0" err="1">
                <a:sym typeface="Symbol" panose="05050102010706020507" pitchFamily="18" charset="2"/>
              </a:rPr>
              <a:t>Salin</a:t>
            </a:r>
            <a:r>
              <a:rPr lang="en-US" sz="2400" dirty="0">
                <a:sym typeface="Symbol" panose="05050102010706020507" pitchFamily="18" charset="2"/>
              </a:rPr>
              <a:t> pixel-pixel </a:t>
            </a:r>
            <a:r>
              <a:rPr lang="en-US" sz="2400" dirty="0" err="1">
                <a:sym typeface="Symbol" panose="05050102010706020507" pitchFamily="18" charset="2"/>
              </a:rPr>
              <a:t>baris</a:t>
            </a:r>
            <a:r>
              <a:rPr lang="en-US" sz="2400" dirty="0">
                <a:sym typeface="Symbol" panose="05050102010706020507" pitchFamily="18" charset="2"/>
              </a:rPr>
              <a:t> </a:t>
            </a:r>
            <a:r>
              <a:rPr lang="en-US" sz="2400" dirty="0" err="1">
                <a:sym typeface="Symbol" panose="05050102010706020507" pitchFamily="18" charset="2"/>
              </a:rPr>
              <a:t>ke</a:t>
            </a:r>
            <a:r>
              <a:rPr lang="en-US" sz="2400" dirty="0">
                <a:sym typeface="Symbol" panose="05050102010706020507" pitchFamily="18" charset="2"/>
              </a:rPr>
              <a:t> pixel-pixel </a:t>
            </a:r>
            <a:r>
              <a:rPr lang="en-US" sz="2400" dirty="0" err="1">
                <a:sym typeface="Symbol" panose="05050102010706020507" pitchFamily="18" charset="2"/>
              </a:rPr>
              <a:t>kolom</a:t>
            </a:r>
            <a:r>
              <a:rPr lang="en-US" sz="2400" dirty="0">
                <a:sym typeface="Symbol" panose="05050102010706020507" pitchFamily="18" charset="2"/>
              </a:rPr>
              <a:t> </a:t>
            </a:r>
            <a:r>
              <a:rPr lang="en-US" sz="2400" dirty="0" err="1">
                <a:sym typeface="Symbol" panose="05050102010706020507" pitchFamily="18" charset="2"/>
              </a:rPr>
              <a:t>sesuai</a:t>
            </a:r>
            <a:r>
              <a:rPr lang="en-US" sz="2400" dirty="0">
                <a:sym typeface="Symbol" panose="05050102010706020507" pitchFamily="18" charset="2"/>
              </a:rPr>
              <a:t> </a:t>
            </a:r>
            <a:r>
              <a:rPr lang="en-US" sz="2400" dirty="0" err="1">
                <a:sym typeface="Symbol" panose="05050102010706020507" pitchFamily="18" charset="2"/>
              </a:rPr>
              <a:t>arah</a:t>
            </a:r>
            <a:r>
              <a:rPr lang="en-US" sz="2400" dirty="0">
                <a:sym typeface="Symbol" panose="05050102010706020507" pitchFamily="18" charset="2"/>
              </a:rPr>
              <a:t> </a:t>
            </a:r>
            <a:r>
              <a:rPr lang="en-US" sz="2400" dirty="0" err="1">
                <a:sym typeface="Symbol" panose="05050102010706020507" pitchFamily="18" charset="2"/>
              </a:rPr>
              <a:t>rotasi</a:t>
            </a:r>
            <a:endParaRPr lang="id-ID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A5D399-DC9D-4DC8-8981-AD7AB21E8B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870" t="48309" r="59565" b="33131"/>
          <a:stretch/>
        </p:blipFill>
        <p:spPr>
          <a:xfrm>
            <a:off x="3260033" y="3372500"/>
            <a:ext cx="5932562" cy="2093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3919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4D091-924E-493F-B4E3-7155EB4A4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flipping</a:t>
            </a:r>
            <a:endParaRPr lang="id-ID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4B2121-1424-4B0B-995A-542B1DA6E5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906" t="17182" r="62826" b="52272"/>
          <a:stretch/>
        </p:blipFill>
        <p:spPr>
          <a:xfrm>
            <a:off x="3015335" y="2015731"/>
            <a:ext cx="5710815" cy="3881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060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81EA31-0973-4CB3-B39B-4B3BF7AC5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Cut &amp; paste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9D73DB-E315-4938-A6B7-870419C159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/>
              <a:t>Pemilihan</a:t>
            </a:r>
            <a:r>
              <a:rPr lang="en-US" sz="2400" dirty="0"/>
              <a:t> (</a:t>
            </a:r>
            <a:r>
              <a:rPr lang="en-US" sz="2400" dirty="0" err="1"/>
              <a:t>mulai</a:t>
            </a:r>
            <a:r>
              <a:rPr lang="en-US" sz="2400" dirty="0"/>
              <a:t> paling </a:t>
            </a:r>
            <a:r>
              <a:rPr lang="en-US" sz="2400" dirty="0" err="1"/>
              <a:t>mudah</a:t>
            </a:r>
            <a:r>
              <a:rPr lang="en-US" sz="2400" dirty="0"/>
              <a:t>):</a:t>
            </a:r>
          </a:p>
          <a:p>
            <a:r>
              <a:rPr lang="en-US" sz="2400" dirty="0" err="1"/>
              <a:t>Segiempat</a:t>
            </a:r>
            <a:endParaRPr lang="en-US" sz="2400" dirty="0"/>
          </a:p>
          <a:p>
            <a:r>
              <a:rPr lang="en-US" sz="2400" dirty="0" err="1"/>
              <a:t>Bentuk</a:t>
            </a:r>
            <a:r>
              <a:rPr lang="en-US" sz="2400" dirty="0"/>
              <a:t> </a:t>
            </a:r>
            <a:r>
              <a:rPr lang="en-US" sz="2400" dirty="0" err="1"/>
              <a:t>geometri</a:t>
            </a:r>
            <a:r>
              <a:rPr lang="en-US" sz="2400" dirty="0"/>
              <a:t> lain: </a:t>
            </a:r>
            <a:r>
              <a:rPr lang="en-US" sz="2400" dirty="0" err="1"/>
              <a:t>lingkaran</a:t>
            </a:r>
            <a:r>
              <a:rPr lang="en-US" sz="2400" dirty="0"/>
              <a:t>, </a:t>
            </a:r>
            <a:r>
              <a:rPr lang="en-US" sz="2400" dirty="0" err="1"/>
              <a:t>elips</a:t>
            </a:r>
            <a:r>
              <a:rPr lang="en-US" sz="2400" dirty="0"/>
              <a:t>, polygon</a:t>
            </a:r>
          </a:p>
          <a:p>
            <a:r>
              <a:rPr lang="en-US" sz="2400" dirty="0"/>
              <a:t>freeform</a:t>
            </a:r>
            <a:endParaRPr lang="id-ID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93F5AC-F3A1-4B8A-891D-8A95ED9382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087" t="61968" r="59348" b="21919"/>
          <a:stretch/>
        </p:blipFill>
        <p:spPr>
          <a:xfrm>
            <a:off x="4670360" y="3896139"/>
            <a:ext cx="6384494" cy="1956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8137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FEAE6-29D5-48AC-8C0D-8137D557A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warping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7F9388-667E-4009-B954-D358A17F10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Citra </a:t>
            </a:r>
            <a:r>
              <a:rPr lang="en-US" sz="2400" dirty="0" err="1"/>
              <a:t>diubah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cara</a:t>
            </a:r>
            <a:r>
              <a:rPr lang="en-US" sz="2400" dirty="0"/>
              <a:t> </a:t>
            </a:r>
            <a:r>
              <a:rPr lang="en-US" sz="2400" dirty="0" err="1"/>
              <a:t>mengatur</a:t>
            </a:r>
            <a:r>
              <a:rPr lang="en-US" sz="2400" dirty="0"/>
              <a:t> </a:t>
            </a:r>
            <a:r>
              <a:rPr lang="en-US" sz="2400" dirty="0" err="1"/>
              <a:t>kembali</a:t>
            </a:r>
            <a:r>
              <a:rPr lang="en-US" sz="2400" dirty="0"/>
              <a:t> </a:t>
            </a:r>
            <a:r>
              <a:rPr lang="en-US" sz="2400" dirty="0" err="1"/>
              <a:t>hubungan</a:t>
            </a:r>
            <a:r>
              <a:rPr lang="en-US" sz="2400" dirty="0"/>
              <a:t> spatial </a:t>
            </a:r>
            <a:r>
              <a:rPr lang="en-US" sz="2400" dirty="0" err="1"/>
              <a:t>antara</a:t>
            </a:r>
            <a:r>
              <a:rPr lang="en-US" sz="2400" dirty="0"/>
              <a:t> </a:t>
            </a:r>
            <a:r>
              <a:rPr lang="en-US" sz="2400" dirty="0" err="1"/>
              <a:t>objek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suatu</a:t>
            </a:r>
            <a:r>
              <a:rPr lang="en-US" sz="2400" dirty="0"/>
              <a:t> template spatial </a:t>
            </a:r>
          </a:p>
          <a:p>
            <a:r>
              <a:rPr lang="en-US" sz="2400" dirty="0" err="1"/>
              <a:t>Menimbulkan</a:t>
            </a:r>
            <a:r>
              <a:rPr lang="en-US" sz="2400" dirty="0"/>
              <a:t> </a:t>
            </a:r>
            <a:r>
              <a:rPr lang="en-US" sz="2400" dirty="0" err="1"/>
              <a:t>efek-efek</a:t>
            </a:r>
            <a:r>
              <a:rPr lang="en-US" sz="2400" dirty="0"/>
              <a:t> </a:t>
            </a:r>
            <a:r>
              <a:rPr lang="en-US" sz="2400" dirty="0" err="1"/>
              <a:t>khusus</a:t>
            </a:r>
            <a:endParaRPr lang="id-ID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536216-6D13-480D-85FC-5E0DB500B0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609" t="33810" r="35652" b="44151"/>
          <a:stretch/>
        </p:blipFill>
        <p:spPr>
          <a:xfrm>
            <a:off x="6867167" y="2953505"/>
            <a:ext cx="4187687" cy="3099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9173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8DD9A-40FB-43C8-B21E-D30B0C13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warping</a:t>
            </a:r>
            <a:endParaRPr lang="id-ID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C9F30D-B237-4AF5-8BC8-5930628D89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652" t="17182" r="60544" b="52465"/>
          <a:stretch/>
        </p:blipFill>
        <p:spPr>
          <a:xfrm>
            <a:off x="2813007" y="1948069"/>
            <a:ext cx="6565986" cy="389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7238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2D51E-C0FF-4503-B91B-508E0ECDC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UTS, 19 April 2018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99CCF5-75C8-4432-BB13-189E9A043F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Tugas</a:t>
            </a:r>
            <a:r>
              <a:rPr lang="en-US" dirty="0"/>
              <a:t> coding </a:t>
            </a:r>
            <a:r>
              <a:rPr lang="en-US" dirty="0" err="1"/>
              <a:t>matlab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aritmetika</a:t>
            </a:r>
            <a:r>
              <a:rPr lang="en-US" dirty="0"/>
              <a:t>,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operasi</a:t>
            </a:r>
            <a:r>
              <a:rPr lang="en-US" dirty="0"/>
              <a:t> Boolean </a:t>
            </a:r>
            <a:r>
              <a:rPr lang="en-US" dirty="0" err="1"/>
              <a:t>dan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geometri</a:t>
            </a:r>
            <a:endParaRPr lang="en-US" dirty="0"/>
          </a:p>
          <a:p>
            <a:r>
              <a:rPr lang="en-US" dirty="0"/>
              <a:t>Listing program + capture </a:t>
            </a:r>
            <a:r>
              <a:rPr lang="en-US" dirty="0" err="1"/>
              <a:t>imshow</a:t>
            </a:r>
            <a:r>
              <a:rPr lang="en-US" dirty="0"/>
              <a:t> </a:t>
            </a:r>
            <a:r>
              <a:rPr lang="en-US" dirty="0" err="1"/>
              <a:t>nya</a:t>
            </a:r>
            <a:endParaRPr lang="en-US" dirty="0"/>
          </a:p>
          <a:p>
            <a:r>
              <a:rPr lang="en-US" dirty="0" err="1"/>
              <a:t>Dikumpulkan</a:t>
            </a:r>
            <a:r>
              <a:rPr lang="en-US" dirty="0"/>
              <a:t> 26 April 2018</a:t>
            </a:r>
          </a:p>
          <a:p>
            <a:pPr marL="0" indent="0">
              <a:buNone/>
            </a:pPr>
            <a:r>
              <a:rPr lang="en-US" dirty="0"/>
              <a:t>	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991289809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104</TotalTime>
  <Words>273</Words>
  <Application>Microsoft Office PowerPoint</Application>
  <PresentationFormat>Widescreen</PresentationFormat>
  <Paragraphs>102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Gill Sans MT</vt:lpstr>
      <vt:lpstr>Symbol</vt:lpstr>
      <vt:lpstr>Times New Roman</vt:lpstr>
      <vt:lpstr>Wingdings</vt:lpstr>
      <vt:lpstr>Gallery</vt:lpstr>
      <vt:lpstr>OPERASI DASAR PENGOLAHAN CITRA</vt:lpstr>
      <vt:lpstr>OPERASI ARITMETIKA</vt:lpstr>
      <vt:lpstr>Efek penjumlahan pada citra</vt:lpstr>
      <vt:lpstr>Operasi penjumlahan</vt:lpstr>
      <vt:lpstr>Efek pengurangan pada citra</vt:lpstr>
      <vt:lpstr>Operasi pengurangan</vt:lpstr>
      <vt:lpstr>Efek perkalian citra</vt:lpstr>
      <vt:lpstr>Operasi perkalian</vt:lpstr>
      <vt:lpstr>Efek pembagian pada citra</vt:lpstr>
      <vt:lpstr>PowerPoint Presentation</vt:lpstr>
      <vt:lpstr>Operasi boolean</vt:lpstr>
      <vt:lpstr>Operasi geometri</vt:lpstr>
      <vt:lpstr>zoom</vt:lpstr>
      <vt:lpstr>Aspect ratio</vt:lpstr>
      <vt:lpstr>Zoom in</vt:lpstr>
      <vt:lpstr>Zoom out</vt:lpstr>
      <vt:lpstr>PowerPoint Presentation</vt:lpstr>
      <vt:lpstr>rotasi</vt:lpstr>
      <vt:lpstr>flipping</vt:lpstr>
      <vt:lpstr>Cut &amp; paste</vt:lpstr>
      <vt:lpstr>warping</vt:lpstr>
      <vt:lpstr>warping</vt:lpstr>
      <vt:lpstr>UTS, 19 April 2018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OPERASI DASAR PENGOLAHAN CITRA</dc:title>
  <dc:creator>ning</dc:creator>
  <cp:lastModifiedBy>ning</cp:lastModifiedBy>
  <cp:revision>10</cp:revision>
  <dcterms:created xsi:type="dcterms:W3CDTF">2018-03-28T12:04:40Z</dcterms:created>
  <dcterms:modified xsi:type="dcterms:W3CDTF">2018-04-05T07:04:53Z</dcterms:modified>
</cp:coreProperties>
</file>