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  <p:sldMasterId id="2147483679" r:id="rId2"/>
  </p:sldMasterIdLst>
  <p:notesMasterIdLst>
    <p:notesMasterId r:id="rId27"/>
  </p:notesMasterIdLst>
  <p:handoutMasterIdLst>
    <p:handoutMasterId r:id="rId28"/>
  </p:handoutMasterIdLst>
  <p:sldIdLst>
    <p:sldId id="256" r:id="rId3"/>
    <p:sldId id="305" r:id="rId4"/>
    <p:sldId id="323" r:id="rId5"/>
    <p:sldId id="377" r:id="rId6"/>
    <p:sldId id="307" r:id="rId7"/>
    <p:sldId id="378" r:id="rId8"/>
    <p:sldId id="410" r:id="rId9"/>
    <p:sldId id="411" r:id="rId10"/>
    <p:sldId id="412" r:id="rId11"/>
    <p:sldId id="424" r:id="rId12"/>
    <p:sldId id="425" r:id="rId13"/>
    <p:sldId id="427" r:id="rId14"/>
    <p:sldId id="414" r:id="rId15"/>
    <p:sldId id="415" r:id="rId16"/>
    <p:sldId id="416" r:id="rId17"/>
    <p:sldId id="417" r:id="rId18"/>
    <p:sldId id="418" r:id="rId19"/>
    <p:sldId id="419" r:id="rId20"/>
    <p:sldId id="420" r:id="rId21"/>
    <p:sldId id="421" r:id="rId22"/>
    <p:sldId id="422" r:id="rId23"/>
    <p:sldId id="423" r:id="rId24"/>
    <p:sldId id="395" r:id="rId25"/>
    <p:sldId id="366" r:id="rId26"/>
  </p:sldIdLst>
  <p:sldSz cx="9144000" cy="6858000" type="screen4x3"/>
  <p:notesSz cx="6858000" cy="90805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CC"/>
    <a:srgbClr val="CC9900"/>
    <a:srgbClr val="6E1102"/>
    <a:srgbClr val="100690"/>
    <a:srgbClr val="6633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94581" autoAdjust="0"/>
  </p:normalViewPr>
  <p:slideViewPr>
    <p:cSldViewPr>
      <p:cViewPr>
        <p:scale>
          <a:sx n="60" d="100"/>
          <a:sy n="60" d="100"/>
        </p:scale>
        <p:origin x="-600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66A11-E336-47FB-9EA6-1D0A36B96921}" type="datetimeFigureOut">
              <a:rPr lang="en-US" smtClean="0"/>
              <a:pPr/>
              <a:t>12/3/2018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B529E-7F81-4FFA-97F6-E2A440FC5E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7038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75" y="681038"/>
            <a:ext cx="4540250" cy="34051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9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3238"/>
            <a:ext cx="5486400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9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4899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9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4899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60C57EF7-7D95-4180-8D36-D5FA51241C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7302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8524C1-EC0E-4CAF-9D32-110E4BFF0067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FB5ECD-489A-423D-9980-F18B33BE679C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4D03F5-C2EB-4F9D-9A44-642520952EE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178914-90A9-4DB7-9132-4FED01092745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91C6FE-9CF3-4778-8EBF-9DC753DED3C3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FD8DD9-7A63-44D7-B892-1B3D172FAD0C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CB0D8F-8C94-44A9-82A3-C403BEC5EAED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F3AEF3-3B69-4FE9-A6E3-E837834845C1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8A25C5-9405-4C8C-A751-51228B4ACED9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2DC25D-E932-480C-A2CB-543A9374F202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3CB68B-4CC7-4B21-A4B6-64F6278873DE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55F21C-BCFC-487C-93FF-F750BCFD0E2A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B9C7A8-106C-4AF0-9328-C06532582025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0C57EF7-7D95-4180-8D36-D5FA51241C95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052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eaLnBrk="1" hangingPunct="1"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4EDB3B2-6FB2-4BA9-A8AD-F15BE9AE3F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96465-9142-4772-B6A7-C302B42605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7C4BD3-ECCE-456A-B99B-843A6A0BE9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B908F-25F1-4716-99F1-ACA8F546A1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295C1E-02E2-42EE-9789-689527BA4A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E0875-9326-477C-A350-A4CD82D57C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D1198-992E-4B31-A41F-6537A38272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2BE082E-6D87-4665-B25B-A93C763FF6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3001093-0094-4C80-BA8B-2519679F7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EB0AC-8BDE-4BA9-BAF9-2D22599543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27BA1-EAD1-454A-AE7F-AEF68044AB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3FD32-9C33-4DF8-A75A-A6C06F7F05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C9F9-15B3-4603-BBF2-9E1FC4B79B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91E07-A7C0-4334-80BB-C3C48D927C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B9323-479F-4586-A1D6-FA9DA89848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B460A-A9F9-4519-9CB7-D25208240B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1B765-3FD8-4A94-AB07-EE791F74D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ADB4A-4923-4194-A16A-758C229757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CB4BF-5260-4FE1-BAB8-BD326270E2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DA903-051A-4345-A17E-AA8859E60A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A5CBE-C58F-4676-95EF-E43612EC6D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A2968-F844-4557-A73F-0CE72B698F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CB80DE0-0BB5-4221-A8AC-3DD5430E69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0" r:id="rId2"/>
    <p:sldLayoutId id="2147483768" r:id="rId3"/>
    <p:sldLayoutId id="2147483751" r:id="rId4"/>
    <p:sldLayoutId id="2147483769" r:id="rId5"/>
    <p:sldLayoutId id="2147483752" r:id="rId6"/>
    <p:sldLayoutId id="2147483753" r:id="rId7"/>
    <p:sldLayoutId id="2147483770" r:id="rId8"/>
    <p:sldLayoutId id="2147483771" r:id="rId9"/>
    <p:sldLayoutId id="2147483754" r:id="rId10"/>
    <p:sldLayoutId id="2147483755" r:id="rId11"/>
  </p:sldLayoutIdLst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id-ID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E31FFB-D897-47B1-82FD-81604FFDB8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381000"/>
            <a:ext cx="8458200" cy="43434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MATERI KULIAH XIII</a:t>
            </a:r>
            <a:br>
              <a:rPr lang="en-US" sz="6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</a:br>
            <a:r>
              <a:rPr lang="en-US" sz="66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PENELITIAN TINDAKAN BIMB &amp; KONSELING </a:t>
            </a:r>
            <a:endParaRPr lang="en-GB" sz="66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195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638800"/>
            <a:ext cx="9906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Subtitle 10"/>
          <p:cNvSpPr>
            <a:spLocks noGrp="1"/>
          </p:cNvSpPr>
          <p:nvPr>
            <p:ph type="subTitle" idx="1"/>
          </p:nvPr>
        </p:nvSpPr>
        <p:spPr>
          <a:xfrm>
            <a:off x="5181600" y="5867401"/>
            <a:ext cx="3733800" cy="381000"/>
          </a:xfrm>
          <a:solidFill>
            <a:schemeClr val="bg1"/>
          </a:solidFill>
        </p:spPr>
        <p:txBody>
          <a:bodyPr/>
          <a:lstStyle/>
          <a:p>
            <a:pPr marR="0" eaLnBrk="1" hangingPunct="1"/>
            <a:r>
              <a:rPr lang="en-US" sz="2000" b="1" dirty="0" err="1" smtClean="0">
                <a:solidFill>
                  <a:srgbClr val="0070C0"/>
                </a:solidFill>
              </a:rPr>
              <a:t>Supardi</a:t>
            </a:r>
            <a:r>
              <a:rPr lang="en-US" sz="2000" b="1" dirty="0" smtClean="0">
                <a:solidFill>
                  <a:srgbClr val="0070C0"/>
                </a:solidFill>
              </a:rPr>
              <a:t> UNIV.PGRI SEMARANG</a:t>
            </a:r>
            <a:endParaRPr lang="id-ID" sz="2000" b="1" dirty="0" smtClean="0">
              <a:solidFill>
                <a:srgbClr val="0070C0"/>
              </a:solidFill>
            </a:endParaRPr>
          </a:p>
          <a:p>
            <a:pPr marR="0" eaLnBrk="1" hangingPunct="1"/>
            <a:endParaRPr lang="id-ID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28600"/>
            <a:ext cx="8763000" cy="990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0" dirty="0">
                <a:solidFill>
                  <a:srgbClr val="FF0000"/>
                </a:solidFill>
              </a:rPr>
              <a:t>PENGERTIAN </a:t>
            </a:r>
            <a:r>
              <a:rPr lang="en-US" sz="4800" b="0" dirty="0" smtClean="0">
                <a:solidFill>
                  <a:srgbClr val="FF0000"/>
                </a:solidFill>
              </a:rPr>
              <a:t>PTBK</a:t>
            </a:r>
            <a:endParaRPr lang="id-ID" sz="1800" dirty="0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584325" y="3694113"/>
            <a:ext cx="6492875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endParaRPr lang="id-ID">
              <a:latin typeface="Minya Nouvelle" pitchFamily="2" charset="0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52400" y="1828800"/>
            <a:ext cx="89916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endParaRPr lang="id-ID" sz="32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685800" y="1906588"/>
            <a:ext cx="78486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id-ID" sz="3200" b="1" dirty="0">
                <a:latin typeface="Arial Narrow" pitchFamily="34" charset="0"/>
              </a:rPr>
              <a:t>Penelitian Tindakan </a:t>
            </a:r>
            <a:r>
              <a:rPr lang="en-US" sz="3200" b="1" dirty="0" err="1" smtClean="0">
                <a:latin typeface="Arial Narrow" pitchFamily="34" charset="0"/>
              </a:rPr>
              <a:t>Bimbingan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Konseling</a:t>
            </a:r>
            <a:r>
              <a:rPr lang="id-ID" sz="3200" b="1" dirty="0" smtClean="0">
                <a:latin typeface="Arial Narrow" pitchFamily="34" charset="0"/>
              </a:rPr>
              <a:t> </a:t>
            </a:r>
            <a:r>
              <a:rPr lang="id-ID" sz="3200" b="1" dirty="0">
                <a:latin typeface="Arial Narrow" pitchFamily="34" charset="0"/>
              </a:rPr>
              <a:t>(</a:t>
            </a:r>
            <a:r>
              <a:rPr lang="id-ID" sz="3200" b="1" dirty="0" smtClean="0">
                <a:latin typeface="Arial Narrow" pitchFamily="34" charset="0"/>
              </a:rPr>
              <a:t>PT</a:t>
            </a:r>
            <a:r>
              <a:rPr lang="en-US" sz="3200" b="1" dirty="0" smtClean="0">
                <a:latin typeface="Arial Narrow" pitchFamily="34" charset="0"/>
              </a:rPr>
              <a:t>BK</a:t>
            </a:r>
            <a:r>
              <a:rPr lang="id-ID" sz="3200" b="1" dirty="0" smtClean="0">
                <a:latin typeface="Arial Narrow" pitchFamily="34" charset="0"/>
              </a:rPr>
              <a:t>)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id-ID" sz="3200" b="1" dirty="0" smtClean="0">
                <a:latin typeface="Arial Narrow" pitchFamily="34" charset="0"/>
              </a:rPr>
              <a:t>adalah </a:t>
            </a:r>
            <a:r>
              <a:rPr lang="id-ID" sz="3200" b="1" dirty="0">
                <a:latin typeface="Arial Narrow" pitchFamily="34" charset="0"/>
              </a:rPr>
              <a:t>penelitian </a:t>
            </a:r>
            <a:r>
              <a:rPr lang="id-ID" sz="3200" b="1" dirty="0" smtClean="0">
                <a:latin typeface="Arial Narrow" pitchFamily="34" charset="0"/>
              </a:rPr>
              <a:t>tindakan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dilaksanakan</a:t>
            </a:r>
            <a:r>
              <a:rPr lang="id-ID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secara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berkelanjutan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terhadap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siswa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bermasalah</a:t>
            </a:r>
            <a:r>
              <a:rPr lang="id-ID" sz="3200" b="1" dirty="0" smtClean="0">
                <a:latin typeface="Arial Narrow" pitchFamily="34" charset="0"/>
              </a:rPr>
              <a:t> </a:t>
            </a:r>
            <a:r>
              <a:rPr lang="en-US" sz="3200" b="1" dirty="0" smtClean="0">
                <a:latin typeface="Arial Narrow" pitchFamily="34" charset="0"/>
              </a:rPr>
              <a:t>di </a:t>
            </a:r>
            <a:r>
              <a:rPr lang="en-US" sz="3200" b="1" dirty="0" err="1" smtClean="0">
                <a:latin typeface="Arial Narrow" pitchFamily="34" charset="0"/>
              </a:rPr>
              <a:t>suatu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sekolah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yg</a:t>
            </a:r>
            <a:r>
              <a:rPr lang="en-US" sz="3200" b="1" dirty="0" smtClean="0">
                <a:latin typeface="Arial Narrow" pitchFamily="34" charset="0"/>
              </a:rPr>
              <a:t> b</a:t>
            </a:r>
            <a:r>
              <a:rPr lang="id-ID" sz="3200" b="1" dirty="0" smtClean="0">
                <a:latin typeface="Arial Narrow" pitchFamily="34" charset="0"/>
              </a:rPr>
              <a:t>erlangsung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id-ID" sz="3200" b="1" dirty="0">
                <a:latin typeface="Arial Narrow" pitchFamily="34" charset="0"/>
              </a:rPr>
              <a:t>dengan tujuan untuk memperbaiki atau meningkatkan </a:t>
            </a:r>
            <a:r>
              <a:rPr lang="en-US" sz="3200" b="1" dirty="0" err="1" smtClean="0">
                <a:latin typeface="Arial Narrow" pitchFamily="34" charset="0"/>
              </a:rPr>
              <a:t>mutu</a:t>
            </a:r>
            <a:r>
              <a:rPr lang="en-US" sz="3200" b="1" dirty="0" smtClean="0">
                <a:latin typeface="Arial Narrow" pitchFamily="34" charset="0"/>
              </a:rPr>
              <a:t> /</a:t>
            </a:r>
            <a:r>
              <a:rPr lang="id-ID" sz="3200" b="1" dirty="0" smtClean="0">
                <a:latin typeface="Arial Narrow" pitchFamily="34" charset="0"/>
              </a:rPr>
              <a:t>kualitas 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dalam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en-US" sz="3200" b="1" dirty="0" err="1" smtClean="0">
                <a:latin typeface="Arial Narrow" pitchFamily="34" charset="0"/>
              </a:rPr>
              <a:t>mengikuti</a:t>
            </a:r>
            <a:r>
              <a:rPr lang="en-US" sz="3200" b="1" dirty="0" smtClean="0">
                <a:latin typeface="Arial Narrow" pitchFamily="34" charset="0"/>
              </a:rPr>
              <a:t> </a:t>
            </a:r>
            <a:r>
              <a:rPr lang="id-ID" sz="3200" b="1" dirty="0" smtClean="0">
                <a:latin typeface="Arial Narrow" pitchFamily="34" charset="0"/>
              </a:rPr>
              <a:t>pembelajaran</a:t>
            </a:r>
            <a:r>
              <a:rPr lang="id-ID" sz="3200" b="1" dirty="0">
                <a:latin typeface="Arial Narrow" pitchFamily="34" charset="0"/>
              </a:rPr>
              <a:t>. </a:t>
            </a:r>
            <a:endParaRPr lang="en-US" sz="3200" b="1" dirty="0">
              <a:latin typeface="Arial Narrow" pitchFamily="34" charset="0"/>
            </a:endParaRPr>
          </a:p>
        </p:txBody>
      </p:sp>
      <p:pic>
        <p:nvPicPr>
          <p:cNvPr id="9223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28600"/>
            <a:ext cx="8763000" cy="990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>
                <a:solidFill>
                  <a:srgbClr val="FF0000"/>
                </a:solidFill>
              </a:rPr>
              <a:t>PRINSIP </a:t>
            </a:r>
            <a:r>
              <a:rPr lang="en-US" sz="4800" dirty="0" smtClean="0">
                <a:solidFill>
                  <a:srgbClr val="FF0000"/>
                </a:solidFill>
              </a:rPr>
              <a:t>PTBK</a:t>
            </a:r>
            <a:endParaRPr lang="id-ID" sz="1800" dirty="0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584325" y="3694113"/>
            <a:ext cx="6492875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endParaRPr lang="id-ID">
              <a:latin typeface="Minya Nouvelle" pitchFamily="2" charset="0"/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685800" y="1371600"/>
            <a:ext cx="8001000" cy="43396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3538" indent="-363538">
              <a:spcAft>
                <a:spcPts val="1200"/>
              </a:spcAft>
              <a:buFontTx/>
              <a:buAutoNum type="arabicPeriod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melanggar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komitmen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guru/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konselor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spcAft>
                <a:spcPts val="1200"/>
              </a:spcAft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2.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Pengumpulan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data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menuntut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waktu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berlebihan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sehingga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menganggu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PBM.</a:t>
            </a:r>
          </a:p>
          <a:p>
            <a:pPr marL="457200" indent="-457200">
              <a:spcAft>
                <a:spcPts val="1200"/>
              </a:spcAft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3.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Metodologi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digunakan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taat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azas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PTK.</a:t>
            </a:r>
          </a:p>
          <a:p>
            <a:pPr marL="457200" indent="-457200">
              <a:spcAft>
                <a:spcPts val="1200"/>
              </a:spcAft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4.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Masalahnya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muncul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kondisi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sekolah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itu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spcAft>
                <a:spcPts val="1200"/>
              </a:spcAft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5.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Konsisten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peduli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terhadap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prosedur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dgn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tugas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spcAft>
                <a:spcPts val="1200"/>
              </a:spcAft>
              <a:buAutoNum type="arabicPeriod" startAt="6"/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mengenal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kelompok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eksperimen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kontrol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spcAft>
                <a:spcPts val="1200"/>
              </a:spcAft>
              <a:buAutoNum type="arabicPeriod" startAt="6"/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mengganggu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kegiatan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kurikulum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/>
            </a:r>
            <a:br>
              <a:rPr lang="en-US" sz="2400" dirty="0">
                <a:latin typeface="Arial" pitchFamily="34" charset="0"/>
                <a:cs typeface="Arial" pitchFamily="34" charset="0"/>
              </a:rPr>
            </a:br>
            <a:endParaRPr lang="id-ID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6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457200" y="304800"/>
            <a:ext cx="5791200" cy="16002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4438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5410200" cy="1295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 smtClean="0">
                <a:solidFill>
                  <a:srgbClr val="CC3300"/>
                </a:solidFill>
                <a:latin typeface="Forte" pitchFamily="66" charset="0"/>
              </a:rPr>
              <a:t>PTBK</a:t>
            </a:r>
            <a:endParaRPr lang="en-US" sz="8000" dirty="0">
              <a:solidFill>
                <a:srgbClr val="CC3300"/>
              </a:solidFill>
              <a:latin typeface="Forte" pitchFamily="66" charset="0"/>
            </a:endParaRPr>
          </a:p>
        </p:txBody>
      </p:sp>
      <p:sp>
        <p:nvSpPr>
          <p:cNvPr id="144388" name="Oval 4"/>
          <p:cNvSpPr>
            <a:spLocks noChangeArrowheads="1"/>
          </p:cNvSpPr>
          <p:nvPr/>
        </p:nvSpPr>
        <p:spPr bwMode="auto">
          <a:xfrm>
            <a:off x="457200" y="3124200"/>
            <a:ext cx="3505200" cy="1828800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>
                <a:solidFill>
                  <a:srgbClr val="CC3300"/>
                </a:solidFill>
                <a:latin typeface="Forte" pitchFamily="66" charset="0"/>
              </a:rPr>
              <a:t>Dilakukan </a:t>
            </a:r>
            <a:r>
              <a:rPr lang="en-US" sz="4000" b="1">
                <a:solidFill>
                  <a:srgbClr val="CC3300"/>
                </a:solidFill>
                <a:latin typeface="Forte" pitchFamily="66" charset="0"/>
              </a:rPr>
              <a:t>guru</a:t>
            </a:r>
            <a:endParaRPr lang="en-GB" sz="4000" b="1">
              <a:solidFill>
                <a:srgbClr val="CC3300"/>
              </a:solidFill>
              <a:latin typeface="Forte" pitchFamily="66" charset="0"/>
            </a:endParaRPr>
          </a:p>
        </p:txBody>
      </p:sp>
      <p:sp>
        <p:nvSpPr>
          <p:cNvPr id="11269" name="Oval 5"/>
          <p:cNvSpPr>
            <a:spLocks noChangeArrowheads="1"/>
          </p:cNvSpPr>
          <p:nvPr/>
        </p:nvSpPr>
        <p:spPr bwMode="auto">
          <a:xfrm>
            <a:off x="5029200" y="2133600"/>
            <a:ext cx="3733800" cy="3505200"/>
          </a:xfrm>
          <a:prstGeom prst="ellipse">
            <a:avLst/>
          </a:prstGeom>
          <a:solidFill>
            <a:srgbClr val="FFFFCC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dirty="0" err="1">
                <a:solidFill>
                  <a:srgbClr val="CC3300"/>
                </a:solidFill>
                <a:latin typeface="Forte" pitchFamily="66" charset="0"/>
              </a:rPr>
              <a:t>Meningkatkan</a:t>
            </a:r>
            <a:endParaRPr lang="en-US" sz="3600" dirty="0">
              <a:solidFill>
                <a:srgbClr val="CC3300"/>
              </a:solidFill>
              <a:latin typeface="Forte" pitchFamily="66" charset="0"/>
            </a:endParaRPr>
          </a:p>
          <a:p>
            <a:pPr algn="ctr"/>
            <a:r>
              <a:rPr lang="en-US" sz="3600" dirty="0">
                <a:solidFill>
                  <a:srgbClr val="CC3300"/>
                </a:solidFill>
                <a:latin typeface="Forte" pitchFamily="66" charset="0"/>
              </a:rPr>
              <a:t> </a:t>
            </a:r>
            <a:r>
              <a:rPr lang="en-US" sz="3600" dirty="0" err="1">
                <a:solidFill>
                  <a:srgbClr val="CC3300"/>
                </a:solidFill>
                <a:latin typeface="Forte" pitchFamily="66" charset="0"/>
              </a:rPr>
              <a:t>praktik</a:t>
            </a:r>
            <a:r>
              <a:rPr lang="en-US" sz="3600" dirty="0">
                <a:solidFill>
                  <a:schemeClr val="bg2"/>
                </a:solidFill>
                <a:latin typeface="Forte" pitchFamily="66" charset="0"/>
              </a:rPr>
              <a:t> </a:t>
            </a:r>
          </a:p>
          <a:p>
            <a:pPr algn="ctr"/>
            <a:r>
              <a:rPr lang="en-US" sz="3600" b="1" dirty="0" err="1" smtClean="0">
                <a:solidFill>
                  <a:srgbClr val="CC3300"/>
                </a:solidFill>
                <a:latin typeface="Forte" pitchFamily="66" charset="0"/>
              </a:rPr>
              <a:t>Pelayanan</a:t>
            </a:r>
            <a:r>
              <a:rPr lang="en-US" sz="3600" b="1" dirty="0" smtClean="0">
                <a:solidFill>
                  <a:srgbClr val="CC3300"/>
                </a:solidFill>
                <a:latin typeface="Forte" pitchFamily="66" charset="0"/>
              </a:rPr>
              <a:t>/</a:t>
            </a:r>
          </a:p>
          <a:p>
            <a:pPr algn="ctr"/>
            <a:r>
              <a:rPr lang="en-US" sz="3600" b="1" dirty="0" err="1" smtClean="0">
                <a:solidFill>
                  <a:srgbClr val="CC3300"/>
                </a:solidFill>
                <a:latin typeface="Forte" pitchFamily="66" charset="0"/>
              </a:rPr>
              <a:t>konseling</a:t>
            </a:r>
            <a:endParaRPr lang="en-GB" sz="3600" b="1" dirty="0">
              <a:solidFill>
                <a:srgbClr val="CC3300"/>
              </a:solidFill>
              <a:latin typeface="Forte" pitchFamily="66" charset="0"/>
            </a:endParaRPr>
          </a:p>
        </p:txBody>
      </p:sp>
      <p:sp>
        <p:nvSpPr>
          <p:cNvPr id="144390" name="AutoShape 6"/>
          <p:cNvSpPr>
            <a:spLocks noChangeArrowheads="1"/>
          </p:cNvSpPr>
          <p:nvPr/>
        </p:nvSpPr>
        <p:spPr bwMode="auto">
          <a:xfrm>
            <a:off x="4114800" y="3505200"/>
            <a:ext cx="685800" cy="10668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d-ID"/>
          </a:p>
        </p:txBody>
      </p:sp>
      <p:pic>
        <p:nvPicPr>
          <p:cNvPr id="11272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  <p:bldP spid="144388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304800"/>
            <a:ext cx="8382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400" dirty="0">
                <a:solidFill>
                  <a:srgbClr val="00B050"/>
                </a:solidFill>
                <a:effectLst/>
              </a:rPr>
              <a:t>FOKUS  </a:t>
            </a:r>
            <a:r>
              <a:rPr lang="en-US" sz="5400" dirty="0" smtClean="0">
                <a:solidFill>
                  <a:srgbClr val="00B050"/>
                </a:solidFill>
                <a:effectLst/>
              </a:rPr>
              <a:t>PTBK</a:t>
            </a:r>
            <a:r>
              <a:rPr lang="en-US" dirty="0" smtClean="0">
                <a:solidFill>
                  <a:srgbClr val="00B050"/>
                </a:solidFill>
                <a:effectLst/>
                <a:latin typeface="Minya Nouvelle" pitchFamily="2" charset="0"/>
              </a:rPr>
              <a:t> </a:t>
            </a:r>
            <a:endParaRPr lang="en-US" dirty="0">
              <a:solidFill>
                <a:srgbClr val="00B050"/>
              </a:solidFill>
              <a:effectLst/>
              <a:latin typeface="Minya Nouvelle" pitchFamily="2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28600" y="1524000"/>
            <a:ext cx="85344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5888" indent="-115888" algn="ctr" eaLnBrk="1" hangingPunct="1">
              <a:lnSpc>
                <a:spcPct val="130000"/>
              </a:lnSpc>
            </a:pPr>
            <a:r>
              <a:rPr lang="en-US" sz="3600" dirty="0" err="1">
                <a:solidFill>
                  <a:srgbClr val="FF0000"/>
                </a:solidFill>
                <a:latin typeface="Arial" charset="0"/>
                <a:cs typeface="Arial" charset="0"/>
              </a:rPr>
              <a:t>Berfokus</a:t>
            </a:r>
            <a:r>
              <a:rPr lang="en-US" sz="3600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charset="0"/>
                <a:cs typeface="Arial" charset="0"/>
              </a:rPr>
              <a:t>pada</a:t>
            </a:r>
            <a:r>
              <a:rPr lang="en-US" sz="3600" dirty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sz="3600" dirty="0" err="1" smtClean="0">
                <a:solidFill>
                  <a:srgbClr val="FF0000"/>
                </a:solidFill>
                <a:latin typeface="Arial" charset="0"/>
                <a:cs typeface="Arial" charset="0"/>
              </a:rPr>
              <a:t>Pelayanan</a:t>
            </a:r>
            <a:r>
              <a:rPr lang="en-US" sz="3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Arial" charset="0"/>
                <a:cs typeface="Arial" charset="0"/>
              </a:rPr>
              <a:t>siswa</a:t>
            </a:r>
            <a:r>
              <a:rPr lang="en-US" sz="3600" dirty="0">
                <a:solidFill>
                  <a:srgbClr val="FF0000"/>
                </a:solidFill>
                <a:latin typeface="Arial" charset="0"/>
                <a:cs typeface="Arial" charset="0"/>
              </a:rPr>
              <a:t/>
            </a:r>
            <a:br>
              <a:rPr lang="en-US" sz="3600" dirty="0">
                <a:solidFill>
                  <a:srgbClr val="FF0000"/>
                </a:solidFill>
                <a:latin typeface="Arial" charset="0"/>
                <a:cs typeface="Arial" charset="0"/>
              </a:rPr>
            </a:br>
            <a:r>
              <a:rPr lang="en-US" sz="3600" dirty="0">
                <a:latin typeface="Arial" charset="0"/>
                <a:cs typeface="Arial" charset="0"/>
              </a:rPr>
              <a:t>(</a:t>
            </a:r>
            <a:r>
              <a:rPr lang="en-US" sz="3600" dirty="0" err="1">
                <a:latin typeface="Arial" charset="0"/>
                <a:cs typeface="Arial" charset="0"/>
              </a:rPr>
              <a:t>hal-hal</a:t>
            </a:r>
            <a:r>
              <a:rPr lang="en-US" sz="3600" dirty="0">
                <a:latin typeface="Arial" charset="0"/>
                <a:cs typeface="Arial" charset="0"/>
              </a:rPr>
              <a:t> yang </a:t>
            </a:r>
            <a:r>
              <a:rPr lang="en-US" sz="3600" dirty="0" err="1">
                <a:latin typeface="Arial" charset="0"/>
                <a:cs typeface="Arial" charset="0"/>
              </a:rPr>
              <a:t>terkait</a:t>
            </a:r>
            <a:r>
              <a:rPr lang="en-US" sz="3600" dirty="0">
                <a:latin typeface="Arial" charset="0"/>
                <a:cs typeface="Arial" charset="0"/>
              </a:rPr>
              <a:t> </a:t>
            </a:r>
            <a:r>
              <a:rPr lang="en-US" sz="3600" dirty="0" err="1">
                <a:latin typeface="Arial" charset="0"/>
                <a:cs typeface="Arial" charset="0"/>
              </a:rPr>
              <a:t>dengan</a:t>
            </a:r>
            <a:r>
              <a:rPr lang="en-US" sz="3600" dirty="0">
                <a:latin typeface="Arial" charset="0"/>
                <a:cs typeface="Arial" charset="0"/>
              </a:rPr>
              <a:t> </a:t>
            </a:r>
            <a:r>
              <a:rPr lang="en-US" sz="3600" dirty="0" err="1" smtClean="0">
                <a:latin typeface="Arial" charset="0"/>
                <a:cs typeface="Arial" charset="0"/>
              </a:rPr>
              <a:t>permasalahan</a:t>
            </a:r>
            <a:r>
              <a:rPr lang="en-US" sz="3600" dirty="0" smtClean="0">
                <a:latin typeface="Arial" charset="0"/>
                <a:cs typeface="Arial" charset="0"/>
              </a:rPr>
              <a:t> di </a:t>
            </a:r>
            <a:r>
              <a:rPr lang="en-US" sz="3600" dirty="0" err="1" smtClean="0">
                <a:latin typeface="Arial" charset="0"/>
                <a:cs typeface="Arial" charset="0"/>
              </a:rPr>
              <a:t>sekolahnya</a:t>
            </a:r>
            <a:r>
              <a:rPr lang="en-US" sz="3600" dirty="0" smtClean="0">
                <a:latin typeface="Arial" charset="0"/>
                <a:cs typeface="Arial" charset="0"/>
              </a:rPr>
              <a:t> </a:t>
            </a:r>
            <a:r>
              <a:rPr lang="en-US" sz="3600" dirty="0" err="1">
                <a:latin typeface="Arial" charset="0"/>
                <a:cs typeface="Arial" charset="0"/>
              </a:rPr>
              <a:t>dalam</a:t>
            </a:r>
            <a:r>
              <a:rPr lang="en-US" sz="3600" dirty="0">
                <a:latin typeface="Arial" charset="0"/>
                <a:cs typeface="Arial" charset="0"/>
              </a:rPr>
              <a:t> </a:t>
            </a:r>
            <a:r>
              <a:rPr lang="en-US" sz="3600" dirty="0" err="1">
                <a:latin typeface="Arial" charset="0"/>
                <a:cs typeface="Arial" charset="0"/>
              </a:rPr>
              <a:t>upaya</a:t>
            </a:r>
            <a:r>
              <a:rPr lang="en-US" sz="3600" dirty="0">
                <a:latin typeface="Arial" charset="0"/>
                <a:cs typeface="Arial" charset="0"/>
              </a:rPr>
              <a:t> </a:t>
            </a:r>
            <a:r>
              <a:rPr lang="en-US" sz="3600" dirty="0" err="1" smtClean="0">
                <a:latin typeface="Arial" charset="0"/>
                <a:cs typeface="Arial" charset="0"/>
              </a:rPr>
              <a:t>perbaikkan</a:t>
            </a:r>
            <a:r>
              <a:rPr lang="en-US" sz="3600" dirty="0" smtClean="0">
                <a:latin typeface="Arial" charset="0"/>
                <a:cs typeface="Arial" charset="0"/>
              </a:rPr>
              <a:t> </a:t>
            </a:r>
            <a:r>
              <a:rPr lang="en-US" sz="3600" dirty="0" err="1" smtClean="0">
                <a:latin typeface="Arial" charset="0"/>
                <a:cs typeface="Arial" charset="0"/>
              </a:rPr>
              <a:t>perilaku</a:t>
            </a:r>
            <a:r>
              <a:rPr lang="en-US" sz="3600" dirty="0" smtClean="0">
                <a:latin typeface="Arial" charset="0"/>
                <a:cs typeface="Arial" charset="0"/>
              </a:rPr>
              <a:t> </a:t>
            </a:r>
            <a:r>
              <a:rPr lang="en-US" sz="3600" dirty="0" err="1" smtClean="0">
                <a:latin typeface="Arial" charset="0"/>
                <a:cs typeface="Arial" charset="0"/>
              </a:rPr>
              <a:t>atau</a:t>
            </a:r>
            <a:r>
              <a:rPr lang="en-US" sz="3600" dirty="0" smtClean="0">
                <a:latin typeface="Arial" charset="0"/>
                <a:cs typeface="Arial" charset="0"/>
              </a:rPr>
              <a:t> </a:t>
            </a:r>
            <a:r>
              <a:rPr lang="en-US" sz="3600" dirty="0" err="1" smtClean="0">
                <a:latin typeface="Arial" charset="0"/>
                <a:cs typeface="Arial" charset="0"/>
              </a:rPr>
              <a:t>peningkatan</a:t>
            </a:r>
            <a:r>
              <a:rPr lang="en-US" sz="3600" dirty="0" smtClean="0">
                <a:latin typeface="Arial" charset="0"/>
                <a:cs typeface="Arial" charset="0"/>
              </a:rPr>
              <a:t> </a:t>
            </a:r>
            <a:r>
              <a:rPr lang="en-US" sz="3600" dirty="0">
                <a:latin typeface="Arial" charset="0"/>
                <a:cs typeface="Arial" charset="0"/>
              </a:rPr>
              <a:t>proses </a:t>
            </a:r>
            <a:r>
              <a:rPr lang="en-US" sz="3600" dirty="0" err="1">
                <a:latin typeface="Arial" charset="0"/>
                <a:cs typeface="Arial" charset="0"/>
              </a:rPr>
              <a:t>dan</a:t>
            </a:r>
            <a:r>
              <a:rPr lang="en-US" sz="3600" dirty="0">
                <a:latin typeface="Arial" charset="0"/>
                <a:cs typeface="Arial" charset="0"/>
              </a:rPr>
              <a:t> </a:t>
            </a:r>
            <a:r>
              <a:rPr lang="en-US" sz="3600" dirty="0" err="1">
                <a:latin typeface="Arial" charset="0"/>
                <a:cs typeface="Arial" charset="0"/>
              </a:rPr>
              <a:t>hasil</a:t>
            </a:r>
            <a:r>
              <a:rPr lang="en-US" sz="3600" dirty="0">
                <a:latin typeface="Arial" charset="0"/>
                <a:cs typeface="Arial" charset="0"/>
              </a:rPr>
              <a:t> </a:t>
            </a:r>
            <a:r>
              <a:rPr lang="en-US" sz="3600" dirty="0" err="1">
                <a:latin typeface="Arial" charset="0"/>
                <a:cs typeface="Arial" charset="0"/>
              </a:rPr>
              <a:t>belajar</a:t>
            </a:r>
            <a:r>
              <a:rPr lang="en-US" sz="3600" dirty="0">
                <a:latin typeface="Arial" charset="0"/>
                <a:cs typeface="Arial" charset="0"/>
              </a:rPr>
              <a:t> )</a:t>
            </a:r>
            <a:endParaRPr lang="en-US" sz="3600" b="1" dirty="0">
              <a:latin typeface="Arial" charset="0"/>
              <a:cs typeface="Arial" charset="0"/>
            </a:endParaRPr>
          </a:p>
        </p:txBody>
      </p:sp>
      <p:pic>
        <p:nvPicPr>
          <p:cNvPr id="12293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M</a:t>
            </a:r>
            <a:r>
              <a:rPr lang="id-ID" sz="2800" dirty="0">
                <a:latin typeface="Arial" pitchFamily="34" charset="0"/>
                <a:cs typeface="Arial" pitchFamily="34" charset="0"/>
              </a:rPr>
              <a:t>emecahkan masalah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siswa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sekolah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U</a:t>
            </a:r>
            <a:r>
              <a:rPr lang="id-ID" sz="2800" dirty="0">
                <a:latin typeface="Arial" pitchFamily="34" charset="0"/>
                <a:cs typeface="Arial" pitchFamily="34" charset="0"/>
              </a:rPr>
              <a:t>paya pengembangan profesi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konselor</a:t>
            </a:r>
            <a:r>
              <a:rPr lang="id-ID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D</a:t>
            </a:r>
            <a:r>
              <a:rPr lang="id-ID" sz="2800" dirty="0">
                <a:latin typeface="Arial" pitchFamily="34" charset="0"/>
                <a:cs typeface="Arial" pitchFamily="34" charset="0"/>
              </a:rPr>
              <a:t>imulai dari permasalahan yang sederhana, nyata, jelas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pada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tingkah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laku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siswa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sekolah</a:t>
            </a:r>
            <a:r>
              <a:rPr lang="id-ID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id-ID" sz="2800" dirty="0">
                <a:latin typeface="Arial" pitchFamily="34" charset="0"/>
                <a:cs typeface="Arial" pitchFamily="34" charset="0"/>
              </a:rPr>
              <a:t>Adanya kolaborasi antara praktisi dengan </a:t>
            </a:r>
            <a:r>
              <a:rPr lang="id-ID" sz="2800" dirty="0" smtClean="0">
                <a:latin typeface="Arial" pitchFamily="34" charset="0"/>
                <a:cs typeface="Arial" pitchFamily="34" charset="0"/>
              </a:rPr>
              <a:t>peneliti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Pengumpulan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data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memakan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waktu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lama.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digeneralisasikan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65760" indent="-256032" eaLnBrk="1" fontAlgn="auto" hangingPunct="1"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perlu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populasi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sampel</a:t>
            </a:r>
            <a: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endParaRPr lang="en-US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0" dirty="0">
                <a:solidFill>
                  <a:srgbClr val="FF0000"/>
                </a:solidFill>
              </a:rPr>
              <a:t>KARAKTERISTIK </a:t>
            </a:r>
            <a:r>
              <a:rPr lang="en-US" sz="4800" b="0" dirty="0" smtClean="0">
                <a:solidFill>
                  <a:srgbClr val="FF0000"/>
                </a:solidFill>
              </a:rPr>
              <a:t>PTBK</a:t>
            </a:r>
            <a:endParaRPr lang="en-US" sz="4800" b="0" dirty="0">
              <a:solidFill>
                <a:srgbClr val="FF0000"/>
              </a:solidFill>
            </a:endParaRPr>
          </a:p>
        </p:txBody>
      </p:sp>
      <p:pic>
        <p:nvPicPr>
          <p:cNvPr id="14341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133600"/>
            <a:ext cx="8382000" cy="3505200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en-US" smtClean="0"/>
              <a:t> </a:t>
            </a:r>
          </a:p>
          <a:p>
            <a:pPr marL="0" indent="0" algn="ctr" eaLnBrk="1" hangingPunct="1">
              <a:buFont typeface="Wingdings" pitchFamily="2" charset="2"/>
              <a:buNone/>
            </a:pPr>
            <a:endParaRPr lang="en-US" smtClean="0"/>
          </a:p>
          <a:p>
            <a:pPr marL="0" indent="0" algn="ctr"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685800" y="1981200"/>
            <a:ext cx="7620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4400" b="1" dirty="0">
                <a:latin typeface="Arial" charset="0"/>
                <a:cs typeface="Arial" charset="0"/>
              </a:rPr>
              <a:t>PROSEDUR PELAKSANAAN </a:t>
            </a:r>
          </a:p>
          <a:p>
            <a:pPr algn="ctr" eaLnBrk="1" hangingPunct="1"/>
            <a:r>
              <a:rPr lang="en-US" sz="4400" b="1" dirty="0" smtClean="0">
                <a:latin typeface="Arial" charset="0"/>
                <a:cs typeface="Arial" charset="0"/>
              </a:rPr>
              <a:t>PTBK</a:t>
            </a:r>
            <a:endParaRPr lang="en-US" sz="4400" b="1" dirty="0">
              <a:latin typeface="Arial" charset="0"/>
              <a:cs typeface="Arial" charset="0"/>
            </a:endParaRPr>
          </a:p>
        </p:txBody>
      </p:sp>
      <p:pic>
        <p:nvPicPr>
          <p:cNvPr id="15365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229600" cy="3505200"/>
          </a:xfrm>
        </p:spPr>
        <p:txBody>
          <a:bodyPr>
            <a:normAutofit fontScale="85000" lnSpcReduction="10000"/>
          </a:bodyPr>
          <a:lstStyle/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800" b="1" dirty="0">
                <a:solidFill>
                  <a:srgbClr val="0070C0"/>
                </a:solidFill>
              </a:rPr>
              <a:t>PENETAPAN FOKUS MASALAH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sz="2800" b="1" dirty="0"/>
              <a:t> PERENCANAAN TINDAKAN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sz="2800" b="1" dirty="0"/>
              <a:t> PELAKSANAAN TINDAKAN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sz="2800" b="1" dirty="0"/>
              <a:t> PENGUMPULAN DATA (PENGAMATAN/OBSERVASI)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sz="2800" b="1" dirty="0"/>
              <a:t> REFLEKSI (ANALISIS DAN INTERPRETASI)</a:t>
            </a:r>
          </a:p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sz="2800" b="1" dirty="0"/>
              <a:t> </a:t>
            </a:r>
            <a:r>
              <a:rPr lang="en-US" sz="2800" b="1" dirty="0">
                <a:solidFill>
                  <a:srgbClr val="0000CC"/>
                </a:solidFill>
              </a:rPr>
              <a:t>PERENCANAA TINDAK LANJUT</a:t>
            </a:r>
          </a:p>
        </p:txBody>
      </p:sp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solidFill>
                  <a:srgbClr val="FF0000"/>
                </a:solidFill>
              </a:rPr>
              <a:t>LANGKAH-LANGKAH POKOK</a:t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>DALAM PELAKSANAAN </a:t>
            </a:r>
            <a:r>
              <a:rPr lang="en-US" sz="3600" dirty="0" smtClean="0">
                <a:solidFill>
                  <a:srgbClr val="FF0000"/>
                </a:solidFill>
              </a:rPr>
              <a:t>PTBK</a:t>
            </a:r>
            <a:endParaRPr lang="en-US" sz="3600" dirty="0">
              <a:solidFill>
                <a:srgbClr val="FF0000"/>
              </a:solidFill>
            </a:endParaRPr>
          </a:p>
        </p:txBody>
      </p:sp>
      <p:pic>
        <p:nvPicPr>
          <p:cNvPr id="16389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838200" y="838200"/>
            <a:ext cx="1676400" cy="533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PERMASALAHAN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962400" y="838200"/>
            <a:ext cx="16002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 dirty="0">
                <a:latin typeface="Arial" charset="0"/>
                <a:cs typeface="Arial" charset="0"/>
              </a:rPr>
              <a:t>PERENCANAAN</a:t>
            </a:r>
          </a:p>
          <a:p>
            <a:pPr algn="ctr" eaLnBrk="1" hangingPunct="1"/>
            <a:r>
              <a:rPr lang="en-US" sz="1400" dirty="0" smtClean="0">
                <a:latin typeface="Arial" charset="0"/>
                <a:cs typeface="Arial" charset="0"/>
              </a:rPr>
              <a:t>SIKLUS  1</a:t>
            </a:r>
            <a:endParaRPr lang="en-US" sz="1400" dirty="0">
              <a:latin typeface="Arial" charset="0"/>
              <a:cs typeface="Arial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6019800" y="838200"/>
            <a:ext cx="19050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 dirty="0">
                <a:latin typeface="Arial" charset="0"/>
                <a:cs typeface="Arial" charset="0"/>
              </a:rPr>
              <a:t>PELAKSANAAN</a:t>
            </a:r>
          </a:p>
          <a:p>
            <a:pPr algn="ctr" eaLnBrk="1" hangingPunct="1"/>
            <a:r>
              <a:rPr lang="en-US" sz="1400" dirty="0" smtClean="0">
                <a:latin typeface="Arial" charset="0"/>
                <a:cs typeface="Arial" charset="0"/>
              </a:rPr>
              <a:t>SIKLUS 1</a:t>
            </a:r>
            <a:endParaRPr lang="en-US" sz="1400" dirty="0">
              <a:latin typeface="Arial" charset="0"/>
              <a:cs typeface="Arial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6019800" y="1600200"/>
            <a:ext cx="22098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PENGAMATAN 1/</a:t>
            </a:r>
          </a:p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PENGUMPULAN DATA 1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3962400" y="1600200"/>
            <a:ext cx="16002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REFLEKSI 1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6172200" y="2438400"/>
            <a:ext cx="18288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 dirty="0">
                <a:latin typeface="Arial" charset="0"/>
                <a:cs typeface="Arial" charset="0"/>
              </a:rPr>
              <a:t>PELAKSANAAN </a:t>
            </a:r>
          </a:p>
          <a:p>
            <a:pPr algn="ctr" eaLnBrk="1" hangingPunct="1"/>
            <a:r>
              <a:rPr lang="en-US" sz="1400" dirty="0" smtClean="0">
                <a:latin typeface="Arial" charset="0"/>
                <a:cs typeface="Arial" charset="0"/>
              </a:rPr>
              <a:t>SIKLUS 2</a:t>
            </a:r>
            <a:endParaRPr lang="en-US" sz="1400" dirty="0">
              <a:latin typeface="Arial" charset="0"/>
              <a:cs typeface="Arial" charset="0"/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3962400" y="2438400"/>
            <a:ext cx="16764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 dirty="0">
                <a:latin typeface="Arial" charset="0"/>
                <a:cs typeface="Arial" charset="0"/>
              </a:rPr>
              <a:t>PERENCANAAN</a:t>
            </a:r>
          </a:p>
          <a:p>
            <a:pPr algn="ctr" eaLnBrk="1" hangingPunct="1"/>
            <a:r>
              <a:rPr lang="en-US" sz="1400" dirty="0" smtClean="0">
                <a:latin typeface="Arial" charset="0"/>
                <a:cs typeface="Arial" charset="0"/>
              </a:rPr>
              <a:t>SIKLUS 2</a:t>
            </a:r>
            <a:endParaRPr lang="en-US" sz="1400" dirty="0">
              <a:latin typeface="Arial" charset="0"/>
              <a:cs typeface="Arial" charset="0"/>
            </a:endParaRPr>
          </a:p>
        </p:txBody>
      </p:sp>
      <p:sp>
        <p:nvSpPr>
          <p:cNvPr id="17417" name="Oval 9"/>
          <p:cNvSpPr>
            <a:spLocks noChangeArrowheads="1"/>
          </p:cNvSpPr>
          <p:nvPr/>
        </p:nvSpPr>
        <p:spPr bwMode="auto">
          <a:xfrm>
            <a:off x="533400" y="1981200"/>
            <a:ext cx="1905000" cy="914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PERMASALAHAN</a:t>
            </a:r>
          </a:p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BARU HASIL</a:t>
            </a:r>
          </a:p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REFLEKSI</a:t>
            </a: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6019800" y="3276600"/>
            <a:ext cx="22098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PENGAMATAN</a:t>
            </a:r>
          </a:p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PENGUMPULAN DATA 2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3962400" y="3276600"/>
            <a:ext cx="1600200" cy="457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REPLEKSI 2</a:t>
            </a:r>
          </a:p>
        </p:txBody>
      </p:sp>
      <p:sp>
        <p:nvSpPr>
          <p:cNvPr id="17420" name="Oval 12"/>
          <p:cNvSpPr>
            <a:spLocks noChangeArrowheads="1"/>
          </p:cNvSpPr>
          <p:nvPr/>
        </p:nvSpPr>
        <p:spPr bwMode="auto">
          <a:xfrm>
            <a:off x="990600" y="3886200"/>
            <a:ext cx="1981200" cy="762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200">
                <a:latin typeface="Arial" charset="0"/>
                <a:cs typeface="Arial" charset="0"/>
              </a:rPr>
              <a:t>BILA PERMASALAHAN</a:t>
            </a:r>
          </a:p>
          <a:p>
            <a:pPr algn="ctr" eaLnBrk="1" hangingPunct="1"/>
            <a:r>
              <a:rPr lang="en-US" sz="1200">
                <a:latin typeface="Arial" charset="0"/>
                <a:cs typeface="Arial" charset="0"/>
              </a:rPr>
              <a:t>BELUM TERSELESAIKAN</a:t>
            </a:r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3657600" y="4191000"/>
            <a:ext cx="2514600" cy="685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DILANJUTKAN KE</a:t>
            </a:r>
          </a:p>
          <a:p>
            <a:pPr algn="ctr" eaLnBrk="1" hangingPunct="1"/>
            <a:r>
              <a:rPr lang="en-US" sz="1400">
                <a:latin typeface="Arial" charset="0"/>
                <a:cs typeface="Arial" charset="0"/>
              </a:rPr>
              <a:t>SIKLUAS BERIKUTNYA</a:t>
            </a:r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2590800" y="1066800"/>
            <a:ext cx="129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3" name="Line 15"/>
          <p:cNvSpPr>
            <a:spLocks noChangeShapeType="1"/>
          </p:cNvSpPr>
          <p:nvPr/>
        </p:nvSpPr>
        <p:spPr bwMode="auto">
          <a:xfrm>
            <a:off x="5562600" y="1066800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>
            <a:off x="7010400" y="12954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 flipH="1">
            <a:off x="5562600" y="18288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 flipH="1">
            <a:off x="2286000" y="1752600"/>
            <a:ext cx="16002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>
            <a:off x="2438400" y="2590800"/>
            <a:ext cx="1524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>
            <a:off x="5638800" y="26670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>
            <a:off x="7010400" y="2971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30" name="Line 22"/>
          <p:cNvSpPr>
            <a:spLocks noChangeShapeType="1"/>
          </p:cNvSpPr>
          <p:nvPr/>
        </p:nvSpPr>
        <p:spPr bwMode="auto">
          <a:xfrm flipH="1">
            <a:off x="5562600" y="3505200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31" name="Line 23"/>
          <p:cNvSpPr>
            <a:spLocks noChangeShapeType="1"/>
          </p:cNvSpPr>
          <p:nvPr/>
        </p:nvSpPr>
        <p:spPr bwMode="auto">
          <a:xfrm flipH="1">
            <a:off x="2438400" y="3429000"/>
            <a:ext cx="152400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32" name="Line 24"/>
          <p:cNvSpPr>
            <a:spLocks noChangeShapeType="1"/>
          </p:cNvSpPr>
          <p:nvPr/>
        </p:nvSpPr>
        <p:spPr bwMode="auto">
          <a:xfrm>
            <a:off x="2971800" y="4343400"/>
            <a:ext cx="68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048000" y="5105400"/>
            <a:ext cx="3505200" cy="381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600" b="1" dirty="0">
                <a:latin typeface="Arial" charset="0"/>
                <a:cs typeface="Arial" charset="0"/>
              </a:rPr>
              <a:t>SIKLUS KEGIATAN </a:t>
            </a:r>
            <a:r>
              <a:rPr lang="en-US" sz="1600" b="1" dirty="0" smtClean="0">
                <a:latin typeface="Arial" charset="0"/>
                <a:cs typeface="Arial" charset="0"/>
              </a:rPr>
              <a:t>  PTBK</a:t>
            </a:r>
            <a:endParaRPr lang="en-US" sz="1600" b="1" dirty="0">
              <a:latin typeface="Arial" charset="0"/>
              <a:cs typeface="Arial" charset="0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990600" y="3124200"/>
            <a:ext cx="1371600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400" b="1">
                <a:latin typeface="Arial" charset="0"/>
                <a:cs typeface="Arial" charset="0"/>
              </a:rPr>
              <a:t>SIKLUS II</a:t>
            </a: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1066800" y="1524000"/>
            <a:ext cx="1219200" cy="228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1200" b="1">
                <a:latin typeface="Arial" charset="0"/>
                <a:cs typeface="Arial" charset="0"/>
              </a:rPr>
              <a:t>SIKLUS I</a:t>
            </a:r>
          </a:p>
        </p:txBody>
      </p:sp>
      <p:pic>
        <p:nvPicPr>
          <p:cNvPr id="17437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52463" y="392113"/>
            <a:ext cx="6315075" cy="5476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900" b="0">
                <a:solidFill>
                  <a:srgbClr val="FF0000"/>
                </a:solidFill>
                <a:latin typeface="News Gothic MT" pitchFamily="34" charset="0"/>
              </a:rPr>
              <a:t>Langkah 1 Siklus </a:t>
            </a: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236547" name="Text Box 3"/>
          <p:cNvSpPr txBox="1">
            <a:spLocks noChangeArrowheads="1"/>
          </p:cNvSpPr>
          <p:nvPr/>
        </p:nvSpPr>
        <p:spPr bwMode="auto">
          <a:xfrm>
            <a:off x="1279525" y="2940050"/>
            <a:ext cx="2647950" cy="641350"/>
          </a:xfrm>
          <a:prstGeom prst="rect">
            <a:avLst/>
          </a:prstGeom>
          <a:solidFill>
            <a:srgbClr val="FF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chemeClr val="bg2"/>
                </a:solidFill>
                <a:latin typeface="Times New Roman" pitchFamily="18" charset="0"/>
              </a:rPr>
              <a:t>(1) </a:t>
            </a:r>
            <a:r>
              <a:rPr lang="en-US" sz="3600" b="1">
                <a:solidFill>
                  <a:schemeClr val="bg2"/>
                </a:solidFill>
                <a:latin typeface="Times New Roman" pitchFamily="18" charset="0"/>
              </a:rPr>
              <a:t>Rencana</a:t>
            </a:r>
            <a:r>
              <a:rPr lang="en-US" sz="3600">
                <a:latin typeface="Times New Roman" pitchFamily="18" charset="0"/>
              </a:rPr>
              <a:t> </a:t>
            </a:r>
            <a:endParaRPr lang="en-GB" sz="3600">
              <a:latin typeface="Times New Roman" pitchFamily="18" charset="0"/>
            </a:endParaRPr>
          </a:p>
        </p:txBody>
      </p:sp>
      <p:sp>
        <p:nvSpPr>
          <p:cNvPr id="236548" name="Text Box 4"/>
          <p:cNvSpPr txBox="1">
            <a:spLocks noChangeArrowheads="1"/>
          </p:cNvSpPr>
          <p:nvPr/>
        </p:nvSpPr>
        <p:spPr bwMode="auto">
          <a:xfrm>
            <a:off x="3505200" y="1520825"/>
            <a:ext cx="3405188" cy="701675"/>
          </a:xfrm>
          <a:prstGeom prst="rect">
            <a:avLst/>
          </a:prstGeom>
          <a:solidFill>
            <a:srgbClr val="FF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en-US" sz="4000">
                <a:latin typeface="Times New Roman" pitchFamily="18" charset="0"/>
              </a:rPr>
              <a:t>(((</a:t>
            </a:r>
            <a:r>
              <a:rPr lang="en-US" sz="4000">
                <a:solidFill>
                  <a:schemeClr val="bg2"/>
                </a:solidFill>
                <a:latin typeface="Times New Roman" pitchFamily="18" charset="0"/>
              </a:rPr>
              <a:t>2) </a:t>
            </a:r>
            <a:r>
              <a:rPr lang="en-US" sz="4000" b="1">
                <a:solidFill>
                  <a:schemeClr val="bg2"/>
                </a:solidFill>
                <a:latin typeface="Times New Roman" pitchFamily="18" charset="0"/>
              </a:rPr>
              <a:t>Tindakan</a:t>
            </a:r>
            <a:endParaRPr lang="en-GB" sz="4000" b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236549" name="Text Box 5"/>
          <p:cNvSpPr txBox="1">
            <a:spLocks noChangeArrowheads="1"/>
          </p:cNvSpPr>
          <p:nvPr/>
        </p:nvSpPr>
        <p:spPr bwMode="auto">
          <a:xfrm>
            <a:off x="5775325" y="3219450"/>
            <a:ext cx="3025775" cy="1066800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3200">
                <a:latin typeface="Times New Roman" pitchFamily="18" charset="0"/>
              </a:rPr>
              <a:t>(3) </a:t>
            </a:r>
            <a:r>
              <a:rPr lang="en-US" sz="3200" b="1">
                <a:latin typeface="Times New Roman" pitchFamily="18" charset="0"/>
              </a:rPr>
              <a:t>Pengamatan,</a:t>
            </a:r>
          </a:p>
          <a:p>
            <a:r>
              <a:rPr lang="en-US" sz="3200" b="1">
                <a:latin typeface="Times New Roman" pitchFamily="18" charset="0"/>
              </a:rPr>
              <a:t>Analisis Hasil</a:t>
            </a:r>
            <a:endParaRPr lang="en-GB" sz="3200" b="1">
              <a:latin typeface="Times New Roman" pitchFamily="18" charset="0"/>
            </a:endParaRPr>
          </a:p>
        </p:txBody>
      </p:sp>
      <p:sp>
        <p:nvSpPr>
          <p:cNvPr id="236550" name="Text Box 6"/>
          <p:cNvSpPr txBox="1">
            <a:spLocks noChangeArrowheads="1"/>
          </p:cNvSpPr>
          <p:nvPr/>
        </p:nvSpPr>
        <p:spPr bwMode="auto">
          <a:xfrm>
            <a:off x="3489325" y="4721225"/>
            <a:ext cx="2782888" cy="1311275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4000">
                <a:latin typeface="Times New Roman" pitchFamily="18" charset="0"/>
              </a:rPr>
              <a:t>(4) </a:t>
            </a:r>
            <a:r>
              <a:rPr lang="en-US" sz="4000" b="1">
                <a:latin typeface="Times New Roman" pitchFamily="18" charset="0"/>
              </a:rPr>
              <a:t>Refleksi </a:t>
            </a:r>
          </a:p>
          <a:p>
            <a:r>
              <a:rPr lang="en-US" sz="4000">
                <a:latin typeface="Times New Roman" pitchFamily="18" charset="0"/>
              </a:rPr>
              <a:t>Evaluasi </a:t>
            </a:r>
            <a:endParaRPr lang="en-GB" sz="4000">
              <a:latin typeface="Times New Roman" pitchFamily="18" charset="0"/>
            </a:endParaRPr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2133600" y="1752600"/>
            <a:ext cx="1066800" cy="1066800"/>
          </a:xfrm>
          <a:custGeom>
            <a:avLst/>
            <a:gdLst>
              <a:gd name="T0" fmla="*/ 1822265219 w 21600"/>
              <a:gd name="T1" fmla="*/ 0 h 21600"/>
              <a:gd name="T2" fmla="*/ 1822265219 w 21600"/>
              <a:gd name="T3" fmla="*/ 1464703622 h 21600"/>
              <a:gd name="T4" fmla="*/ 389969686 w 21600"/>
              <a:gd name="T5" fmla="*/ 2147483647 h 21600"/>
              <a:gd name="T6" fmla="*/ 2147483647 w 21600"/>
              <a:gd name="T7" fmla="*/ 732351811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8440" name="AutoShape 8"/>
          <p:cNvSpPr>
            <a:spLocks noChangeArrowheads="1"/>
          </p:cNvSpPr>
          <p:nvPr/>
        </p:nvSpPr>
        <p:spPr bwMode="auto">
          <a:xfrm flipH="1" flipV="1">
            <a:off x="6629400" y="4495800"/>
            <a:ext cx="1066800" cy="990600"/>
          </a:xfrm>
          <a:custGeom>
            <a:avLst/>
            <a:gdLst>
              <a:gd name="T0" fmla="*/ 1822265219 w 21600"/>
              <a:gd name="T1" fmla="*/ 0 h 21600"/>
              <a:gd name="T2" fmla="*/ 1822265219 w 21600"/>
              <a:gd name="T3" fmla="*/ 1172722853 h 21600"/>
              <a:gd name="T4" fmla="*/ 389969686 w 21600"/>
              <a:gd name="T5" fmla="*/ 2083469524 h 21600"/>
              <a:gd name="T6" fmla="*/ 2147483647 w 21600"/>
              <a:gd name="T7" fmla="*/ 58636252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>
            <a:off x="6629400" y="1752600"/>
            <a:ext cx="1509713" cy="1662113"/>
          </a:xfrm>
          <a:custGeom>
            <a:avLst/>
            <a:gdLst>
              <a:gd name="T0" fmla="*/ 2147483647 w 21600"/>
              <a:gd name="T1" fmla="*/ 131226813 h 21600"/>
              <a:gd name="T2" fmla="*/ 121315740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8753" y="5399"/>
                  <a:pt x="6883" y="6556"/>
                  <a:pt x="5968" y="8387"/>
                </a:cubicBezTo>
                <a:lnTo>
                  <a:pt x="1137" y="5975"/>
                </a:lnTo>
                <a:cubicBezTo>
                  <a:pt x="2966" y="2313"/>
                  <a:pt x="6707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0000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 flipH="1" flipV="1">
            <a:off x="2209800" y="3810000"/>
            <a:ext cx="1143000" cy="1600200"/>
          </a:xfrm>
          <a:custGeom>
            <a:avLst/>
            <a:gdLst>
              <a:gd name="T0" fmla="*/ 2147483647 w 21600"/>
              <a:gd name="T1" fmla="*/ 313482771 h 21600"/>
              <a:gd name="T2" fmla="*/ 730654654 w 21600"/>
              <a:gd name="T3" fmla="*/ 2120798226 h 21600"/>
              <a:gd name="T4" fmla="*/ 189724300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000373736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9321" y="5399"/>
                  <a:pt x="7907" y="6006"/>
                  <a:pt x="6887" y="7077"/>
                </a:cubicBezTo>
                <a:lnTo>
                  <a:pt x="2975" y="3355"/>
                </a:lnTo>
                <a:cubicBezTo>
                  <a:pt x="5014" y="1212"/>
                  <a:pt x="7842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d-ID"/>
          </a:p>
        </p:txBody>
      </p:sp>
      <p:pic>
        <p:nvPicPr>
          <p:cNvPr id="18444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7" grpId="0" animBg="1" autoUpdateAnimBg="0"/>
      <p:bldP spid="236548" grpId="0" animBg="1" autoUpdateAnimBg="0"/>
      <p:bldP spid="236549" grpId="0" animBg="1" autoUpdateAnimBg="0"/>
      <p:bldP spid="236550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1" name="Rectangle 3"/>
          <p:cNvSpPr>
            <a:spLocks noGrp="1" noChangeArrowheads="1"/>
          </p:cNvSpPr>
          <p:nvPr>
            <p:ph idx="1"/>
          </p:nvPr>
        </p:nvSpPr>
        <p:spPr>
          <a:xfrm>
            <a:off x="527050" y="1371600"/>
            <a:ext cx="8616950" cy="4495800"/>
          </a:xfrm>
        </p:spPr>
        <p:txBody>
          <a:bodyPr>
            <a:normAutofit fontScale="85000" lnSpcReduction="20000"/>
          </a:bodyPr>
          <a:lstStyle/>
          <a:p>
            <a:pPr marL="365760" indent="-256032" eaLnBrk="1" fontAlgn="auto" hangingPunct="1">
              <a:lnSpc>
                <a:spcPct val="110000"/>
              </a:lnSpc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5400" dirty="0" err="1"/>
              <a:t>Tergantung</a:t>
            </a:r>
            <a:r>
              <a:rPr lang="en-US" sz="5400" dirty="0"/>
              <a:t> </a:t>
            </a:r>
            <a:r>
              <a:rPr lang="en-US" sz="5400" dirty="0" err="1"/>
              <a:t>kepuasan</a:t>
            </a:r>
            <a:r>
              <a:rPr lang="en-US" sz="5400" dirty="0"/>
              <a:t> </a:t>
            </a:r>
            <a:r>
              <a:rPr lang="en-US" sz="5400" dirty="0" err="1"/>
              <a:t>peneliti</a:t>
            </a:r>
            <a:endParaRPr lang="en-US" sz="5400" dirty="0"/>
          </a:p>
          <a:p>
            <a:pPr marL="365760" indent="-256032" eaLnBrk="1" fontAlgn="auto" hangingPunct="1">
              <a:lnSpc>
                <a:spcPct val="110000"/>
              </a:lnSpc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5400" dirty="0" err="1"/>
              <a:t>Disarankan</a:t>
            </a:r>
            <a:r>
              <a:rPr lang="en-US" sz="5400" dirty="0"/>
              <a:t> </a:t>
            </a:r>
            <a:r>
              <a:rPr lang="en-US" sz="5400" dirty="0" err="1"/>
              <a:t>tidak</a:t>
            </a:r>
            <a:r>
              <a:rPr lang="en-US" sz="5400" dirty="0"/>
              <a:t> </a:t>
            </a:r>
            <a:r>
              <a:rPr lang="en-US" sz="5400" dirty="0" err="1"/>
              <a:t>kurang</a:t>
            </a:r>
            <a:r>
              <a:rPr lang="en-US" sz="5400" dirty="0"/>
              <a:t> </a:t>
            </a:r>
            <a:r>
              <a:rPr lang="en-US" sz="5400" dirty="0" err="1"/>
              <a:t>dari</a:t>
            </a:r>
            <a:r>
              <a:rPr lang="en-US" sz="5400" dirty="0"/>
              <a:t> 2 </a:t>
            </a:r>
            <a:r>
              <a:rPr lang="en-US" sz="5400" dirty="0" err="1" smtClean="0"/>
              <a:t>siklus</a:t>
            </a:r>
            <a:r>
              <a:rPr lang="en-US" sz="5400" dirty="0" smtClean="0"/>
              <a:t> (</a:t>
            </a:r>
            <a:r>
              <a:rPr lang="en-US" sz="5400" dirty="0" err="1" smtClean="0"/>
              <a:t>jangan</a:t>
            </a:r>
            <a:r>
              <a:rPr lang="en-US" sz="5400" dirty="0" smtClean="0"/>
              <a:t> </a:t>
            </a:r>
            <a:r>
              <a:rPr lang="en-US" sz="5400" dirty="0" err="1" smtClean="0"/>
              <a:t>banyak</a:t>
            </a:r>
            <a:r>
              <a:rPr lang="en-US" sz="5400" dirty="0" smtClean="0"/>
              <a:t> </a:t>
            </a:r>
            <a:r>
              <a:rPr lang="en-US" sz="5400" dirty="0" err="1" smtClean="0"/>
              <a:t>siklus</a:t>
            </a:r>
            <a:r>
              <a:rPr lang="en-US" sz="5400" dirty="0" smtClean="0"/>
              <a:t> </a:t>
            </a:r>
            <a:r>
              <a:rPr lang="en-US" sz="5400" dirty="0" err="1" smtClean="0"/>
              <a:t>mak</a:t>
            </a:r>
            <a:r>
              <a:rPr lang="en-US" sz="5400" dirty="0" smtClean="0"/>
              <a:t>. 3 </a:t>
            </a:r>
            <a:r>
              <a:rPr lang="en-US" sz="5400" dirty="0" err="1" smtClean="0"/>
              <a:t>siklus</a:t>
            </a:r>
            <a:r>
              <a:rPr lang="en-US" sz="5400" dirty="0" smtClean="0"/>
              <a:t>)</a:t>
            </a:r>
            <a:endParaRPr lang="en-US" sz="5400" dirty="0"/>
          </a:p>
          <a:p>
            <a:pPr marL="365760" indent="-256032" eaLnBrk="1" fontAlgn="auto" hangingPunct="1">
              <a:lnSpc>
                <a:spcPct val="110000"/>
              </a:lnSpc>
              <a:spcAft>
                <a:spcPts val="1200"/>
              </a:spcAft>
              <a:buFont typeface="Wingdings 3"/>
              <a:buChar char=""/>
              <a:defRPr/>
            </a:pPr>
            <a:r>
              <a:rPr lang="en-US" sz="5400" dirty="0"/>
              <a:t>PTK </a:t>
            </a:r>
            <a:r>
              <a:rPr lang="en-US" sz="5400" dirty="0" err="1"/>
              <a:t>umumnya</a:t>
            </a:r>
            <a:r>
              <a:rPr lang="en-US" sz="5400" dirty="0"/>
              <a:t> </a:t>
            </a:r>
            <a:r>
              <a:rPr lang="en-US" sz="5400" dirty="0" smtClean="0"/>
              <a:t>2-3 </a:t>
            </a:r>
            <a:r>
              <a:rPr lang="en-US" sz="5400" dirty="0" err="1"/>
              <a:t>siklus</a:t>
            </a:r>
            <a:endParaRPr lang="en-US" sz="5400" dirty="0"/>
          </a:p>
        </p:txBody>
      </p:sp>
      <p:sp>
        <p:nvSpPr>
          <p:cNvPr id="2375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152400"/>
            <a:ext cx="8686800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400" dirty="0">
                <a:solidFill>
                  <a:srgbClr val="CC3300"/>
                </a:solidFill>
              </a:rPr>
              <a:t>BERAPA  SIKLUS ????</a:t>
            </a:r>
          </a:p>
        </p:txBody>
      </p:sp>
      <p:pic>
        <p:nvPicPr>
          <p:cNvPr id="19461" name="Picture 4" descr="dik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SATU PERTEMUAN BELUM TAMPAK ADANYA PERUBAHAN</a:t>
            </a:r>
          </a:p>
          <a:p>
            <a:r>
              <a:rPr lang="en-US" dirty="0" smtClean="0"/>
              <a:t>SATU PERTEMUAN SAMA DENGAN KEGIATAN LAYANAN BIASA.</a:t>
            </a:r>
          </a:p>
          <a:p>
            <a:r>
              <a:rPr lang="en-US" dirty="0" smtClean="0"/>
              <a:t>SATU PERTEMUAN BELUM DIRASAKAN KEUNGGULAN DARI ( </a:t>
            </a:r>
            <a:r>
              <a:rPr lang="en-US" dirty="0" err="1" smtClean="0"/>
              <a:t>usahakan</a:t>
            </a:r>
            <a:r>
              <a:rPr lang="en-US" dirty="0" smtClean="0"/>
              <a:t> 3 </a:t>
            </a:r>
            <a:r>
              <a:rPr lang="en-US" dirty="0" err="1" smtClean="0"/>
              <a:t>pertemuan</a:t>
            </a:r>
            <a:r>
              <a:rPr lang="en-US" dirty="0" smtClean="0"/>
              <a:t>) METODE/STRATEGI/MODEL BARU</a:t>
            </a:r>
          </a:p>
          <a:p>
            <a:r>
              <a:rPr lang="en-US" dirty="0" smtClean="0"/>
              <a:t>SISWA BELUM MAMPU MERASAKAN AKIBAT TINDAKAN/LAYANAN BARU YANG DISAMPAI-KAN GURU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 SATU SIKLUS APA BOLEH SATU </a:t>
            </a:r>
            <a:br>
              <a:rPr lang="en-US" dirty="0" smtClean="0"/>
            </a:br>
            <a:r>
              <a:rPr lang="en-US" dirty="0" smtClean="0"/>
              <a:t>                    PERTEMUAN</a:t>
            </a:r>
            <a:endParaRPr lang="en-US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481138"/>
            <a:ext cx="8077200" cy="4233862"/>
          </a:xfrm>
        </p:spPr>
        <p:txBody>
          <a:bodyPr/>
          <a:lstStyle/>
          <a:p>
            <a:pPr marL="177800" indent="-177800" eaLnBrk="1" hangingPunct="1"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b="1" dirty="0" smtClean="0"/>
              <a:t>APAKAH KOMPETENSI AWAL SISWA  DI SEKOLAH  CUKUP  KONDUSIF DAN MEMADAI?</a:t>
            </a:r>
          </a:p>
          <a:p>
            <a:pPr marL="177800" indent="-177800" eaLnBrk="1" hangingPunct="1"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b="1" dirty="0" smtClean="0"/>
              <a:t>APAKAH PROSES </a:t>
            </a:r>
            <a:r>
              <a:rPr lang="en-US" sz="2400" b="1" dirty="0"/>
              <a:t> </a:t>
            </a:r>
            <a:r>
              <a:rPr lang="en-US" sz="2400" b="1" dirty="0" smtClean="0"/>
              <a:t>BELAJAR  MENGAJAR  DI KLAS CUKUP EFEKTIF?</a:t>
            </a:r>
          </a:p>
          <a:p>
            <a:pPr marL="177800" indent="-177800" eaLnBrk="1" hangingPunct="1"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b="1" dirty="0" smtClean="0"/>
              <a:t>APAKAH SITUASI  DI SEKOLAH  CUKUP  MENGEMBI-RAKAN?</a:t>
            </a:r>
          </a:p>
          <a:p>
            <a:pPr marL="177800" indent="-177800" eaLnBrk="1" hangingPunct="1"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b="1" dirty="0" smtClean="0"/>
              <a:t> APAKAH SISWA CUKUP KONDUKSIF DAN TIDAK BERMASALAH?</a:t>
            </a:r>
          </a:p>
          <a:p>
            <a:pPr marL="177800" indent="-177800" eaLnBrk="1" hangingPunct="1"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§"/>
            </a:pPr>
            <a:r>
              <a:rPr lang="en-US" sz="2400" b="1" dirty="0" smtClean="0"/>
              <a:t> BAGAIMANA  APAKAH PERLU PELAYAN/KONSELING  DENGAN STRATEGI  INOVATIF TERTENTU</a:t>
            </a:r>
            <a:r>
              <a:rPr lang="en-US" sz="2400" dirty="0" smtClean="0"/>
              <a:t>? </a:t>
            </a:r>
          </a:p>
          <a:p>
            <a:pPr marL="177800" indent="-177800" eaLnBrk="1" hangingPunct="1"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§"/>
            </a:pPr>
            <a:endParaRPr lang="en-US" sz="2400" dirty="0" smtClean="0"/>
          </a:p>
        </p:txBody>
      </p:sp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solidFill>
                  <a:srgbClr val="FF0000"/>
                </a:solidFill>
                <a:latin typeface="Arial Black" pitchFamily="34" charset="0"/>
              </a:rPr>
              <a:t>MERASAKAN ADANYA MASALAH</a:t>
            </a:r>
          </a:p>
        </p:txBody>
      </p:sp>
      <p:pic>
        <p:nvPicPr>
          <p:cNvPr id="21509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7924800" cy="3048000"/>
          </a:xfrm>
        </p:spPr>
        <p:txBody>
          <a:bodyPr/>
          <a:lstStyle/>
          <a:p>
            <a:pPr eaLnBrk="1" hangingPunct="1"/>
            <a:r>
              <a:rPr lang="en-US" sz="1800" b="1" dirty="0" smtClean="0"/>
              <a:t>MASALAH ITU MENUNJUKKAN SUATU KESENJANGAN ANTARA HARAPAN (TEORI) GURU DAN KENYATAAN EMPIRIK YANG DIRASAKAN DALAM PROSES BELAJAR MENGAJAR DI SEKOLAH </a:t>
            </a:r>
          </a:p>
          <a:p>
            <a:pPr eaLnBrk="1" hangingPunct="1">
              <a:buFont typeface="Wingdings" pitchFamily="2" charset="2"/>
              <a:buNone/>
            </a:pPr>
            <a:endParaRPr lang="en-US" sz="1000" b="1" dirty="0" smtClean="0"/>
          </a:p>
          <a:p>
            <a:pPr eaLnBrk="1" hangingPunct="1"/>
            <a:r>
              <a:rPr lang="en-US" sz="1800" b="1" dirty="0" smtClean="0"/>
              <a:t>MASALAH TERSEBUT MEMUNGKINKAN UNTUK DICARI DAN DIIDENTIFIKASI FAKTOR-FAKTOR AKAR PENYEBABNYA</a:t>
            </a:r>
          </a:p>
          <a:p>
            <a:pPr eaLnBrk="1" hangingPunct="1">
              <a:buFont typeface="Wingdings" pitchFamily="2" charset="2"/>
              <a:buNone/>
            </a:pPr>
            <a:endParaRPr lang="en-US" sz="1200" b="1" dirty="0" smtClean="0"/>
          </a:p>
          <a:p>
            <a:pPr eaLnBrk="1" hangingPunct="1"/>
            <a:r>
              <a:rPr lang="en-US" sz="1800" b="1" dirty="0" smtClean="0"/>
              <a:t>ADANYA KEMUNGKINAN UNTUK DICARIKAN ALTERNATIF SOLUSINYA BAGI MASALAH TERSEBUT MELALUI TINDAKAN NYATA YANG DAPAT DILAKUKAN GURU/PENELITI</a:t>
            </a:r>
          </a:p>
          <a:p>
            <a:pPr eaLnBrk="1" hangingPunct="1"/>
            <a:endParaRPr lang="en-US" sz="1800" b="1" dirty="0" smtClean="0"/>
          </a:p>
        </p:txBody>
      </p:sp>
      <p:sp>
        <p:nvSpPr>
          <p:cNvPr id="2181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KARAKTERISTIK </a:t>
            </a:r>
            <a:r>
              <a:rPr lang="en-US" sz="3200" dirty="0" smtClean="0">
                <a:solidFill>
                  <a:srgbClr val="FF0000"/>
                </a:solidFill>
                <a:latin typeface="Arial Black" pitchFamily="34" charset="0"/>
              </a:rPr>
              <a:t>MASALAH YANG</a:t>
            </a: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n-US" sz="3200" dirty="0" smtClean="0">
                <a:solidFill>
                  <a:srgbClr val="FF0000"/>
                </a:solidFill>
                <a:latin typeface="Arial Black" pitchFamily="34" charset="0"/>
              </a:rPr>
              <a:t>LAYAK </a:t>
            </a: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DIANGKAT UNTUK </a:t>
            </a:r>
            <a:r>
              <a:rPr lang="en-US" sz="3200" dirty="0" smtClean="0">
                <a:solidFill>
                  <a:srgbClr val="FF0000"/>
                </a:solidFill>
                <a:latin typeface="Arial Black" pitchFamily="34" charset="0"/>
              </a:rPr>
              <a:t>PTBK</a:t>
            </a:r>
            <a:endParaRPr lang="en-US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2533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85938"/>
            <a:ext cx="8229600" cy="3319462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US" sz="1800" b="1" dirty="0" smtClean="0">
                <a:latin typeface="Arial" charset="0"/>
                <a:cs typeface="Arial" charset="0"/>
              </a:rPr>
              <a:t>APAKAH MASALAH YANG DIRASAKAN SECARA JELAS TERIDENTIFIKASI  DAN TERFORMULASIKAN DENGAN BENAR, SERTA DIDUKUNG DATA  YANG RELEVAN?</a:t>
            </a:r>
          </a:p>
          <a:p>
            <a:pPr eaLnBrk="1" hangingPunct="1">
              <a:spcAft>
                <a:spcPts val="1200"/>
              </a:spcAft>
            </a:pPr>
            <a:r>
              <a:rPr lang="en-US" sz="1800" b="1" dirty="0" smtClean="0">
                <a:latin typeface="Arial" charset="0"/>
                <a:cs typeface="Arial" charset="0"/>
              </a:rPr>
              <a:t>APAKAH MASALAHNYA DIANGKAT  SEKOLAH DIMANA KOSELOR BERTUGAS?</a:t>
            </a:r>
          </a:p>
          <a:p>
            <a:pPr eaLnBrk="1" hangingPunct="1">
              <a:spcAft>
                <a:spcPts val="1200"/>
              </a:spcAft>
            </a:pPr>
            <a:r>
              <a:rPr lang="en-US" sz="1800" b="1" dirty="0" smtClean="0">
                <a:latin typeface="Arial" charset="0"/>
                <a:cs typeface="Arial" charset="0"/>
              </a:rPr>
              <a:t>APAKAH ADA MASALAH LAIN TERKAIT DENGAN KEMAMPUAN PENELITI</a:t>
            </a:r>
          </a:p>
          <a:p>
            <a:pPr eaLnBrk="1" hangingPunct="1">
              <a:spcAft>
                <a:spcPts val="1200"/>
              </a:spcAft>
            </a:pPr>
            <a:r>
              <a:rPr lang="en-US" sz="1800" b="1" dirty="0" smtClean="0">
                <a:latin typeface="Arial" charset="0"/>
                <a:cs typeface="Arial" charset="0"/>
              </a:rPr>
              <a:t>APAKAH  DAPAT DIBUKTIKAN SECARA  EMPIRIK KELOMPOK SISWA BERMASALAH  YANG MEMPERLIHATKAN NILAI GUNA UNTUK PERBAIKAN SISWA JIKA MASALAH TERSEBUT DIPECAHKAN? </a:t>
            </a:r>
          </a:p>
        </p:txBody>
      </p:sp>
      <p:sp>
        <p:nvSpPr>
          <p:cNvPr id="2201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381000"/>
            <a:ext cx="8229600" cy="9906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PERTANYAAN UNTUK MENGUJI </a:t>
            </a:r>
            <a:br>
              <a:rPr lang="en-US" sz="32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KELAYAKAN MASALAH </a:t>
            </a:r>
          </a:p>
        </p:txBody>
      </p:sp>
      <p:pic>
        <p:nvPicPr>
          <p:cNvPr id="23557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229600" cy="4038600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MENULISKAN SEMUA HAL (PERMASALAHAN YANG PERLU DIPERHATIKAN</a:t>
            </a:r>
          </a:p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MEMILAH DAN MENGKLASIFIKASIKAN PERMASALAHAN MENURUT JENIS/BIDANGNYA</a:t>
            </a:r>
          </a:p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MENGURUTKAN DARI YANG RINGAN, JARANG TERJADI, BANYAKNYA SISWA YANG MENGALAMI UNTUK SETIAP PERMASALAHAN YANG TERIDENTIFIKASI</a:t>
            </a:r>
          </a:p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MENGAMBIL BEBERAPA MASALAH YANG DIANGGAP PALING PENTING DAN PALING BERMANFAAT UNTUK DIPERCAHKAN MELALUI TINDAKAN (PTK) </a:t>
            </a:r>
          </a:p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MENGANALISIS MASALAH YANG TELAH DIPILIH UNTUK PERUMUSAN FOKUS MASALAH . </a:t>
            </a:r>
          </a:p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MASALAH YANG DIRUMUSKAN HARUS JELAS, SFESIFIK, DAN RASIONAL</a:t>
            </a:r>
          </a:p>
          <a:p>
            <a:pPr eaLnBrk="1" hangingPunct="1">
              <a:spcAft>
                <a:spcPts val="1200"/>
              </a:spcAft>
            </a:pPr>
            <a:r>
              <a:rPr lang="en-US" sz="1600" b="1" dirty="0" smtClean="0"/>
              <a:t>MENENTUKAN ALTERNATIF PILIHAN TINDAKAN YANG TEPAT </a:t>
            </a:r>
          </a:p>
        </p:txBody>
      </p:sp>
      <p:sp>
        <p:nvSpPr>
          <p:cNvPr id="2222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>
                <a:solidFill>
                  <a:srgbClr val="FF0000"/>
                </a:solidFill>
                <a:latin typeface="Arial Black" pitchFamily="34" charset="0"/>
              </a:rPr>
              <a:t>CARA MELAKUKAN IDENTIFIKASI MASALAH</a:t>
            </a:r>
            <a:br>
              <a:rPr lang="en-US" sz="24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n-US" sz="2400" dirty="0">
                <a:solidFill>
                  <a:srgbClr val="FF0000"/>
                </a:solidFill>
                <a:latin typeface="Arial Black" pitchFamily="34" charset="0"/>
              </a:rPr>
              <a:t>DAN PERUMUSAN MASALAH</a:t>
            </a:r>
          </a:p>
        </p:txBody>
      </p:sp>
      <p:pic>
        <p:nvPicPr>
          <p:cNvPr id="24581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1138"/>
            <a:ext cx="8229600" cy="4538662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US" sz="2000" b="1" dirty="0" smtClean="0"/>
              <a:t>BAGAIMANA  KEPERCAYAAN DIRI SISWA  DENGAN DIBERIKAN BIMBINGAN KLASIKAL BERBASIS  DISKUSI PADA SISWA KLS XI SMA NEGERI 12 SEMARANG?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b="1" dirty="0" err="1" smtClean="0"/>
              <a:t>Bagaimana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kedisiplinan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siswa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setelah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diberikan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konseling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individu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siswa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kelas</a:t>
            </a:r>
            <a:r>
              <a:rPr lang="en-US" sz="2000" b="1" dirty="0" smtClean="0"/>
              <a:t> IX SMP 5  Semarang?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b="1" dirty="0" smtClean="0"/>
              <a:t>APAKAH DENGAN MENGUNAKAN KONSELING </a:t>
            </a:r>
            <a:r>
              <a:rPr lang="en-US" sz="2000" b="1" dirty="0"/>
              <a:t> </a:t>
            </a:r>
            <a:r>
              <a:rPr lang="en-US" sz="2000" b="1" dirty="0" smtClean="0"/>
              <a:t>KELOMPOK  MAMPU MENINGKATKAN KEPERCAYAAN DIRI PADA SISWA KELAS VII SMP NEGERI 3 SEMARANG?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b="1" dirty="0" smtClean="0"/>
              <a:t>APAKAH DENGAN  LAYANAN BIMBINGAN INDIVIDU MAMPU MENINGKATKAN  INTERAKSI SOSIAL PADA SISWA  KLAS IX SMP 3 SEMARANG?</a:t>
            </a:r>
          </a:p>
          <a:p>
            <a:pPr eaLnBrk="1" hangingPunct="1">
              <a:spcAft>
                <a:spcPts val="1200"/>
              </a:spcAft>
            </a:pPr>
            <a:endParaRPr lang="en-US" sz="2000" dirty="0" smtClean="0"/>
          </a:p>
        </p:txBody>
      </p:sp>
      <p:sp>
        <p:nvSpPr>
          <p:cNvPr id="2242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27038"/>
            <a:ext cx="8229600" cy="7159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latin typeface="Arial Black" pitchFamily="34" charset="0"/>
              </a:rPr>
              <a:t>CONTOH RUMUSAN MASALAH </a:t>
            </a:r>
          </a:p>
        </p:txBody>
      </p:sp>
      <p:pic>
        <p:nvPicPr>
          <p:cNvPr id="25605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3352800" y="1600200"/>
            <a:ext cx="2438400" cy="609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PERENCANAAN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TINDAKAN 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990600" y="2667000"/>
            <a:ext cx="3124200" cy="1371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MERUMUSKAN HIPOTESIS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TINDAKAN 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Sebagai alternatif tindakan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Yang diambil 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800600" y="2590800"/>
            <a:ext cx="3886200" cy="2286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dirty="0" err="1">
                <a:latin typeface="Arial" charset="0"/>
                <a:cs typeface="Arial" charset="0"/>
              </a:rPr>
              <a:t>Contoh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hipotesis</a:t>
            </a:r>
            <a:r>
              <a:rPr lang="en-US" dirty="0">
                <a:latin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cs typeface="Arial" charset="0"/>
              </a:rPr>
              <a:t>tindakan</a:t>
            </a:r>
            <a:r>
              <a:rPr lang="en-US" dirty="0">
                <a:latin typeface="Arial" charset="0"/>
                <a:cs typeface="Arial" charset="0"/>
              </a:rPr>
              <a:t>:</a:t>
            </a:r>
          </a:p>
          <a:p>
            <a:pPr algn="ctr" eaLnBrk="1" hangingPunct="1"/>
            <a:r>
              <a:rPr lang="en-US" sz="2000" b="1" dirty="0">
                <a:latin typeface="Arial" charset="0"/>
                <a:cs typeface="Arial" charset="0"/>
              </a:rPr>
              <a:t>“</a:t>
            </a:r>
            <a:r>
              <a:rPr lang="en-US" sz="2000" b="1" dirty="0" err="1" smtClean="0">
                <a:latin typeface="Arial" charset="0"/>
                <a:cs typeface="Arial" charset="0"/>
              </a:rPr>
              <a:t>Penyampaian</a:t>
            </a:r>
            <a:r>
              <a:rPr lang="en-US" sz="2000" b="1" dirty="0">
                <a:latin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cs typeface="Arial" charset="0"/>
              </a:rPr>
              <a:t>konseling</a:t>
            </a:r>
            <a:r>
              <a:rPr lang="en-US" sz="2000" b="1" smtClean="0">
                <a:latin typeface="Arial" charset="0"/>
                <a:cs typeface="Arial" charset="0"/>
              </a:rPr>
              <a:t> </a:t>
            </a:r>
          </a:p>
          <a:p>
            <a:pPr algn="ctr" eaLnBrk="1" hangingPunct="1"/>
            <a:r>
              <a:rPr lang="en-US" sz="2000" b="1" smtClean="0">
                <a:latin typeface="Arial" charset="0"/>
                <a:cs typeface="Arial" charset="0"/>
              </a:rPr>
              <a:t>kelompok</a:t>
            </a:r>
            <a:endParaRPr lang="en-US" sz="2000" b="1" dirty="0">
              <a:latin typeface="Arial" charset="0"/>
              <a:cs typeface="Arial" charset="0"/>
            </a:endParaRPr>
          </a:p>
          <a:p>
            <a:pPr algn="ctr" eaLnBrk="1" hangingPunct="1"/>
            <a:r>
              <a:rPr lang="en-US" sz="2000" b="1" dirty="0" err="1" smtClean="0">
                <a:latin typeface="Arial" charset="0"/>
                <a:cs typeface="Arial" charset="0"/>
              </a:rPr>
              <a:t>dapat</a:t>
            </a:r>
            <a:r>
              <a:rPr lang="en-US" sz="2000" b="1" dirty="0" smtClean="0">
                <a:latin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cs typeface="Arial" charset="0"/>
              </a:rPr>
              <a:t>meningkatkan</a:t>
            </a:r>
            <a:r>
              <a:rPr lang="en-US" sz="2000" b="1" dirty="0" smtClean="0">
                <a:latin typeface="Arial" charset="0"/>
                <a:cs typeface="Arial" charset="0"/>
              </a:rPr>
              <a:t> </a:t>
            </a:r>
            <a:endParaRPr lang="en-US" sz="2000" b="1" dirty="0">
              <a:latin typeface="Arial" charset="0"/>
              <a:cs typeface="Arial" charset="0"/>
            </a:endParaRPr>
          </a:p>
          <a:p>
            <a:pPr algn="ctr" eaLnBrk="1" hangingPunct="1"/>
            <a:r>
              <a:rPr lang="en-US" sz="2000" b="1" dirty="0" err="1" smtClean="0">
                <a:latin typeface="Arial" charset="0"/>
                <a:cs typeface="Arial" charset="0"/>
              </a:rPr>
              <a:t>Kepercayaan</a:t>
            </a:r>
            <a:r>
              <a:rPr lang="en-US" sz="2000" b="1" dirty="0" smtClean="0">
                <a:latin typeface="Arial" charset="0"/>
                <a:cs typeface="Arial" charset="0"/>
              </a:rPr>
              <a:t>  </a:t>
            </a:r>
            <a:r>
              <a:rPr lang="en-US" sz="2000" b="1" dirty="0" err="1" smtClean="0">
                <a:latin typeface="Arial" charset="0"/>
                <a:cs typeface="Arial" charset="0"/>
              </a:rPr>
              <a:t>diri</a:t>
            </a:r>
            <a:r>
              <a:rPr lang="en-US" sz="2000" b="1" dirty="0" smtClean="0">
                <a:latin typeface="Arial" charset="0"/>
                <a:cs typeface="Arial" charset="0"/>
              </a:rPr>
              <a:t>  </a:t>
            </a:r>
            <a:r>
              <a:rPr lang="en-US" sz="2000" b="1" dirty="0" err="1">
                <a:latin typeface="Arial" charset="0"/>
                <a:cs typeface="Arial" charset="0"/>
              </a:rPr>
              <a:t>siswa</a:t>
            </a:r>
            <a:endParaRPr lang="en-US" sz="2000" b="1" dirty="0">
              <a:latin typeface="Arial" charset="0"/>
              <a:cs typeface="Arial" charset="0"/>
            </a:endParaRPr>
          </a:p>
          <a:p>
            <a:pPr algn="ctr" eaLnBrk="1" hangingPunct="1"/>
            <a:endParaRPr lang="en-US" sz="2000" b="1" dirty="0">
              <a:latin typeface="Arial" charset="0"/>
              <a:cs typeface="Arial" charset="0"/>
            </a:endParaRPr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4191000" y="3276600"/>
            <a:ext cx="533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26631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191000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US" sz="2000" smtClean="0"/>
              <a:t>MENETAPKAN CARA YANG AKAN DILAKUKAN UNTUK MENEMUKAN JAWABAN , BERUPA RUMUSAN HIPOTESIS TINDAKAN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smtClean="0"/>
              <a:t>MENENTUKAN CARA YANG TEPAT UNTUK MENGUJI HIPOTESIS TINDAKAN DENGAN MENJABARKAN INDIKATOR KEBERHASILAN SERTA INSTRUMEN PENGUMPUL DATA YANG DAPAT DIPAKAI UNTUK MENGANALISIS INDIKATOR KEBERHASILAN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smtClean="0"/>
              <a:t>MEMBUAT SECARA RINCI RANCANGAN TINDAKAN YANG AKAN DILAKSANAKAN</a:t>
            </a:r>
          </a:p>
        </p:txBody>
      </p:sp>
      <p:sp>
        <p:nvSpPr>
          <p:cNvPr id="2283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solidFill>
            <a:srgbClr val="FFFF00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dirty="0">
                <a:solidFill>
                  <a:srgbClr val="FF0000"/>
                </a:solidFill>
                <a:latin typeface="Arial Black" pitchFamily="34" charset="0"/>
              </a:rPr>
              <a:t>TAHAPAN PERENCANAAN TINDAKAN</a:t>
            </a:r>
          </a:p>
        </p:txBody>
      </p:sp>
      <p:pic>
        <p:nvPicPr>
          <p:cNvPr id="27653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191000"/>
          </a:xfrm>
        </p:spPr>
        <p:txBody>
          <a:bodyPr/>
          <a:lstStyle/>
          <a:p>
            <a:pPr eaLnBrk="1" hangingPunct="1">
              <a:lnSpc>
                <a:spcPct val="200000"/>
              </a:lnSpc>
            </a:pPr>
            <a:r>
              <a:rPr lang="en-US" sz="2000" dirty="0" smtClean="0"/>
              <a:t>PENERAPAN RANCANGAN STRATEGI DAN SKENARIO PEMBIMBINGAN (UNTUK DIJELASKAN PADA  AWAL, INTI SERTA PENUTUP KEGIATAN).</a:t>
            </a:r>
          </a:p>
          <a:p>
            <a:pPr eaLnBrk="1" hangingPunct="1">
              <a:lnSpc>
                <a:spcPct val="200000"/>
              </a:lnSpc>
            </a:pPr>
            <a:r>
              <a:rPr lang="en-US" sz="2000" dirty="0" smtClean="0"/>
              <a:t>SKENARIO TINDAKAN HARUS DILAKUKAN SECARA BENAR DAN WAJAR SESUAI DENGAN TAHAPAN  VARIABEL TINDAKAN</a:t>
            </a:r>
          </a:p>
          <a:p>
            <a:pPr eaLnBrk="1" hangingPunct="1">
              <a:lnSpc>
                <a:spcPct val="200000"/>
              </a:lnSpc>
            </a:pPr>
            <a:r>
              <a:rPr lang="en-US" sz="2000" dirty="0" smtClean="0"/>
              <a:t>PELAKSANAAN TINDAKAN UMUMNYA DILAKUKAN 2-3 BULAN</a:t>
            </a:r>
            <a:endParaRPr lang="id-ID" sz="2000" dirty="0" smtClean="0"/>
          </a:p>
        </p:txBody>
      </p:sp>
      <p:sp>
        <p:nvSpPr>
          <p:cNvPr id="2304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solidFill>
            <a:srgbClr val="FFFF00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solidFill>
                  <a:srgbClr val="FF0000"/>
                </a:solidFill>
                <a:latin typeface="Arial Black" pitchFamily="34" charset="0"/>
              </a:rPr>
              <a:t>PELAKSANAAN TINDAKAN</a:t>
            </a:r>
          </a:p>
        </p:txBody>
      </p:sp>
      <p:pic>
        <p:nvPicPr>
          <p:cNvPr id="28677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229600" cy="3581400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US" sz="2000" dirty="0" smtClean="0"/>
              <a:t>PENGAMATAN, OBSERVASI, DAN PENGUMPULAN DATA DILAKUKAN SECARA BERSAMAAN PADA SAAT PELAKSANAAN TINDAKAN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dirty="0" smtClean="0"/>
              <a:t>DILAKUKAN SELAMA PELAKSANAAN TINDAKAN BERLANGSUNG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dirty="0" smtClean="0"/>
              <a:t>DILAKUKAN DENGAN MENGGUNAKAN PEDOMAN OBSERVASI/TEST VARIABEL TERIKATNYA (DISETIAP AKHIR SIKLUS) YANG TELAH DISUSUN </a:t>
            </a:r>
          </a:p>
          <a:p>
            <a:pPr eaLnBrk="1" hangingPunct="1">
              <a:spcAft>
                <a:spcPts val="1200"/>
              </a:spcAft>
            </a:pPr>
            <a:r>
              <a:rPr lang="en-US" sz="2000" dirty="0" smtClean="0"/>
              <a:t>DATA YANG DIKUMPULKAN DAPAT BERUPA DATA KUALITATIF MAUPUN KUANTITATIF</a:t>
            </a:r>
          </a:p>
        </p:txBody>
      </p:sp>
      <p:sp>
        <p:nvSpPr>
          <p:cNvPr id="2324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>
                <a:solidFill>
                  <a:srgbClr val="FF0000"/>
                </a:solidFill>
              </a:rPr>
              <a:t>PENGAMATAN/OBSERVASI, DAN </a:t>
            </a:r>
            <a:br>
              <a:rPr lang="en-US" sz="2400" dirty="0">
                <a:solidFill>
                  <a:srgbClr val="FF0000"/>
                </a:solidFill>
              </a:rPr>
            </a:br>
            <a:r>
              <a:rPr lang="en-US" sz="2400" dirty="0">
                <a:solidFill>
                  <a:srgbClr val="FF0000"/>
                </a:solidFill>
              </a:rPr>
              <a:t>PENGUMPULAN DATA</a:t>
            </a:r>
          </a:p>
        </p:txBody>
      </p:sp>
      <p:pic>
        <p:nvPicPr>
          <p:cNvPr id="29701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066800" y="1524000"/>
            <a:ext cx="2895600" cy="762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dirty="0">
                <a:latin typeface="Arial Black" pitchFamily="34" charset="0"/>
                <a:cs typeface="Arial" charset="0"/>
              </a:rPr>
              <a:t>REFLEKSI</a:t>
            </a:r>
            <a:r>
              <a:rPr lang="en-US" dirty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828800" y="2971800"/>
            <a:ext cx="6096000" cy="1524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MENGKAJI SECARA MENYELURUH TINDAKAN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YANG TELAH DILAKUKAN, BERDASARKAN DATA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YANG TELAH TERKUMPUL DAN KEMUDIAN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MELAKUKAN EVALUASI GUNA MENYEMPURNAKAN</a:t>
            </a:r>
          </a:p>
          <a:p>
            <a:pPr algn="ctr" eaLnBrk="1" hangingPunct="1"/>
            <a:r>
              <a:rPr lang="en-US">
                <a:latin typeface="Arial" charset="0"/>
                <a:cs typeface="Arial" charset="0"/>
              </a:rPr>
              <a:t>TINDAKAN BERIKUTNYA</a:t>
            </a: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>
            <a:off x="4191000" y="1905000"/>
            <a:ext cx="1066800" cy="1219200"/>
          </a:xfrm>
          <a:prstGeom prst="curvedLeftArrow">
            <a:avLst>
              <a:gd name="adj1" fmla="val 22857"/>
              <a:gd name="adj2" fmla="val 4571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pic>
        <p:nvPicPr>
          <p:cNvPr id="30726" name="Picture 4" descr="dik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13" y="6145213"/>
            <a:ext cx="685597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US" sz="2800" b="1" dirty="0" err="1" smtClean="0">
                <a:latin typeface="Arial" charset="0"/>
                <a:cs typeface="Arial" charset="0"/>
              </a:rPr>
              <a:t>Peningkatan</a:t>
            </a:r>
            <a:r>
              <a:rPr lang="en-US" sz="2800" b="1" dirty="0" smtClean="0">
                <a:latin typeface="Arial" charset="0"/>
                <a:cs typeface="Arial" charset="0"/>
              </a:rPr>
              <a:t>  </a:t>
            </a:r>
            <a:r>
              <a:rPr lang="en-US" sz="2800" b="1" dirty="0" err="1" smtClean="0">
                <a:latin typeface="Arial" charset="0"/>
                <a:cs typeface="Arial" charset="0"/>
              </a:rPr>
              <a:t>komunikasi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sosial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melalui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bimbingan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klasikal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pada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siswa</a:t>
            </a:r>
            <a:r>
              <a:rPr lang="en-US" sz="2800" b="1" dirty="0" smtClean="0">
                <a:latin typeface="Arial" charset="0"/>
                <a:cs typeface="Arial" charset="0"/>
              </a:rPr>
              <a:t> SMK  Nusantara </a:t>
            </a:r>
            <a:r>
              <a:rPr lang="en-US" sz="2800" b="1" dirty="0" err="1" smtClean="0">
                <a:latin typeface="Arial" charset="0"/>
                <a:cs typeface="Arial" charset="0"/>
              </a:rPr>
              <a:t>Magelang</a:t>
            </a:r>
            <a:endParaRPr lang="en-US" sz="2800" b="1" dirty="0" smtClean="0">
              <a:latin typeface="Arial" charset="0"/>
              <a:cs typeface="Arial" charset="0"/>
            </a:endParaRPr>
          </a:p>
          <a:p>
            <a:pPr eaLnBrk="1" hangingPunct="1">
              <a:spcAft>
                <a:spcPts val="1200"/>
              </a:spcAft>
            </a:pPr>
            <a:r>
              <a:rPr lang="en-US" sz="2800" b="1" dirty="0" err="1" smtClean="0">
                <a:latin typeface="Arial" charset="0"/>
                <a:cs typeface="Arial" charset="0"/>
              </a:rPr>
              <a:t>implementasi</a:t>
            </a:r>
            <a:r>
              <a:rPr lang="id-ID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Konseling</a:t>
            </a:r>
            <a:r>
              <a:rPr lang="en-US" sz="2800" b="1" dirty="0" smtClean="0">
                <a:latin typeface="Arial" charset="0"/>
                <a:cs typeface="Arial" charset="0"/>
              </a:rPr>
              <a:t>  </a:t>
            </a:r>
            <a:r>
              <a:rPr lang="en-US" sz="2800" b="1" dirty="0" err="1" smtClean="0">
                <a:latin typeface="Arial" charset="0"/>
                <a:cs typeface="Arial" charset="0"/>
              </a:rPr>
              <a:t>Kelompok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Berbasis</a:t>
            </a:r>
            <a:r>
              <a:rPr lang="en-US" sz="2800" b="1" dirty="0" smtClean="0">
                <a:latin typeface="Arial" charset="0"/>
                <a:cs typeface="Arial" charset="0"/>
              </a:rPr>
              <a:t> Media </a:t>
            </a:r>
            <a:r>
              <a:rPr lang="id-ID" sz="2800" b="1" dirty="0" smtClean="0">
                <a:latin typeface="Arial" charset="0"/>
                <a:cs typeface="Arial" charset="0"/>
              </a:rPr>
              <a:t>untuk </a:t>
            </a:r>
            <a:r>
              <a:rPr lang="sv-SE" sz="2800" b="1" dirty="0" smtClean="0">
                <a:latin typeface="Arial" charset="0"/>
                <a:cs typeface="Arial" charset="0"/>
              </a:rPr>
              <a:t>meningkatkan Kepercayaan Diri pada Siswa Kelas VII di SMP XXX.</a:t>
            </a:r>
          </a:p>
          <a:p>
            <a:pPr eaLnBrk="1" hangingPunct="1">
              <a:spcAft>
                <a:spcPts val="1200"/>
              </a:spcAft>
            </a:pPr>
            <a:r>
              <a:rPr lang="sv-SE" sz="2800" b="1" dirty="0" smtClean="0">
                <a:latin typeface="Arial" charset="0"/>
                <a:cs typeface="Arial" charset="0"/>
              </a:rPr>
              <a:t>Implementasi Layanan bimbingan Klasikal dalam meningkatkan motivasi belajar siswa kelas X SMA 5 Semarang</a:t>
            </a:r>
            <a:endParaRPr lang="en-US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16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4000" b="0" dirty="0">
                <a:solidFill>
                  <a:srgbClr val="FF0000"/>
                </a:solidFill>
                <a:latin typeface="Arial Black" pitchFamily="34" charset="0"/>
              </a:rPr>
              <a:t>JUDUL </a:t>
            </a:r>
            <a:r>
              <a:rPr lang="id-ID" sz="4000" b="0" dirty="0" smtClean="0">
                <a:solidFill>
                  <a:srgbClr val="FF0000"/>
                </a:solidFill>
                <a:latin typeface="Arial Black" pitchFamily="34" charset="0"/>
              </a:rPr>
              <a:t>PENELITIAN</a:t>
            </a:r>
            <a:r>
              <a:rPr lang="en-US" sz="4000" b="0" dirty="0" smtClean="0">
                <a:solidFill>
                  <a:srgbClr val="FF0000"/>
                </a:solidFill>
                <a:latin typeface="Arial Black" pitchFamily="34" charset="0"/>
              </a:rPr>
              <a:t> PTBK</a:t>
            </a:r>
            <a:endParaRPr lang="en-US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grpSp>
        <p:nvGrpSpPr>
          <p:cNvPr id="34820" name="Group 6"/>
          <p:cNvGrpSpPr>
            <a:grpSpLocks/>
          </p:cNvGrpSpPr>
          <p:nvPr/>
        </p:nvGrpSpPr>
        <p:grpSpPr bwMode="auto">
          <a:xfrm>
            <a:off x="74613" y="6145213"/>
            <a:ext cx="2287587" cy="712787"/>
            <a:chOff x="76200" y="6096000"/>
            <a:chExt cx="2288265" cy="712177"/>
          </a:xfrm>
        </p:grpSpPr>
        <p:pic>
          <p:nvPicPr>
            <p:cNvPr id="34821" name="Picture 4" descr="diknas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200" y="6096000"/>
              <a:ext cx="685800" cy="7121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22" name="Rectangle 8"/>
            <p:cNvSpPr>
              <a:spLocks noChangeArrowheads="1"/>
            </p:cNvSpPr>
            <p:nvPr/>
          </p:nvSpPr>
          <p:spPr bwMode="auto">
            <a:xfrm>
              <a:off x="685800" y="6408067"/>
              <a:ext cx="167866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d-ID" sz="1000" b="1">
                  <a:solidFill>
                    <a:srgbClr val="FFFF00"/>
                  </a:solidFill>
                  <a:latin typeface="Arial Narrow" pitchFamily="34" charset="0"/>
                </a:rPr>
                <a:t>DIT. TENAGA KEPENDIDIKAN</a:t>
              </a:r>
            </a:p>
            <a:p>
              <a:r>
                <a:rPr lang="id-ID" sz="1000" b="1">
                  <a:solidFill>
                    <a:srgbClr val="FFFF00"/>
                  </a:solidFill>
                  <a:latin typeface="Arial Narrow" pitchFamily="34" charset="0"/>
                </a:rPr>
                <a:t>DITJEN PMPTK</a:t>
              </a:r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WordArt 2"/>
          <p:cNvSpPr>
            <a:spLocks noChangeArrowheads="1" noChangeShapeType="1" noTextEdit="1"/>
          </p:cNvSpPr>
          <p:nvPr/>
        </p:nvSpPr>
        <p:spPr bwMode="auto">
          <a:xfrm>
            <a:off x="2133600" y="228600"/>
            <a:ext cx="5181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CONTOH DAFTAR RUJUKAN</a:t>
            </a: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533400" y="990600"/>
            <a:ext cx="8229600" cy="5632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en-US" b="1">
                <a:solidFill>
                  <a:schemeClr val="folHlink"/>
                </a:solidFill>
                <a:latin typeface="Arial Narrow" pitchFamily="34" charset="0"/>
                <a:cs typeface="Arial" charset="0"/>
              </a:rPr>
              <a:t>1. Rujukan dari Buku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Nama pengarang. (tahun terbit). judul buku (cetak miring). edisi buku. Kota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penerbit: nama penerbit. (model </a:t>
            </a:r>
            <a:r>
              <a:rPr lang="en-US" i="1">
                <a:latin typeface="Arial Narrow" pitchFamily="34" charset="0"/>
                <a:cs typeface="Arial" charset="0"/>
              </a:rPr>
              <a:t>American Psychology Association – APA edisi</a:t>
            </a:r>
          </a:p>
          <a:p>
            <a:r>
              <a:rPr lang="en-US" i="1">
                <a:latin typeface="Arial Narrow" pitchFamily="34" charset="0"/>
                <a:cs typeface="Arial" charset="0"/>
              </a:rPr>
              <a:t> kelima</a:t>
            </a:r>
            <a:r>
              <a:rPr lang="en-US">
                <a:latin typeface="Arial Narrow" pitchFamily="34" charset="0"/>
                <a:cs typeface="Arial" charset="0"/>
              </a:rPr>
              <a:t>). Contoh: 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Wiersma, W. (1995). </a:t>
            </a:r>
            <a:r>
              <a:rPr lang="en-US" i="1">
                <a:latin typeface="Arial Narrow" pitchFamily="34" charset="0"/>
                <a:cs typeface="Arial" charset="0"/>
              </a:rPr>
              <a:t>Research Methods in Education: An Introduction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           Boston: Allyn and Bacon.</a:t>
            </a:r>
          </a:p>
          <a:p>
            <a:endParaRPr lang="sv-SE">
              <a:latin typeface="Arial Narrow" pitchFamily="34" charset="0"/>
              <a:cs typeface="Arial" charset="0"/>
            </a:endParaRPr>
          </a:p>
          <a:p>
            <a:r>
              <a:rPr lang="sv-SE" b="1">
                <a:solidFill>
                  <a:schemeClr val="folHlink"/>
                </a:solidFill>
                <a:latin typeface="Arial Narrow" pitchFamily="34" charset="0"/>
                <a:cs typeface="Arial" charset="0"/>
              </a:rPr>
              <a:t>2. Rujukan dari Artikel/Bab dalam suatu Buku</a:t>
            </a:r>
          </a:p>
          <a:p>
            <a:r>
              <a:rPr lang="sv-SE">
                <a:latin typeface="Arial Narrow" pitchFamily="34" charset="0"/>
                <a:cs typeface="Arial" charset="0"/>
              </a:rPr>
              <a:t> Nama pengarang. (tahun terbit). judul artikel. </a:t>
            </a:r>
            <a:r>
              <a:rPr lang="it-IT">
                <a:latin typeface="Arial Narrow" pitchFamily="34" charset="0"/>
                <a:cs typeface="Arial" charset="0"/>
              </a:rPr>
              <a:t>In/dalam nama editor (Ed.). Judul</a:t>
            </a:r>
          </a:p>
          <a:p>
            <a:r>
              <a:rPr lang="it-IT">
                <a:latin typeface="Arial Narrow" pitchFamily="34" charset="0"/>
                <a:cs typeface="Arial" charset="0"/>
              </a:rPr>
              <a:t> buku (cetak miring). Edisi. nama penerbit, kota penerbit, halaman. Contoh:</a:t>
            </a:r>
          </a:p>
          <a:p>
            <a:r>
              <a:rPr lang="it-IT">
                <a:latin typeface="Arial Narrow" pitchFamily="34" charset="0"/>
                <a:cs typeface="Arial" charset="0"/>
              </a:rPr>
              <a:t> Schoenfeld, A.H., (1993). </a:t>
            </a:r>
            <a:r>
              <a:rPr lang="en-US">
                <a:latin typeface="Arial Narrow" pitchFamily="34" charset="0"/>
                <a:cs typeface="Arial" charset="0"/>
              </a:rPr>
              <a:t>On Mathematics as Sense Making: An Informal  Attack 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            on the Unfortunate Divorce of Formal </a:t>
            </a:r>
            <a:r>
              <a:rPr lang="en-GB">
                <a:latin typeface="Arial Narrow" pitchFamily="34" charset="0"/>
                <a:cs typeface="Arial" charset="0"/>
              </a:rPr>
              <a:t>and Informal  Mathematics, dalam</a:t>
            </a:r>
          </a:p>
          <a:p>
            <a:r>
              <a:rPr lang="en-GB">
                <a:latin typeface="Arial Narrow" pitchFamily="34" charset="0"/>
                <a:cs typeface="Arial" charset="0"/>
              </a:rPr>
              <a:t>             J.F. Voss., D.N. Perkins &amp; J.W. Segal (Eds.). </a:t>
            </a:r>
            <a:r>
              <a:rPr lang="en-GB" i="1">
                <a:latin typeface="Arial Narrow" pitchFamily="34" charset="0"/>
                <a:cs typeface="Arial" charset="0"/>
              </a:rPr>
              <a:t>Informal Reasoning and </a:t>
            </a:r>
          </a:p>
          <a:p>
            <a:r>
              <a:rPr lang="en-GB" i="1">
                <a:latin typeface="Arial Narrow" pitchFamily="34" charset="0"/>
                <a:cs typeface="Arial" charset="0"/>
              </a:rPr>
              <a:t>             Education</a:t>
            </a:r>
            <a:r>
              <a:rPr lang="en-GB">
                <a:latin typeface="Arial Narrow" pitchFamily="34" charset="0"/>
                <a:cs typeface="Arial" charset="0"/>
              </a:rPr>
              <a:t>. Hillsdale.  NJ: Erlbaum, Hal.311-344.</a:t>
            </a:r>
          </a:p>
          <a:p>
            <a:endParaRPr lang="en-US">
              <a:latin typeface="Arial Narrow" pitchFamily="34" charset="0"/>
              <a:cs typeface="Arial" charset="0"/>
            </a:endParaRPr>
          </a:p>
          <a:p>
            <a:r>
              <a:rPr lang="en-US" b="1">
                <a:solidFill>
                  <a:schemeClr val="folHlink"/>
                </a:solidFill>
                <a:latin typeface="Arial Narrow" pitchFamily="34" charset="0"/>
                <a:cs typeface="Arial" charset="0"/>
              </a:rPr>
              <a:t>3. Rujukan  Artikel dari Jurnal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Nama pengarang, tahun, judul artikel, nama jurnal (cetak miring), volume jurnal,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halaman. Contoh: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 Mikusa, M.G. &amp; Lewellen, H., (1999). Now Here is That, Authority on Mathematics </a:t>
            </a:r>
          </a:p>
          <a:p>
            <a:r>
              <a:rPr lang="en-US">
                <a:latin typeface="Arial Narrow" pitchFamily="34" charset="0"/>
                <a:cs typeface="Arial" charset="0"/>
              </a:rPr>
              <a:t>              Reforms, </a:t>
            </a:r>
            <a:r>
              <a:rPr lang="en-US" i="1">
                <a:latin typeface="Arial Narrow" pitchFamily="34" charset="0"/>
                <a:cs typeface="Arial" charset="0"/>
              </a:rPr>
              <a:t>The Mathematics Teacher</a:t>
            </a:r>
            <a:r>
              <a:rPr lang="en-US">
                <a:latin typeface="Arial Narrow" pitchFamily="34" charset="0"/>
                <a:cs typeface="Arial" charset="0"/>
              </a:rPr>
              <a:t>, 92: 158-163. 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1963</TotalTime>
  <Words>1114</Words>
  <Application>Microsoft Office PowerPoint</Application>
  <PresentationFormat>On-screen Show (4:3)</PresentationFormat>
  <Paragraphs>180</Paragraphs>
  <Slides>24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Concourse</vt:lpstr>
      <vt:lpstr>Office Theme</vt:lpstr>
      <vt:lpstr>MATERI KULIAH XIII PENELITIAN TINDAKAN BIMB &amp; KONSELING </vt:lpstr>
      <vt:lpstr>PENGERTIAN PTBK</vt:lpstr>
      <vt:lpstr>PRINSIP PTBK</vt:lpstr>
      <vt:lpstr>PTBK</vt:lpstr>
      <vt:lpstr>FOKUS  PTBK </vt:lpstr>
      <vt:lpstr>KARAKTERISTIK PTBK</vt:lpstr>
      <vt:lpstr>PowerPoint Presentation</vt:lpstr>
      <vt:lpstr>LANGKAH-LANGKAH POKOK DALAM PELAKSANAAN PTBK</vt:lpstr>
      <vt:lpstr>PowerPoint Presentation</vt:lpstr>
      <vt:lpstr>Langkah 1 Siklus </vt:lpstr>
      <vt:lpstr>BERAPA  SIKLUS ????</vt:lpstr>
      <vt:lpstr> SATU SIKLUS APA BOLEH SATU                      PERTEMUAN</vt:lpstr>
      <vt:lpstr>MERASAKAN ADANYA MASALAH</vt:lpstr>
      <vt:lpstr>KARAKTERISTIK MASALAH YANG LAYAK DIANGKAT UNTUK PTBK</vt:lpstr>
      <vt:lpstr>PERTANYAAN UNTUK MENGUJI  KELAYAKAN MASALAH </vt:lpstr>
      <vt:lpstr>CARA MELAKUKAN IDENTIFIKASI MASALAH DAN PERUMUSAN MASALAH</vt:lpstr>
      <vt:lpstr>CONTOH RUMUSAN MASALAH </vt:lpstr>
      <vt:lpstr>PowerPoint Presentation</vt:lpstr>
      <vt:lpstr>TAHAPAN PERENCANAAN TINDAKAN</vt:lpstr>
      <vt:lpstr>PELAKSANAAN TINDAKAN</vt:lpstr>
      <vt:lpstr>PENGAMATAN/OBSERVASI, DAN  PENGUMPULAN DATA</vt:lpstr>
      <vt:lpstr>PowerPoint Presentation</vt:lpstr>
      <vt:lpstr>JUDUL PENELITIAN PTBK</vt:lpstr>
      <vt:lpstr>PowerPoint Presentation</vt:lpstr>
    </vt:vector>
  </TitlesOfParts>
  <Company>Dit Tendik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PENELITIAN TINDAKAN KELAS (PTK)</dc:title>
  <dc:creator>Widyaiswara</dc:creator>
  <cp:lastModifiedBy>Windows User</cp:lastModifiedBy>
  <cp:revision>166</cp:revision>
  <dcterms:created xsi:type="dcterms:W3CDTF">2005-10-20T16:23:03Z</dcterms:created>
  <dcterms:modified xsi:type="dcterms:W3CDTF">2018-12-03T02:55:05Z</dcterms:modified>
</cp:coreProperties>
</file>