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8"/>
  </p:handout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82" r:id="rId26"/>
    <p:sldId id="278" r:id="rId27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65BD4-8FE8-461E-8358-F6250BBC3D8A}" type="datetimeFigureOut">
              <a:rPr lang="id-ID" smtClean="0"/>
              <a:t>08/03/2020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B3ACAF-89AD-459B-9DEC-DB6733C4F5E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8002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7945129-E167-42A1-96F9-2FB6B543E515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AF4AA2F-110B-4F5A-AFD5-0726D5C6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5400" dirty="0">
                <a:solidFill>
                  <a:srgbClr val="FFFF00"/>
                </a:solidFill>
              </a:rPr>
              <a:t>PERIODE DEWASA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2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86868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07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457200"/>
            <a:ext cx="8610600" cy="6019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553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Masa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dewasa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ini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terjadi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perubahan-perubahan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fisik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dan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psikologis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yang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menyertai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berkurangnya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kemampuan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Calisto MT" pitchFamily="18" charset="0"/>
              </a:rPr>
              <a:t>reproduktif</a:t>
            </a:r>
            <a:r>
              <a:rPr lang="en-US" sz="3600" dirty="0">
                <a:solidFill>
                  <a:prstClr val="white"/>
                </a:solidFill>
                <a:latin typeface="Calisto MT" pitchFamily="18" charset="0"/>
              </a:rPr>
              <a:t>.</a:t>
            </a:r>
          </a:p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en-US" sz="4000" dirty="0" err="1">
                <a:solidFill>
                  <a:srgbClr val="DFE6D0"/>
                </a:solidFill>
              </a:rPr>
              <a:t>Dewasa</a:t>
            </a:r>
            <a:r>
              <a:rPr lang="en-US" sz="4000" dirty="0">
                <a:solidFill>
                  <a:srgbClr val="DFE6D0"/>
                </a:solidFill>
              </a:rPr>
              <a:t> </a:t>
            </a:r>
            <a:r>
              <a:rPr lang="en-US" sz="4000" dirty="0" err="1">
                <a:solidFill>
                  <a:srgbClr val="DFE6D0"/>
                </a:solidFill>
              </a:rPr>
              <a:t>Awal</a:t>
            </a:r>
            <a:r>
              <a:rPr lang="en-US" sz="4000" dirty="0">
                <a:solidFill>
                  <a:srgbClr val="DFE6D0"/>
                </a:solidFill>
              </a:rPr>
              <a:t> ( </a:t>
            </a:r>
            <a:r>
              <a:rPr lang="id-ID" sz="4000" dirty="0" smtClean="0">
                <a:solidFill>
                  <a:srgbClr val="DFE6D0"/>
                </a:solidFill>
              </a:rPr>
              <a:t>21</a:t>
            </a:r>
            <a:r>
              <a:rPr lang="en-US" sz="4000" dirty="0" smtClean="0">
                <a:solidFill>
                  <a:srgbClr val="DFE6D0"/>
                </a:solidFill>
              </a:rPr>
              <a:t>-40 </a:t>
            </a:r>
            <a:r>
              <a:rPr lang="en-US" sz="4000" dirty="0" err="1">
                <a:solidFill>
                  <a:srgbClr val="DFE6D0"/>
                </a:solidFill>
              </a:rPr>
              <a:t>tahun</a:t>
            </a:r>
            <a:r>
              <a:rPr lang="en-US" sz="4000" dirty="0">
                <a:solidFill>
                  <a:srgbClr val="DFE6D0"/>
                </a:solidFill>
              </a:rPr>
              <a:t> )</a:t>
            </a:r>
          </a:p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en-US" sz="4000" dirty="0" err="1">
                <a:solidFill>
                  <a:srgbClr val="DFE6D0"/>
                </a:solidFill>
              </a:rPr>
              <a:t>Dewasa</a:t>
            </a:r>
            <a:r>
              <a:rPr lang="en-US" sz="4000" dirty="0">
                <a:solidFill>
                  <a:srgbClr val="DFE6D0"/>
                </a:solidFill>
              </a:rPr>
              <a:t> </a:t>
            </a:r>
            <a:r>
              <a:rPr lang="en-US" sz="4000" dirty="0" err="1">
                <a:solidFill>
                  <a:srgbClr val="DFE6D0"/>
                </a:solidFill>
              </a:rPr>
              <a:t>Madya</a:t>
            </a:r>
            <a:r>
              <a:rPr lang="en-US" sz="4000" dirty="0">
                <a:solidFill>
                  <a:srgbClr val="DFE6D0"/>
                </a:solidFill>
              </a:rPr>
              <a:t> ( 41-60 </a:t>
            </a:r>
            <a:r>
              <a:rPr lang="en-US" sz="4000" dirty="0" err="1">
                <a:solidFill>
                  <a:srgbClr val="DFE6D0"/>
                </a:solidFill>
              </a:rPr>
              <a:t>tahun</a:t>
            </a:r>
            <a:r>
              <a:rPr lang="en-US" sz="4000" dirty="0">
                <a:solidFill>
                  <a:srgbClr val="DFE6D0"/>
                </a:solidFill>
              </a:rPr>
              <a:t> )</a:t>
            </a:r>
          </a:p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en-US" sz="4000" dirty="0" err="1">
                <a:solidFill>
                  <a:srgbClr val="DFE6D0"/>
                </a:solidFill>
              </a:rPr>
              <a:t>Dewasa</a:t>
            </a:r>
            <a:r>
              <a:rPr lang="en-US" sz="4000" dirty="0">
                <a:solidFill>
                  <a:srgbClr val="DFE6D0"/>
                </a:solidFill>
              </a:rPr>
              <a:t> </a:t>
            </a:r>
            <a:r>
              <a:rPr lang="en-US" sz="4000" dirty="0" err="1">
                <a:solidFill>
                  <a:srgbClr val="DFE6D0"/>
                </a:solidFill>
              </a:rPr>
              <a:t>Akhir</a:t>
            </a:r>
            <a:r>
              <a:rPr lang="en-US" sz="4000" dirty="0">
                <a:solidFill>
                  <a:srgbClr val="DFE6D0"/>
                </a:solidFill>
              </a:rPr>
              <a:t>/ </a:t>
            </a:r>
            <a:r>
              <a:rPr lang="en-US" sz="4000" dirty="0" err="1">
                <a:solidFill>
                  <a:srgbClr val="DFE6D0"/>
                </a:solidFill>
              </a:rPr>
              <a:t>lansia</a:t>
            </a:r>
            <a:r>
              <a:rPr lang="en-US" sz="4000" dirty="0">
                <a:solidFill>
                  <a:srgbClr val="DFE6D0"/>
                </a:solidFill>
              </a:rPr>
              <a:t> ( di </a:t>
            </a:r>
            <a:r>
              <a:rPr lang="en-US" sz="4000" dirty="0" err="1">
                <a:solidFill>
                  <a:srgbClr val="DFE6D0"/>
                </a:solidFill>
              </a:rPr>
              <a:t>atas</a:t>
            </a:r>
            <a:r>
              <a:rPr lang="en-US" sz="4000" dirty="0">
                <a:solidFill>
                  <a:srgbClr val="DFE6D0"/>
                </a:solidFill>
              </a:rPr>
              <a:t> 60 </a:t>
            </a:r>
            <a:r>
              <a:rPr lang="en-US" sz="4000" dirty="0" err="1">
                <a:solidFill>
                  <a:srgbClr val="DFE6D0"/>
                </a:solidFill>
              </a:rPr>
              <a:t>tahun</a:t>
            </a:r>
            <a:r>
              <a:rPr lang="en-US" sz="4000" dirty="0">
                <a:solidFill>
                  <a:srgbClr val="DFE6D0"/>
                </a:solidFill>
              </a:rPr>
              <a:t> 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endParaRPr lang="en-US" sz="3600" dirty="0">
              <a:solidFill>
                <a:prstClr val="white"/>
              </a:solidFill>
              <a:latin typeface="Calisto MT" pitchFamily="18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endParaRPr lang="en-US" sz="3600" dirty="0">
              <a:solidFill>
                <a:prstClr val="white"/>
              </a:solidFill>
              <a:latin typeface="Calisto MT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92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Terdapat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beberapa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dalam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yang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perlu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diperhatikan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yaitu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fisik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kognitif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psikososial</a:t>
            </a:r>
            <a:endParaRPr lang="en-US" sz="3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endParaRPr lang="en-US" sz="3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PERKEMBANGAN:</a:t>
            </a:r>
          </a:p>
          <a:p>
            <a:pPr marL="365760" lvl="0" indent="-365760" algn="just">
              <a:spcAft>
                <a:spcPts val="600"/>
              </a:spcAft>
              <a:buClrTx/>
              <a:buSzPct val="160000"/>
              <a:buFont typeface="Wingdings" pitchFamily="2" charset="2"/>
              <a:buChar char="Ø"/>
            </a:pP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Serangkain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perubahan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progresif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yang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terjadi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sebagai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akibat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dari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proses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kematangan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dan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pengalaman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endParaRPr lang="en-US" sz="2800" dirty="0">
              <a:solidFill>
                <a:srgbClr val="AEE8F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/>
            </a:endParaRPr>
          </a:p>
          <a:p>
            <a:pPr marL="365760" lvl="0" indent="-365760" algn="just">
              <a:spcAft>
                <a:spcPts val="600"/>
              </a:spcAft>
              <a:buClrTx/>
              <a:buSzPct val="160000"/>
              <a:buFont typeface="Wingdings" pitchFamily="2" charset="2"/>
              <a:buChar char="Ø"/>
            </a:pP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Perkembangan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berarti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perubahan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secara</a:t>
            </a:r>
            <a:r>
              <a:rPr lang="en-US" sz="2800" dirty="0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 </a:t>
            </a:r>
            <a:r>
              <a:rPr lang="en-US" sz="2800" dirty="0" err="1">
                <a:solidFill>
                  <a:srgbClr val="AEE8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/>
              </a:rPr>
              <a:t>kualitatif</a:t>
            </a:r>
            <a:endParaRPr lang="en-US" sz="2800" dirty="0">
              <a:solidFill>
                <a:srgbClr val="AEE8F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/>
            </a:endParaRPr>
          </a:p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endParaRPr lang="en-US" dirty="0">
              <a:solidFill>
                <a:srgbClr val="DFE6D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19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PERKEMBANGAN FISIK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Kebanyakan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orang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berada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di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puncak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kesehatan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kekuatan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energi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daya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serta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di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puncak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fungsi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sensori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motorik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Kesehatan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sebagian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orang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dipengaruhi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oleh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faktor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perilaku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namun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dapat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juga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dipengaruhi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oleh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faktor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gen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10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terdapat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pula 3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masalah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penting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berkaitan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dengan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masalah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reproduksi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seperti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1)  </a:t>
            </a:r>
            <a:r>
              <a:rPr lang="en-US" sz="2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Premenstrual syndrome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Gangguan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menyebabkan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ketidak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nyamanan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fisik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ketegangan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emosi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selama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2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minggu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sebelum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menstruasi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seperti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lelah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sakit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kepala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keram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bertambahnya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berat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badan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cemas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lain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lain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2) </a:t>
            </a:r>
            <a:r>
              <a:rPr lang="en-US" sz="2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Sexually transmitted disease / </a:t>
            </a:r>
            <a:r>
              <a:rPr lang="en-US" sz="2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penyakit</a:t>
            </a:r>
            <a:r>
              <a:rPr lang="en-US" sz="2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menular</a:t>
            </a:r>
            <a:r>
              <a:rPr lang="en-US" sz="2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sexual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Hal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ini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bisa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disebabkan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oleh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seks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bebas</a:t>
            </a:r>
            <a:endParaRPr 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3)</a:t>
            </a:r>
            <a:r>
              <a:rPr lang="en-US" sz="26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Infertilitas</a:t>
            </a:r>
            <a:endParaRPr lang="en-US" sz="2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Ketidak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mampuan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untuk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menghasilkan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anak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setelah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12 – 18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bulan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berusaha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melakukan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hubungan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seksual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secara</a:t>
            </a:r>
            <a:r>
              <a:rPr lang="en-US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rutin</a:t>
            </a:r>
            <a:r>
              <a:rPr 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15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4525963"/>
          </a:xfrm>
        </p:spPr>
        <p:txBody>
          <a:bodyPr/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Menurut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Santrock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aspek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aspek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fisik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meliputi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beberapa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hal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yaitu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1)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Kekuatan</a:t>
            </a: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energi</a:t>
            </a: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2)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Ketekunan</a:t>
            </a: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3)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Motivasi</a:t>
            </a: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58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PERKEMBANGAN KOGNITIF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kognitif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meskipun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Piaget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menyatakan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bahwa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berada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tahap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berpikir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formal operational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sebagai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tahapan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terakhir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namun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beberapa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ilmuwan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menyatakan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bahwa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kognitif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terus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berlanjut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diluar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tahapan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tersebut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6503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PERKEMBANGAN KOGNITIF PIAGET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FF9900"/>
              </a:buClr>
              <a:buSzPct val="75000"/>
              <a:buFont typeface="+mj-lt"/>
              <a:buAutoNum type="arabicPeriod"/>
            </a:pP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Sensomotorik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/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instingtif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 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→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pengalaman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indrawi</a:t>
            </a:r>
            <a:endParaRPr kumimoji="1" lang="en-US" sz="32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FF9900"/>
              </a:buClr>
              <a:buSzPct val="75000"/>
              <a:buFont typeface="+mj-lt"/>
              <a:buAutoNum type="arabicPeriod"/>
            </a:pP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Pra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operasional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/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intuitif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→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indrawi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+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intuisi</a:t>
            </a:r>
            <a:endParaRPr kumimoji="1" lang="en-US" sz="32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FF9900"/>
              </a:buClr>
              <a:buSzPct val="75000"/>
              <a:buFont typeface="+mj-lt"/>
              <a:buAutoNum type="arabicPeriod"/>
            </a:pP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Konkrit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operasional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→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paham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hub.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Fungsional</a:t>
            </a:r>
            <a:endParaRPr kumimoji="1" lang="en-US" sz="32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FF9900"/>
              </a:buClr>
              <a:buSzPct val="75000"/>
              <a:buFont typeface="+mj-lt"/>
              <a:buAutoNum type="arabicPeriod"/>
            </a:pP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Formal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operasional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→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bs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mncapai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logika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&amp;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rasio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,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abstraksi,arti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simbolik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, </a:t>
            </a:r>
            <a:r>
              <a:rPr kumimoji="1" lang="en-US" sz="32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kiasan</a:t>
            </a:r>
            <a:r>
              <a:rPr kumimoji="1" lang="en-US" sz="32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/>
              </a:rPr>
              <a:t>.</a:t>
            </a:r>
            <a:endParaRPr kumimoji="1" lang="en-US" sz="32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16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Beberapa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teori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menyempurnakan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pandangan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Piaget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adalah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1) Reflective thinking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Merupakan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jenis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berfikir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logis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sering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terjadi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dimana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terjadi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proses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informasi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keyakinan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berkelanjutan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evaluasi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aktif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berdasarkan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bukti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implikasi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Hal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pertama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kali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dikemukakan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oleh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John Dewey.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0362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2) </a:t>
            </a:r>
            <a:r>
              <a:rPr lang="en-US" sz="28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Postformal</a:t>
            </a: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thought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Merupakan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tahap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kognisi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orang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tertinggi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ditandai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dengan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kemampuan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untuk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menghadapi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ketidakpastian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tidak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konsistensi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kontradiksi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ketidaksempurnaan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kompromi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Beberapa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kriteria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postformal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thought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adalah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a. Shifting gears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Mampu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mengalihkan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antara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penalaran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abstrak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praktis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b. Problem definition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Mampu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mendefinisikan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masalah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6861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Process product shift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Mampu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menyelesaikan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masalah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baik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melalui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proses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umum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lewat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permasalahannya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hampir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sama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maupun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melalui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solusi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kongkrit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d. Pragmatism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Mampu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memilih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terbaik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dari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antar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solusi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logis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e. Multiple solutions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Kesadaran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bahwa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masalah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memiliki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lebih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dari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satu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penyebab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endParaRPr lang="en-US" sz="3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30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Awareness of paradox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Mengenali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bahwa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masalah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atau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merupakan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konflik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tidak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tuntas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g. Self </a:t>
            </a:r>
            <a:r>
              <a:rPr lang="en-US" sz="28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refrential</a:t>
            </a: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thought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Kesadaran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untuk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melakukan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penilaian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terhadap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mana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logis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Dapat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dikatakan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orang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tersebut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menggunakan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postformal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thought.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0623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Berbeda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Piaget,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Schaie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melihat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bahwa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kognitif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memperhatikan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intelektual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dalam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konteks</a:t>
            </a: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sosial</a:t>
            </a:r>
            <a:r>
              <a:rPr 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1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81000"/>
            <a:ext cx="8229600" cy="5592763"/>
          </a:xfrm>
        </p:spPr>
        <p:txBody>
          <a:bodyPr>
            <a:normAutofit lnSpcReduction="10000"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Terdapat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7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tahap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Sachie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yaitu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1)  Acquisitive stage (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kanak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kanak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remaja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2) Achieving stage (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remaja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akhir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atau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20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tahun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–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30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tahun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3)  Responsible stage (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akhir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tahun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30 –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60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tahun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4)  Executive stage (30 – 40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tahun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–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paruh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baya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5) Reorganizational stage (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akhir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paruh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baya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–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lansia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6)  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Reintegrative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stage (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lansia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7) Legacy creating stage ( di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atas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lansia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Sejalan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dengan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Sachie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menurut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Sternberg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perkembangan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kognitif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muda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dapat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dilihat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dari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aspek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kecerdasannya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Menurut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Sternberg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ada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2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aspek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kecerdasan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luput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dari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pengujian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psikometri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1)</a:t>
            </a:r>
            <a:r>
              <a:rPr lang="en-US" sz="32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Experiental</a:t>
            </a: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element </a:t>
            </a:r>
            <a:r>
              <a:rPr lang="en-US" sz="32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atau</a:t>
            </a: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insight yang </a:t>
            </a:r>
            <a:r>
              <a:rPr lang="en-US" sz="32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kreatif</a:t>
            </a:r>
            <a:endParaRPr lang="en-US" sz="3200" dirty="0">
              <a:solidFill>
                <a:srgbClr val="318FC5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2)Contextual element </a:t>
            </a:r>
            <a:r>
              <a:rPr lang="en-US" sz="32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atau</a:t>
            </a: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kecerdasan</a:t>
            </a: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praktis</a:t>
            </a:r>
            <a:r>
              <a:rPr lang="en-US" sz="32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14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Insight And Know-How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Menurut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Stenberg : “Orang yang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berhasil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dibangku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pendidikan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belum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tentu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berhasil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dalam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pekerjaan</a:t>
            </a: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043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Peter </a:t>
            </a:r>
            <a:r>
              <a:rPr lang="en-US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Salovey</a:t>
            </a: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&amp; John Mayer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menciptakan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istilah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emotional intelligence (EI),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yaitu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kemampuan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untuk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memahami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mengatur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emosi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Menurut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Golemen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terdapat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kompetensi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EI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pada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dewasa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awal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yaitu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1) Self </a:t>
            </a:r>
            <a:r>
              <a:rPr lang="en-US" sz="28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awereness</a:t>
            </a:r>
            <a:endParaRPr lang="en-US" sz="2800" dirty="0">
              <a:solidFill>
                <a:srgbClr val="318FC5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Emotional self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awereness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penilaian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yang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akurat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percaya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2) Self management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Kontrol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kepercayaan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kesungguhan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adaptasi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dorongan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mencapai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hasil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inisiatif</a:t>
            </a:r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3887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>
            <a:normAutofit/>
          </a:bodyPr>
          <a:lstStyle/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3) Social </a:t>
            </a:r>
            <a:r>
              <a:rPr lang="en-US" sz="3300" dirty="0" err="1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awereness</a:t>
            </a:r>
            <a:endParaRPr lang="en-US" sz="3300" dirty="0">
              <a:solidFill>
                <a:srgbClr val="318FC5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Empati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orientasi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pelayanan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kesadaran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organisasi</a:t>
            </a:r>
            <a:endParaRPr lang="en-US" sz="3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srgbClr val="318FC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4) Relationship management</a:t>
            </a:r>
          </a:p>
          <a:p>
            <a:pPr marL="0" lvl="0" indent="0" algn="just">
              <a:spcAft>
                <a:spcPts val="600"/>
              </a:spcAft>
              <a:buClrTx/>
              <a:buSzPct val="160000"/>
              <a:buNone/>
            </a:pP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Membangun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orang lain,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menggunakan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pengaruh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komunikasi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manajemen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konflik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kepemimpinan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menjadi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katalisator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perubahan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membangun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ikatan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kerja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sama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serta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kolaborasi</a:t>
            </a:r>
            <a:r>
              <a:rPr lang="en-US" sz="3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US" sz="33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03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BATASAN MEMASUKI MASA DEWASA</a:t>
            </a:r>
          </a:p>
          <a:p>
            <a:r>
              <a:rPr lang="en-US" sz="2800" dirty="0"/>
              <a:t> SEGI HUKUM : orang </a:t>
            </a:r>
            <a:r>
              <a:rPr lang="en-US" sz="2800" dirty="0" err="1"/>
              <a:t>dewasa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</a:t>
            </a:r>
            <a:r>
              <a:rPr lang="en-US" sz="2800" dirty="0" err="1"/>
              <a:t>telah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dituntut</a:t>
            </a:r>
            <a:r>
              <a:rPr lang="en-US" sz="2800" dirty="0"/>
              <a:t> </a:t>
            </a:r>
            <a:r>
              <a:rPr lang="en-US" sz="2800" dirty="0" err="1"/>
              <a:t>tanggung</a:t>
            </a:r>
            <a:r>
              <a:rPr lang="en-US" sz="2800" dirty="0"/>
              <a:t> </a:t>
            </a:r>
            <a:r>
              <a:rPr lang="en-US" sz="2800" dirty="0" err="1"/>
              <a:t>jawabnya</a:t>
            </a:r>
            <a:r>
              <a:rPr lang="en-US" sz="2800" dirty="0"/>
              <a:t>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perbuatannya</a:t>
            </a:r>
            <a:endParaRPr lang="en-US" sz="2800" dirty="0"/>
          </a:p>
          <a:p>
            <a:r>
              <a:rPr lang="en-US" sz="2800" dirty="0"/>
              <a:t>SEGI PENDIDIKAN : </a:t>
            </a:r>
            <a:r>
              <a:rPr lang="en-US" sz="2800" dirty="0" err="1"/>
              <a:t>mencapai</a:t>
            </a:r>
            <a:r>
              <a:rPr lang="en-US" sz="2800" dirty="0"/>
              <a:t> </a:t>
            </a:r>
            <a:r>
              <a:rPr lang="en-US" sz="2800" dirty="0" err="1"/>
              <a:t>kemasakan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kognitif</a:t>
            </a:r>
            <a:r>
              <a:rPr lang="en-US" sz="2800" dirty="0"/>
              <a:t>, </a:t>
            </a:r>
            <a:r>
              <a:rPr lang="en-US" sz="2800" dirty="0" err="1"/>
              <a:t>afektif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psikomotorik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hasil</a:t>
            </a:r>
            <a:r>
              <a:rPr lang="en-US" sz="2800" dirty="0"/>
              <a:t> ajar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latihan</a:t>
            </a:r>
            <a:endParaRPr lang="en-US" sz="2800" dirty="0"/>
          </a:p>
          <a:p>
            <a:r>
              <a:rPr lang="en-US" sz="2800" dirty="0"/>
              <a:t>SEGI BIOLOGIS : </a:t>
            </a:r>
            <a:r>
              <a:rPr lang="en-US" sz="2800" dirty="0" err="1"/>
              <a:t>pertumbuhan</a:t>
            </a:r>
            <a:r>
              <a:rPr lang="en-US" sz="2800" dirty="0"/>
              <a:t> </a:t>
            </a:r>
            <a:r>
              <a:rPr lang="en-US" sz="2800" dirty="0" err="1"/>
              <a:t>ukuran</a:t>
            </a:r>
            <a:r>
              <a:rPr lang="en-US" sz="2800" dirty="0"/>
              <a:t> </a:t>
            </a:r>
            <a:r>
              <a:rPr lang="en-US" sz="2800" dirty="0" err="1"/>
              <a:t>tubuh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mencapai</a:t>
            </a:r>
            <a:r>
              <a:rPr lang="en-US" sz="2800" dirty="0"/>
              <a:t> </a:t>
            </a:r>
            <a:r>
              <a:rPr lang="en-US" sz="2800" dirty="0" err="1"/>
              <a:t>kekuatan</a:t>
            </a:r>
            <a:r>
              <a:rPr lang="en-US" sz="2800" dirty="0"/>
              <a:t> </a:t>
            </a:r>
            <a:r>
              <a:rPr lang="en-US" sz="2800" dirty="0" err="1"/>
              <a:t>maksimal</a:t>
            </a:r>
            <a:r>
              <a:rPr lang="en-US" sz="2800" dirty="0"/>
              <a:t>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siap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Berproduksi</a:t>
            </a:r>
            <a:endParaRPr lang="en-US" sz="2800" dirty="0"/>
          </a:p>
          <a:p>
            <a:r>
              <a:rPr lang="en-US" sz="2800" dirty="0"/>
              <a:t>SEGI PSIKOLOGIS : status </a:t>
            </a:r>
            <a:r>
              <a:rPr lang="en-US" sz="2800" dirty="0" err="1"/>
              <a:t>keadaan</a:t>
            </a:r>
            <a:r>
              <a:rPr lang="en-US" sz="2800" dirty="0"/>
              <a:t> </a:t>
            </a:r>
            <a:r>
              <a:rPr lang="en-US" sz="2800" dirty="0" err="1"/>
              <a:t>dewasa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telah</a:t>
            </a:r>
            <a:r>
              <a:rPr lang="en-US" sz="2800" dirty="0"/>
              <a:t> </a:t>
            </a:r>
            <a:r>
              <a:rPr lang="en-US" sz="2800" dirty="0" err="1"/>
              <a:t>mengalami</a:t>
            </a:r>
            <a:r>
              <a:rPr lang="en-US" sz="2800" dirty="0"/>
              <a:t> </a:t>
            </a:r>
            <a:r>
              <a:rPr lang="en-US" sz="2800" dirty="0" err="1"/>
              <a:t>kematangan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301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DEWASA MADYA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Autofit/>
          </a:bodyPr>
          <a:lstStyle/>
          <a:p>
            <a:r>
              <a:rPr lang="en-US" sz="2800" dirty="0" err="1"/>
              <a:t>Masa</a:t>
            </a:r>
            <a:r>
              <a:rPr lang="en-US" sz="2800" dirty="0"/>
              <a:t> yang </a:t>
            </a:r>
            <a:r>
              <a:rPr lang="en-US" sz="2800" dirty="0" err="1"/>
              <a:t>ditakuti</a:t>
            </a:r>
            <a:r>
              <a:rPr lang="en-US" sz="2800" dirty="0"/>
              <a:t> : </a:t>
            </a:r>
            <a:r>
              <a:rPr lang="en-US" sz="2800" dirty="0" err="1"/>
              <a:t>adanya</a:t>
            </a:r>
            <a:r>
              <a:rPr lang="en-US" sz="2800" dirty="0"/>
              <a:t> 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yg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menuju</a:t>
            </a:r>
            <a:r>
              <a:rPr lang="en-US" sz="2800" dirty="0"/>
              <a:t> </a:t>
            </a:r>
            <a:r>
              <a:rPr lang="en-US" sz="2800" dirty="0" err="1"/>
              <a:t>kemunduran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Masa</a:t>
            </a:r>
            <a:r>
              <a:rPr lang="en-US" sz="2800" dirty="0"/>
              <a:t> </a:t>
            </a:r>
            <a:r>
              <a:rPr lang="en-US" sz="2800" dirty="0" err="1"/>
              <a:t>transisi</a:t>
            </a:r>
            <a:r>
              <a:rPr lang="en-US" sz="2800" dirty="0"/>
              <a:t> : </a:t>
            </a:r>
            <a:r>
              <a:rPr lang="en-US" sz="2800" dirty="0" err="1"/>
              <a:t>transisi</a:t>
            </a:r>
            <a:r>
              <a:rPr lang="en-US" sz="2800" dirty="0"/>
              <a:t> </a:t>
            </a:r>
            <a:r>
              <a:rPr lang="en-US" sz="2800" dirty="0" err="1"/>
              <a:t>mengalami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kemunduran</a:t>
            </a:r>
            <a:r>
              <a:rPr lang="en-US" sz="2800" dirty="0"/>
              <a:t>. </a:t>
            </a:r>
          </a:p>
          <a:p>
            <a:r>
              <a:rPr lang="en-US" sz="2800" dirty="0" err="1"/>
              <a:t>Masa</a:t>
            </a:r>
            <a:r>
              <a:rPr lang="en-US" sz="2800" dirty="0"/>
              <a:t> </a:t>
            </a:r>
            <a:r>
              <a:rPr lang="en-US" sz="2800" dirty="0" err="1"/>
              <a:t>penyesuaian</a:t>
            </a:r>
            <a:r>
              <a:rPr lang="en-US" sz="2800" dirty="0"/>
              <a:t> : </a:t>
            </a:r>
            <a:r>
              <a:rPr lang="en-US" sz="2800" dirty="0" err="1"/>
              <a:t>thd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kondisi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tubuh</a:t>
            </a:r>
            <a:r>
              <a:rPr lang="en-US" sz="2800" dirty="0"/>
              <a:t> </a:t>
            </a:r>
            <a:r>
              <a:rPr lang="en-US" sz="2800" dirty="0" err="1"/>
              <a:t>yg</a:t>
            </a:r>
            <a:r>
              <a:rPr lang="en-US" sz="2800" dirty="0"/>
              <a:t> </a:t>
            </a:r>
            <a:r>
              <a:rPr lang="en-US" sz="2800" dirty="0" err="1"/>
              <a:t>berubah</a:t>
            </a:r>
            <a:endParaRPr lang="en-US" sz="2800" dirty="0"/>
          </a:p>
          <a:p>
            <a:r>
              <a:rPr lang="en-US" sz="2800" dirty="0" err="1"/>
              <a:t>Masa</a:t>
            </a:r>
            <a:r>
              <a:rPr lang="en-US" sz="2800" dirty="0"/>
              <a:t> </a:t>
            </a:r>
            <a:r>
              <a:rPr lang="en-US" sz="2800" dirty="0" err="1"/>
              <a:t>keseimbangan</a:t>
            </a:r>
            <a:r>
              <a:rPr lang="en-US" sz="2800" dirty="0"/>
              <a:t> n </a:t>
            </a:r>
            <a:r>
              <a:rPr lang="en-US" sz="2800" dirty="0" err="1"/>
              <a:t>ketidakseimbangan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Keseimbangan</a:t>
            </a:r>
            <a:r>
              <a:rPr lang="en-US" sz="2800" dirty="0"/>
              <a:t> </a:t>
            </a:r>
            <a:r>
              <a:rPr lang="en-US" sz="2800" dirty="0" err="1"/>
              <a:t>dialami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mrk</a:t>
            </a:r>
            <a:r>
              <a:rPr lang="en-US" sz="2800" dirty="0"/>
              <a:t> </a:t>
            </a:r>
            <a:r>
              <a:rPr lang="en-US" sz="2800" dirty="0" err="1"/>
              <a:t>yg</a:t>
            </a:r>
            <a:r>
              <a:rPr lang="en-US" sz="2800" dirty="0"/>
              <a:t> </a:t>
            </a:r>
            <a:r>
              <a:rPr lang="en-US" sz="2800" dirty="0" err="1"/>
              <a:t>berusia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setengah</a:t>
            </a:r>
            <a:r>
              <a:rPr lang="en-US" sz="2800" dirty="0"/>
              <a:t> </a:t>
            </a:r>
            <a:r>
              <a:rPr lang="en-US" sz="2800" dirty="0" err="1"/>
              <a:t>umur</a:t>
            </a:r>
            <a:r>
              <a:rPr lang="en-US" sz="2800" dirty="0"/>
              <a:t> </a:t>
            </a:r>
            <a:r>
              <a:rPr lang="en-US" sz="2800" dirty="0" err="1"/>
              <a:t>namun</a:t>
            </a:r>
            <a:r>
              <a:rPr lang="en-US" sz="2800" dirty="0"/>
              <a:t> </a:t>
            </a:r>
            <a:r>
              <a:rPr lang="en-US" sz="2800" dirty="0" err="1"/>
              <a:t>masih</a:t>
            </a:r>
            <a:r>
              <a:rPr lang="en-US" sz="2800" dirty="0"/>
              <a:t> </a:t>
            </a:r>
            <a:r>
              <a:rPr lang="en-US" sz="2800" dirty="0" err="1"/>
              <a:t>mengalami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 err="1"/>
              <a:t>kegoncangan</a:t>
            </a:r>
            <a:r>
              <a:rPr lang="en-US" sz="2800" dirty="0"/>
              <a:t> </a:t>
            </a:r>
            <a:r>
              <a:rPr lang="en-US" sz="2800" dirty="0" err="1"/>
              <a:t>dlm</a:t>
            </a:r>
            <a:r>
              <a:rPr lang="en-US" sz="2800" dirty="0"/>
              <a:t> </a:t>
            </a:r>
            <a:r>
              <a:rPr lang="en-US" sz="2800" dirty="0" err="1"/>
              <a:t>penyesuaian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3960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570038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TUGAS PERKEMANGAN DEWASA AWAL/ DINI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Memilih</a:t>
            </a:r>
            <a:r>
              <a:rPr lang="en-US" sz="2800" dirty="0"/>
              <a:t> </a:t>
            </a:r>
            <a:r>
              <a:rPr lang="en-US" sz="2800" dirty="0" err="1"/>
              <a:t>pasangan</a:t>
            </a:r>
            <a:r>
              <a:rPr lang="en-US" sz="2800" dirty="0"/>
              <a:t> </a:t>
            </a:r>
            <a:r>
              <a:rPr lang="en-US" sz="2800" dirty="0" err="1"/>
              <a:t>hidup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hidup</a:t>
            </a:r>
            <a:r>
              <a:rPr lang="en-US" sz="2800" dirty="0"/>
              <a:t> </a:t>
            </a:r>
            <a:r>
              <a:rPr lang="en-US" sz="2800" dirty="0" err="1"/>
              <a:t>bersama</a:t>
            </a:r>
            <a:r>
              <a:rPr lang="en-US" sz="2800" dirty="0"/>
              <a:t> </a:t>
            </a:r>
            <a:r>
              <a:rPr lang="en-US" sz="2800" dirty="0" err="1"/>
              <a:t>sbg</a:t>
            </a:r>
            <a:r>
              <a:rPr lang="en-US" sz="2800" dirty="0"/>
              <a:t> </a:t>
            </a:r>
            <a:r>
              <a:rPr lang="en-US" sz="2800" dirty="0" err="1"/>
              <a:t>pasangan</a:t>
            </a:r>
            <a:r>
              <a:rPr lang="en-US" sz="2800" dirty="0"/>
              <a:t> </a:t>
            </a:r>
            <a:r>
              <a:rPr lang="en-US" sz="2800" dirty="0" err="1"/>
              <a:t>suami</a:t>
            </a:r>
            <a:r>
              <a:rPr lang="en-US" sz="2800" dirty="0"/>
              <a:t> </a:t>
            </a:r>
            <a:r>
              <a:rPr lang="en-US" sz="2800" dirty="0" err="1"/>
              <a:t>isteri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Hidup</a:t>
            </a:r>
            <a:r>
              <a:rPr lang="en-US" sz="2800" dirty="0"/>
              <a:t> </a:t>
            </a:r>
            <a:r>
              <a:rPr lang="en-US" sz="2800" dirty="0" err="1"/>
              <a:t>dlm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keluarga</a:t>
            </a:r>
            <a:r>
              <a:rPr lang="en-US" sz="2800" dirty="0"/>
              <a:t> </a:t>
            </a:r>
            <a:r>
              <a:rPr lang="en-US" sz="2800" dirty="0" err="1"/>
              <a:t>bersama</a:t>
            </a:r>
            <a:r>
              <a:rPr lang="en-US" sz="2800" dirty="0"/>
              <a:t> </a:t>
            </a:r>
            <a:r>
              <a:rPr lang="en-US" sz="2800" dirty="0" err="1"/>
              <a:t>pasangan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anak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mengasuh</a:t>
            </a:r>
            <a:r>
              <a:rPr lang="en-US" sz="2800" dirty="0"/>
              <a:t> </a:t>
            </a:r>
            <a:r>
              <a:rPr lang="en-US" sz="2800" dirty="0" err="1"/>
              <a:t>anak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Mengelola</a:t>
            </a:r>
            <a:r>
              <a:rPr lang="en-US" sz="2800" dirty="0"/>
              <a:t> </a:t>
            </a:r>
            <a:r>
              <a:rPr lang="en-US" sz="2800" dirty="0" err="1"/>
              <a:t>rumah</a:t>
            </a:r>
            <a:r>
              <a:rPr lang="en-US" sz="2800" dirty="0"/>
              <a:t> </a:t>
            </a:r>
            <a:r>
              <a:rPr lang="en-US" sz="2800" dirty="0" err="1"/>
              <a:t>tangga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Bekerja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membangun</a:t>
            </a:r>
            <a:r>
              <a:rPr lang="en-US" sz="2800" dirty="0"/>
              <a:t> </a:t>
            </a:r>
            <a:r>
              <a:rPr lang="en-US" sz="2800" dirty="0" err="1"/>
              <a:t>karir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Bertangung</a:t>
            </a:r>
            <a:r>
              <a:rPr lang="en-US" sz="2800" dirty="0"/>
              <a:t> </a:t>
            </a:r>
            <a:r>
              <a:rPr lang="en-US" sz="2800" dirty="0" err="1"/>
              <a:t>jawab</a:t>
            </a:r>
            <a:r>
              <a:rPr lang="en-US" sz="2800" dirty="0"/>
              <a:t> </a:t>
            </a:r>
            <a:r>
              <a:rPr lang="en-US" sz="2800" dirty="0" err="1"/>
              <a:t>sbg</a:t>
            </a:r>
            <a:r>
              <a:rPr lang="en-US" sz="2800" dirty="0"/>
              <a:t> </a:t>
            </a:r>
            <a:r>
              <a:rPr lang="en-US" sz="2800" dirty="0" err="1"/>
              <a:t>warga</a:t>
            </a:r>
            <a:r>
              <a:rPr lang="en-US" sz="2800" dirty="0"/>
              <a:t> </a:t>
            </a:r>
            <a:r>
              <a:rPr lang="en-US" sz="2800" dirty="0" err="1"/>
              <a:t>negara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err="1"/>
              <a:t>Bergabung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aktivitas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perkumpulan</a:t>
            </a:r>
            <a:r>
              <a:rPr lang="en-US" sz="2800" dirty="0"/>
              <a:t> </a:t>
            </a:r>
            <a:r>
              <a:rPr lang="en-US" sz="2800" dirty="0" err="1"/>
              <a:t>sosial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257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TUGAS PERKEMBANGAN DEWASA MADYA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Penyesuaian</a:t>
            </a:r>
            <a:r>
              <a:rPr lang="en-US" sz="2800" dirty="0"/>
              <a:t> </a:t>
            </a:r>
            <a:r>
              <a:rPr lang="en-US" sz="2800" dirty="0" err="1"/>
              <a:t>thd</a:t>
            </a:r>
            <a:r>
              <a:rPr lang="en-US" sz="2800" dirty="0"/>
              <a:t> </a:t>
            </a:r>
            <a:r>
              <a:rPr lang="en-US" sz="2800" dirty="0" err="1"/>
              <a:t>keadaan</a:t>
            </a:r>
            <a:r>
              <a:rPr lang="en-US" sz="2800" dirty="0"/>
              <a:t> </a:t>
            </a:r>
            <a:r>
              <a:rPr lang="en-US" sz="2800" dirty="0" err="1"/>
              <a:t>fisiologisnya</a:t>
            </a:r>
            <a:endParaRPr lang="en-US" sz="2800" dirty="0"/>
          </a:p>
          <a:p>
            <a:r>
              <a:rPr lang="en-US" sz="2800" dirty="0" err="1"/>
              <a:t>Penyesuaian</a:t>
            </a:r>
            <a:r>
              <a:rPr lang="en-US" sz="2800" dirty="0"/>
              <a:t> </a:t>
            </a:r>
            <a:r>
              <a:rPr lang="en-US" sz="2800" dirty="0" err="1"/>
              <a:t>thd</a:t>
            </a:r>
            <a:r>
              <a:rPr lang="en-US" sz="2800" dirty="0"/>
              <a:t> 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minat</a:t>
            </a:r>
            <a:r>
              <a:rPr lang="en-US" sz="2800" dirty="0"/>
              <a:t> : </a:t>
            </a:r>
          </a:p>
          <a:p>
            <a:r>
              <a:rPr lang="en-US" sz="2800" dirty="0" err="1"/>
              <a:t>aktivitas</a:t>
            </a:r>
            <a:r>
              <a:rPr lang="en-US" sz="2800" dirty="0"/>
              <a:t> </a:t>
            </a:r>
            <a:r>
              <a:rPr lang="en-US" sz="2800" dirty="0" err="1"/>
              <a:t>sosial</a:t>
            </a:r>
            <a:r>
              <a:rPr lang="en-US" sz="2800" dirty="0"/>
              <a:t>, </a:t>
            </a:r>
            <a:r>
              <a:rPr lang="en-US" sz="2800" dirty="0" err="1"/>
              <a:t>sbg</a:t>
            </a:r>
            <a:r>
              <a:rPr lang="en-US" sz="2800" dirty="0"/>
              <a:t> </a:t>
            </a:r>
            <a:r>
              <a:rPr lang="en-US" sz="2800" dirty="0" err="1"/>
              <a:t>warga</a:t>
            </a:r>
            <a:r>
              <a:rPr lang="en-US" sz="2800" dirty="0"/>
              <a:t> </a:t>
            </a:r>
            <a:r>
              <a:rPr lang="en-US" sz="2800" dirty="0" err="1"/>
              <a:t>negara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minat</a:t>
            </a:r>
            <a:r>
              <a:rPr lang="en-US" sz="2800" dirty="0"/>
              <a:t> </a:t>
            </a:r>
            <a:r>
              <a:rPr lang="en-US" sz="2800" dirty="0" err="1"/>
              <a:t>yg</a:t>
            </a:r>
            <a:r>
              <a:rPr lang="en-US" sz="2800" dirty="0"/>
              <a:t> </a:t>
            </a:r>
            <a:r>
              <a:rPr lang="en-US" sz="2800" dirty="0" err="1"/>
              <a:t>berkaitan</a:t>
            </a:r>
            <a:r>
              <a:rPr lang="en-US" sz="2800" dirty="0"/>
              <a:t> dg </a:t>
            </a:r>
            <a:r>
              <a:rPr lang="en-US" sz="2800" dirty="0" err="1"/>
              <a:t>hobi</a:t>
            </a:r>
            <a:endParaRPr lang="en-US" sz="2800" dirty="0"/>
          </a:p>
          <a:p>
            <a:r>
              <a:rPr lang="en-US" sz="2800" dirty="0" err="1"/>
              <a:t>Penyesuaian</a:t>
            </a:r>
            <a:r>
              <a:rPr lang="en-US" sz="2800" dirty="0"/>
              <a:t> </a:t>
            </a:r>
            <a:r>
              <a:rPr lang="en-US" sz="2800" dirty="0" err="1"/>
              <a:t>jabatan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endParaRPr lang="en-US" sz="2800" dirty="0"/>
          </a:p>
          <a:p>
            <a:r>
              <a:rPr lang="en-US" sz="2800" dirty="0" err="1"/>
              <a:t>Penyesuaian</a:t>
            </a:r>
            <a:r>
              <a:rPr lang="en-US" sz="2800" dirty="0"/>
              <a:t> </a:t>
            </a:r>
            <a:r>
              <a:rPr lang="en-US" sz="2800" dirty="0" err="1"/>
              <a:t>yg</a:t>
            </a:r>
            <a:r>
              <a:rPr lang="en-US" sz="2800" dirty="0"/>
              <a:t> </a:t>
            </a:r>
            <a:r>
              <a:rPr lang="en-US" sz="2800" dirty="0" err="1"/>
              <a:t>berhubungan</a:t>
            </a:r>
            <a:r>
              <a:rPr lang="en-US" sz="2800" dirty="0"/>
              <a:t> dg </a:t>
            </a:r>
            <a:r>
              <a:rPr lang="en-US" sz="2800" dirty="0" err="1"/>
              <a:t>kehidupan</a:t>
            </a:r>
            <a:r>
              <a:rPr lang="en-US" sz="2800" dirty="0"/>
              <a:t> </a:t>
            </a:r>
            <a:r>
              <a:rPr lang="en-US" sz="2800" dirty="0" err="1"/>
              <a:t>keluarga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2944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228600"/>
            <a:ext cx="8686800" cy="64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934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TERIMA KASIH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47800"/>
            <a:ext cx="7391400" cy="4953000"/>
          </a:xfrm>
        </p:spPr>
      </p:pic>
    </p:spTree>
    <p:extLst>
      <p:ext uri="{BB962C8B-B14F-4D97-AF65-F5344CB8AC3E}">
        <p14:creationId xmlns:p14="http://schemas.microsoft.com/office/powerpoint/2010/main" val="270356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366</TotalTime>
  <Words>666</Words>
  <Application>Microsoft Office PowerPoint</Application>
  <PresentationFormat>On-screen Show (4:3)</PresentationFormat>
  <Paragraphs>114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Arial</vt:lpstr>
      <vt:lpstr>Arial Black</vt:lpstr>
      <vt:lpstr>Calibri</vt:lpstr>
      <vt:lpstr>Calisto MT</vt:lpstr>
      <vt:lpstr>Comic Sans MS</vt:lpstr>
      <vt:lpstr>Rockwell</vt:lpstr>
      <vt:lpstr>Tahoma</vt:lpstr>
      <vt:lpstr>Tw Cen MT</vt:lpstr>
      <vt:lpstr>Wingdings</vt:lpstr>
      <vt:lpstr>Thatch</vt:lpstr>
      <vt:lpstr>PERIODE DEWASA</vt:lpstr>
      <vt:lpstr>PowerPoint Presentation</vt:lpstr>
      <vt:lpstr>PowerPoint Presentation</vt:lpstr>
      <vt:lpstr>PowerPoint Presentation</vt:lpstr>
      <vt:lpstr>PowerPoint Presentation</vt:lpstr>
      <vt:lpstr>PERKEMBANGAN FISIK</vt:lpstr>
      <vt:lpstr>PowerPoint Presentation</vt:lpstr>
      <vt:lpstr>PowerPoint Presentation</vt:lpstr>
      <vt:lpstr>PERKEMBANGAN KOGNITIF</vt:lpstr>
      <vt:lpstr>PERKEMBANGAN KOGNITIF PIAGET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DEWASA MADYA</vt:lpstr>
      <vt:lpstr>TUGAS PERKEMANGAN DEWASA AWAL/ DINI</vt:lpstr>
      <vt:lpstr>TUGAS PERKEMBANGAN DEWASA MADYA</vt:lpstr>
      <vt:lpstr>PowerPoint Presentation</vt:lpstr>
      <vt:lpstr>TERIMA KASIH</vt:lpstr>
    </vt:vector>
  </TitlesOfParts>
  <Company>kaligawe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PERIODE DEWASA</dc:title>
  <dc:creator>vito</dc:creator>
  <cp:lastModifiedBy>asus</cp:lastModifiedBy>
  <cp:revision>17</cp:revision>
  <dcterms:created xsi:type="dcterms:W3CDTF">2016-03-28T05:19:45Z</dcterms:created>
  <dcterms:modified xsi:type="dcterms:W3CDTF">2020-03-08T09:11:03Z</dcterms:modified>
</cp:coreProperties>
</file>