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5847655"/>
            <a:ext cx="43924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err="1">
                <a:latin typeface="Arial" pitchFamily="34" charset="0"/>
                <a:cs typeface="Arial" pitchFamily="34" charset="0"/>
              </a:rPr>
              <a:t>Pertemuan</a:t>
            </a:r>
            <a:r>
              <a:rPr kumimoji="0" lang="en-US" altLang="ko-KR" sz="1200" b="1" dirty="0">
                <a:latin typeface="Arial" pitchFamily="34" charset="0"/>
                <a:cs typeface="Arial" pitchFamily="34" charset="0"/>
              </a:rPr>
              <a:t> 15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79512" y="4815442"/>
            <a:ext cx="43924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200" b="1" dirty="0">
                <a:latin typeface="Arial" pitchFamily="34" charset="0"/>
                <a:ea typeface="맑은 고딕" pitchFamily="50" charset="-127"/>
                <a:cs typeface="Arial" pitchFamily="34" charset="0"/>
              </a:rPr>
              <a:t>PEMELIHARAAN PERANGKAT LUNAK</a:t>
            </a: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Pengertian</a:t>
            </a:r>
            <a:r>
              <a:rPr lang="en-US" sz="2400" b="1" dirty="0"/>
              <a:t> </a:t>
            </a:r>
            <a:r>
              <a:rPr lang="en-US" sz="2400" b="1" dirty="0" err="1"/>
              <a:t>Pemeliharaan</a:t>
            </a:r>
            <a:r>
              <a:rPr lang="en-US" sz="2400" b="1" dirty="0"/>
              <a:t> </a:t>
            </a:r>
            <a:r>
              <a:rPr lang="en-US" sz="2400" b="1" dirty="0" err="1"/>
              <a:t>Perangkat</a:t>
            </a:r>
            <a:r>
              <a:rPr lang="en-US" sz="2400" b="1" dirty="0"/>
              <a:t> </a:t>
            </a:r>
            <a:r>
              <a:rPr lang="en-US" sz="2400" b="1" dirty="0" err="1"/>
              <a:t>Lunak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Istilah pemeliharaan perangkat lunak digunakan untuk </a:t>
            </a:r>
            <a:endParaRPr lang="en-US" sz="2400" dirty="0"/>
          </a:p>
          <a:p>
            <a:r>
              <a:rPr lang="id-ID" sz="2400" dirty="0"/>
              <a:t>menjabarkan aktivitas dari analis sistem (software </a:t>
            </a:r>
            <a:endParaRPr lang="en-US" sz="2400" dirty="0"/>
          </a:p>
          <a:p>
            <a:r>
              <a:rPr lang="id-ID" sz="2400" dirty="0"/>
              <a:t>engineering) yang terjadi pada saat hasil produk </a:t>
            </a:r>
            <a:endParaRPr lang="en-US" sz="2400" dirty="0"/>
          </a:p>
          <a:p>
            <a:r>
              <a:rPr lang="id-ID" sz="2400" dirty="0"/>
              <a:t>perangkat lunak sudah dipergunakan oleh pemakai </a:t>
            </a:r>
            <a:endParaRPr lang="en-US" sz="2400" dirty="0"/>
          </a:p>
          <a:p>
            <a:r>
              <a:rPr lang="id-ID" sz="2400" dirty="0"/>
              <a:t>(user).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Pengertian</a:t>
            </a:r>
            <a:r>
              <a:rPr lang="en-US" sz="2400" b="1" dirty="0"/>
              <a:t> </a:t>
            </a:r>
            <a:r>
              <a:rPr lang="en-US" sz="2400" b="1" dirty="0" err="1"/>
              <a:t>Pemeliharaan</a:t>
            </a:r>
            <a:r>
              <a:rPr lang="en-US" sz="2400" b="1" dirty="0"/>
              <a:t> </a:t>
            </a:r>
            <a:r>
              <a:rPr lang="en-US" sz="2400" b="1" dirty="0" err="1"/>
              <a:t>Perangkat</a:t>
            </a:r>
            <a:r>
              <a:rPr lang="en-US" sz="2400" b="1" dirty="0"/>
              <a:t> </a:t>
            </a:r>
            <a:r>
              <a:rPr lang="en-US" sz="2400" b="1" dirty="0" err="1"/>
              <a:t>Lunak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Biasanya pengembangan produk perangkat lunak </a:t>
            </a:r>
            <a:endParaRPr lang="en-US" sz="2400" dirty="0"/>
          </a:p>
          <a:p>
            <a:r>
              <a:rPr lang="id-ID" sz="2400" dirty="0"/>
              <a:t>memerlukan waktu antara 1 sampai dengan 2 tahun, </a:t>
            </a:r>
            <a:endParaRPr lang="en-US" sz="2400" dirty="0"/>
          </a:p>
          <a:p>
            <a:r>
              <a:rPr lang="id-ID" sz="2400" dirty="0"/>
              <a:t>tetapi pada pase pemeliharaan perangkat lunak </a:t>
            </a:r>
            <a:endParaRPr lang="en-US" sz="2400" dirty="0"/>
          </a:p>
          <a:p>
            <a:r>
              <a:rPr lang="id-ID" sz="2400" dirty="0"/>
              <a:t>menghabiskan 5 sampai dengan 10 tahun. 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689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Aktifitas</a:t>
            </a:r>
            <a:r>
              <a:rPr lang="en-US" sz="2400" b="1" dirty="0"/>
              <a:t> yang </a:t>
            </a:r>
            <a:r>
              <a:rPr lang="en-US" sz="2400" b="1" dirty="0" err="1"/>
              <a:t>terjadi</a:t>
            </a:r>
            <a:r>
              <a:rPr lang="en-US" sz="2400" b="1" dirty="0"/>
              <a:t> </a:t>
            </a:r>
            <a:r>
              <a:rPr lang="en-US" sz="2400" b="1" dirty="0" err="1"/>
              <a:t>pada</a:t>
            </a:r>
            <a:r>
              <a:rPr lang="en-US" sz="2400" b="1" dirty="0"/>
              <a:t> </a:t>
            </a:r>
            <a:r>
              <a:rPr lang="en-US" sz="2400" b="1" dirty="0" err="1"/>
              <a:t>fase</a:t>
            </a:r>
            <a:r>
              <a:rPr lang="en-US" sz="2400" b="1" dirty="0"/>
              <a:t> </a:t>
            </a:r>
            <a:r>
              <a:rPr lang="en-US" sz="2400" b="1" dirty="0" err="1"/>
              <a:t>pemeliharaan</a:t>
            </a:r>
            <a:r>
              <a:rPr lang="en-US" sz="2400" b="1" dirty="0"/>
              <a:t>: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/>
              <a:t>P</a:t>
            </a:r>
            <a:r>
              <a:rPr lang="id-ID" sz="2400" dirty="0"/>
              <a:t>enambahan atau peningkatan atau juga perbaikan </a:t>
            </a:r>
            <a:endParaRPr lang="en-US" sz="2400" dirty="0"/>
          </a:p>
          <a:p>
            <a:r>
              <a:rPr lang="en-US" sz="2400" dirty="0"/>
              <a:t>	</a:t>
            </a:r>
            <a:r>
              <a:rPr lang="id-ID" sz="2400" dirty="0"/>
              <a:t>untuk produk perangkat lunak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/>
              <a:t>A</a:t>
            </a:r>
            <a:r>
              <a:rPr lang="id-ID" sz="2400" dirty="0"/>
              <a:t>daptasi produk dengan lingkungan mesin yang </a:t>
            </a:r>
            <a:endParaRPr lang="en-US" sz="2400" dirty="0"/>
          </a:p>
          <a:p>
            <a:r>
              <a:rPr lang="en-US" sz="2400" dirty="0"/>
              <a:t>	</a:t>
            </a:r>
            <a:r>
              <a:rPr lang="id-ID" sz="2400" dirty="0"/>
              <a:t>baru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/>
              <a:t>P</a:t>
            </a:r>
            <a:r>
              <a:rPr lang="id-ID" sz="2400" dirty="0"/>
              <a:t>embetulan permasalahan yang timbul</a:t>
            </a:r>
            <a:endParaRPr lang="en-US" sz="2400" dirty="0"/>
          </a:p>
          <a:p>
            <a:endParaRPr lang="en-US" sz="2400" dirty="0"/>
          </a:p>
          <a:p>
            <a:pPr algn="ctr"/>
            <a:r>
              <a:rPr lang="id-ID" sz="2400" dirty="0">
                <a:solidFill>
                  <a:srgbClr val="FF0000"/>
                </a:solidFill>
              </a:rPr>
              <a:t>“Pemeliharaan sistem berawal begitu sistem baru </a:t>
            </a:r>
            <a:endParaRPr lang="en-US" sz="2400" dirty="0">
              <a:solidFill>
                <a:srgbClr val="FF0000"/>
              </a:solidFill>
            </a:endParaRPr>
          </a:p>
          <a:p>
            <a:pPr algn="ctr"/>
            <a:r>
              <a:rPr lang="id-ID" sz="2400" dirty="0">
                <a:solidFill>
                  <a:srgbClr val="FF0000"/>
                </a:solidFill>
              </a:rPr>
              <a:t>menjadi operasional dan berakhir masa hidupnya ”</a:t>
            </a:r>
          </a:p>
        </p:txBody>
      </p:sp>
    </p:spTree>
    <p:extLst>
      <p:ext uri="{BB962C8B-B14F-4D97-AF65-F5344CB8AC3E}">
        <p14:creationId xmlns:p14="http://schemas.microsoft.com/office/powerpoint/2010/main" val="3213205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Pemeliharaan</a:t>
            </a:r>
            <a:r>
              <a:rPr lang="en-US" altLang="ko-KR" dirty="0"/>
              <a:t> PL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Jenis</a:t>
            </a:r>
            <a:r>
              <a:rPr lang="en-US" sz="2400" b="1" dirty="0"/>
              <a:t> </a:t>
            </a:r>
            <a:r>
              <a:rPr lang="en-US" sz="2400" b="1" dirty="0" err="1"/>
              <a:t>Pemeliharaan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/>
            <a:r>
              <a:rPr lang="id-ID" sz="2400" b="1" dirty="0">
                <a:solidFill>
                  <a:srgbClr val="FF0000"/>
                </a:solidFill>
              </a:rPr>
              <a:t>Pemeliharaan Korektif </a:t>
            </a:r>
            <a:endParaRPr lang="en-US" sz="2400" b="1" dirty="0">
              <a:solidFill>
                <a:srgbClr val="FF0000"/>
              </a:solidFill>
            </a:endParaRPr>
          </a:p>
          <a:p>
            <a:pPr lvl="0"/>
            <a:r>
              <a:rPr lang="id-ID" sz="2400" dirty="0"/>
              <a:t>Pemeliharaan perangkat lunak dengan melakukan </a:t>
            </a:r>
            <a:endParaRPr lang="en-US" sz="2400" dirty="0"/>
          </a:p>
          <a:p>
            <a:pPr lvl="0"/>
            <a:r>
              <a:rPr lang="id-ID" sz="2400" dirty="0"/>
              <a:t>perbaikan kesalahan yang terjadi pada perangkat lunak</a:t>
            </a:r>
          </a:p>
          <a:p>
            <a:pPr lvl="0"/>
            <a:endParaRPr lang="en-US" sz="2400" dirty="0"/>
          </a:p>
          <a:p>
            <a:pPr lvl="0"/>
            <a:r>
              <a:rPr lang="id-ID" sz="2400" b="1" dirty="0">
                <a:solidFill>
                  <a:srgbClr val="FF0000"/>
                </a:solidFill>
              </a:rPr>
              <a:t>Pemeliharaan Adaptif </a:t>
            </a:r>
            <a:endParaRPr lang="en-US" sz="2400" b="1" dirty="0">
              <a:solidFill>
                <a:srgbClr val="FF0000"/>
              </a:solidFill>
            </a:endParaRPr>
          </a:p>
          <a:p>
            <a:pPr lvl="0"/>
            <a:r>
              <a:rPr lang="id-ID" sz="2400" dirty="0"/>
              <a:t>Pemeliharaan perangkat lunak dengan melakukan </a:t>
            </a:r>
            <a:endParaRPr lang="en-US" sz="2400" dirty="0"/>
          </a:p>
          <a:p>
            <a:pPr lvl="0"/>
            <a:r>
              <a:rPr lang="id-ID" sz="2400" dirty="0"/>
              <a:t>penyesuaian fungsi-fungsi yang ada pada perangkat </a:t>
            </a:r>
            <a:endParaRPr lang="en-US" sz="2400" dirty="0"/>
          </a:p>
          <a:p>
            <a:pPr lvl="0"/>
            <a:r>
              <a:rPr lang="id-ID" sz="2400" dirty="0"/>
              <a:t>lunak sehingga lebih memudahkan user.</a:t>
            </a:r>
          </a:p>
        </p:txBody>
      </p:sp>
    </p:spTree>
    <p:extLst>
      <p:ext uri="{BB962C8B-B14F-4D97-AF65-F5344CB8AC3E}">
        <p14:creationId xmlns:p14="http://schemas.microsoft.com/office/powerpoint/2010/main" val="2416348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Pemeliharaan</a:t>
            </a:r>
            <a:r>
              <a:rPr lang="en-US" altLang="ko-KR" dirty="0"/>
              <a:t> PL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Jenis</a:t>
            </a:r>
            <a:r>
              <a:rPr lang="en-US" sz="2400" b="1" dirty="0"/>
              <a:t> </a:t>
            </a:r>
            <a:r>
              <a:rPr lang="en-US" sz="2400" b="1" dirty="0" err="1"/>
              <a:t>Pemeliharaan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/>
            <a:r>
              <a:rPr lang="id-ID" sz="2400" b="1" dirty="0">
                <a:solidFill>
                  <a:srgbClr val="FF0000"/>
                </a:solidFill>
              </a:rPr>
              <a:t>Pemeliharaan Penyempurnaan </a:t>
            </a:r>
            <a:endParaRPr lang="en-US" sz="2400" b="1" dirty="0">
              <a:solidFill>
                <a:srgbClr val="FF0000"/>
              </a:solidFill>
            </a:endParaRPr>
          </a:p>
          <a:p>
            <a:pPr lvl="0"/>
            <a:r>
              <a:rPr lang="id-ID" sz="2400" dirty="0"/>
              <a:t>Pemeliharaan perangkat lunak dengan melakukan </a:t>
            </a:r>
            <a:endParaRPr lang="en-US" sz="2400" dirty="0"/>
          </a:p>
          <a:p>
            <a:pPr lvl="0"/>
            <a:r>
              <a:rPr lang="id-ID" sz="2400" dirty="0"/>
              <a:t>pengembangan / peningkatan terhadap perangkat </a:t>
            </a:r>
            <a:endParaRPr lang="en-US" sz="2400" dirty="0"/>
          </a:p>
          <a:p>
            <a:pPr lvl="0"/>
            <a:r>
              <a:rPr lang="id-ID" sz="2400" dirty="0"/>
              <a:t>lunak yang telah ada.</a:t>
            </a:r>
            <a:endParaRPr lang="en-US" sz="2400" dirty="0"/>
          </a:p>
          <a:p>
            <a:pPr lvl="0"/>
            <a:endParaRPr lang="id-ID" sz="2400" dirty="0"/>
          </a:p>
          <a:p>
            <a:pPr lvl="0"/>
            <a:r>
              <a:rPr lang="id-ID" sz="2400" b="1" dirty="0">
                <a:solidFill>
                  <a:srgbClr val="FF0000"/>
                </a:solidFill>
              </a:rPr>
              <a:t>Pemeliharaan Preventif </a:t>
            </a:r>
            <a:endParaRPr lang="en-US" sz="2400" b="1" dirty="0">
              <a:solidFill>
                <a:srgbClr val="FF0000"/>
              </a:solidFill>
            </a:endParaRPr>
          </a:p>
          <a:p>
            <a:pPr lvl="0"/>
            <a:r>
              <a:rPr lang="id-ID" sz="2400" dirty="0"/>
              <a:t>Pemeliharaan perangkat lunak dengan perombakan </a:t>
            </a:r>
            <a:endParaRPr lang="en-US" sz="2400" dirty="0"/>
          </a:p>
          <a:p>
            <a:pPr lvl="0"/>
            <a:r>
              <a:rPr lang="id-ID" sz="2400" dirty="0"/>
              <a:t>secara total atau melakukan perekayasaan kembali </a:t>
            </a:r>
            <a:endParaRPr lang="en-US" sz="2400" dirty="0"/>
          </a:p>
          <a:p>
            <a:pPr lvl="0"/>
            <a:r>
              <a:rPr lang="id-ID" sz="2400" dirty="0"/>
              <a:t>pada perangkat lunak yang ada.</a:t>
            </a:r>
          </a:p>
        </p:txBody>
      </p:sp>
    </p:spTree>
    <p:extLst>
      <p:ext uri="{BB962C8B-B14F-4D97-AF65-F5344CB8AC3E}">
        <p14:creationId xmlns:p14="http://schemas.microsoft.com/office/powerpoint/2010/main" val="1979285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 err="1"/>
              <a:t>Siklus</a:t>
            </a:r>
            <a:r>
              <a:rPr lang="en-US" altLang="ko-KR" sz="2800" dirty="0"/>
              <a:t> </a:t>
            </a:r>
            <a:r>
              <a:rPr lang="en-US" altLang="ko-KR" sz="2800" dirty="0" err="1"/>
              <a:t>Hidup</a:t>
            </a:r>
            <a:r>
              <a:rPr lang="en-US" altLang="ko-KR" sz="2800" dirty="0"/>
              <a:t> </a:t>
            </a:r>
            <a:r>
              <a:rPr lang="en-US" altLang="ko-KR" sz="2800" dirty="0" err="1"/>
              <a:t>Pemeliharaan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Sistem</a:t>
            </a:r>
            <a:endParaRPr lang="ko-KR" alt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Tahapan</a:t>
            </a:r>
            <a:r>
              <a:rPr lang="en-US" sz="2400" b="1" dirty="0"/>
              <a:t> SMLC: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Memahami Permintaan Pemeliharaan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Mentransformasi permintaan pemeliharaan menjadi pengubahan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Menspesifikasi perubahan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Mengembangkan perubahan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Menguji perubahan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Melatih pengguna dan melakukan test penerimaan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Pengkonversian dan meluncurkan operasi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Mengupdate Dokumen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Melakukan pemeriksaan Pasca implementasi</a:t>
            </a:r>
          </a:p>
        </p:txBody>
      </p:sp>
    </p:spTree>
    <p:extLst>
      <p:ext uri="{BB962C8B-B14F-4D97-AF65-F5344CB8AC3E}">
        <p14:creationId xmlns:p14="http://schemas.microsoft.com/office/powerpoint/2010/main" val="4089482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/>
              <a:t>Maintainability </a:t>
            </a:r>
            <a:br>
              <a:rPr lang="en-US" altLang="ko-KR" sz="2800" dirty="0"/>
            </a:br>
            <a:r>
              <a:rPr lang="en-US" altLang="ko-KR" sz="2800" dirty="0"/>
              <a:t>(</a:t>
            </a:r>
            <a:r>
              <a:rPr lang="en-US" altLang="ko-KR" sz="2800" dirty="0" err="1"/>
              <a:t>kemampuan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pemeliharaan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sistem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Prosedur</a:t>
            </a:r>
            <a:r>
              <a:rPr lang="en-US" sz="2400" b="1" dirty="0"/>
              <a:t> </a:t>
            </a:r>
            <a:r>
              <a:rPr lang="en-US" sz="2400" b="1" dirty="0" err="1"/>
              <a:t>untuk</a:t>
            </a:r>
            <a:r>
              <a:rPr lang="en-US" sz="2400" b="1" dirty="0"/>
              <a:t> </a:t>
            </a:r>
            <a:r>
              <a:rPr lang="en-US" sz="2400" b="1" dirty="0" err="1"/>
              <a:t>meningkatkan</a:t>
            </a:r>
            <a:r>
              <a:rPr lang="en-US" sz="2400" b="1" dirty="0"/>
              <a:t> maintainability: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Menerapkan SDLC dan SWDLC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Menspesifikasi definisi data standar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Menggunakan bahasa pemrograman standart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Merancang modul-modul yang terstruktur dengan </a:t>
            </a:r>
            <a:endParaRPr lang="en-US" sz="2400" dirty="0"/>
          </a:p>
          <a:p>
            <a:pPr lvl="0"/>
            <a:r>
              <a:rPr lang="en-US" sz="2400" dirty="0"/>
              <a:t>	</a:t>
            </a:r>
            <a:r>
              <a:rPr lang="id-ID" sz="2400" dirty="0"/>
              <a:t>baik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Mempekerjakan modul yang dapat digunakan </a:t>
            </a:r>
            <a:endParaRPr lang="en-US" sz="2400" dirty="0"/>
          </a:p>
          <a:p>
            <a:pPr lvl="0"/>
            <a:r>
              <a:rPr lang="en-US" sz="2400" dirty="0"/>
              <a:t>	</a:t>
            </a:r>
            <a:r>
              <a:rPr lang="id-ID" sz="2400" dirty="0"/>
              <a:t>kembali</a:t>
            </a:r>
          </a:p>
        </p:txBody>
      </p:sp>
    </p:spTree>
    <p:extLst>
      <p:ext uri="{BB962C8B-B14F-4D97-AF65-F5344CB8AC3E}">
        <p14:creationId xmlns:p14="http://schemas.microsoft.com/office/powerpoint/2010/main" val="3248029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/>
              <a:t>Maintainability </a:t>
            </a:r>
            <a:br>
              <a:rPr lang="en-US" altLang="ko-KR" sz="2800" dirty="0"/>
            </a:br>
            <a:r>
              <a:rPr lang="en-US" altLang="ko-KR" sz="2800" dirty="0"/>
              <a:t>(</a:t>
            </a:r>
            <a:r>
              <a:rPr lang="en-US" altLang="ko-KR" sz="2800" dirty="0" err="1"/>
              <a:t>kemampuan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pemeliharaan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sistem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Prosedur</a:t>
            </a:r>
            <a:r>
              <a:rPr lang="en-US" sz="2400" b="1" dirty="0"/>
              <a:t> </a:t>
            </a:r>
            <a:r>
              <a:rPr lang="en-US" sz="2400" b="1" dirty="0" err="1"/>
              <a:t>untuk</a:t>
            </a:r>
            <a:r>
              <a:rPr lang="en-US" sz="2400" b="1" dirty="0"/>
              <a:t> </a:t>
            </a:r>
            <a:r>
              <a:rPr lang="en-US" sz="2400" b="1" dirty="0" err="1"/>
              <a:t>meningkatkan</a:t>
            </a:r>
            <a:r>
              <a:rPr lang="en-US" sz="2400" b="1" dirty="0"/>
              <a:t> maintainability: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Mempersiapkan dokumentasi yang jelas, terbaru dan </a:t>
            </a:r>
            <a:endParaRPr lang="en-US" sz="2400" dirty="0"/>
          </a:p>
          <a:p>
            <a:pPr lvl="0"/>
            <a:r>
              <a:rPr lang="en-US" sz="2400" dirty="0"/>
              <a:t>	</a:t>
            </a:r>
            <a:r>
              <a:rPr lang="id-ID" sz="2400" dirty="0"/>
              <a:t>komprehensif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Menginstall perangkat lunak, dokumentasi dan soal-</a:t>
            </a:r>
            <a:endParaRPr lang="en-US" sz="2400" dirty="0"/>
          </a:p>
          <a:p>
            <a:pPr lvl="0"/>
            <a:r>
              <a:rPr lang="en-US" sz="2400" dirty="0"/>
              <a:t>	</a:t>
            </a:r>
            <a:r>
              <a:rPr lang="id-ID" sz="2400" dirty="0"/>
              <a:t>soal test di dalam sentral repositor sistem CASE </a:t>
            </a:r>
            <a:endParaRPr lang="en-US" sz="2400" dirty="0"/>
          </a:p>
          <a:p>
            <a:pPr lvl="0"/>
            <a:r>
              <a:rPr lang="en-US" sz="2400" dirty="0"/>
              <a:t>	</a:t>
            </a:r>
            <a:r>
              <a:rPr lang="id-ID" sz="2400" dirty="0"/>
              <a:t>atau CMS (change management system)</a:t>
            </a:r>
          </a:p>
        </p:txBody>
      </p:sp>
    </p:spTree>
    <p:extLst>
      <p:ext uri="{BB962C8B-B14F-4D97-AF65-F5344CB8AC3E}">
        <p14:creationId xmlns:p14="http://schemas.microsoft.com/office/powerpoint/2010/main" val="3859855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/>
              <a:t>Maintainability </a:t>
            </a:r>
            <a:br>
              <a:rPr lang="en-US" altLang="ko-KR" sz="2800" dirty="0"/>
            </a:br>
            <a:r>
              <a:rPr lang="en-US" altLang="ko-KR" sz="2800" dirty="0"/>
              <a:t>(</a:t>
            </a:r>
            <a:r>
              <a:rPr lang="en-US" altLang="ko-KR" sz="2800" dirty="0" err="1"/>
              <a:t>kemampuan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pemeliharaan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sistem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Tiga</a:t>
            </a:r>
            <a:r>
              <a:rPr lang="en-US" sz="2400" b="1" dirty="0"/>
              <a:t> </a:t>
            </a:r>
            <a:r>
              <a:rPr lang="en-US" sz="2400" b="1" dirty="0" err="1"/>
              <a:t>pendekatan</a:t>
            </a:r>
            <a:r>
              <a:rPr lang="en-US" sz="2400" b="1" dirty="0"/>
              <a:t> </a:t>
            </a:r>
            <a:r>
              <a:rPr lang="en-US" sz="2400" b="1" dirty="0" err="1"/>
              <a:t>untuk</a:t>
            </a:r>
            <a:r>
              <a:rPr lang="en-US" sz="2400" b="1" dirty="0"/>
              <a:t> </a:t>
            </a:r>
            <a:r>
              <a:rPr lang="en-US" sz="2400" b="1" dirty="0" err="1"/>
              <a:t>menyusun</a:t>
            </a:r>
            <a:r>
              <a:rPr lang="en-US" sz="2400" b="1" dirty="0"/>
              <a:t> </a:t>
            </a:r>
            <a:r>
              <a:rPr lang="en-US" sz="2400" b="1" dirty="0" err="1"/>
              <a:t>pemeliharaan</a:t>
            </a:r>
            <a:r>
              <a:rPr lang="en-US" sz="2400" b="1" dirty="0"/>
              <a:t> </a:t>
            </a:r>
          </a:p>
          <a:p>
            <a:r>
              <a:rPr lang="en-US" sz="2400" b="1" dirty="0" err="1"/>
              <a:t>sistem</a:t>
            </a:r>
            <a:r>
              <a:rPr lang="en-US" sz="2400" b="1" dirty="0"/>
              <a:t>: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/>
            <a:r>
              <a:rPr lang="id-ID" sz="2400" b="1" dirty="0">
                <a:solidFill>
                  <a:srgbClr val="FF0000"/>
                </a:solidFill>
              </a:rPr>
              <a:t>Pendekatan Pemisahan </a:t>
            </a:r>
            <a:endParaRPr lang="en-US" sz="2400" b="1" dirty="0">
              <a:solidFill>
                <a:srgbClr val="FF0000"/>
              </a:solidFill>
            </a:endParaRPr>
          </a:p>
          <a:p>
            <a:pPr lvl="0"/>
            <a:r>
              <a:rPr lang="id-ID" sz="2400" dirty="0"/>
              <a:t>Pemeliharaan dan Pemeliharaan</a:t>
            </a:r>
          </a:p>
          <a:p>
            <a:pPr lvl="0"/>
            <a:r>
              <a:rPr lang="id-ID" sz="2400" b="1" dirty="0">
                <a:solidFill>
                  <a:srgbClr val="FF0000"/>
                </a:solidFill>
              </a:rPr>
              <a:t>Pendekatan Gabungan </a:t>
            </a:r>
            <a:endParaRPr lang="en-US" sz="2400" b="1" dirty="0">
              <a:solidFill>
                <a:srgbClr val="FF0000"/>
              </a:solidFill>
            </a:endParaRPr>
          </a:p>
          <a:p>
            <a:pPr lvl="0"/>
            <a:r>
              <a:rPr lang="id-ID" sz="2400" dirty="0"/>
              <a:t>Menggabungkan personalia penyusun dan pemelihara </a:t>
            </a:r>
            <a:endParaRPr lang="en-US" sz="2400" dirty="0"/>
          </a:p>
          <a:p>
            <a:pPr lvl="0"/>
            <a:r>
              <a:rPr lang="id-ID" sz="2400" dirty="0"/>
              <a:t>menjadi sebuah kelompok utama sistem informasi</a:t>
            </a:r>
          </a:p>
          <a:p>
            <a:r>
              <a:rPr lang="id-ID" sz="2400" b="1" dirty="0">
                <a:solidFill>
                  <a:srgbClr val="FF0000"/>
                </a:solidFill>
              </a:rPr>
              <a:t>Pendekatan Fungsional 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id-ID" sz="2400" dirty="0"/>
              <a:t>Variasi dari pendekatan gabungan dengan </a:t>
            </a:r>
            <a:endParaRPr lang="en-US" sz="2400" dirty="0"/>
          </a:p>
          <a:p>
            <a:r>
              <a:rPr lang="id-ID" sz="2400" dirty="0"/>
              <a:t>memindahkan tenaga profesional sistem dari sistem </a:t>
            </a:r>
            <a:endParaRPr lang="en-US" sz="2400" dirty="0"/>
          </a:p>
          <a:p>
            <a:r>
              <a:rPr lang="id-ID" sz="2400" dirty="0"/>
              <a:t>informasi dan menugasi mereka pada fungsi bisnis </a:t>
            </a:r>
            <a:endParaRPr lang="en-US" sz="2400" dirty="0"/>
          </a:p>
          <a:p>
            <a:r>
              <a:rPr lang="id-ID" sz="2400" dirty="0"/>
              <a:t>untuk penyusunan maupun pemeliharaan</a:t>
            </a:r>
          </a:p>
        </p:txBody>
      </p:sp>
    </p:spTree>
    <p:extLst>
      <p:ext uri="{BB962C8B-B14F-4D97-AF65-F5344CB8AC3E}">
        <p14:creationId xmlns:p14="http://schemas.microsoft.com/office/powerpoint/2010/main" val="2440778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/>
              <a:t>Maintainability </a:t>
            </a:r>
            <a:br>
              <a:rPr lang="en-US" altLang="ko-KR" sz="2800" dirty="0"/>
            </a:br>
            <a:r>
              <a:rPr lang="en-US" altLang="ko-KR" sz="2800" dirty="0"/>
              <a:t>(</a:t>
            </a:r>
            <a:r>
              <a:rPr lang="en-US" altLang="ko-KR" sz="2800" dirty="0" err="1"/>
              <a:t>kemampuan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pemeliharaan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sistem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032248"/>
            <a:ext cx="8229600" cy="460648"/>
          </a:xfrm>
        </p:spPr>
        <p:txBody>
          <a:bodyPr/>
          <a:lstStyle/>
          <a:p>
            <a:r>
              <a:rPr lang="id-ID" sz="2400" b="1" dirty="0"/>
              <a:t>Ada 5 CASE Tools yang membantu pemeliharaan </a:t>
            </a:r>
            <a:endParaRPr lang="en-US" sz="2400" b="1" dirty="0"/>
          </a:p>
          <a:p>
            <a:r>
              <a:rPr lang="id-ID" sz="2400" b="1" dirty="0"/>
              <a:t>sistem dari sistem lama dan membantu memecahkan </a:t>
            </a:r>
            <a:endParaRPr lang="en-US" sz="2400" b="1" dirty="0"/>
          </a:p>
          <a:p>
            <a:r>
              <a:rPr lang="id-ID" sz="2400" b="1" dirty="0"/>
              <a:t>kemacetan timbunan sistem baru yang belum </a:t>
            </a:r>
            <a:endParaRPr lang="en-US" sz="2400" b="1" dirty="0"/>
          </a:p>
          <a:p>
            <a:r>
              <a:rPr lang="en-US" sz="2400" b="1" dirty="0"/>
              <a:t>d</a:t>
            </a:r>
            <a:r>
              <a:rPr lang="id-ID" sz="2400" b="1" dirty="0"/>
              <a:t>ikerjakan</a:t>
            </a:r>
            <a:r>
              <a:rPr lang="en-US" sz="2400" b="1" dirty="0"/>
              <a:t>: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3284984"/>
            <a:ext cx="8229600" cy="3600400"/>
          </a:xfrm>
        </p:spPr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Rekayasa Maju (Forward engineering)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Rekayasa Mundur (Reverse engineering)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Rekayasa Ulang (Reengineering)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Restrukturisasi (</a:t>
            </a:r>
            <a:r>
              <a:rPr lang="en-US" sz="2400" dirty="0"/>
              <a:t>R</a:t>
            </a:r>
            <a:r>
              <a:rPr lang="id-ID" sz="2400" dirty="0"/>
              <a:t>estrukturing)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 dirty="0"/>
              <a:t>Sistem Pakar Pemeliharaan (Maintenance expert system)</a:t>
            </a:r>
          </a:p>
        </p:txBody>
      </p:sp>
    </p:spTree>
    <p:extLst>
      <p:ext uri="{BB962C8B-B14F-4D97-AF65-F5344CB8AC3E}">
        <p14:creationId xmlns:p14="http://schemas.microsoft.com/office/powerpoint/2010/main" val="2579977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/>
              <a:t>Maintainability </a:t>
            </a:r>
            <a:br>
              <a:rPr lang="en-US" altLang="ko-KR" sz="2800" dirty="0"/>
            </a:br>
            <a:r>
              <a:rPr lang="en-US" altLang="ko-KR" sz="2800" dirty="0"/>
              <a:t>(</a:t>
            </a:r>
            <a:r>
              <a:rPr lang="en-US" altLang="ko-KR" sz="2800" dirty="0" err="1"/>
              <a:t>kemampuan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pemeliharaan</a:t>
            </a:r>
            <a:r>
              <a:rPr lang="en-US" altLang="ko-KR" sz="2800" dirty="0"/>
              <a:t> </a:t>
            </a:r>
            <a:r>
              <a:rPr lang="en-US" altLang="ko-KR" sz="2800" dirty="0" err="1"/>
              <a:t>sistem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Mengelola</a:t>
            </a:r>
            <a:r>
              <a:rPr lang="en-US" sz="2400" b="1" dirty="0"/>
              <a:t> </a:t>
            </a:r>
            <a:r>
              <a:rPr lang="en-US" sz="2400" b="1" dirty="0" err="1"/>
              <a:t>pemeliharaan</a:t>
            </a:r>
            <a:r>
              <a:rPr lang="en-US" sz="2400" b="1" dirty="0"/>
              <a:t> </a:t>
            </a:r>
            <a:r>
              <a:rPr lang="en-US" sz="2400" b="1" dirty="0" err="1"/>
              <a:t>sistem</a:t>
            </a:r>
            <a:r>
              <a:rPr lang="en-US" sz="2400" b="1" dirty="0"/>
              <a:t>: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Menetapkan Kegiatan Pemeliharaan Sistem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Mengawali dan merekam kegiatan pemeliharaan </a:t>
            </a:r>
            <a:endParaRPr lang="en-US" sz="2400" dirty="0"/>
          </a:p>
          <a:p>
            <a:pPr lvl="0"/>
            <a:r>
              <a:rPr lang="en-US" sz="2400" dirty="0"/>
              <a:t>	</a:t>
            </a:r>
            <a:r>
              <a:rPr lang="id-ID" sz="2400" dirty="0"/>
              <a:t>sistem tidak terjadwal (Form Maintenance Work </a:t>
            </a:r>
            <a:endParaRPr lang="en-US" sz="2400" dirty="0"/>
          </a:p>
          <a:p>
            <a:pPr lvl="0"/>
            <a:r>
              <a:rPr lang="en-US" sz="2400" dirty="0"/>
              <a:t>	</a:t>
            </a:r>
            <a:r>
              <a:rPr lang="id-ID" sz="2400" dirty="0"/>
              <a:t>Order: Pekerjaan yang diperlukan/dilakukan, </a:t>
            </a:r>
            <a:endParaRPr lang="en-US" sz="2400" dirty="0"/>
          </a:p>
          <a:p>
            <a:pPr lvl="0"/>
            <a:r>
              <a:rPr lang="en-US" sz="2400" dirty="0"/>
              <a:t>	</a:t>
            </a:r>
            <a:r>
              <a:rPr lang="id-ID" sz="2400" dirty="0"/>
              <a:t>waktu yang diperkirakan dibandingkan dengan </a:t>
            </a:r>
            <a:endParaRPr lang="en-US" sz="2400" dirty="0"/>
          </a:p>
          <a:p>
            <a:pPr lvl="0"/>
            <a:r>
              <a:rPr lang="en-US" sz="2400" dirty="0"/>
              <a:t>	</a:t>
            </a:r>
            <a:r>
              <a:rPr lang="id-ID" sz="2400" dirty="0"/>
              <a:t>waktu yang sebenarnya, kode pemeliharaan, </a:t>
            </a:r>
            <a:endParaRPr lang="en-US" sz="2400" dirty="0"/>
          </a:p>
          <a:p>
            <a:pPr lvl="0"/>
            <a:r>
              <a:rPr lang="en-US" sz="2400" dirty="0"/>
              <a:t>	</a:t>
            </a:r>
            <a:r>
              <a:rPr lang="id-ID" sz="2400" dirty="0"/>
              <a:t>biaya pemeliharaan)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Menggunakan sistem perangkat lunak helpdesk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Mengevaluasi aktivitas pemeliharaan sistem</a:t>
            </a:r>
          </a:p>
        </p:txBody>
      </p:sp>
    </p:spTree>
    <p:extLst>
      <p:ext uri="{BB962C8B-B14F-4D97-AF65-F5344CB8AC3E}">
        <p14:creationId xmlns:p14="http://schemas.microsoft.com/office/powerpoint/2010/main" val="3497511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Pemeliharaan</a:t>
            </a:r>
            <a:r>
              <a:rPr lang="en-US" sz="2400" b="1" dirty="0"/>
              <a:t> </a:t>
            </a:r>
            <a:r>
              <a:rPr lang="en-US" sz="2400" b="1" dirty="0" err="1"/>
              <a:t>perangkat</a:t>
            </a:r>
            <a:r>
              <a:rPr lang="en-US" sz="2400" b="1" dirty="0"/>
              <a:t> </a:t>
            </a:r>
            <a:r>
              <a:rPr lang="en-US" sz="2400" b="1" dirty="0" err="1"/>
              <a:t>lunak</a:t>
            </a:r>
            <a:r>
              <a:rPr lang="en-US" sz="2400" b="1" dirty="0"/>
              <a:t> </a:t>
            </a:r>
            <a:r>
              <a:rPr lang="en-US" sz="2400" b="1" dirty="0" err="1"/>
              <a:t>dilakukan</a:t>
            </a:r>
            <a:r>
              <a:rPr lang="en-US" sz="2400" b="1" dirty="0"/>
              <a:t> </a:t>
            </a:r>
            <a:r>
              <a:rPr lang="en-US" sz="2400" b="1" dirty="0" err="1"/>
              <a:t>dengan</a:t>
            </a:r>
            <a:r>
              <a:rPr lang="en-US" sz="2400" b="1" dirty="0"/>
              <a:t> </a:t>
            </a:r>
          </a:p>
          <a:p>
            <a:r>
              <a:rPr lang="en-US" sz="2400" b="1" dirty="0" err="1"/>
              <a:t>maksud</a:t>
            </a:r>
            <a:r>
              <a:rPr lang="en-US" sz="2400" b="1" dirty="0"/>
              <a:t> </a:t>
            </a:r>
            <a:r>
              <a:rPr lang="en-US" sz="2400" b="1" dirty="0" err="1"/>
              <a:t>tertentu</a:t>
            </a:r>
            <a:r>
              <a:rPr lang="en-US" sz="2400" b="1" dirty="0"/>
              <a:t>: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Memperbaiki kesalahan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Memperbaiki kekurangan pada rancangan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Interaksi dengan sistem lain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Perluasan sistem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Melakukan perubahan yang perlu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Melakukan perubahan file atau basisdata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Meningkatkan rancangan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Mengubah program untuk dapat memanfaatkan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keras</a:t>
            </a:r>
            <a:r>
              <a:rPr lang="id-ID" sz="2400" dirty="0"/>
              <a:t>,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lunak</a:t>
            </a:r>
            <a:r>
              <a:rPr lang="id-ID" sz="2400" dirty="0"/>
              <a:t>, fitur sistem, fasilitas </a:t>
            </a:r>
            <a:endParaRPr lang="en-US" sz="2400" dirty="0"/>
          </a:p>
          <a:p>
            <a:pPr lvl="0"/>
            <a:r>
              <a:rPr lang="en-US" sz="2400" dirty="0"/>
              <a:t>   </a:t>
            </a:r>
            <a:r>
              <a:rPr lang="id-ID" sz="2400" dirty="0"/>
              <a:t>komunikasi.</a:t>
            </a:r>
          </a:p>
        </p:txBody>
      </p:sp>
    </p:spTree>
    <p:extLst>
      <p:ext uri="{BB962C8B-B14F-4D97-AF65-F5344CB8AC3E}">
        <p14:creationId xmlns:p14="http://schemas.microsoft.com/office/powerpoint/2010/main" val="2905097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404</Words>
  <Application>Microsoft Office PowerPoint</Application>
  <PresentationFormat>On-screen Show (4:3)</PresentationFormat>
  <Paragraphs>118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맑은 고딕</vt:lpstr>
      <vt:lpstr>Arial</vt:lpstr>
      <vt:lpstr>Calibri</vt:lpstr>
      <vt:lpstr>Wingdings</vt:lpstr>
      <vt:lpstr>Office Theme</vt:lpstr>
      <vt:lpstr>Custom Design</vt:lpstr>
      <vt:lpstr>PowerPoint Presentation</vt:lpstr>
      <vt:lpstr>Pengertian </vt:lpstr>
      <vt:lpstr>Pengertian </vt:lpstr>
      <vt:lpstr>Pengertian </vt:lpstr>
      <vt:lpstr>Pemeliharaan PL</vt:lpstr>
      <vt:lpstr>Pemeliharaan PL</vt:lpstr>
      <vt:lpstr>Siklus Hidup Pemeliharaan Sistem</vt:lpstr>
      <vt:lpstr>Maintainability  (kemampuan pemeliharaan sistem)</vt:lpstr>
      <vt:lpstr>Maintainability  (kemampuan pemeliharaan sistem)</vt:lpstr>
      <vt:lpstr>Maintainability  (kemampuan pemeliharaan sistem)</vt:lpstr>
      <vt:lpstr>Maintainability  (kemampuan pemeliharaan sistem)</vt:lpstr>
      <vt:lpstr>Maintainability  (kemampuan pemeliharaan sistem)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ning</cp:lastModifiedBy>
  <cp:revision>29</cp:revision>
  <dcterms:created xsi:type="dcterms:W3CDTF">2014-04-01T16:35:38Z</dcterms:created>
  <dcterms:modified xsi:type="dcterms:W3CDTF">2017-12-18T16:14:34Z</dcterms:modified>
</cp:coreProperties>
</file>