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D3863-44C5-4C00-86D8-E3F67A53AF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2D0C39-D46B-4F46-A23D-A1E9695786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028C0-8C2A-46A5-86DD-399F3A14C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BB55A-5ED8-45BB-8077-2085C0769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5192A-CBCC-40F6-B207-995ABFC9E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410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F58E3-4DD6-4588-808D-E7F98E8FE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D7F71-3611-4907-BF2F-1E51B006D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8DB36-B7EC-4F8F-AA9C-752B04972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95F55-BC01-4FDE-9D50-F012BA60A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25698-D4C3-4952-BD7C-78C17C6D4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69208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DB0E0-7748-44AC-A1FD-4730DF636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2C7E7-5612-43ED-BCE7-8434A01E2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33DE2-5839-46E7-974D-D6D723E7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11134-B4AD-4778-9109-E7E5435C6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07397-EC77-4CFA-9B16-5F352E562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2636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B9B70-5D33-4045-9A48-899B58E81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27002-75D6-4767-A0A2-AD5D01EDC5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01105-F554-4585-9A21-B49FE586E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37E95-177B-4386-A2E9-883718FE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98DD2-5588-400E-AFE2-364FE06F6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7305AF-62CF-45B1-9662-21D28E2C6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2573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9F4A7-3C37-4585-B4FB-9D93595AC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C7A4B6-7522-4C0D-A486-CA13F29BC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69A877-1AFA-436E-814D-7CC53ADAE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7E92B6-C6C5-42D6-9313-0651561EA9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B31942-A7C1-402B-8832-9CFD360A8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A80D12-58A4-4567-946A-4A02C2401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B3B849-BB3D-4CF0-BE24-E516FE042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233081-B86E-4609-8995-1D355AFA7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48716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8476B-0177-4648-A90A-31190211D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5E782B-B505-4920-9BC1-62A928205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D20FD0-F1A1-473E-87E8-550277C81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1F9453-6007-4225-A488-B20013BBC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8784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7E7523-86CE-4607-8F1C-7EA1CCC04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813ECF-120D-40D7-A646-EF6F22A9D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A9235D-5868-4785-836E-25FEC3BFC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37929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1C6EE-5989-432B-AF34-684BA9BC2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CBDC5-92DD-4B1F-810C-CD2D1B379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6C8CF5-A536-40B0-A0D0-1F9CDBAA9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38F94C-5337-4245-820E-589A53CA9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0B3E3E-410C-4B05-902E-5C7FF180A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5D09E3-7092-4EE3-A71C-27682E320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60554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6690B-2C1E-4999-858A-D64E36384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DAF176-0AED-453D-A6AB-987AA3B60B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10196D-5281-4CEC-B96A-2AEE3474C5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1D38D9-4974-4B0F-879A-CBEAA06E2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BCF31D-F3C4-44A7-97C3-D632352A5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0026C-494A-41A2-999B-03891D955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93920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C4C96-FCF6-4952-A632-7AE0A9CA9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A45F7-1346-4A3E-BD55-9C0D9C038F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82392-B08C-4FE9-9162-96506E9E5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8F96D0-906E-4A1F-8D9E-D7B7EC7AA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039BE-32D5-46C7-8E61-E8E25D673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48631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607F67-54E4-4871-8B65-3B7DA60143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1407D6-26DD-4031-BD84-7FD625B590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2428D-F5E1-4A49-8D41-9FC29D9C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9A0E5-4E7E-4DD9-9F7E-191E41D47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970D9-C6E1-4628-BA7A-7949DE6CF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61029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212695-5484-46B9-9118-FFF6CFA4C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DF2794-64D7-4DA4-90EB-49C976A214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B4FC0-04E8-4D58-919F-BCFA3A64C8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B05AA-CB95-40C9-854F-FECCAE60C70C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26358-2149-4BC8-9534-D6DA415A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DD1E36-2D33-4CB0-AD76-F7F68ABA6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3CA41-4A75-4699-B36A-0E4B1FC9C12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885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D19D1-23F7-440D-AF1A-0C623249BD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PERBAIKAN KUALITAS CITRA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D8B868-5CAA-4426-890D-39804551F7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30259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1D178B6-6E56-4E64-B341-C2435D1DD02A}"/>
              </a:ext>
            </a:extLst>
          </p:cNvPr>
          <p:cNvSpPr/>
          <p:nvPr/>
        </p:nvSpPr>
        <p:spPr>
          <a:xfrm>
            <a:off x="665018" y="130826"/>
            <a:ext cx="6580909" cy="17179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err="1"/>
              <a:t>Perbaikan</a:t>
            </a:r>
            <a:r>
              <a:rPr lang="fr-FR" sz="3200" dirty="0"/>
              <a:t> </a:t>
            </a:r>
            <a:r>
              <a:rPr lang="fr-FR" sz="3200" dirty="0" err="1"/>
              <a:t>kualitas</a:t>
            </a:r>
            <a:r>
              <a:rPr lang="fr-FR" sz="3200" dirty="0"/>
              <a:t> </a:t>
            </a:r>
            <a:r>
              <a:rPr lang="fr-FR" sz="3200" dirty="0" err="1"/>
              <a:t>citra</a:t>
            </a:r>
            <a:r>
              <a:rPr lang="fr-FR" sz="3200" dirty="0"/>
              <a:t> (</a:t>
            </a:r>
            <a:r>
              <a:rPr lang="fr-FR" sz="3200" i="1" dirty="0"/>
              <a:t>image </a:t>
            </a:r>
            <a:r>
              <a:rPr lang="fr-FR" sz="3200" i="1" dirty="0" err="1"/>
              <a:t>enhancement</a:t>
            </a:r>
            <a:r>
              <a:rPr lang="fr-FR" sz="3200" dirty="0"/>
              <a:t>) </a:t>
            </a:r>
            <a:endParaRPr lang="en-ID" sz="3200" dirty="0"/>
          </a:p>
        </p:txBody>
      </p:sp>
      <p:sp>
        <p:nvSpPr>
          <p:cNvPr id="3" name="Flowchart: Display 2">
            <a:extLst>
              <a:ext uri="{FF2B5EF4-FFF2-40B4-BE49-F238E27FC236}">
                <a16:creationId xmlns:a16="http://schemas.microsoft.com/office/drawing/2014/main" id="{38835CB5-E46F-47D7-BE59-9E6EC517C613}"/>
              </a:ext>
            </a:extLst>
          </p:cNvPr>
          <p:cNvSpPr/>
          <p:nvPr/>
        </p:nvSpPr>
        <p:spPr>
          <a:xfrm>
            <a:off x="665018" y="3429000"/>
            <a:ext cx="4585855" cy="2847109"/>
          </a:xfrm>
          <a:prstGeom prst="flowChartDisplay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Perbaikan</a:t>
            </a:r>
            <a:r>
              <a:rPr lang="en-ID" sz="2400" dirty="0"/>
              <a:t> </a:t>
            </a:r>
            <a:r>
              <a:rPr lang="en-ID" sz="2400" dirty="0" err="1"/>
              <a:t>kualitas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(</a:t>
            </a:r>
            <a:r>
              <a:rPr lang="en-ID" sz="2400" i="1" dirty="0"/>
              <a:t>image enhancement</a:t>
            </a:r>
            <a:r>
              <a:rPr lang="en-ID" sz="2400" dirty="0"/>
              <a:t>) </a:t>
            </a:r>
            <a:r>
              <a:rPr lang="en-ID" sz="2400" dirty="0" err="1"/>
              <a:t>merupakan</a:t>
            </a:r>
            <a:r>
              <a:rPr lang="en-ID" sz="2400" dirty="0"/>
              <a:t> salah </a:t>
            </a:r>
            <a:r>
              <a:rPr lang="en-ID" sz="2400" dirty="0" err="1"/>
              <a:t>satu</a:t>
            </a:r>
            <a:r>
              <a:rPr lang="en-ID" sz="2400" dirty="0"/>
              <a:t> proses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pengolahan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(</a:t>
            </a:r>
            <a:r>
              <a:rPr lang="en-ID" sz="2400" i="1" dirty="0"/>
              <a:t>image </a:t>
            </a:r>
            <a:r>
              <a:rPr lang="en-ID" sz="2400" i="1" dirty="0" err="1"/>
              <a:t>preprocessing</a:t>
            </a:r>
            <a:r>
              <a:rPr lang="en-ID" sz="2400" dirty="0"/>
              <a:t>). </a:t>
            </a:r>
            <a:br>
              <a:rPr lang="en-ID" sz="2400" dirty="0"/>
            </a:br>
            <a:endParaRPr lang="en-ID" sz="2400" dirty="0"/>
          </a:p>
        </p:txBody>
      </p:sp>
      <p:sp>
        <p:nvSpPr>
          <p:cNvPr id="4" name="Flowchart: Magnetic Disk 3">
            <a:extLst>
              <a:ext uri="{FF2B5EF4-FFF2-40B4-BE49-F238E27FC236}">
                <a16:creationId xmlns:a16="http://schemas.microsoft.com/office/drawing/2014/main" id="{E964BDAB-992F-44FC-AE52-2120685077A7}"/>
              </a:ext>
            </a:extLst>
          </p:cNvPr>
          <p:cNvSpPr/>
          <p:nvPr/>
        </p:nvSpPr>
        <p:spPr>
          <a:xfrm>
            <a:off x="7564582" y="1908455"/>
            <a:ext cx="3726873" cy="1191491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mengalami</a:t>
            </a:r>
            <a:r>
              <a:rPr lang="en-ID" dirty="0"/>
              <a:t> </a:t>
            </a:r>
            <a:r>
              <a:rPr lang="en-ID" dirty="0" err="1"/>
              <a:t>derau</a:t>
            </a:r>
            <a:r>
              <a:rPr lang="en-ID" dirty="0"/>
              <a:t> (</a:t>
            </a:r>
            <a:r>
              <a:rPr lang="en-ID" i="1" dirty="0"/>
              <a:t>noise</a:t>
            </a:r>
            <a:r>
              <a:rPr lang="en-ID" dirty="0"/>
              <a:t>) pada </a:t>
            </a:r>
            <a:r>
              <a:rPr lang="en-ID" dirty="0" err="1"/>
              <a:t>saat</a:t>
            </a:r>
            <a:r>
              <a:rPr lang="en-ID" dirty="0"/>
              <a:t> </a:t>
            </a:r>
            <a:r>
              <a:rPr lang="en-ID" dirty="0" err="1"/>
              <a:t>pengiriman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</a:t>
            </a:r>
            <a:r>
              <a:rPr lang="en-ID" dirty="0" err="1"/>
              <a:t>saluran</a:t>
            </a:r>
            <a:r>
              <a:rPr lang="en-ID" dirty="0"/>
              <a:t> </a:t>
            </a:r>
            <a:r>
              <a:rPr lang="en-ID" dirty="0" err="1"/>
              <a:t>transmisi</a:t>
            </a:r>
            <a:r>
              <a:rPr lang="en-ID" dirty="0"/>
              <a:t> </a:t>
            </a:r>
          </a:p>
        </p:txBody>
      </p:sp>
      <p:sp>
        <p:nvSpPr>
          <p:cNvPr id="5" name="Flowchart: Magnetic Disk 4">
            <a:extLst>
              <a:ext uri="{FF2B5EF4-FFF2-40B4-BE49-F238E27FC236}">
                <a16:creationId xmlns:a16="http://schemas.microsoft.com/office/drawing/2014/main" id="{4B26C21C-E4FA-4226-B2F3-A6FA5488E9E4}"/>
              </a:ext>
            </a:extLst>
          </p:cNvPr>
          <p:cNvSpPr/>
          <p:nvPr/>
        </p:nvSpPr>
        <p:spPr>
          <a:xfrm>
            <a:off x="7564583" y="3172684"/>
            <a:ext cx="3726873" cy="1191491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terlalu</a:t>
            </a:r>
            <a:r>
              <a:rPr lang="en-ID" dirty="0"/>
              <a:t> </a:t>
            </a:r>
            <a:r>
              <a:rPr lang="en-ID" dirty="0" err="1"/>
              <a:t>terang</a:t>
            </a:r>
            <a:r>
              <a:rPr lang="en-ID" dirty="0"/>
              <a:t>/</a:t>
            </a:r>
            <a:r>
              <a:rPr lang="en-ID" dirty="0" err="1"/>
              <a:t>gelap</a:t>
            </a:r>
            <a:r>
              <a:rPr lang="en-ID" dirty="0"/>
              <a:t> </a:t>
            </a:r>
          </a:p>
        </p:txBody>
      </p:sp>
      <p:sp>
        <p:nvSpPr>
          <p:cNvPr id="6" name="Flowchart: Magnetic Disk 5">
            <a:extLst>
              <a:ext uri="{FF2B5EF4-FFF2-40B4-BE49-F238E27FC236}">
                <a16:creationId xmlns:a16="http://schemas.microsoft.com/office/drawing/2014/main" id="{F3E9E8F0-D73A-455A-92FC-4EE5803AE446}"/>
              </a:ext>
            </a:extLst>
          </p:cNvPr>
          <p:cNvSpPr/>
          <p:nvPr/>
        </p:nvSpPr>
        <p:spPr>
          <a:xfrm>
            <a:off x="7564582" y="4436913"/>
            <a:ext cx="3726873" cy="1191491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kurang</a:t>
            </a:r>
            <a:r>
              <a:rPr lang="en-ID" dirty="0"/>
              <a:t> </a:t>
            </a:r>
            <a:r>
              <a:rPr lang="en-ID" dirty="0" err="1"/>
              <a:t>tajam</a:t>
            </a:r>
            <a:r>
              <a:rPr lang="en-ID" dirty="0"/>
              <a:t> </a:t>
            </a:r>
          </a:p>
        </p:txBody>
      </p:sp>
      <p:sp>
        <p:nvSpPr>
          <p:cNvPr id="7" name="Flowchart: Magnetic Disk 6">
            <a:extLst>
              <a:ext uri="{FF2B5EF4-FFF2-40B4-BE49-F238E27FC236}">
                <a16:creationId xmlns:a16="http://schemas.microsoft.com/office/drawing/2014/main" id="{82696B8A-6D8D-42E0-A7EF-45D25554B0B4}"/>
              </a:ext>
            </a:extLst>
          </p:cNvPr>
          <p:cNvSpPr/>
          <p:nvPr/>
        </p:nvSpPr>
        <p:spPr>
          <a:xfrm>
            <a:off x="7564584" y="5701142"/>
            <a:ext cx="3726873" cy="1191491"/>
          </a:xfrm>
          <a:prstGeom prst="flowChartMagneticDisk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kabur</a:t>
            </a:r>
            <a:r>
              <a:rPr lang="en-ID" dirty="0"/>
              <a:t> , etc</a:t>
            </a:r>
          </a:p>
        </p:txBody>
      </p: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C5DBFAE9-EB0E-47FC-BC97-58A5A69AB774}"/>
              </a:ext>
            </a:extLst>
          </p:cNvPr>
          <p:cNvSpPr/>
          <p:nvPr/>
        </p:nvSpPr>
        <p:spPr>
          <a:xfrm>
            <a:off x="6165411" y="2255732"/>
            <a:ext cx="484632" cy="4846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9" name="Arrow: Chevron 8">
            <a:extLst>
              <a:ext uri="{FF2B5EF4-FFF2-40B4-BE49-F238E27FC236}">
                <a16:creationId xmlns:a16="http://schemas.microsoft.com/office/drawing/2014/main" id="{E2E1A830-DC75-4334-9881-5C128DB33795}"/>
              </a:ext>
            </a:extLst>
          </p:cNvPr>
          <p:cNvSpPr/>
          <p:nvPr/>
        </p:nvSpPr>
        <p:spPr>
          <a:xfrm>
            <a:off x="6165411" y="3554249"/>
            <a:ext cx="484632" cy="4846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0" name="Arrow: Chevron 9">
            <a:extLst>
              <a:ext uri="{FF2B5EF4-FFF2-40B4-BE49-F238E27FC236}">
                <a16:creationId xmlns:a16="http://schemas.microsoft.com/office/drawing/2014/main" id="{0315AD98-AC99-4E7F-9930-23C4AA19D68C}"/>
              </a:ext>
            </a:extLst>
          </p:cNvPr>
          <p:cNvSpPr/>
          <p:nvPr/>
        </p:nvSpPr>
        <p:spPr>
          <a:xfrm>
            <a:off x="6165411" y="4790342"/>
            <a:ext cx="484632" cy="4846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1" name="Arrow: Chevron 10">
            <a:extLst>
              <a:ext uri="{FF2B5EF4-FFF2-40B4-BE49-F238E27FC236}">
                <a16:creationId xmlns:a16="http://schemas.microsoft.com/office/drawing/2014/main" id="{21337411-1B3B-407A-AADD-380D8BDA1BA2}"/>
              </a:ext>
            </a:extLst>
          </p:cNvPr>
          <p:cNvSpPr/>
          <p:nvPr/>
        </p:nvSpPr>
        <p:spPr>
          <a:xfrm>
            <a:off x="6165411" y="6054571"/>
            <a:ext cx="484632" cy="4846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2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be 1">
            <a:extLst>
              <a:ext uri="{FF2B5EF4-FFF2-40B4-BE49-F238E27FC236}">
                <a16:creationId xmlns:a16="http://schemas.microsoft.com/office/drawing/2014/main" id="{032C58AE-44A8-448D-9706-B3E72B09FD54}"/>
              </a:ext>
            </a:extLst>
          </p:cNvPr>
          <p:cNvSpPr/>
          <p:nvPr/>
        </p:nvSpPr>
        <p:spPr>
          <a:xfrm>
            <a:off x="858982" y="1371600"/>
            <a:ext cx="10141527" cy="4322618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Secara</a:t>
            </a:r>
            <a:r>
              <a:rPr lang="en-ID" sz="2800" dirty="0"/>
              <a:t> </a:t>
            </a:r>
            <a:r>
              <a:rPr lang="en-ID" sz="2800" dirty="0" err="1"/>
              <a:t>matematis</a:t>
            </a:r>
            <a:r>
              <a:rPr lang="en-ID" sz="2800" dirty="0"/>
              <a:t>, </a:t>
            </a:r>
            <a:r>
              <a:rPr lang="en-ID" sz="2800" i="1" dirty="0"/>
              <a:t>image enhancement </a:t>
            </a:r>
            <a:r>
              <a:rPr lang="en-ID" sz="2800" dirty="0" err="1"/>
              <a:t>dapat</a:t>
            </a:r>
            <a:r>
              <a:rPr lang="en-ID" sz="2800" dirty="0"/>
              <a:t> </a:t>
            </a:r>
            <a:r>
              <a:rPr lang="en-ID" sz="2800" dirty="0" err="1"/>
              <a:t>diartikan</a:t>
            </a:r>
            <a:r>
              <a:rPr lang="en-ID" sz="2800" dirty="0"/>
              <a:t> </a:t>
            </a:r>
            <a:r>
              <a:rPr lang="en-ID" sz="2800" dirty="0" err="1"/>
              <a:t>sebagai</a:t>
            </a:r>
            <a:r>
              <a:rPr lang="en-ID" sz="2800" dirty="0"/>
              <a:t> proses </a:t>
            </a:r>
            <a:r>
              <a:rPr lang="en-ID" sz="2800" dirty="0" err="1"/>
              <a:t>mengubah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i="1" dirty="0"/>
              <a:t>f(</a:t>
            </a:r>
            <a:r>
              <a:rPr lang="en-ID" sz="2800" i="1" dirty="0" err="1"/>
              <a:t>x</a:t>
            </a:r>
            <a:r>
              <a:rPr lang="en-ID" sz="2800" dirty="0" err="1"/>
              <a:t>,</a:t>
            </a:r>
            <a:r>
              <a:rPr lang="en-ID" sz="2800" i="1" dirty="0" err="1"/>
              <a:t>y</a:t>
            </a:r>
            <a:r>
              <a:rPr lang="en-ID" sz="2800" i="1" dirty="0"/>
              <a:t>) </a:t>
            </a:r>
            <a:r>
              <a:rPr lang="en-ID" sz="2800" dirty="0" err="1"/>
              <a:t>menjadi</a:t>
            </a:r>
            <a:r>
              <a:rPr lang="en-ID" sz="2800" dirty="0"/>
              <a:t> </a:t>
            </a:r>
            <a:r>
              <a:rPr lang="en-ID" sz="2800" i="1" dirty="0"/>
              <a:t>f '(x, y) </a:t>
            </a:r>
            <a:r>
              <a:rPr lang="en-ID" sz="2800" dirty="0" err="1"/>
              <a:t>sehingga</a:t>
            </a:r>
            <a:r>
              <a:rPr lang="en-ID" sz="2800" dirty="0"/>
              <a:t> </a:t>
            </a:r>
            <a:r>
              <a:rPr lang="en-ID" sz="2800" dirty="0" err="1"/>
              <a:t>ciri-ciri</a:t>
            </a:r>
            <a:r>
              <a:rPr lang="en-ID" sz="2800" dirty="0"/>
              <a:t> yang </a:t>
            </a:r>
            <a:r>
              <a:rPr lang="en-ID" sz="2800" dirty="0" err="1"/>
              <a:t>dilihat</a:t>
            </a:r>
            <a:r>
              <a:rPr lang="en-ID" sz="2800" dirty="0"/>
              <a:t> pada </a:t>
            </a:r>
            <a:r>
              <a:rPr lang="en-ID" sz="2800" i="1" dirty="0"/>
              <a:t>f(x, y</a:t>
            </a:r>
            <a:r>
              <a:rPr lang="en-ID" sz="2800" dirty="0"/>
              <a:t>) </a:t>
            </a:r>
            <a:r>
              <a:rPr lang="en-ID" sz="2800" dirty="0" err="1"/>
              <a:t>lebih</a:t>
            </a:r>
            <a:br>
              <a:rPr lang="en-ID" sz="2800" dirty="0"/>
            </a:br>
            <a:r>
              <a:rPr lang="en-ID" sz="2800" dirty="0" err="1"/>
              <a:t>ditonjolkan</a:t>
            </a:r>
            <a:r>
              <a:rPr lang="en-ID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938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Pentagon 1">
            <a:extLst>
              <a:ext uri="{FF2B5EF4-FFF2-40B4-BE49-F238E27FC236}">
                <a16:creationId xmlns:a16="http://schemas.microsoft.com/office/drawing/2014/main" id="{14F938E9-B247-4864-9896-071E4FC4BD4D}"/>
              </a:ext>
            </a:extLst>
          </p:cNvPr>
          <p:cNvSpPr/>
          <p:nvPr/>
        </p:nvSpPr>
        <p:spPr>
          <a:xfrm>
            <a:off x="401782" y="387927"/>
            <a:ext cx="4419600" cy="1565564"/>
          </a:xfrm>
          <a:prstGeom prst="homePlat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Peregangan</a:t>
            </a:r>
            <a:r>
              <a:rPr lang="en-ID" sz="2800" b="1" dirty="0"/>
              <a:t> </a:t>
            </a:r>
            <a:r>
              <a:rPr lang="en-ID" sz="2800" b="1" dirty="0" err="1"/>
              <a:t>Kontras</a:t>
            </a:r>
            <a:r>
              <a:rPr lang="en-ID" sz="2800" dirty="0"/>
              <a:t> </a:t>
            </a:r>
          </a:p>
        </p:txBody>
      </p:sp>
      <p:sp>
        <p:nvSpPr>
          <p:cNvPr id="3" name="Flowchart: Document 2">
            <a:extLst>
              <a:ext uri="{FF2B5EF4-FFF2-40B4-BE49-F238E27FC236}">
                <a16:creationId xmlns:a16="http://schemas.microsoft.com/office/drawing/2014/main" id="{6BCC4184-FD01-44E2-9CBF-5A44000F58E8}"/>
              </a:ext>
            </a:extLst>
          </p:cNvPr>
          <p:cNvSpPr/>
          <p:nvPr/>
        </p:nvSpPr>
        <p:spPr>
          <a:xfrm>
            <a:off x="907472" y="2895600"/>
            <a:ext cx="10377055" cy="3574473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2400" dirty="0" err="1"/>
              <a:t>Mengubah</a:t>
            </a:r>
            <a:r>
              <a:rPr lang="en-ID" sz="2400" dirty="0"/>
              <a:t> </a:t>
            </a:r>
            <a:r>
              <a:rPr lang="en-ID" sz="2400" dirty="0" err="1"/>
              <a:t>kontras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suatu</a:t>
            </a:r>
            <a:r>
              <a:rPr lang="en-ID" sz="2400" dirty="0"/>
              <a:t> image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cara</a:t>
            </a:r>
            <a:r>
              <a:rPr lang="en-ID" sz="2400" dirty="0"/>
              <a:t> </a:t>
            </a:r>
            <a:r>
              <a:rPr lang="en-ID" sz="2400" dirty="0" err="1"/>
              <a:t>mengubah</a:t>
            </a:r>
            <a:r>
              <a:rPr lang="en-ID" sz="2400" dirty="0"/>
              <a:t> </a:t>
            </a:r>
            <a:r>
              <a:rPr lang="en-ID" sz="2400" dirty="0" err="1"/>
              <a:t>greylevel</a:t>
            </a:r>
            <a:r>
              <a:rPr lang="en-ID" sz="2400" dirty="0"/>
              <a:t> </a:t>
            </a:r>
            <a:r>
              <a:rPr lang="en-ID" sz="2400" dirty="0" err="1"/>
              <a:t>pikselpiksel</a:t>
            </a:r>
            <a:r>
              <a:rPr lang="en-ID" sz="2400" dirty="0"/>
              <a:t> pada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menurut</a:t>
            </a:r>
            <a:r>
              <a:rPr lang="en-ID" sz="2400" dirty="0"/>
              <a:t> </a:t>
            </a:r>
            <a:r>
              <a:rPr lang="en-ID" sz="2400" dirty="0" err="1"/>
              <a:t>fungsi</a:t>
            </a:r>
            <a:r>
              <a:rPr lang="en-ID" sz="2400" dirty="0"/>
              <a:t> s = T(r) </a:t>
            </a:r>
            <a:r>
              <a:rPr lang="en-ID" sz="2400" dirty="0" err="1"/>
              <a:t>tertentu</a:t>
            </a:r>
            <a:r>
              <a:rPr lang="en-ID" sz="2400" dirty="0"/>
              <a:t>. </a:t>
            </a:r>
          </a:p>
          <a:p>
            <a:pPr algn="ctr"/>
            <a:endParaRPr lang="en-ID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dirty="0"/>
              <a:t>r1 ≤ r2, s1 ≤ s2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dirty="0"/>
              <a:t>r1 = r2, s1 = s2 -&gt; </a:t>
            </a:r>
            <a:r>
              <a:rPr lang="en-ID" sz="2400" dirty="0" err="1"/>
              <a:t>tidak</a:t>
            </a:r>
            <a:r>
              <a:rPr lang="en-ID" sz="2400" dirty="0"/>
              <a:t> </a:t>
            </a:r>
            <a:r>
              <a:rPr lang="en-ID" sz="2400" dirty="0" err="1"/>
              <a:t>ada</a:t>
            </a:r>
            <a:r>
              <a:rPr lang="en-ID" sz="2400" dirty="0"/>
              <a:t> </a:t>
            </a:r>
            <a:r>
              <a:rPr lang="en-ID" sz="2400" dirty="0" err="1"/>
              <a:t>perubahan</a:t>
            </a:r>
            <a:endParaRPr lang="en-ID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dirty="0"/>
              <a:t>r1 = r2, s1 = 0, s2 = 255 -&gt; </a:t>
            </a:r>
            <a:r>
              <a:rPr lang="en-ID" sz="2400" dirty="0" err="1"/>
              <a:t>tresholding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biner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ambang</a:t>
            </a:r>
            <a:r>
              <a:rPr lang="en-ID" sz="2400" dirty="0"/>
              <a:t> r1 </a:t>
            </a:r>
          </a:p>
        </p:txBody>
      </p:sp>
    </p:spTree>
    <p:extLst>
      <p:ext uri="{BB962C8B-B14F-4D97-AF65-F5344CB8AC3E}">
        <p14:creationId xmlns:p14="http://schemas.microsoft.com/office/powerpoint/2010/main" val="1969073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7B3DB1EE-AF40-45AA-8FA3-9D391ECB756F}"/>
              </a:ext>
            </a:extLst>
          </p:cNvPr>
          <p:cNvSpPr/>
          <p:nvPr/>
        </p:nvSpPr>
        <p:spPr>
          <a:xfrm>
            <a:off x="346364" y="512618"/>
            <a:ext cx="4946072" cy="1676400"/>
          </a:xfrm>
          <a:prstGeom prst="snip2Diag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PEREGANGAN KONTRAS</a:t>
            </a:r>
            <a:endParaRPr lang="en-ID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66E17-BFB4-4EA9-A419-A5EDA2D918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95" t="27464" r="31364" b="14933"/>
          <a:stretch/>
        </p:blipFill>
        <p:spPr>
          <a:xfrm>
            <a:off x="5694218" y="928254"/>
            <a:ext cx="6262255" cy="57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575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6E9F1EB6-EC16-486A-8566-F2E6C2773F36}"/>
              </a:ext>
            </a:extLst>
          </p:cNvPr>
          <p:cNvSpPr/>
          <p:nvPr/>
        </p:nvSpPr>
        <p:spPr>
          <a:xfrm>
            <a:off x="609600" y="554182"/>
            <a:ext cx="4572000" cy="1260763"/>
          </a:xfrm>
          <a:prstGeom prst="round2Diag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/>
              <a:t>Histogram Citra</a:t>
            </a:r>
            <a:r>
              <a:rPr lang="en-ID" sz="2800" dirty="0"/>
              <a:t> </a:t>
            </a:r>
          </a:p>
        </p:txBody>
      </p:sp>
      <p:sp>
        <p:nvSpPr>
          <p:cNvPr id="3" name="Flowchart: Preparation 2">
            <a:extLst>
              <a:ext uri="{FF2B5EF4-FFF2-40B4-BE49-F238E27FC236}">
                <a16:creationId xmlns:a16="http://schemas.microsoft.com/office/drawing/2014/main" id="{E5EAAF14-F107-436A-801D-A88E3A755FA4}"/>
              </a:ext>
            </a:extLst>
          </p:cNvPr>
          <p:cNvSpPr/>
          <p:nvPr/>
        </p:nvSpPr>
        <p:spPr>
          <a:xfrm>
            <a:off x="1620981" y="2930236"/>
            <a:ext cx="8506691" cy="3276600"/>
          </a:xfrm>
          <a:prstGeom prst="flowChartPreparatio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/>
              <a:t>Histogram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grafik</a:t>
            </a:r>
            <a:r>
              <a:rPr lang="en-ID" sz="2800" dirty="0"/>
              <a:t> yang </a:t>
            </a:r>
            <a:r>
              <a:rPr lang="en-ID" sz="2800" dirty="0" err="1"/>
              <a:t>menggambarkan</a:t>
            </a:r>
            <a:br>
              <a:rPr lang="en-ID" sz="2800" dirty="0"/>
            </a:br>
            <a:r>
              <a:rPr lang="en-ID" sz="2800" dirty="0" err="1"/>
              <a:t>penyebaran</a:t>
            </a:r>
            <a:r>
              <a:rPr lang="en-ID" sz="2800" dirty="0"/>
              <a:t> </a:t>
            </a:r>
            <a:r>
              <a:rPr lang="en-ID" sz="2800" dirty="0" err="1"/>
              <a:t>nilai-nilai</a:t>
            </a:r>
            <a:r>
              <a:rPr lang="en-ID" sz="2800" dirty="0"/>
              <a:t> </a:t>
            </a:r>
            <a:r>
              <a:rPr lang="en-ID" sz="2800" dirty="0" err="1"/>
              <a:t>intensitas</a:t>
            </a:r>
            <a:r>
              <a:rPr lang="en-ID" sz="2800" dirty="0"/>
              <a:t> </a:t>
            </a:r>
            <a:r>
              <a:rPr lang="en-ID" sz="2800" i="1" dirty="0"/>
              <a:t>pixel </a:t>
            </a:r>
            <a:r>
              <a:rPr lang="en-ID" sz="2800" dirty="0" err="1"/>
              <a:t>dari</a:t>
            </a:r>
            <a:r>
              <a:rPr lang="en-ID" sz="2800" dirty="0"/>
              <a:t> </a:t>
            </a:r>
            <a:r>
              <a:rPr lang="en-ID" sz="2800" dirty="0" err="1"/>
              <a:t>suatu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atau</a:t>
            </a:r>
            <a:r>
              <a:rPr lang="en-ID" sz="2800" dirty="0"/>
              <a:t> </a:t>
            </a:r>
            <a:r>
              <a:rPr lang="en-ID" sz="2800" dirty="0" err="1"/>
              <a:t>bagian</a:t>
            </a:r>
            <a:r>
              <a:rPr lang="en-ID" sz="2800" dirty="0"/>
              <a:t> </a:t>
            </a:r>
            <a:r>
              <a:rPr lang="en-ID" sz="2800" dirty="0" err="1"/>
              <a:t>tertentu</a:t>
            </a:r>
            <a:r>
              <a:rPr lang="en-ID" sz="2800" dirty="0"/>
              <a:t> di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379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57B637-BE28-44C1-9F15-4D3BB34040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32" t="27868" r="24659" b="11496"/>
          <a:stretch/>
        </p:blipFill>
        <p:spPr>
          <a:xfrm>
            <a:off x="1676400" y="469447"/>
            <a:ext cx="8839199" cy="5919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190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E316D8-C9F6-4765-820B-3423517BD7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68" t="57175" r="33636" b="11496"/>
          <a:stretch/>
        </p:blipFill>
        <p:spPr>
          <a:xfrm>
            <a:off x="625556" y="1203491"/>
            <a:ext cx="10940888" cy="44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4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uble Wave 2">
            <a:extLst>
              <a:ext uri="{FF2B5EF4-FFF2-40B4-BE49-F238E27FC236}">
                <a16:creationId xmlns:a16="http://schemas.microsoft.com/office/drawing/2014/main" id="{7356CFBB-1CC0-4008-AA86-3673A54CA472}"/>
              </a:ext>
            </a:extLst>
          </p:cNvPr>
          <p:cNvSpPr/>
          <p:nvPr/>
        </p:nvSpPr>
        <p:spPr>
          <a:xfrm>
            <a:off x="3228109" y="180109"/>
            <a:ext cx="5735782" cy="2341418"/>
          </a:xfrm>
          <a:prstGeom prst="doubleWav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Sebagai</a:t>
            </a:r>
            <a:r>
              <a:rPr lang="en-ID" sz="2400" dirty="0"/>
              <a:t> </a:t>
            </a:r>
            <a:r>
              <a:rPr lang="en-ID" sz="2400" dirty="0" err="1"/>
              <a:t>contoh</a:t>
            </a:r>
            <a:r>
              <a:rPr lang="en-ID" sz="2400" dirty="0"/>
              <a:t>, </a:t>
            </a:r>
            <a:r>
              <a:rPr lang="en-ID" sz="2400" dirty="0" err="1"/>
              <a:t>misalkan</a:t>
            </a:r>
            <a:r>
              <a:rPr lang="en-ID" sz="2400" dirty="0"/>
              <a:t> </a:t>
            </a:r>
            <a:r>
              <a:rPr lang="en-ID" sz="2400" dirty="0" err="1"/>
              <a:t>matriks</a:t>
            </a:r>
            <a:r>
              <a:rPr lang="en-ID" sz="2400" dirty="0"/>
              <a:t> </a:t>
            </a:r>
            <a:r>
              <a:rPr lang="en-ID" sz="2400" dirty="0" err="1"/>
              <a:t>dibawah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</a:t>
            </a:r>
            <a:r>
              <a:rPr lang="en-ID" sz="2400" dirty="0" err="1"/>
              <a:t>menyatakan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digital yang </a:t>
            </a:r>
            <a:r>
              <a:rPr lang="en-ID" sz="2400" dirty="0" err="1"/>
              <a:t>berukuran</a:t>
            </a:r>
            <a:r>
              <a:rPr lang="en-ID" sz="2400" dirty="0"/>
              <a:t> 8 x 8 </a:t>
            </a:r>
            <a:r>
              <a:rPr lang="en-ID" sz="2400" i="1" dirty="0"/>
              <a:t>pixel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derajat</a:t>
            </a:r>
            <a:r>
              <a:rPr lang="en-ID" sz="2400" dirty="0"/>
              <a:t> </a:t>
            </a:r>
            <a:r>
              <a:rPr lang="en-ID" sz="2400" dirty="0" err="1"/>
              <a:t>keabuan</a:t>
            </a:r>
            <a:r>
              <a:rPr lang="en-ID" sz="2400" dirty="0"/>
              <a:t>, </a:t>
            </a:r>
            <a:r>
              <a:rPr lang="en-ID" sz="2400" dirty="0" err="1"/>
              <a:t>dari</a:t>
            </a:r>
            <a:r>
              <a:rPr lang="en-ID" sz="2400" dirty="0"/>
              <a:t> 0 </a:t>
            </a:r>
            <a:r>
              <a:rPr lang="en-ID" sz="2400" dirty="0" err="1"/>
              <a:t>sampai</a:t>
            </a:r>
            <a:r>
              <a:rPr lang="en-ID" sz="2400" dirty="0"/>
              <a:t> 15 (</a:t>
            </a:r>
            <a:r>
              <a:rPr lang="en-ID" sz="2400" dirty="0" err="1"/>
              <a:t>ada</a:t>
            </a:r>
            <a:r>
              <a:rPr lang="en-ID" sz="2400" dirty="0"/>
              <a:t> 16 </a:t>
            </a:r>
            <a:r>
              <a:rPr lang="en-ID" sz="2400" dirty="0" err="1"/>
              <a:t>buah</a:t>
            </a:r>
            <a:r>
              <a:rPr lang="en-ID" sz="2400" dirty="0"/>
              <a:t> </a:t>
            </a:r>
            <a:r>
              <a:rPr lang="en-ID" sz="2400" dirty="0" err="1"/>
              <a:t>derajat</a:t>
            </a:r>
            <a:r>
              <a:rPr lang="en-ID" sz="2400" dirty="0"/>
              <a:t> </a:t>
            </a:r>
            <a:r>
              <a:rPr lang="en-ID" sz="2400" dirty="0" err="1"/>
              <a:t>keabuan</a:t>
            </a:r>
            <a:r>
              <a:rPr lang="en-ID" sz="2400" dirty="0"/>
              <a:t>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5470AE-33CB-4CE9-A5B2-1552F23C38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04" t="27059" r="40910" b="33830"/>
          <a:stretch/>
        </p:blipFill>
        <p:spPr>
          <a:xfrm>
            <a:off x="1077949" y="2939499"/>
            <a:ext cx="4231046" cy="37383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54596E-8DAA-4357-B573-7C1C14D12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171" y="2939499"/>
            <a:ext cx="4831256" cy="373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6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ECB96F-2670-4EE6-9BD9-7DFFF4EE15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77" t="34942" r="17842" b="11698"/>
          <a:stretch/>
        </p:blipFill>
        <p:spPr>
          <a:xfrm>
            <a:off x="1205763" y="907472"/>
            <a:ext cx="9780473" cy="504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218</Words>
  <Application>Microsoft Office PowerPoint</Application>
  <PresentationFormat>Widescreen</PresentationFormat>
  <Paragraphs>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PERBAIKAN KUALITAS CITRA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PERBAIKAN KUALITAS CITRA</dc:title>
  <dc:creator>Robi</dc:creator>
  <cp:lastModifiedBy>Robi</cp:lastModifiedBy>
  <cp:revision>10</cp:revision>
  <dcterms:created xsi:type="dcterms:W3CDTF">2020-02-24T05:57:45Z</dcterms:created>
  <dcterms:modified xsi:type="dcterms:W3CDTF">2020-02-24T06:39:30Z</dcterms:modified>
</cp:coreProperties>
</file>