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handoutMasterIdLst>
    <p:handoutMasterId r:id="rId26"/>
  </p:handoutMasterIdLst>
  <p:sldIdLst>
    <p:sldId id="278" r:id="rId2"/>
    <p:sldId id="257" r:id="rId3"/>
    <p:sldId id="258" r:id="rId4"/>
    <p:sldId id="259" r:id="rId5"/>
    <p:sldId id="260" r:id="rId6"/>
    <p:sldId id="298" r:id="rId7"/>
    <p:sldId id="262" r:id="rId8"/>
    <p:sldId id="280" r:id="rId9"/>
    <p:sldId id="282" r:id="rId10"/>
    <p:sldId id="283" r:id="rId11"/>
    <p:sldId id="284" r:id="rId12"/>
    <p:sldId id="285" r:id="rId13"/>
    <p:sldId id="288" r:id="rId14"/>
    <p:sldId id="286" r:id="rId15"/>
    <p:sldId id="287" r:id="rId16"/>
    <p:sldId id="289" r:id="rId17"/>
    <p:sldId id="290" r:id="rId18"/>
    <p:sldId id="291" r:id="rId19"/>
    <p:sldId id="292" r:id="rId20"/>
    <p:sldId id="293" r:id="rId21"/>
    <p:sldId id="294" r:id="rId22"/>
    <p:sldId id="295" r:id="rId23"/>
    <p:sldId id="296" r:id="rId24"/>
  </p:sldIdLst>
  <p:sldSz cx="9144000" cy="6858000" type="screen4x3"/>
  <p:notesSz cx="6858000" cy="9144000"/>
  <p:defaultTextStyle>
    <a:defPPr>
      <a:defRPr lang="en-US"/>
    </a:defPPr>
    <a:lvl1pPr algn="l" rtl="0" fontAlgn="base">
      <a:spcBef>
        <a:spcPct val="0"/>
      </a:spcBef>
      <a:spcAft>
        <a:spcPct val="0"/>
      </a:spcAft>
      <a:defRPr sz="1400" kern="1200">
        <a:solidFill>
          <a:schemeClr val="tx1"/>
        </a:solidFill>
        <a:latin typeface="Times New Roman" pitchFamily="18" charset="0"/>
        <a:ea typeface="+mn-ea"/>
        <a:cs typeface="+mn-cs"/>
      </a:defRPr>
    </a:lvl1pPr>
    <a:lvl2pPr marL="457200" algn="l" rtl="0" fontAlgn="base">
      <a:spcBef>
        <a:spcPct val="0"/>
      </a:spcBef>
      <a:spcAft>
        <a:spcPct val="0"/>
      </a:spcAft>
      <a:defRPr sz="1400" kern="1200">
        <a:solidFill>
          <a:schemeClr val="tx1"/>
        </a:solidFill>
        <a:latin typeface="Times New Roman" pitchFamily="18" charset="0"/>
        <a:ea typeface="+mn-ea"/>
        <a:cs typeface="+mn-cs"/>
      </a:defRPr>
    </a:lvl2pPr>
    <a:lvl3pPr marL="914400" algn="l" rtl="0" fontAlgn="base">
      <a:spcBef>
        <a:spcPct val="0"/>
      </a:spcBef>
      <a:spcAft>
        <a:spcPct val="0"/>
      </a:spcAft>
      <a:defRPr sz="1400" kern="1200">
        <a:solidFill>
          <a:schemeClr val="tx1"/>
        </a:solidFill>
        <a:latin typeface="Times New Roman" pitchFamily="18" charset="0"/>
        <a:ea typeface="+mn-ea"/>
        <a:cs typeface="+mn-cs"/>
      </a:defRPr>
    </a:lvl3pPr>
    <a:lvl4pPr marL="1371600" algn="l" rtl="0" fontAlgn="base">
      <a:spcBef>
        <a:spcPct val="0"/>
      </a:spcBef>
      <a:spcAft>
        <a:spcPct val="0"/>
      </a:spcAft>
      <a:defRPr sz="1400" kern="1200">
        <a:solidFill>
          <a:schemeClr val="tx1"/>
        </a:solidFill>
        <a:latin typeface="Times New Roman" pitchFamily="18" charset="0"/>
        <a:ea typeface="+mn-ea"/>
        <a:cs typeface="+mn-cs"/>
      </a:defRPr>
    </a:lvl4pPr>
    <a:lvl5pPr marL="1828800" algn="l" rtl="0" fontAlgn="base">
      <a:spcBef>
        <a:spcPct val="0"/>
      </a:spcBef>
      <a:spcAft>
        <a:spcPct val="0"/>
      </a:spcAft>
      <a:defRPr sz="1400" kern="1200">
        <a:solidFill>
          <a:schemeClr val="tx1"/>
        </a:solidFill>
        <a:latin typeface="Times New Roman" pitchFamily="18" charset="0"/>
        <a:ea typeface="+mn-ea"/>
        <a:cs typeface="+mn-cs"/>
      </a:defRPr>
    </a:lvl5pPr>
    <a:lvl6pPr marL="2286000" algn="l" defTabSz="914400" rtl="0" eaLnBrk="1" latinLnBrk="0" hangingPunct="1">
      <a:defRPr sz="1400" kern="1200">
        <a:solidFill>
          <a:schemeClr val="tx1"/>
        </a:solidFill>
        <a:latin typeface="Times New Roman" pitchFamily="18" charset="0"/>
        <a:ea typeface="+mn-ea"/>
        <a:cs typeface="+mn-cs"/>
      </a:defRPr>
    </a:lvl6pPr>
    <a:lvl7pPr marL="2743200" algn="l" defTabSz="914400" rtl="0" eaLnBrk="1" latinLnBrk="0" hangingPunct="1">
      <a:defRPr sz="1400" kern="1200">
        <a:solidFill>
          <a:schemeClr val="tx1"/>
        </a:solidFill>
        <a:latin typeface="Times New Roman" pitchFamily="18" charset="0"/>
        <a:ea typeface="+mn-ea"/>
        <a:cs typeface="+mn-cs"/>
      </a:defRPr>
    </a:lvl7pPr>
    <a:lvl8pPr marL="3200400" algn="l" defTabSz="914400" rtl="0" eaLnBrk="1" latinLnBrk="0" hangingPunct="1">
      <a:defRPr sz="1400" kern="1200">
        <a:solidFill>
          <a:schemeClr val="tx1"/>
        </a:solidFill>
        <a:latin typeface="Times New Roman" pitchFamily="18" charset="0"/>
        <a:ea typeface="+mn-ea"/>
        <a:cs typeface="+mn-cs"/>
      </a:defRPr>
    </a:lvl8pPr>
    <a:lvl9pPr marL="3657600" algn="l" defTabSz="914400" rtl="0" eaLnBrk="1" latinLnBrk="0" hangingPunct="1">
      <a:defRPr sz="1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00"/>
    <a:srgbClr val="CC3300"/>
    <a:srgbClr val="009900"/>
    <a:srgbClr val="FF0000"/>
    <a:srgbClr val="FF6699"/>
    <a:srgbClr val="99FF99"/>
    <a:srgbClr val="FF99CC"/>
    <a:srgbClr val="99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629" autoAdjust="0"/>
    <p:restoredTop sz="90929"/>
  </p:normalViewPr>
  <p:slideViewPr>
    <p:cSldViewPr>
      <p:cViewPr>
        <p:scale>
          <a:sx n="48" d="100"/>
          <a:sy n="48" d="100"/>
        </p:scale>
        <p:origin x="-600" y="-4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5603"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5604"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5605"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67E7CDF6-4039-454B-9D89-DAEC8155048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8CCCD0-40BD-4353-AE38-39CBE328902A}" type="datetimeFigureOut">
              <a:rPr lang="id-ID" smtClean="0"/>
              <a:pPr/>
              <a:t>02/11/2018</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BE8E35-7037-4B00-AE01-E713225047D7}" type="slidenum">
              <a:rPr lang="id-ID" smtClean="0"/>
              <a:pPr/>
              <a:t>‹#›</a:t>
            </a:fld>
            <a:endParaRPr lang="id-ID"/>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p:cNvSpPr>
            <a:spLocks noGrp="1"/>
          </p:cNvSpPr>
          <p:nvPr>
            <p:ph type="sldNum" sz="quarter" idx="10"/>
          </p:nvPr>
        </p:nvSpPr>
        <p:spPr/>
        <p:txBody>
          <a:bodyPr/>
          <a:lstStyle/>
          <a:p>
            <a:fld id="{073239D4-BB90-4C68-8E34-141E1656F89D}" type="slidenum">
              <a:rPr lang="id-ID" smtClean="0"/>
              <a:pPr/>
              <a:t>6</a:t>
            </a:fld>
            <a:endParaRPr lang="id-ID"/>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6C995E5-1EB6-4F43-8D2F-6CFF4B5879EB}"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CB36996-CBEE-4A42-B423-31C25B1686F7}"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BC4655A-E579-4E6B-96DD-69E3021669CD}"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8023095-3DC0-47FB-9B55-ED1EB9BE4B1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21BA6E6-0A03-46FB-B379-E2C8541E43A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42968BE3-A815-43A3-BD75-51AF822E956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610F9BF-2788-4FA7-B3B7-F08752D5AF9C}"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6DD0E91-822B-40E0-844B-2B18015B85D0}"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F2E05EB-A825-4B6E-BADB-2DAB5DC028E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CC99E07-948E-4A45-A4CE-C3B60C38395C}"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15FC011-00D0-443A-9F37-E2350C405170}"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57DA1046-8989-4126-94A6-4C53E60F774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4.jpeg"/><Relationship Id="rId1" Type="http://schemas.openxmlformats.org/officeDocument/2006/relationships/slideLayout" Target="../slideLayouts/slideLayout7.xml"/><Relationship Id="rId6" Type="http://schemas.openxmlformats.org/officeDocument/2006/relationships/image" Target="../media/image27.gif"/><Relationship Id="rId5" Type="http://schemas.openxmlformats.org/officeDocument/2006/relationships/image" Target="../media/image26.gif"/><Relationship Id="rId4" Type="http://schemas.openxmlformats.org/officeDocument/2006/relationships/image" Target="../media/image25.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AutoShape 3"/>
          <p:cNvSpPr>
            <a:spLocks noChangeArrowheads="1"/>
          </p:cNvSpPr>
          <p:nvPr/>
        </p:nvSpPr>
        <p:spPr bwMode="auto">
          <a:xfrm>
            <a:off x="19050" y="31750"/>
            <a:ext cx="9094788" cy="6781800"/>
          </a:xfrm>
          <a:prstGeom prst="plaque">
            <a:avLst>
              <a:gd name="adj" fmla="val 6394"/>
            </a:avLst>
          </a:prstGeom>
          <a:noFill/>
          <a:ln w="38100">
            <a:solidFill>
              <a:srgbClr val="0000FF"/>
            </a:solidFill>
            <a:miter lim="800000"/>
            <a:headEnd/>
            <a:tailEnd/>
          </a:ln>
        </p:spPr>
        <p:txBody>
          <a:bodyPr wrap="none" anchor="ctr"/>
          <a:lstStyle/>
          <a:p>
            <a:endParaRPr lang="id-ID"/>
          </a:p>
        </p:txBody>
      </p:sp>
      <p:sp>
        <p:nvSpPr>
          <p:cNvPr id="18" name="AutoShape 4"/>
          <p:cNvSpPr>
            <a:spLocks noChangeArrowheads="1"/>
          </p:cNvSpPr>
          <p:nvPr/>
        </p:nvSpPr>
        <p:spPr bwMode="auto">
          <a:xfrm>
            <a:off x="533400" y="2362200"/>
            <a:ext cx="8305800" cy="1905000"/>
          </a:xfrm>
          <a:prstGeom prst="horizontalScroll">
            <a:avLst>
              <a:gd name="adj" fmla="val 8444"/>
            </a:avLst>
          </a:prstGeom>
          <a:gradFill rotWithShape="1">
            <a:gsLst>
              <a:gs pos="0">
                <a:srgbClr val="3333FF">
                  <a:alpha val="80000"/>
                </a:srgbClr>
              </a:gs>
              <a:gs pos="50000">
                <a:srgbClr val="66FFFF">
                  <a:alpha val="60001"/>
                </a:srgbClr>
              </a:gs>
              <a:gs pos="100000">
                <a:srgbClr val="3333FF">
                  <a:alpha val="80000"/>
                </a:srgbClr>
              </a:gs>
            </a:gsLst>
            <a:lin ang="0" scaled="1"/>
          </a:gradFill>
          <a:ln w="9525">
            <a:solidFill>
              <a:schemeClr val="tx1"/>
            </a:solidFill>
            <a:round/>
            <a:headEnd/>
            <a:tailEnd/>
          </a:ln>
          <a:effectLst/>
        </p:spPr>
        <p:txBody>
          <a:bodyPr wrap="none" anchor="ctr"/>
          <a:lstStyle/>
          <a:p>
            <a:pPr>
              <a:defRPr/>
            </a:pPr>
            <a:endParaRPr lang="en-US"/>
          </a:p>
        </p:txBody>
      </p:sp>
      <p:sp>
        <p:nvSpPr>
          <p:cNvPr id="19" name="WordArt 6" descr="PELANGI"/>
          <p:cNvSpPr>
            <a:spLocks noChangeArrowheads="1" noChangeShapeType="1" noTextEdit="1"/>
          </p:cNvSpPr>
          <p:nvPr/>
        </p:nvSpPr>
        <p:spPr bwMode="auto">
          <a:xfrm>
            <a:off x="1219200" y="2895600"/>
            <a:ext cx="7010400" cy="609600"/>
          </a:xfrm>
          <a:prstGeom prst="rect">
            <a:avLst/>
          </a:prstGeom>
          <a:solidFill>
            <a:schemeClr val="bg1"/>
          </a:solidFill>
        </p:spPr>
        <p:txBody>
          <a:bodyPr wrap="none" fromWordArt="1">
            <a:prstTxWarp prst="textPlain">
              <a:avLst>
                <a:gd name="adj" fmla="val 50000"/>
              </a:avLst>
            </a:prstTxWarp>
            <a:scene3d>
              <a:camera prst="legacyPerspectiveTop"/>
              <a:lightRig rig="legacyFlat3" dir="t"/>
            </a:scene3d>
            <a:sp3d extrusionH="430200" prstMaterial="legacyMatte">
              <a:extrusionClr>
                <a:schemeClr val="tx1"/>
              </a:extrusionClr>
            </a:sp3d>
          </a:bodyPr>
          <a:lstStyle/>
          <a:p>
            <a:pPr algn="ctr"/>
            <a:r>
              <a:rPr lang="id-ID" sz="3600" kern="10" spc="1800" dirty="0">
                <a:ln w="9525">
                  <a:round/>
                  <a:headEnd/>
                  <a:tailEnd/>
                </a:ln>
                <a:blipFill dpi="0" rotWithShape="1">
                  <a:blip r:embed="rId2"/>
                  <a:srcRect/>
                  <a:stretch>
                    <a:fillRect/>
                  </a:stretch>
                </a:blipFill>
                <a:latin typeface="Army"/>
              </a:rPr>
              <a:t>TEORI BELAJAR</a:t>
            </a:r>
          </a:p>
        </p:txBody>
      </p:sp>
      <p:sp>
        <p:nvSpPr>
          <p:cNvPr id="2057" name="Text Box 7"/>
          <p:cNvSpPr txBox="1">
            <a:spLocks noChangeArrowheads="1"/>
          </p:cNvSpPr>
          <p:nvPr/>
        </p:nvSpPr>
        <p:spPr bwMode="auto">
          <a:xfrm>
            <a:off x="1066800" y="4343400"/>
            <a:ext cx="7315200" cy="523220"/>
          </a:xfrm>
          <a:prstGeom prst="rect">
            <a:avLst/>
          </a:prstGeom>
          <a:solidFill>
            <a:schemeClr val="bg1"/>
          </a:solidFill>
          <a:ln w="9525">
            <a:noFill/>
            <a:miter lim="800000"/>
            <a:headEnd/>
            <a:tailEnd/>
          </a:ln>
        </p:spPr>
        <p:txBody>
          <a:bodyPr wrap="square">
            <a:spAutoFit/>
          </a:bodyPr>
          <a:lstStyle/>
          <a:p>
            <a:pPr algn="ctr"/>
            <a:r>
              <a:rPr lang="id-ID" sz="2800" b="1" dirty="0" smtClean="0">
                <a:solidFill>
                  <a:srgbClr val="FF0000"/>
                </a:solidFill>
                <a:latin typeface="Arial Unicode MS" pitchFamily="34" charset="-128"/>
              </a:rPr>
              <a:t>EKA SARI SETIANINGSIH, S.Pd., M.Pd.</a:t>
            </a:r>
            <a:endParaRPr lang="en-GB" sz="2800" b="1" dirty="0">
              <a:solidFill>
                <a:srgbClr val="FF0000"/>
              </a:solidFill>
              <a:latin typeface="Arial Unicode MS" pitchFamily="34" charset="-128"/>
            </a:endParaRPr>
          </a:p>
        </p:txBody>
      </p:sp>
      <p:sp>
        <p:nvSpPr>
          <p:cNvPr id="2059" name="Text Box 13"/>
          <p:cNvSpPr txBox="1">
            <a:spLocks noChangeArrowheads="1"/>
          </p:cNvSpPr>
          <p:nvPr/>
        </p:nvSpPr>
        <p:spPr bwMode="auto">
          <a:xfrm>
            <a:off x="2057400" y="990600"/>
            <a:ext cx="5486400" cy="707886"/>
          </a:xfrm>
          <a:prstGeom prst="rect">
            <a:avLst/>
          </a:prstGeom>
          <a:gradFill rotWithShape="1">
            <a:gsLst>
              <a:gs pos="0">
                <a:srgbClr val="FFFF00"/>
              </a:gs>
              <a:gs pos="50000">
                <a:srgbClr val="FFFFCC"/>
              </a:gs>
              <a:gs pos="100000">
                <a:srgbClr val="FFFF00"/>
              </a:gs>
            </a:gsLst>
            <a:lin ang="0" scaled="1"/>
          </a:gradFill>
          <a:ln w="9525">
            <a:noFill/>
            <a:miter lim="800000"/>
            <a:headEnd/>
            <a:tailEnd/>
          </a:ln>
        </p:spPr>
        <p:txBody>
          <a:bodyPr wrap="square">
            <a:spAutoFit/>
          </a:bodyPr>
          <a:lstStyle/>
          <a:p>
            <a:pPr algn="ctr"/>
            <a:r>
              <a:rPr lang="id-ID" sz="4000" b="1" dirty="0" smtClean="0">
                <a:latin typeface="Arial Unicode MS" pitchFamily="34" charset="-128"/>
              </a:rPr>
              <a:t>PENDAHULUAN</a:t>
            </a:r>
            <a:endParaRPr lang="en-US" sz="4000" b="1" dirty="0">
              <a:latin typeface="Arial Unicode MS" pitchFamily="34" charset="-128"/>
            </a:endParaRPr>
          </a:p>
        </p:txBody>
      </p:sp>
      <p:pic>
        <p:nvPicPr>
          <p:cNvPr id="2061" name="Picture 15" descr="BOLA KEDIP"/>
          <p:cNvPicPr>
            <a:picLocks noChangeAspect="1" noChangeArrowheads="1" noCrop="1"/>
          </p:cNvPicPr>
          <p:nvPr/>
        </p:nvPicPr>
        <p:blipFill>
          <a:blip r:embed="rId3" cstate="print"/>
          <a:srcRect/>
          <a:stretch>
            <a:fillRect/>
          </a:stretch>
        </p:blipFill>
        <p:spPr bwMode="auto">
          <a:xfrm>
            <a:off x="0" y="0"/>
            <a:ext cx="476250" cy="476250"/>
          </a:xfrm>
          <a:prstGeom prst="rect">
            <a:avLst/>
          </a:prstGeom>
          <a:noFill/>
          <a:ln w="9525">
            <a:noFill/>
            <a:miter lim="800000"/>
            <a:headEnd/>
            <a:tailEnd/>
          </a:ln>
        </p:spPr>
      </p:pic>
      <p:pic>
        <p:nvPicPr>
          <p:cNvPr id="2062" name="Picture 17" descr="BOLA KEDIP"/>
          <p:cNvPicPr>
            <a:picLocks noChangeAspect="1" noChangeArrowheads="1" noCrop="1"/>
          </p:cNvPicPr>
          <p:nvPr/>
        </p:nvPicPr>
        <p:blipFill>
          <a:blip r:embed="rId3" cstate="print"/>
          <a:srcRect/>
          <a:stretch>
            <a:fillRect/>
          </a:stretch>
        </p:blipFill>
        <p:spPr bwMode="auto">
          <a:xfrm>
            <a:off x="0" y="6381750"/>
            <a:ext cx="476250" cy="476250"/>
          </a:xfrm>
          <a:prstGeom prst="rect">
            <a:avLst/>
          </a:prstGeom>
          <a:noFill/>
          <a:ln w="9525">
            <a:noFill/>
            <a:miter lim="800000"/>
            <a:headEnd/>
            <a:tailEnd/>
          </a:ln>
        </p:spPr>
      </p:pic>
      <p:pic>
        <p:nvPicPr>
          <p:cNvPr id="2063" name="Picture 18" descr="BOLA KEDIP"/>
          <p:cNvPicPr>
            <a:picLocks noChangeAspect="1" noChangeArrowheads="1" noCrop="1"/>
          </p:cNvPicPr>
          <p:nvPr/>
        </p:nvPicPr>
        <p:blipFill>
          <a:blip r:embed="rId3" cstate="print"/>
          <a:srcRect/>
          <a:stretch>
            <a:fillRect/>
          </a:stretch>
        </p:blipFill>
        <p:spPr bwMode="auto">
          <a:xfrm>
            <a:off x="8667750" y="0"/>
            <a:ext cx="476250" cy="476250"/>
          </a:xfrm>
          <a:prstGeom prst="rect">
            <a:avLst/>
          </a:prstGeom>
          <a:noFill/>
          <a:ln w="9525">
            <a:noFill/>
            <a:miter lim="800000"/>
            <a:headEnd/>
            <a:tailEnd/>
          </a:ln>
        </p:spPr>
      </p:pic>
      <p:pic>
        <p:nvPicPr>
          <p:cNvPr id="2064" name="Picture 16" descr="BOLA KEDIP"/>
          <p:cNvPicPr>
            <a:picLocks noChangeAspect="1" noChangeArrowheads="1" noCrop="1"/>
          </p:cNvPicPr>
          <p:nvPr/>
        </p:nvPicPr>
        <p:blipFill>
          <a:blip r:embed="rId3" cstate="print"/>
          <a:srcRect/>
          <a:stretch>
            <a:fillRect/>
          </a:stretch>
        </p:blipFill>
        <p:spPr bwMode="auto">
          <a:xfrm>
            <a:off x="8667750" y="6381750"/>
            <a:ext cx="476250" cy="47625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Horizontal)">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narVert">
          <a:fgClr>
            <a:schemeClr val="bg1"/>
          </a:fgClr>
          <a:bgClr>
            <a:srgbClr val="FFFF66"/>
          </a:bgClr>
        </a:pattFill>
        <a:effectLst/>
      </p:bgPr>
    </p:bg>
    <p:spTree>
      <p:nvGrpSpPr>
        <p:cNvPr id="1" name=""/>
        <p:cNvGrpSpPr/>
        <p:nvPr/>
      </p:nvGrpSpPr>
      <p:grpSpPr>
        <a:xfrm>
          <a:off x="0" y="0"/>
          <a:ext cx="0" cy="0"/>
          <a:chOff x="0" y="0"/>
          <a:chExt cx="0" cy="0"/>
        </a:xfrm>
      </p:grpSpPr>
      <p:sp>
        <p:nvSpPr>
          <p:cNvPr id="3074" name="Rectangle 3"/>
          <p:cNvSpPr>
            <a:spLocks noGrp="1" noChangeArrowheads="1"/>
          </p:cNvSpPr>
          <p:nvPr>
            <p:ph type="body" idx="1"/>
          </p:nvPr>
        </p:nvSpPr>
        <p:spPr>
          <a:xfrm>
            <a:off x="685800" y="3962400"/>
            <a:ext cx="8153400" cy="2286000"/>
          </a:xfrm>
        </p:spPr>
        <p:txBody>
          <a:bodyPr/>
          <a:lstStyle/>
          <a:p>
            <a:pPr marL="457200" indent="-457200">
              <a:buFont typeface="Times New Roman" pitchFamily="18" charset="0"/>
              <a:buAutoNum type="arabicPeriod"/>
            </a:pPr>
            <a:r>
              <a:rPr lang="en-US" sz="2400" smtClean="0">
                <a:latin typeface="Arial" charset="0"/>
                <a:cs typeface="Arial" charset="0"/>
              </a:rPr>
              <a:t>Apa pengertian belajar ?</a:t>
            </a:r>
          </a:p>
          <a:p>
            <a:pPr marL="457200" indent="-457200">
              <a:buFont typeface="Times New Roman" pitchFamily="18" charset="0"/>
              <a:buAutoNum type="arabicPeriod"/>
            </a:pPr>
            <a:r>
              <a:rPr lang="en-US" sz="2400" smtClean="0">
                <a:latin typeface="Arial" charset="0"/>
                <a:cs typeface="Arial" charset="0"/>
              </a:rPr>
              <a:t>Apa pengertian teori belajar ?</a:t>
            </a:r>
          </a:p>
          <a:p>
            <a:pPr marL="457200" indent="-457200">
              <a:buFont typeface="Times New Roman" pitchFamily="18" charset="0"/>
              <a:buAutoNum type="arabicPeriod"/>
            </a:pPr>
            <a:r>
              <a:rPr lang="en-US" sz="2400" smtClean="0">
                <a:latin typeface="Arial" charset="0"/>
                <a:cs typeface="Arial" charset="0"/>
              </a:rPr>
              <a:t>Bagaimana Teori belajar dan Implikasinya dalam praktek Pembelajaran di sekolah dan Perguruan Tinggi </a:t>
            </a:r>
          </a:p>
        </p:txBody>
      </p:sp>
      <p:sp>
        <p:nvSpPr>
          <p:cNvPr id="3075" name="WordArt 4"/>
          <p:cNvSpPr>
            <a:spLocks noChangeArrowheads="1" noChangeShapeType="1" noTextEdit="1"/>
          </p:cNvSpPr>
          <p:nvPr/>
        </p:nvSpPr>
        <p:spPr bwMode="auto">
          <a:xfrm>
            <a:off x="3657600" y="381000"/>
            <a:ext cx="4876800" cy="723900"/>
          </a:xfrm>
          <a:prstGeom prst="rect">
            <a:avLst/>
          </a:prstGeom>
        </p:spPr>
        <p:txBody>
          <a:bodyPr wrap="none" fromWordArt="1">
            <a:prstTxWarp prst="textPlain">
              <a:avLst>
                <a:gd name="adj" fmla="val 50000"/>
              </a:avLst>
            </a:prstTxWarp>
          </a:bodyPr>
          <a:lstStyle/>
          <a:p>
            <a:pPr algn="ctr"/>
            <a:r>
              <a:rPr lang="id-ID" sz="2000" i="1" kern="10">
                <a:ln w="9525">
                  <a:solidFill>
                    <a:srgbClr val="000000"/>
                  </a:solidFill>
                  <a:round/>
                  <a:headEnd/>
                  <a:tailEnd/>
                </a:ln>
                <a:solidFill>
                  <a:srgbClr val="FFFFFF"/>
                </a:solidFill>
                <a:effectLst>
                  <a:outerShdw dist="35921" dir="2700000" algn="ctr" rotWithShape="0">
                    <a:srgbClr val="808080"/>
                  </a:outerShdw>
                </a:effectLst>
                <a:latin typeface="Arial Black"/>
              </a:rPr>
              <a:t>Rumusan Masalah</a:t>
            </a:r>
          </a:p>
        </p:txBody>
      </p:sp>
      <p:pic>
        <p:nvPicPr>
          <p:cNvPr id="3077" name="Picture 5" descr="BOLA KEDIP"/>
          <p:cNvPicPr>
            <a:picLocks noChangeAspect="1" noChangeArrowheads="1" noCrop="1"/>
          </p:cNvPicPr>
          <p:nvPr/>
        </p:nvPicPr>
        <p:blipFill>
          <a:blip r:embed="rId2" cstate="print"/>
          <a:srcRect/>
          <a:stretch>
            <a:fillRect/>
          </a:stretch>
        </p:blipFill>
        <p:spPr bwMode="auto">
          <a:xfrm>
            <a:off x="0" y="0"/>
            <a:ext cx="476250" cy="476250"/>
          </a:xfrm>
          <a:prstGeom prst="rect">
            <a:avLst/>
          </a:prstGeom>
          <a:noFill/>
          <a:ln w="9525">
            <a:noFill/>
            <a:miter lim="800000"/>
            <a:headEnd/>
            <a:tailEnd/>
          </a:ln>
        </p:spPr>
      </p:pic>
      <p:pic>
        <p:nvPicPr>
          <p:cNvPr id="3078" name="Picture 6" descr="BOLA KEDIP"/>
          <p:cNvPicPr>
            <a:picLocks noChangeAspect="1" noChangeArrowheads="1" noCrop="1"/>
          </p:cNvPicPr>
          <p:nvPr/>
        </p:nvPicPr>
        <p:blipFill>
          <a:blip r:embed="rId2" cstate="print"/>
          <a:srcRect/>
          <a:stretch>
            <a:fillRect/>
          </a:stretch>
        </p:blipFill>
        <p:spPr bwMode="auto">
          <a:xfrm>
            <a:off x="0" y="6381750"/>
            <a:ext cx="476250" cy="476250"/>
          </a:xfrm>
          <a:prstGeom prst="rect">
            <a:avLst/>
          </a:prstGeom>
          <a:noFill/>
          <a:ln w="9525">
            <a:noFill/>
            <a:miter lim="800000"/>
            <a:headEnd/>
            <a:tailEnd/>
          </a:ln>
        </p:spPr>
      </p:pic>
      <p:pic>
        <p:nvPicPr>
          <p:cNvPr id="3079" name="Picture 7" descr="BOLA KEDIP"/>
          <p:cNvPicPr>
            <a:picLocks noChangeAspect="1" noChangeArrowheads="1" noCrop="1"/>
          </p:cNvPicPr>
          <p:nvPr/>
        </p:nvPicPr>
        <p:blipFill>
          <a:blip r:embed="rId2" cstate="print"/>
          <a:srcRect/>
          <a:stretch>
            <a:fillRect/>
          </a:stretch>
        </p:blipFill>
        <p:spPr bwMode="auto">
          <a:xfrm>
            <a:off x="8667750" y="0"/>
            <a:ext cx="476250" cy="476250"/>
          </a:xfrm>
          <a:prstGeom prst="rect">
            <a:avLst/>
          </a:prstGeom>
          <a:noFill/>
          <a:ln w="9525">
            <a:noFill/>
            <a:miter lim="800000"/>
            <a:headEnd/>
            <a:tailEnd/>
          </a:ln>
        </p:spPr>
      </p:pic>
      <p:pic>
        <p:nvPicPr>
          <p:cNvPr id="3080" name="Picture 8" descr="BOLA KEDIP"/>
          <p:cNvPicPr>
            <a:picLocks noChangeAspect="1" noChangeArrowheads="1" noCrop="1"/>
          </p:cNvPicPr>
          <p:nvPr/>
        </p:nvPicPr>
        <p:blipFill>
          <a:blip r:embed="rId2" cstate="print"/>
          <a:srcRect/>
          <a:stretch>
            <a:fillRect/>
          </a:stretch>
        </p:blipFill>
        <p:spPr bwMode="auto">
          <a:xfrm>
            <a:off x="8667750" y="6381750"/>
            <a:ext cx="476250" cy="476250"/>
          </a:xfrm>
          <a:prstGeom prst="rect">
            <a:avLst/>
          </a:prstGeom>
          <a:noFill/>
          <a:ln w="9525">
            <a:noFill/>
            <a:miter lim="800000"/>
            <a:headEnd/>
            <a:tailEnd/>
          </a:ln>
        </p:spPr>
      </p:pic>
      <p:pic>
        <p:nvPicPr>
          <p:cNvPr id="9" name="Picture 8" descr="2D.gif"/>
          <p:cNvPicPr>
            <a:picLocks noChangeAspect="1"/>
          </p:cNvPicPr>
          <p:nvPr/>
        </p:nvPicPr>
        <p:blipFill>
          <a:blip r:embed="rId3" cstate="print"/>
          <a:stretch>
            <a:fillRect/>
          </a:stretch>
        </p:blipFill>
        <p:spPr>
          <a:xfrm>
            <a:off x="914399" y="381000"/>
            <a:ext cx="2544337" cy="2819400"/>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body" idx="1"/>
          </p:nvPr>
        </p:nvSpPr>
        <p:spPr>
          <a:xfrm>
            <a:off x="685800" y="3352800"/>
            <a:ext cx="7772400" cy="2819400"/>
          </a:xfrm>
          <a:ln>
            <a:solidFill>
              <a:schemeClr val="tx1"/>
            </a:solidFill>
          </a:ln>
        </p:spPr>
        <p:txBody>
          <a:bodyPr/>
          <a:lstStyle/>
          <a:p>
            <a:pPr marL="457200" indent="-457200">
              <a:buFont typeface="Times New Roman" pitchFamily="18" charset="0"/>
              <a:buAutoNum type="arabicPeriod"/>
            </a:pPr>
            <a:r>
              <a:rPr lang="en-US" sz="2800" dirty="0" err="1" smtClean="0">
                <a:solidFill>
                  <a:srgbClr val="993300"/>
                </a:solidFill>
                <a:latin typeface="Arial" pitchFamily="34" charset="0"/>
                <a:cs typeface="Arial" pitchFamily="34" charset="0"/>
              </a:rPr>
              <a:t>Menjelaskan</a:t>
            </a:r>
            <a:r>
              <a:rPr lang="en-US" sz="2800" dirty="0" smtClean="0">
                <a:solidFill>
                  <a:srgbClr val="993300"/>
                </a:solidFill>
                <a:latin typeface="Arial" pitchFamily="34" charset="0"/>
                <a:cs typeface="Arial" pitchFamily="34" charset="0"/>
              </a:rPr>
              <a:t> </a:t>
            </a:r>
            <a:r>
              <a:rPr lang="en-US" sz="2800" dirty="0" err="1" smtClean="0">
                <a:solidFill>
                  <a:srgbClr val="993300"/>
                </a:solidFill>
                <a:latin typeface="Arial" pitchFamily="34" charset="0"/>
                <a:cs typeface="Arial" pitchFamily="34" charset="0"/>
              </a:rPr>
              <a:t>pengertian</a:t>
            </a:r>
            <a:r>
              <a:rPr lang="en-US" sz="2800" dirty="0" smtClean="0">
                <a:solidFill>
                  <a:srgbClr val="993300"/>
                </a:solidFill>
                <a:latin typeface="Arial" pitchFamily="34" charset="0"/>
                <a:cs typeface="Arial" pitchFamily="34" charset="0"/>
              </a:rPr>
              <a:t> </a:t>
            </a:r>
            <a:r>
              <a:rPr lang="en-US" sz="2800" dirty="0" err="1" smtClean="0">
                <a:solidFill>
                  <a:srgbClr val="993300"/>
                </a:solidFill>
                <a:latin typeface="Arial" pitchFamily="34" charset="0"/>
                <a:cs typeface="Arial" pitchFamily="34" charset="0"/>
              </a:rPr>
              <a:t>Belajar</a:t>
            </a:r>
            <a:endParaRPr lang="en-US" sz="2800" dirty="0" smtClean="0">
              <a:solidFill>
                <a:srgbClr val="993300"/>
              </a:solidFill>
              <a:latin typeface="Arial" pitchFamily="34" charset="0"/>
              <a:cs typeface="Arial" pitchFamily="34" charset="0"/>
            </a:endParaRPr>
          </a:p>
          <a:p>
            <a:pPr marL="457200" indent="-457200">
              <a:buFont typeface="Times New Roman" pitchFamily="18" charset="0"/>
              <a:buAutoNum type="arabicPeriod"/>
            </a:pPr>
            <a:r>
              <a:rPr lang="en-US" sz="2800" dirty="0" err="1" smtClean="0">
                <a:solidFill>
                  <a:srgbClr val="993300"/>
                </a:solidFill>
                <a:latin typeface="Arial" pitchFamily="34" charset="0"/>
                <a:cs typeface="Arial" pitchFamily="34" charset="0"/>
              </a:rPr>
              <a:t>Menjelaskan</a:t>
            </a:r>
            <a:r>
              <a:rPr lang="en-US" sz="2800" dirty="0" smtClean="0">
                <a:solidFill>
                  <a:srgbClr val="993300"/>
                </a:solidFill>
                <a:latin typeface="Arial" pitchFamily="34" charset="0"/>
                <a:cs typeface="Arial" pitchFamily="34" charset="0"/>
              </a:rPr>
              <a:t> </a:t>
            </a:r>
            <a:r>
              <a:rPr lang="en-US" sz="2800" dirty="0" err="1" smtClean="0">
                <a:solidFill>
                  <a:srgbClr val="993300"/>
                </a:solidFill>
                <a:latin typeface="Arial" pitchFamily="34" charset="0"/>
                <a:cs typeface="Arial" pitchFamily="34" charset="0"/>
              </a:rPr>
              <a:t>pengertian</a:t>
            </a:r>
            <a:r>
              <a:rPr lang="en-US" sz="2800" dirty="0" smtClean="0">
                <a:solidFill>
                  <a:srgbClr val="993300"/>
                </a:solidFill>
                <a:latin typeface="Arial" pitchFamily="34" charset="0"/>
                <a:cs typeface="Arial" pitchFamily="34" charset="0"/>
              </a:rPr>
              <a:t> </a:t>
            </a:r>
            <a:r>
              <a:rPr lang="en-US" sz="2800" dirty="0" err="1" smtClean="0">
                <a:solidFill>
                  <a:srgbClr val="993300"/>
                </a:solidFill>
                <a:latin typeface="Arial" pitchFamily="34" charset="0"/>
                <a:cs typeface="Arial" pitchFamily="34" charset="0"/>
              </a:rPr>
              <a:t>Teori</a:t>
            </a:r>
            <a:r>
              <a:rPr lang="en-US" sz="2800" dirty="0" smtClean="0">
                <a:solidFill>
                  <a:srgbClr val="993300"/>
                </a:solidFill>
                <a:latin typeface="Arial" pitchFamily="34" charset="0"/>
                <a:cs typeface="Arial" pitchFamily="34" charset="0"/>
              </a:rPr>
              <a:t> </a:t>
            </a:r>
            <a:r>
              <a:rPr lang="en-US" sz="2800" dirty="0" err="1" smtClean="0">
                <a:solidFill>
                  <a:srgbClr val="993300"/>
                </a:solidFill>
                <a:latin typeface="Arial" pitchFamily="34" charset="0"/>
                <a:cs typeface="Arial" pitchFamily="34" charset="0"/>
              </a:rPr>
              <a:t>Belajar</a:t>
            </a:r>
            <a:r>
              <a:rPr lang="en-US" sz="2800" dirty="0" smtClean="0">
                <a:solidFill>
                  <a:srgbClr val="993300"/>
                </a:solidFill>
                <a:latin typeface="Arial" pitchFamily="34" charset="0"/>
                <a:cs typeface="Arial" pitchFamily="34" charset="0"/>
              </a:rPr>
              <a:t> </a:t>
            </a:r>
          </a:p>
          <a:p>
            <a:pPr marL="457200" indent="-457200">
              <a:buFont typeface="Times New Roman" pitchFamily="18" charset="0"/>
              <a:buAutoNum type="arabicPeriod"/>
            </a:pPr>
            <a:r>
              <a:rPr lang="en-US" sz="2800" dirty="0" err="1" smtClean="0">
                <a:solidFill>
                  <a:srgbClr val="993300"/>
                </a:solidFill>
                <a:latin typeface="Arial" pitchFamily="34" charset="0"/>
                <a:cs typeface="Arial" pitchFamily="34" charset="0"/>
              </a:rPr>
              <a:t>Teori</a:t>
            </a:r>
            <a:r>
              <a:rPr lang="en-US" sz="2800" dirty="0" smtClean="0">
                <a:solidFill>
                  <a:srgbClr val="993300"/>
                </a:solidFill>
                <a:latin typeface="Arial" pitchFamily="34" charset="0"/>
                <a:cs typeface="Arial" pitchFamily="34" charset="0"/>
              </a:rPr>
              <a:t> </a:t>
            </a:r>
            <a:r>
              <a:rPr lang="en-US" sz="2800" dirty="0" err="1" smtClean="0">
                <a:solidFill>
                  <a:srgbClr val="993300"/>
                </a:solidFill>
                <a:latin typeface="Arial" pitchFamily="34" charset="0"/>
                <a:cs typeface="Arial" pitchFamily="34" charset="0"/>
              </a:rPr>
              <a:t>belajar</a:t>
            </a:r>
            <a:r>
              <a:rPr lang="en-US" sz="2800" dirty="0" smtClean="0">
                <a:solidFill>
                  <a:srgbClr val="993300"/>
                </a:solidFill>
                <a:latin typeface="Arial" pitchFamily="34" charset="0"/>
                <a:cs typeface="Arial" pitchFamily="34" charset="0"/>
              </a:rPr>
              <a:t> </a:t>
            </a:r>
            <a:r>
              <a:rPr lang="en-US" sz="2800" dirty="0" err="1" smtClean="0">
                <a:solidFill>
                  <a:srgbClr val="993300"/>
                </a:solidFill>
                <a:latin typeface="Arial" pitchFamily="34" charset="0"/>
                <a:cs typeface="Arial" pitchFamily="34" charset="0"/>
              </a:rPr>
              <a:t>dan</a:t>
            </a:r>
            <a:r>
              <a:rPr lang="en-US" sz="2800" dirty="0" smtClean="0">
                <a:solidFill>
                  <a:srgbClr val="993300"/>
                </a:solidFill>
                <a:latin typeface="Arial" pitchFamily="34" charset="0"/>
                <a:cs typeface="Arial" pitchFamily="34" charset="0"/>
              </a:rPr>
              <a:t> </a:t>
            </a:r>
            <a:r>
              <a:rPr lang="en-US" sz="2800" dirty="0" err="1" smtClean="0">
                <a:solidFill>
                  <a:srgbClr val="993300"/>
                </a:solidFill>
                <a:latin typeface="Arial" pitchFamily="34" charset="0"/>
                <a:cs typeface="Arial" pitchFamily="34" charset="0"/>
              </a:rPr>
              <a:t>Implikasinya</a:t>
            </a:r>
            <a:r>
              <a:rPr lang="en-US" sz="2800" dirty="0" smtClean="0">
                <a:solidFill>
                  <a:srgbClr val="993300"/>
                </a:solidFill>
                <a:latin typeface="Arial" pitchFamily="34" charset="0"/>
                <a:cs typeface="Arial" pitchFamily="34" charset="0"/>
              </a:rPr>
              <a:t> </a:t>
            </a:r>
            <a:r>
              <a:rPr lang="en-US" sz="2800" dirty="0" err="1" smtClean="0">
                <a:solidFill>
                  <a:srgbClr val="993300"/>
                </a:solidFill>
                <a:latin typeface="Arial" pitchFamily="34" charset="0"/>
                <a:cs typeface="Arial" pitchFamily="34" charset="0"/>
              </a:rPr>
              <a:t>dalam</a:t>
            </a:r>
            <a:r>
              <a:rPr lang="en-US" sz="2800" dirty="0" smtClean="0">
                <a:solidFill>
                  <a:srgbClr val="993300"/>
                </a:solidFill>
                <a:latin typeface="Arial" pitchFamily="34" charset="0"/>
                <a:cs typeface="Arial" pitchFamily="34" charset="0"/>
              </a:rPr>
              <a:t> </a:t>
            </a:r>
            <a:r>
              <a:rPr lang="en-US" sz="2800" dirty="0" err="1" smtClean="0">
                <a:solidFill>
                  <a:srgbClr val="993300"/>
                </a:solidFill>
                <a:latin typeface="Arial" pitchFamily="34" charset="0"/>
                <a:cs typeface="Arial" pitchFamily="34" charset="0"/>
              </a:rPr>
              <a:t>praktek</a:t>
            </a:r>
            <a:r>
              <a:rPr lang="en-US" sz="2800" dirty="0" smtClean="0">
                <a:solidFill>
                  <a:srgbClr val="993300"/>
                </a:solidFill>
                <a:latin typeface="Arial" pitchFamily="34" charset="0"/>
                <a:cs typeface="Arial" pitchFamily="34" charset="0"/>
              </a:rPr>
              <a:t> </a:t>
            </a:r>
            <a:r>
              <a:rPr lang="en-US" sz="2800" dirty="0" err="1" smtClean="0">
                <a:solidFill>
                  <a:srgbClr val="993300"/>
                </a:solidFill>
                <a:latin typeface="Arial" pitchFamily="34" charset="0"/>
                <a:cs typeface="Arial" pitchFamily="34" charset="0"/>
              </a:rPr>
              <a:t>Pembelajaran</a:t>
            </a:r>
            <a:r>
              <a:rPr lang="en-US" sz="2800" dirty="0" smtClean="0">
                <a:solidFill>
                  <a:srgbClr val="993300"/>
                </a:solidFill>
                <a:latin typeface="Arial" pitchFamily="34" charset="0"/>
                <a:cs typeface="Arial" pitchFamily="34" charset="0"/>
              </a:rPr>
              <a:t> </a:t>
            </a:r>
            <a:r>
              <a:rPr lang="en-US" sz="2800" dirty="0" err="1" smtClean="0">
                <a:solidFill>
                  <a:srgbClr val="993300"/>
                </a:solidFill>
                <a:latin typeface="Arial" pitchFamily="34" charset="0"/>
                <a:cs typeface="Arial" pitchFamily="34" charset="0"/>
              </a:rPr>
              <a:t>di</a:t>
            </a:r>
            <a:r>
              <a:rPr lang="en-US" sz="2800" dirty="0" smtClean="0">
                <a:solidFill>
                  <a:srgbClr val="993300"/>
                </a:solidFill>
                <a:latin typeface="Arial" pitchFamily="34" charset="0"/>
                <a:cs typeface="Arial" pitchFamily="34" charset="0"/>
              </a:rPr>
              <a:t> </a:t>
            </a:r>
            <a:r>
              <a:rPr lang="en-US" sz="2800" dirty="0" err="1" smtClean="0">
                <a:solidFill>
                  <a:srgbClr val="993300"/>
                </a:solidFill>
                <a:latin typeface="Arial" pitchFamily="34" charset="0"/>
                <a:cs typeface="Arial" pitchFamily="34" charset="0"/>
              </a:rPr>
              <a:t>sekolah</a:t>
            </a:r>
            <a:r>
              <a:rPr lang="en-US" sz="2800" dirty="0" smtClean="0">
                <a:solidFill>
                  <a:srgbClr val="993300"/>
                </a:solidFill>
                <a:latin typeface="Arial" pitchFamily="34" charset="0"/>
                <a:cs typeface="Arial" pitchFamily="34" charset="0"/>
              </a:rPr>
              <a:t> </a:t>
            </a:r>
            <a:r>
              <a:rPr lang="en-US" sz="2800" dirty="0" err="1" smtClean="0">
                <a:solidFill>
                  <a:srgbClr val="993300"/>
                </a:solidFill>
                <a:latin typeface="Arial" pitchFamily="34" charset="0"/>
                <a:cs typeface="Arial" pitchFamily="34" charset="0"/>
              </a:rPr>
              <a:t>dan</a:t>
            </a:r>
            <a:r>
              <a:rPr lang="en-US" sz="2800" dirty="0" smtClean="0">
                <a:solidFill>
                  <a:srgbClr val="993300"/>
                </a:solidFill>
                <a:latin typeface="Arial" pitchFamily="34" charset="0"/>
                <a:cs typeface="Arial" pitchFamily="34" charset="0"/>
              </a:rPr>
              <a:t> </a:t>
            </a:r>
            <a:r>
              <a:rPr lang="en-US" sz="2800" dirty="0" err="1" smtClean="0">
                <a:solidFill>
                  <a:srgbClr val="993300"/>
                </a:solidFill>
                <a:latin typeface="Arial" pitchFamily="34" charset="0"/>
                <a:cs typeface="Arial" pitchFamily="34" charset="0"/>
              </a:rPr>
              <a:t>Perguruan</a:t>
            </a:r>
            <a:r>
              <a:rPr lang="en-US" sz="2800" dirty="0" smtClean="0">
                <a:solidFill>
                  <a:srgbClr val="993300"/>
                </a:solidFill>
                <a:latin typeface="Arial" pitchFamily="34" charset="0"/>
                <a:cs typeface="Arial" pitchFamily="34" charset="0"/>
              </a:rPr>
              <a:t> </a:t>
            </a:r>
            <a:r>
              <a:rPr lang="en-US" sz="2800" dirty="0" err="1" smtClean="0">
                <a:solidFill>
                  <a:srgbClr val="993300"/>
                </a:solidFill>
                <a:latin typeface="Arial" pitchFamily="34" charset="0"/>
                <a:cs typeface="Arial" pitchFamily="34" charset="0"/>
              </a:rPr>
              <a:t>Tinggi</a:t>
            </a:r>
            <a:r>
              <a:rPr lang="en-US" sz="2800" dirty="0" smtClean="0">
                <a:solidFill>
                  <a:srgbClr val="993300"/>
                </a:solidFill>
                <a:latin typeface="Arial" pitchFamily="34" charset="0"/>
                <a:cs typeface="Arial" pitchFamily="34" charset="0"/>
              </a:rPr>
              <a:t> </a:t>
            </a:r>
          </a:p>
        </p:txBody>
      </p:sp>
      <p:sp>
        <p:nvSpPr>
          <p:cNvPr id="4099" name="WordArt 3"/>
          <p:cNvSpPr>
            <a:spLocks noChangeArrowheads="1" noChangeShapeType="1" noTextEdit="1"/>
          </p:cNvSpPr>
          <p:nvPr/>
        </p:nvSpPr>
        <p:spPr bwMode="auto">
          <a:xfrm>
            <a:off x="3733800" y="533400"/>
            <a:ext cx="4724400" cy="638175"/>
          </a:xfrm>
          <a:prstGeom prst="rect">
            <a:avLst/>
          </a:prstGeom>
        </p:spPr>
        <p:txBody>
          <a:bodyPr wrap="none" fromWordArt="1">
            <a:prstTxWarp prst="textPlain">
              <a:avLst>
                <a:gd name="adj" fmla="val 50000"/>
              </a:avLst>
            </a:prstTxWarp>
          </a:bodyPr>
          <a:lstStyle/>
          <a:p>
            <a:pPr algn="ctr"/>
            <a:r>
              <a:rPr lang="id-ID" sz="3600" i="1" kern="10">
                <a:ln w="9525">
                  <a:solidFill>
                    <a:srgbClr val="000000"/>
                  </a:solidFill>
                  <a:round/>
                  <a:headEnd/>
                  <a:tailEnd/>
                </a:ln>
                <a:solidFill>
                  <a:srgbClr val="FFFFFF"/>
                </a:solidFill>
                <a:effectLst>
                  <a:outerShdw dist="35921" dir="2700000" algn="ctr" rotWithShape="0">
                    <a:srgbClr val="808080"/>
                  </a:outerShdw>
                </a:effectLst>
                <a:latin typeface="Arial Black"/>
              </a:rPr>
              <a:t>Tujuan Penulisan</a:t>
            </a:r>
          </a:p>
        </p:txBody>
      </p:sp>
      <p:pic>
        <p:nvPicPr>
          <p:cNvPr id="5" name="Picture 4" descr="10.gif"/>
          <p:cNvPicPr>
            <a:picLocks noChangeAspect="1"/>
          </p:cNvPicPr>
          <p:nvPr/>
        </p:nvPicPr>
        <p:blipFill>
          <a:blip r:embed="rId2" cstate="print"/>
          <a:stretch>
            <a:fillRect/>
          </a:stretch>
        </p:blipFill>
        <p:spPr>
          <a:xfrm>
            <a:off x="609601" y="304800"/>
            <a:ext cx="2209800" cy="281940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body" idx="1"/>
          </p:nvPr>
        </p:nvSpPr>
        <p:spPr>
          <a:xfrm>
            <a:off x="914400" y="1905000"/>
            <a:ext cx="7924800" cy="1676400"/>
          </a:xfrm>
          <a:ln>
            <a:solidFill>
              <a:schemeClr val="tx1"/>
            </a:solidFill>
          </a:ln>
        </p:spPr>
        <p:txBody>
          <a:bodyPr/>
          <a:lstStyle/>
          <a:p>
            <a:pPr marL="609600" indent="-609600" eaLnBrk="1" hangingPunct="1">
              <a:lnSpc>
                <a:spcPct val="80000"/>
              </a:lnSpc>
              <a:buFontTx/>
              <a:buNone/>
            </a:pPr>
            <a:r>
              <a:rPr lang="en-US" sz="2400" smtClean="0"/>
              <a:t>Belajar adalah suatu perbuatan yang di lakukan terus menerus sepanjang hidup manusia dan sesuatu yang harus di lakukan oleh setiap manusia, sehingga belajar adalah memodifikasi atau memperteguh kelakuan melalui pengalaman. </a:t>
            </a:r>
          </a:p>
        </p:txBody>
      </p:sp>
      <p:sp>
        <p:nvSpPr>
          <p:cNvPr id="5123" name="WordArt 3"/>
          <p:cNvSpPr>
            <a:spLocks noChangeArrowheads="1" noChangeShapeType="1" noTextEdit="1"/>
          </p:cNvSpPr>
          <p:nvPr/>
        </p:nvSpPr>
        <p:spPr bwMode="auto">
          <a:xfrm>
            <a:off x="609600" y="1066800"/>
            <a:ext cx="7620000" cy="609600"/>
          </a:xfrm>
          <a:prstGeom prst="rect">
            <a:avLst/>
          </a:prstGeom>
        </p:spPr>
        <p:txBody>
          <a:bodyPr wrap="none" fromWordArt="1">
            <a:prstTxWarp prst="textPlain">
              <a:avLst>
                <a:gd name="adj" fmla="val 50000"/>
              </a:avLst>
            </a:prstTxWarp>
          </a:bodyPr>
          <a:lstStyle/>
          <a:p>
            <a:pPr algn="ctr"/>
            <a:r>
              <a:rPr lang="en-US" sz="2400" i="1" kern="10">
                <a:ln w="9525">
                  <a:solidFill>
                    <a:srgbClr val="000000"/>
                  </a:solidFill>
                  <a:round/>
                  <a:headEnd/>
                  <a:tailEnd/>
                </a:ln>
                <a:solidFill>
                  <a:srgbClr val="FF99CC"/>
                </a:solidFill>
                <a:effectLst>
                  <a:outerShdw dist="35921" dir="2700000" algn="ctr" rotWithShape="0">
                    <a:srgbClr val="808080"/>
                  </a:outerShdw>
                </a:effectLst>
                <a:latin typeface="Arial Black"/>
              </a:rPr>
              <a:t>Witherington dan Cronbach ( 1982 : 11 )</a:t>
            </a:r>
            <a:endParaRPr lang="id-ID" sz="2400" i="1" kern="10">
              <a:ln w="9525">
                <a:solidFill>
                  <a:srgbClr val="000000"/>
                </a:solidFill>
                <a:round/>
                <a:headEnd/>
                <a:tailEnd/>
              </a:ln>
              <a:solidFill>
                <a:srgbClr val="FF99CC"/>
              </a:solidFill>
              <a:effectLst>
                <a:outerShdw dist="35921" dir="2700000" algn="ctr" rotWithShape="0">
                  <a:srgbClr val="808080"/>
                </a:outerShdw>
              </a:effectLst>
              <a:latin typeface="Arial Black"/>
            </a:endParaRPr>
          </a:p>
        </p:txBody>
      </p:sp>
      <p:sp>
        <p:nvSpPr>
          <p:cNvPr id="5124" name="WordArt 4"/>
          <p:cNvSpPr>
            <a:spLocks noChangeArrowheads="1" noChangeShapeType="1" noTextEdit="1"/>
          </p:cNvSpPr>
          <p:nvPr/>
        </p:nvSpPr>
        <p:spPr bwMode="auto">
          <a:xfrm>
            <a:off x="1447800" y="228600"/>
            <a:ext cx="5410200" cy="647700"/>
          </a:xfrm>
          <a:prstGeom prst="rect">
            <a:avLst/>
          </a:prstGeom>
        </p:spPr>
        <p:txBody>
          <a:bodyPr wrap="none" fromWordArt="1">
            <a:prstTxWarp prst="textPlain">
              <a:avLst>
                <a:gd name="adj" fmla="val 50000"/>
              </a:avLst>
            </a:prstTxWarp>
          </a:bodyPr>
          <a:lstStyle/>
          <a:p>
            <a:pPr algn="ctr"/>
            <a:r>
              <a:rPr lang="id-ID" sz="3600" kern="10">
                <a:ln w="9525">
                  <a:solidFill>
                    <a:schemeClr val="tx1"/>
                  </a:solidFill>
                  <a:round/>
                  <a:headEnd/>
                  <a:tailEnd/>
                </a:ln>
                <a:solidFill>
                  <a:schemeClr val="hlink"/>
                </a:solidFill>
                <a:latin typeface="Arial Black"/>
              </a:rPr>
              <a:t>Belajar</a:t>
            </a:r>
          </a:p>
        </p:txBody>
      </p:sp>
      <p:sp>
        <p:nvSpPr>
          <p:cNvPr id="5125" name="WordArt 3"/>
          <p:cNvSpPr>
            <a:spLocks noChangeArrowheads="1" noChangeShapeType="1" noTextEdit="1"/>
          </p:cNvSpPr>
          <p:nvPr/>
        </p:nvSpPr>
        <p:spPr bwMode="auto">
          <a:xfrm>
            <a:off x="762000" y="3886200"/>
            <a:ext cx="7315200" cy="533400"/>
          </a:xfrm>
          <a:prstGeom prst="rect">
            <a:avLst/>
          </a:prstGeom>
        </p:spPr>
        <p:txBody>
          <a:bodyPr wrap="none" fromWordArt="1">
            <a:prstTxWarp prst="textPlain">
              <a:avLst>
                <a:gd name="adj" fmla="val 50000"/>
              </a:avLst>
            </a:prstTxWarp>
          </a:bodyPr>
          <a:lstStyle/>
          <a:p>
            <a:pPr algn="ctr"/>
            <a:r>
              <a:rPr lang="id-ID" sz="2400" i="1" kern="10" dirty="0">
                <a:ln w="9525">
                  <a:solidFill>
                    <a:srgbClr val="000000"/>
                  </a:solidFill>
                  <a:round/>
                  <a:headEnd/>
                  <a:tailEnd/>
                </a:ln>
                <a:solidFill>
                  <a:srgbClr val="FF99CC"/>
                </a:solidFill>
                <a:effectLst>
                  <a:outerShdw dist="35921" dir="2700000" algn="ctr" rotWithShape="0">
                    <a:srgbClr val="808080"/>
                  </a:outerShdw>
                </a:effectLst>
                <a:latin typeface="Arial Black"/>
              </a:rPr>
              <a:t>Muhibbin Syah ( 1999 : 88 )</a:t>
            </a:r>
          </a:p>
        </p:txBody>
      </p:sp>
      <p:sp>
        <p:nvSpPr>
          <p:cNvPr id="5126" name="Rectangle 2"/>
          <p:cNvSpPr>
            <a:spLocks noChangeArrowheads="1"/>
          </p:cNvSpPr>
          <p:nvPr/>
        </p:nvSpPr>
        <p:spPr bwMode="auto">
          <a:xfrm>
            <a:off x="838200" y="4648200"/>
            <a:ext cx="8077200" cy="1676400"/>
          </a:xfrm>
          <a:prstGeom prst="rect">
            <a:avLst/>
          </a:prstGeom>
          <a:noFill/>
          <a:ln w="9525">
            <a:solidFill>
              <a:schemeClr val="tx1"/>
            </a:solidFill>
            <a:miter lim="800000"/>
            <a:headEnd/>
            <a:tailEnd/>
          </a:ln>
        </p:spPr>
        <p:txBody>
          <a:bodyPr/>
          <a:lstStyle/>
          <a:p>
            <a:pPr marL="609600" indent="-609600">
              <a:lnSpc>
                <a:spcPct val="80000"/>
              </a:lnSpc>
              <a:spcBef>
                <a:spcPct val="20000"/>
              </a:spcBef>
            </a:pPr>
            <a:r>
              <a:rPr lang="en-US" sz="2000">
                <a:latin typeface="Arial Unicode MS" pitchFamily="34" charset="-128"/>
              </a:rPr>
              <a:t>Belajar adalah kegiatan berproses dan merupakan unsur yang sangat fundamental dalam setiap penyelenggaraan jenis dan jenjang pendidikan  ini berarti bahwa berhasil atau gagalnya pencapaian tujuan pendidikan itu amat bergantung pada proses belajar yang di alami oleh siswa, baik ketika ia berada di sekolah maupun di lingkungan rumah atau keluarganya sendiri.</a:t>
            </a:r>
          </a:p>
        </p:txBody>
      </p:sp>
      <p:pic>
        <p:nvPicPr>
          <p:cNvPr id="5127" name="Picture 11" descr="katak"/>
          <p:cNvPicPr>
            <a:picLocks noChangeAspect="1" noChangeArrowheads="1" noCrop="1"/>
          </p:cNvPicPr>
          <p:nvPr/>
        </p:nvPicPr>
        <p:blipFill>
          <a:blip r:embed="rId2" cstate="print"/>
          <a:srcRect/>
          <a:stretch>
            <a:fillRect/>
          </a:stretch>
        </p:blipFill>
        <p:spPr bwMode="auto">
          <a:xfrm>
            <a:off x="0" y="2819400"/>
            <a:ext cx="781050" cy="1619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body" idx="1"/>
          </p:nvPr>
        </p:nvSpPr>
        <p:spPr>
          <a:xfrm>
            <a:off x="609600" y="1295400"/>
            <a:ext cx="8077200" cy="2209800"/>
          </a:xfrm>
          <a:ln>
            <a:solidFill>
              <a:schemeClr val="tx1"/>
            </a:solidFill>
          </a:ln>
        </p:spPr>
        <p:txBody>
          <a:bodyPr/>
          <a:lstStyle/>
          <a:p>
            <a:pPr>
              <a:buFontTx/>
              <a:buNone/>
            </a:pPr>
            <a:r>
              <a:rPr lang="en-US" smtClean="0"/>
              <a:t>	adalah cara-cara yang digunakan untuk memahami tingkah laku individu yang relative menetap sebagai hasil pengalaman dan interaksi dengan lingkungan.</a:t>
            </a:r>
          </a:p>
        </p:txBody>
      </p:sp>
      <p:sp>
        <p:nvSpPr>
          <p:cNvPr id="6147" name="WordArt 4"/>
          <p:cNvSpPr>
            <a:spLocks noChangeArrowheads="1" noChangeShapeType="1" noTextEdit="1"/>
          </p:cNvSpPr>
          <p:nvPr/>
        </p:nvSpPr>
        <p:spPr bwMode="auto">
          <a:xfrm>
            <a:off x="4038600" y="381000"/>
            <a:ext cx="3695700" cy="647700"/>
          </a:xfrm>
          <a:prstGeom prst="rect">
            <a:avLst/>
          </a:prstGeom>
        </p:spPr>
        <p:txBody>
          <a:bodyPr wrap="none" fromWordArt="1">
            <a:prstTxWarp prst="textPlain">
              <a:avLst>
                <a:gd name="adj" fmla="val 50000"/>
              </a:avLst>
            </a:prstTxWarp>
          </a:bodyPr>
          <a:lstStyle/>
          <a:p>
            <a:pPr algn="ctr"/>
            <a:r>
              <a:rPr lang="id-ID" sz="3600" kern="10">
                <a:ln w="9525">
                  <a:solidFill>
                    <a:srgbClr val="000000"/>
                  </a:solidFill>
                  <a:round/>
                  <a:headEnd/>
                  <a:tailEnd/>
                </a:ln>
                <a:solidFill>
                  <a:srgbClr val="FFFFFF"/>
                </a:solidFill>
                <a:latin typeface="Arial Black"/>
              </a:rPr>
              <a:t>Teori Belajar</a:t>
            </a:r>
          </a:p>
        </p:txBody>
      </p:sp>
      <p:sp>
        <p:nvSpPr>
          <p:cNvPr id="6148" name="Rectangle 5"/>
          <p:cNvSpPr>
            <a:spLocks noChangeArrowheads="1"/>
          </p:cNvSpPr>
          <p:nvPr/>
        </p:nvSpPr>
        <p:spPr bwMode="auto">
          <a:xfrm>
            <a:off x="609600" y="4038600"/>
            <a:ext cx="8077200" cy="1631950"/>
          </a:xfrm>
          <a:prstGeom prst="rect">
            <a:avLst/>
          </a:prstGeom>
          <a:noFill/>
          <a:ln w="9525">
            <a:noFill/>
            <a:miter lim="800000"/>
            <a:headEnd/>
            <a:tailEnd/>
          </a:ln>
        </p:spPr>
        <p:txBody>
          <a:bodyPr>
            <a:spAutoFit/>
          </a:bodyPr>
          <a:lstStyle/>
          <a:p>
            <a:r>
              <a:rPr lang="en-US" sz="2000" b="1">
                <a:latin typeface="Arial" charset="0"/>
                <a:cs typeface="Arial" charset="0"/>
              </a:rPr>
              <a:t>Dalam psikologi,</a:t>
            </a:r>
          </a:p>
          <a:p>
            <a:r>
              <a:rPr lang="en-US" sz="2000" b="1">
                <a:latin typeface="Arial" charset="0"/>
                <a:cs typeface="Arial" charset="0"/>
              </a:rPr>
              <a:t> teori belajar selalu dihubungkan dengan stimulus-respons dan teori-teori tingkah laku yang menjelaskan respons makhluk hidup dihubungkan dengan stimulus yang didapat dalam lingkungannya</a:t>
            </a:r>
            <a:r>
              <a:rPr lang="en-US" sz="2000">
                <a:latin typeface="Arial" charset="0"/>
                <a:cs typeface="Arial" charset="0"/>
              </a:rPr>
              <a:t>.</a:t>
            </a:r>
          </a:p>
        </p:txBody>
      </p:sp>
      <p:pic>
        <p:nvPicPr>
          <p:cNvPr id="7" name="Picture 6" descr="123160901.gif"/>
          <p:cNvPicPr>
            <a:picLocks noChangeAspect="1"/>
          </p:cNvPicPr>
          <p:nvPr/>
        </p:nvPicPr>
        <p:blipFill>
          <a:blip r:embed="rId2" cstate="print"/>
          <a:stretch>
            <a:fillRect/>
          </a:stretch>
        </p:blipFill>
        <p:spPr>
          <a:xfrm>
            <a:off x="7391400" y="2819400"/>
            <a:ext cx="1466850" cy="152400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3200400"/>
            <a:ext cx="2990880" cy="514352"/>
          </a:xfrm>
        </p:spPr>
        <p:style>
          <a:lnRef idx="0">
            <a:schemeClr val="dk1"/>
          </a:lnRef>
          <a:fillRef idx="3">
            <a:schemeClr val="dk1"/>
          </a:fillRef>
          <a:effectRef idx="3">
            <a:schemeClr val="dk1"/>
          </a:effectRef>
          <a:fontRef idx="minor">
            <a:schemeClr val="lt1"/>
          </a:fontRef>
        </p:style>
        <p:txBody>
          <a:bodyPr>
            <a:noAutofit/>
          </a:bodyPr>
          <a:lstStyle/>
          <a:p>
            <a:r>
              <a:rPr lang="id-ID" sz="2800" kern="10" dirty="0" smtClean="0">
                <a:ln w="9525">
                  <a:solidFill>
                    <a:srgbClr val="000000"/>
                  </a:solidFill>
                  <a:round/>
                  <a:headEnd/>
                  <a:tailEnd/>
                </a:ln>
                <a:solidFill>
                  <a:srgbClr val="FFFFFF"/>
                </a:solidFill>
                <a:latin typeface="Arial Black"/>
              </a:rPr>
              <a:t>Teori Belajar</a:t>
            </a:r>
            <a:endParaRPr lang="id-ID" sz="2800" dirty="0"/>
          </a:p>
        </p:txBody>
      </p:sp>
      <p:sp>
        <p:nvSpPr>
          <p:cNvPr id="5" name="Right Arrow 4"/>
          <p:cNvSpPr/>
          <p:nvPr/>
        </p:nvSpPr>
        <p:spPr>
          <a:xfrm>
            <a:off x="3048000" y="2286000"/>
            <a:ext cx="1371600" cy="457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Right Arrow 16"/>
          <p:cNvSpPr/>
          <p:nvPr/>
        </p:nvSpPr>
        <p:spPr>
          <a:xfrm>
            <a:off x="3048000" y="1524000"/>
            <a:ext cx="1314464" cy="457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ight Arrow 17"/>
          <p:cNvSpPr/>
          <p:nvPr/>
        </p:nvSpPr>
        <p:spPr>
          <a:xfrm>
            <a:off x="2971800" y="3962400"/>
            <a:ext cx="1371600" cy="49053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9" name="Rectangle 18"/>
          <p:cNvSpPr/>
          <p:nvPr/>
        </p:nvSpPr>
        <p:spPr>
          <a:xfrm>
            <a:off x="4572000" y="1524000"/>
            <a:ext cx="2276476" cy="461665"/>
          </a:xfrm>
          <a:prstGeom prst="rect">
            <a:avLst/>
          </a:prstGeom>
        </p:spPr>
        <p:style>
          <a:lnRef idx="3">
            <a:schemeClr val="lt1"/>
          </a:lnRef>
          <a:fillRef idx="1">
            <a:schemeClr val="accent1"/>
          </a:fillRef>
          <a:effectRef idx="1">
            <a:schemeClr val="accent1"/>
          </a:effectRef>
          <a:fontRef idx="minor">
            <a:schemeClr val="lt1"/>
          </a:fontRef>
        </p:style>
        <p:txBody>
          <a:bodyPr wrap="square">
            <a:spAutoFit/>
          </a:bodyPr>
          <a:lstStyle/>
          <a:p>
            <a:r>
              <a:rPr lang="id-ID" sz="2400" b="1" dirty="0" smtClean="0"/>
              <a:t>1.</a:t>
            </a:r>
            <a:r>
              <a:rPr lang="en-US" sz="2400" b="1" dirty="0" err="1" smtClean="0"/>
              <a:t>Behavioristik</a:t>
            </a:r>
            <a:endParaRPr lang="id-ID" sz="2400" dirty="0"/>
          </a:p>
        </p:txBody>
      </p:sp>
      <p:sp>
        <p:nvSpPr>
          <p:cNvPr id="21" name="Right Arrow 20"/>
          <p:cNvSpPr/>
          <p:nvPr/>
        </p:nvSpPr>
        <p:spPr>
          <a:xfrm>
            <a:off x="3048000" y="5105400"/>
            <a:ext cx="1371600" cy="457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2" name="Rectangle 21"/>
          <p:cNvSpPr/>
          <p:nvPr/>
        </p:nvSpPr>
        <p:spPr>
          <a:xfrm>
            <a:off x="4495800" y="5105400"/>
            <a:ext cx="2667000" cy="461665"/>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r>
              <a:rPr lang="id-ID" sz="2400" b="1" dirty="0" smtClean="0"/>
              <a:t>4.Humanistik</a:t>
            </a:r>
            <a:endParaRPr lang="id-ID" sz="2400" dirty="0"/>
          </a:p>
        </p:txBody>
      </p:sp>
      <p:sp>
        <p:nvSpPr>
          <p:cNvPr id="23" name="Rectangle 22"/>
          <p:cNvSpPr/>
          <p:nvPr/>
        </p:nvSpPr>
        <p:spPr>
          <a:xfrm>
            <a:off x="4429124" y="4000504"/>
            <a:ext cx="2621230" cy="461665"/>
          </a:xfrm>
          <a:prstGeom prst="rect">
            <a:avLst/>
          </a:prstGeom>
        </p:spPr>
        <p:style>
          <a:lnRef idx="3">
            <a:schemeClr val="lt1"/>
          </a:lnRef>
          <a:fillRef idx="1">
            <a:schemeClr val="accent6"/>
          </a:fillRef>
          <a:effectRef idx="1">
            <a:schemeClr val="accent6"/>
          </a:effectRef>
          <a:fontRef idx="minor">
            <a:schemeClr val="lt1"/>
          </a:fontRef>
        </p:style>
        <p:txBody>
          <a:bodyPr wrap="none">
            <a:spAutoFit/>
          </a:bodyPr>
          <a:lstStyle/>
          <a:p>
            <a:r>
              <a:rPr lang="id-ID" sz="2400" b="1" dirty="0" smtClean="0"/>
              <a:t>3.Konstruktivisme</a:t>
            </a:r>
            <a:endParaRPr lang="id-ID" sz="2400" dirty="0"/>
          </a:p>
        </p:txBody>
      </p:sp>
      <p:sp>
        <p:nvSpPr>
          <p:cNvPr id="26" name="Double Wave 25"/>
          <p:cNvSpPr/>
          <p:nvPr/>
        </p:nvSpPr>
        <p:spPr>
          <a:xfrm>
            <a:off x="2928926" y="285728"/>
            <a:ext cx="2928958" cy="714380"/>
          </a:xfrm>
          <a:prstGeom prst="double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7" name="Rectangle 26"/>
          <p:cNvSpPr/>
          <p:nvPr/>
        </p:nvSpPr>
        <p:spPr>
          <a:xfrm>
            <a:off x="3000364" y="357166"/>
            <a:ext cx="2714644" cy="523220"/>
          </a:xfrm>
          <a:prstGeom prst="rect">
            <a:avLst/>
          </a:prstGeom>
        </p:spPr>
        <p:txBody>
          <a:bodyPr wrap="square">
            <a:spAutoFit/>
          </a:bodyPr>
          <a:lstStyle/>
          <a:p>
            <a:pPr algn="ctr"/>
            <a:r>
              <a:rPr lang="id-ID" sz="2800" kern="10" dirty="0" smtClean="0">
                <a:ln w="9525">
                  <a:solidFill>
                    <a:srgbClr val="000000"/>
                  </a:solidFill>
                  <a:round/>
                  <a:headEnd/>
                  <a:tailEnd/>
                </a:ln>
                <a:solidFill>
                  <a:srgbClr val="FFFFFF"/>
                </a:solidFill>
                <a:latin typeface="Arial Black"/>
              </a:rPr>
              <a:t>Teori Belajar</a:t>
            </a:r>
            <a:endParaRPr lang="id-ID" sz="2800" dirty="0"/>
          </a:p>
        </p:txBody>
      </p:sp>
      <p:sp>
        <p:nvSpPr>
          <p:cNvPr id="14" name="Rectangle 13"/>
          <p:cNvSpPr/>
          <p:nvPr/>
        </p:nvSpPr>
        <p:spPr>
          <a:xfrm>
            <a:off x="4572000" y="2286000"/>
            <a:ext cx="2362200" cy="457200"/>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r>
              <a:rPr lang="id-ID" sz="2400" b="1" dirty="0" smtClean="0"/>
              <a:t>2.Kognitif</a:t>
            </a:r>
            <a:endParaRPr lang="id-ID" sz="2400" dirty="0"/>
          </a:p>
        </p:txBody>
      </p:sp>
      <p:pic>
        <p:nvPicPr>
          <p:cNvPr id="15" name="Picture 14" descr="Animated%20Pooh.gif"/>
          <p:cNvPicPr>
            <a:picLocks noChangeAspect="1"/>
          </p:cNvPicPr>
          <p:nvPr/>
        </p:nvPicPr>
        <p:blipFill>
          <a:blip r:embed="rId3" cstate="print"/>
          <a:stretch>
            <a:fillRect/>
          </a:stretch>
        </p:blipFill>
        <p:spPr>
          <a:xfrm>
            <a:off x="7162800" y="4114800"/>
            <a:ext cx="1600200" cy="23622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body" idx="1"/>
          </p:nvPr>
        </p:nvSpPr>
        <p:spPr>
          <a:xfrm>
            <a:off x="533400" y="3886200"/>
            <a:ext cx="8229600" cy="2438400"/>
          </a:xfrm>
          <a:ln>
            <a:solidFill>
              <a:schemeClr val="tx1"/>
            </a:solidFill>
          </a:ln>
        </p:spPr>
        <p:txBody>
          <a:bodyPr/>
          <a:lstStyle/>
          <a:p>
            <a:pPr marL="0" indent="0" eaLnBrk="1" hangingPunct="1">
              <a:lnSpc>
                <a:spcPct val="80000"/>
              </a:lnSpc>
              <a:buFontTx/>
              <a:buNone/>
            </a:pPr>
            <a:r>
              <a:rPr lang="en-US" sz="2800" dirty="0" err="1" smtClean="0">
                <a:solidFill>
                  <a:srgbClr val="FF0000"/>
                </a:solidFill>
                <a:latin typeface="Arial Unicode MS" pitchFamily="34" charset="-128"/>
              </a:rPr>
              <a:t>Pertama</a:t>
            </a:r>
            <a:r>
              <a:rPr lang="en-US" sz="2800" dirty="0" smtClean="0">
                <a:solidFill>
                  <a:srgbClr val="FF0000"/>
                </a:solidFill>
                <a:latin typeface="Arial Unicode MS" pitchFamily="34" charset="-128"/>
              </a:rPr>
              <a:t> kali </a:t>
            </a:r>
            <a:r>
              <a:rPr lang="en-US" sz="2800" dirty="0" err="1" smtClean="0">
                <a:solidFill>
                  <a:srgbClr val="FF0000"/>
                </a:solidFill>
                <a:latin typeface="Arial Unicode MS" pitchFamily="34" charset="-128"/>
              </a:rPr>
              <a:t>teori</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ini</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dicetuskan</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oleh</a:t>
            </a:r>
            <a:r>
              <a:rPr lang="en-US" sz="2800" dirty="0" smtClean="0">
                <a:solidFill>
                  <a:srgbClr val="FF0000"/>
                </a:solidFill>
                <a:latin typeface="Arial Unicode MS" pitchFamily="34" charset="-128"/>
              </a:rPr>
              <a:t> </a:t>
            </a:r>
            <a:r>
              <a:rPr lang="en-US" sz="2800" dirty="0" smtClean="0">
                <a:solidFill>
                  <a:srgbClr val="00B0F0"/>
                </a:solidFill>
                <a:latin typeface="Arial Unicode MS" pitchFamily="34" charset="-128"/>
              </a:rPr>
              <a:t>Gag</a:t>
            </a:r>
            <a:r>
              <a:rPr lang="id-ID" sz="2800" dirty="0" smtClean="0">
                <a:solidFill>
                  <a:srgbClr val="00B0F0"/>
                </a:solidFill>
                <a:latin typeface="Arial Unicode MS" pitchFamily="34" charset="-128"/>
              </a:rPr>
              <a:t>e</a:t>
            </a:r>
            <a:r>
              <a:rPr lang="id-ID"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dan</a:t>
            </a:r>
            <a:r>
              <a:rPr lang="en-US" sz="2800" dirty="0" smtClean="0">
                <a:solidFill>
                  <a:srgbClr val="FF0000"/>
                </a:solidFill>
                <a:latin typeface="Arial Unicode MS" pitchFamily="34" charset="-128"/>
              </a:rPr>
              <a:t> </a:t>
            </a:r>
            <a:r>
              <a:rPr lang="en-US" sz="2800" dirty="0" smtClean="0">
                <a:solidFill>
                  <a:srgbClr val="00B0F0"/>
                </a:solidFill>
                <a:latin typeface="Arial Unicode MS" pitchFamily="34" charset="-128"/>
              </a:rPr>
              <a:t>Berliner</a:t>
            </a:r>
            <a:r>
              <a:rPr lang="id-ID"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yaitu</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tentang</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perubahan</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tingkah</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laku</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sebagai</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hasil</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dari</a:t>
            </a:r>
            <a:r>
              <a:rPr lang="en-US" sz="2800" dirty="0" smtClean="0">
                <a:solidFill>
                  <a:srgbClr val="FF0000"/>
                </a:solidFill>
                <a:latin typeface="Arial Unicode MS" pitchFamily="34" charset="-128"/>
              </a:rPr>
              <a:t> </a:t>
            </a:r>
            <a:r>
              <a:rPr lang="en-US" sz="2800" dirty="0" err="1" smtClean="0">
                <a:solidFill>
                  <a:srgbClr val="00B0F0"/>
                </a:solidFill>
                <a:latin typeface="Arial Unicode MS" pitchFamily="34" charset="-128"/>
              </a:rPr>
              <a:t>pengalaman</a:t>
            </a:r>
            <a:r>
              <a:rPr lang="en-US" sz="2800" dirty="0" smtClean="0">
                <a:solidFill>
                  <a:srgbClr val="00B0F0"/>
                </a:solidFill>
                <a:latin typeface="Arial Unicode MS" pitchFamily="34" charset="-128"/>
              </a:rPr>
              <a:t> </a:t>
            </a:r>
            <a:r>
              <a:rPr lang="en-US" sz="2800" dirty="0" smtClean="0">
                <a:solidFill>
                  <a:srgbClr val="FF0000"/>
                </a:solidFill>
                <a:latin typeface="Arial Unicode MS" pitchFamily="34" charset="-128"/>
              </a:rPr>
              <a:t> </a:t>
            </a:r>
          </a:p>
          <a:p>
            <a:pPr marL="0" indent="0" eaLnBrk="1" hangingPunct="1">
              <a:lnSpc>
                <a:spcPct val="80000"/>
              </a:lnSpc>
              <a:buFontTx/>
              <a:buNone/>
            </a:pPr>
            <a:r>
              <a:rPr lang="en-US" sz="2800" dirty="0" err="1" smtClean="0">
                <a:solidFill>
                  <a:srgbClr val="FF0000"/>
                </a:solidFill>
                <a:latin typeface="Arial Unicode MS" pitchFamily="34" charset="-128"/>
              </a:rPr>
              <a:t>Teori</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belajar</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behaviour</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menyatakan</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bahwa</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interaksi</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antara</a:t>
            </a:r>
            <a:r>
              <a:rPr lang="en-US" sz="2800" dirty="0" smtClean="0">
                <a:solidFill>
                  <a:srgbClr val="FF0000"/>
                </a:solidFill>
                <a:latin typeface="Arial Unicode MS" pitchFamily="34" charset="-128"/>
              </a:rPr>
              <a:t> stimulus </a:t>
            </a:r>
            <a:r>
              <a:rPr lang="en-US" sz="2800" dirty="0" err="1" smtClean="0">
                <a:solidFill>
                  <a:srgbClr val="FF0000"/>
                </a:solidFill>
                <a:latin typeface="Arial Unicode MS" pitchFamily="34" charset="-128"/>
              </a:rPr>
              <a:t>respons</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dan</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penguatan</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terjadi</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dalam</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suatu</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proses</a:t>
            </a:r>
            <a:r>
              <a:rPr lang="en-US" sz="2800" dirty="0" smtClean="0">
                <a:solidFill>
                  <a:srgbClr val="FF0000"/>
                </a:solidFill>
                <a:latin typeface="Arial Unicode MS" pitchFamily="34" charset="-128"/>
              </a:rPr>
              <a:t> </a:t>
            </a:r>
            <a:r>
              <a:rPr lang="en-US" sz="2800" dirty="0" err="1" smtClean="0">
                <a:solidFill>
                  <a:srgbClr val="FF0000"/>
                </a:solidFill>
                <a:latin typeface="Arial Unicode MS" pitchFamily="34" charset="-128"/>
              </a:rPr>
              <a:t>belajar</a:t>
            </a:r>
            <a:r>
              <a:rPr lang="en-US" sz="2800" dirty="0" smtClean="0">
                <a:solidFill>
                  <a:srgbClr val="FF0000"/>
                </a:solidFill>
                <a:latin typeface="Arial Unicode MS" pitchFamily="34" charset="-128"/>
              </a:rPr>
              <a:t>. </a:t>
            </a:r>
          </a:p>
        </p:txBody>
      </p:sp>
      <p:sp>
        <p:nvSpPr>
          <p:cNvPr id="8195" name="WordArt 3"/>
          <p:cNvSpPr>
            <a:spLocks noChangeArrowheads="1" noChangeShapeType="1" noTextEdit="1"/>
          </p:cNvSpPr>
          <p:nvPr/>
        </p:nvSpPr>
        <p:spPr bwMode="auto">
          <a:xfrm>
            <a:off x="1219200" y="1600200"/>
            <a:ext cx="3286125" cy="647700"/>
          </a:xfrm>
          <a:prstGeom prst="rect">
            <a:avLst/>
          </a:prstGeom>
        </p:spPr>
        <p:txBody>
          <a:bodyPr wrap="none" fromWordArt="1">
            <a:prstTxWarp prst="textPlain">
              <a:avLst>
                <a:gd name="adj" fmla="val 50000"/>
              </a:avLst>
            </a:prstTxWarp>
          </a:bodyPr>
          <a:lstStyle/>
          <a:p>
            <a:pPr algn="ctr"/>
            <a:r>
              <a:rPr lang="id-ID" sz="3600" kern="10">
                <a:ln w="9525">
                  <a:solidFill>
                    <a:schemeClr val="accent2"/>
                  </a:solidFill>
                  <a:round/>
                  <a:headEnd/>
                  <a:tailEnd/>
                </a:ln>
                <a:solidFill>
                  <a:srgbClr val="FFFFFF"/>
                </a:solidFill>
                <a:latin typeface="Arial Black"/>
              </a:rPr>
              <a:t>Behavioristik</a:t>
            </a:r>
          </a:p>
        </p:txBody>
      </p:sp>
      <p:sp>
        <p:nvSpPr>
          <p:cNvPr id="8196" name="WordArt 4"/>
          <p:cNvSpPr>
            <a:spLocks noChangeArrowheads="1" noChangeShapeType="1" noTextEdit="1"/>
          </p:cNvSpPr>
          <p:nvPr/>
        </p:nvSpPr>
        <p:spPr bwMode="auto">
          <a:xfrm>
            <a:off x="304800" y="381000"/>
            <a:ext cx="4876800" cy="990600"/>
          </a:xfrm>
          <a:prstGeom prst="rect">
            <a:avLst/>
          </a:prstGeom>
        </p:spPr>
        <p:txBody>
          <a:bodyPr wrap="none" fromWordArt="1">
            <a:prstTxWarp prst="textPlain">
              <a:avLst>
                <a:gd name="adj" fmla="val 50000"/>
              </a:avLst>
            </a:prstTxWarp>
          </a:bodyPr>
          <a:lstStyle/>
          <a:p>
            <a:pPr algn="ctr"/>
            <a:r>
              <a:rPr lang="id-ID" sz="2800" kern="10">
                <a:ln w="9525">
                  <a:solidFill>
                    <a:schemeClr val="accent2"/>
                  </a:solidFill>
                  <a:round/>
                  <a:headEnd/>
                  <a:tailEnd/>
                </a:ln>
                <a:solidFill>
                  <a:srgbClr val="FFFFFF"/>
                </a:solidFill>
                <a:latin typeface="Arial Black"/>
              </a:rPr>
              <a:t>2.2.1. TEORI BELAJAR</a:t>
            </a:r>
          </a:p>
        </p:txBody>
      </p:sp>
      <p:pic>
        <p:nvPicPr>
          <p:cNvPr id="7" name="Picture 6" descr="alligator.gif"/>
          <p:cNvPicPr>
            <a:picLocks noChangeAspect="1"/>
          </p:cNvPicPr>
          <p:nvPr/>
        </p:nvPicPr>
        <p:blipFill>
          <a:blip r:embed="rId2" cstate="print"/>
          <a:stretch>
            <a:fillRect/>
          </a:stretch>
        </p:blipFill>
        <p:spPr>
          <a:xfrm>
            <a:off x="5715000" y="533400"/>
            <a:ext cx="3059206" cy="266700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WordArt 3"/>
          <p:cNvSpPr>
            <a:spLocks noChangeArrowheads="1" noChangeShapeType="1" noTextEdit="1"/>
          </p:cNvSpPr>
          <p:nvPr/>
        </p:nvSpPr>
        <p:spPr bwMode="auto">
          <a:xfrm>
            <a:off x="304800" y="381000"/>
            <a:ext cx="4953000" cy="628650"/>
          </a:xfrm>
          <a:prstGeom prst="rect">
            <a:avLst/>
          </a:prstGeom>
        </p:spPr>
        <p:txBody>
          <a:bodyPr wrap="none" fromWordArt="1">
            <a:prstTxWarp prst="textPlain">
              <a:avLst>
                <a:gd name="adj" fmla="val 50000"/>
              </a:avLst>
            </a:prstTxWarp>
          </a:bodyPr>
          <a:lstStyle/>
          <a:p>
            <a:pPr algn="ctr"/>
            <a:r>
              <a:rPr lang="id-ID" sz="1800" kern="10">
                <a:ln w="9525">
                  <a:solidFill>
                    <a:schemeClr val="accent2"/>
                  </a:solidFill>
                  <a:round/>
                  <a:headEnd/>
                  <a:tailEnd/>
                </a:ln>
                <a:solidFill>
                  <a:srgbClr val="FFFFFF"/>
                </a:solidFill>
                <a:latin typeface="Arial Black"/>
              </a:rPr>
              <a:t>Beberapa Tokoh Behavioristik</a:t>
            </a:r>
          </a:p>
        </p:txBody>
      </p:sp>
      <p:sp>
        <p:nvSpPr>
          <p:cNvPr id="36871" name="WordArt 7"/>
          <p:cNvSpPr>
            <a:spLocks noChangeArrowheads="1" noChangeShapeType="1" noTextEdit="1"/>
          </p:cNvSpPr>
          <p:nvPr/>
        </p:nvSpPr>
        <p:spPr bwMode="auto">
          <a:xfrm>
            <a:off x="304800" y="1066800"/>
            <a:ext cx="5715000" cy="571500"/>
          </a:xfrm>
          <a:prstGeom prst="rect">
            <a:avLst/>
          </a:prstGeom>
        </p:spPr>
        <p:txBody>
          <a:bodyPr wrap="none" fromWordArt="1">
            <a:prstTxWarp prst="textPlain">
              <a:avLst>
                <a:gd name="adj" fmla="val 50000"/>
              </a:avLst>
            </a:prstTxWarp>
          </a:bodyPr>
          <a:lstStyle/>
          <a:p>
            <a:pPr algn="ctr"/>
            <a:r>
              <a:rPr lang="sv-SE" sz="1600" kern="10">
                <a:ln w="9525">
                  <a:solidFill>
                    <a:srgbClr val="000000"/>
                  </a:solidFill>
                  <a:round/>
                  <a:headEnd/>
                  <a:tailEnd/>
                </a:ln>
                <a:solidFill>
                  <a:srgbClr val="FFFFFF"/>
                </a:solidFill>
                <a:latin typeface="Arial Black"/>
              </a:rPr>
              <a:t>a. Ivan Petrovich Pavlov (1849-1936) </a:t>
            </a:r>
            <a:endParaRPr lang="id-ID" sz="1600" kern="10">
              <a:ln w="9525">
                <a:solidFill>
                  <a:srgbClr val="000000"/>
                </a:solidFill>
                <a:round/>
                <a:headEnd/>
                <a:tailEnd/>
              </a:ln>
              <a:solidFill>
                <a:srgbClr val="FFFFFF"/>
              </a:solidFill>
              <a:latin typeface="Arial Black"/>
            </a:endParaRPr>
          </a:p>
        </p:txBody>
      </p:sp>
      <p:sp>
        <p:nvSpPr>
          <p:cNvPr id="36873" name="WordArt 9"/>
          <p:cNvSpPr>
            <a:spLocks noChangeArrowheads="1" noChangeShapeType="1" noTextEdit="1"/>
          </p:cNvSpPr>
          <p:nvPr/>
        </p:nvSpPr>
        <p:spPr bwMode="auto">
          <a:xfrm>
            <a:off x="304800" y="1905000"/>
            <a:ext cx="8839200" cy="457200"/>
          </a:xfrm>
          <a:prstGeom prst="rect">
            <a:avLst/>
          </a:prstGeom>
        </p:spPr>
        <p:txBody>
          <a:bodyPr wrap="none" fromWordArt="1">
            <a:prstTxWarp prst="textPlain">
              <a:avLst>
                <a:gd name="adj" fmla="val 50000"/>
              </a:avLst>
            </a:prstTxWarp>
          </a:bodyPr>
          <a:lstStyle/>
          <a:p>
            <a:pPr algn="ctr"/>
            <a:r>
              <a:rPr lang="id-ID" kern="10">
                <a:ln w="9525">
                  <a:solidFill>
                    <a:srgbClr val="000000"/>
                  </a:solidFill>
                  <a:round/>
                  <a:headEnd/>
                  <a:tailEnd/>
                </a:ln>
                <a:solidFill>
                  <a:srgbClr val="FFFFFF"/>
                </a:solidFill>
                <a:latin typeface="Arial Black"/>
              </a:rPr>
              <a:t>bahwa dengan  menerapkan  strategi  ternyata individu  dapat  dikendalikan  melalui  </a:t>
            </a:r>
          </a:p>
        </p:txBody>
      </p:sp>
      <p:sp>
        <p:nvSpPr>
          <p:cNvPr id="36874" name="WordArt 10"/>
          <p:cNvSpPr>
            <a:spLocks noChangeArrowheads="1" noChangeShapeType="1" noTextEdit="1"/>
          </p:cNvSpPr>
          <p:nvPr/>
        </p:nvSpPr>
        <p:spPr bwMode="auto">
          <a:xfrm>
            <a:off x="304800" y="2590800"/>
            <a:ext cx="8534400" cy="533400"/>
          </a:xfrm>
          <a:prstGeom prst="rect">
            <a:avLst/>
          </a:prstGeom>
        </p:spPr>
        <p:txBody>
          <a:bodyPr wrap="none" fromWordArt="1">
            <a:prstTxWarp prst="textPlain">
              <a:avLst>
                <a:gd name="adj" fmla="val 50000"/>
              </a:avLst>
            </a:prstTxWarp>
          </a:bodyPr>
          <a:lstStyle/>
          <a:p>
            <a:pPr algn="ctr"/>
            <a:r>
              <a:rPr lang="id-ID" kern="10">
                <a:ln w="9525">
                  <a:solidFill>
                    <a:srgbClr val="000000"/>
                  </a:solidFill>
                  <a:round/>
                  <a:headEnd/>
                  <a:tailEnd/>
                </a:ln>
                <a:solidFill>
                  <a:srgbClr val="FFFFFF"/>
                </a:solidFill>
                <a:latin typeface="Arial Black"/>
              </a:rPr>
              <a:t>cara stimulus alami dengan stimulus yang tepat untuk mendapatkan pengulangan </a:t>
            </a:r>
          </a:p>
        </p:txBody>
      </p:sp>
      <p:sp>
        <p:nvSpPr>
          <p:cNvPr id="36876" name="WordArt 12"/>
          <p:cNvSpPr>
            <a:spLocks noChangeArrowheads="1" noChangeShapeType="1" noTextEdit="1"/>
          </p:cNvSpPr>
          <p:nvPr/>
        </p:nvSpPr>
        <p:spPr bwMode="auto">
          <a:xfrm>
            <a:off x="381000" y="3200400"/>
            <a:ext cx="8763000" cy="609600"/>
          </a:xfrm>
          <a:prstGeom prst="rect">
            <a:avLst/>
          </a:prstGeom>
        </p:spPr>
        <p:txBody>
          <a:bodyPr wrap="none" fromWordArt="1">
            <a:prstTxWarp prst="textPlain">
              <a:avLst>
                <a:gd name="adj" fmla="val 50000"/>
              </a:avLst>
            </a:prstTxWarp>
          </a:bodyPr>
          <a:lstStyle/>
          <a:p>
            <a:pPr algn="ctr"/>
            <a:r>
              <a:rPr lang="id-ID" kern="10">
                <a:ln w="9525">
                  <a:solidFill>
                    <a:srgbClr val="000000"/>
                  </a:solidFill>
                  <a:round/>
                  <a:headEnd/>
                  <a:tailEnd/>
                </a:ln>
                <a:solidFill>
                  <a:srgbClr val="FFFFFF"/>
                </a:solidFill>
                <a:latin typeface="Arial Black"/>
              </a:rPr>
              <a:t>respon yang diinginkan, sementara  individu  tidak  menyadari  bahwa  ia  dikendalikan </a:t>
            </a:r>
          </a:p>
        </p:txBody>
      </p:sp>
      <p:sp>
        <p:nvSpPr>
          <p:cNvPr id="36877" name="WordArt 13"/>
          <p:cNvSpPr>
            <a:spLocks noChangeArrowheads="1" noChangeShapeType="1" noTextEdit="1"/>
          </p:cNvSpPr>
          <p:nvPr/>
        </p:nvSpPr>
        <p:spPr bwMode="auto">
          <a:xfrm>
            <a:off x="381000" y="3962400"/>
            <a:ext cx="4400550" cy="514350"/>
          </a:xfrm>
          <a:prstGeom prst="rect">
            <a:avLst/>
          </a:prstGeom>
        </p:spPr>
        <p:txBody>
          <a:bodyPr wrap="none" fromWordArt="1">
            <a:prstTxWarp prst="textPlain">
              <a:avLst>
                <a:gd name="adj" fmla="val 50000"/>
              </a:avLst>
            </a:prstTxWarp>
          </a:bodyPr>
          <a:lstStyle/>
          <a:p>
            <a:pPr algn="ctr"/>
            <a:r>
              <a:rPr lang="id-ID" kern="10">
                <a:ln w="9525">
                  <a:solidFill>
                    <a:srgbClr val="000000"/>
                  </a:solidFill>
                  <a:round/>
                  <a:headEnd/>
                  <a:tailEnd/>
                </a:ln>
                <a:solidFill>
                  <a:srgbClr val="FFFFFF"/>
                </a:solidFill>
                <a:latin typeface="Arial Black"/>
              </a:rPr>
              <a:t>oleh  stimulus yang berasal dari luar dirinya.</a:t>
            </a:r>
          </a:p>
        </p:txBody>
      </p:sp>
      <p:sp>
        <p:nvSpPr>
          <p:cNvPr id="36878" name="Text Box 14"/>
          <p:cNvSpPr txBox="1">
            <a:spLocks noChangeArrowheads="1"/>
          </p:cNvSpPr>
          <p:nvPr/>
        </p:nvSpPr>
        <p:spPr bwMode="auto">
          <a:xfrm>
            <a:off x="381000" y="4495800"/>
            <a:ext cx="8534400" cy="1735138"/>
          </a:xfrm>
          <a:prstGeom prst="rect">
            <a:avLst/>
          </a:prstGeom>
          <a:noFill/>
          <a:ln w="9525">
            <a:noFill/>
            <a:miter lim="800000"/>
            <a:headEnd/>
            <a:tailEnd/>
          </a:ln>
          <a:effectLst/>
        </p:spPr>
        <p:txBody>
          <a:bodyPr>
            <a:spAutoFit/>
          </a:bodyPr>
          <a:lstStyle/>
          <a:p>
            <a:pPr>
              <a:spcBef>
                <a:spcPct val="50000"/>
              </a:spcBef>
            </a:pPr>
            <a:r>
              <a:rPr lang="en-US" sz="2400">
                <a:latin typeface="Arial Unicode MS" pitchFamily="34" charset="-128"/>
              </a:rPr>
              <a:t>Belajar menurut teori ini adalah suatu proses perubahan yang terjadi karena adanya syarat-syarat yang menimbulkan reaksi. </a:t>
            </a:r>
          </a:p>
          <a:p>
            <a:pPr>
              <a:spcBef>
                <a:spcPct val="50000"/>
              </a:spcBef>
            </a:pPr>
            <a:r>
              <a:rPr lang="en-US" sz="2400">
                <a:latin typeface="Arial Unicode MS" pitchFamily="34" charset="-128"/>
              </a:rPr>
              <a:t>Contoh : Anjing </a:t>
            </a:r>
          </a:p>
        </p:txBody>
      </p:sp>
      <p:pic>
        <p:nvPicPr>
          <p:cNvPr id="10" name="Picture 9" descr="anjing 1.gif"/>
          <p:cNvPicPr>
            <a:picLocks noChangeAspect="1"/>
          </p:cNvPicPr>
          <p:nvPr/>
        </p:nvPicPr>
        <p:blipFill>
          <a:blip r:embed="rId2" cstate="print"/>
          <a:stretch>
            <a:fillRect/>
          </a:stretch>
        </p:blipFill>
        <p:spPr>
          <a:xfrm>
            <a:off x="3657600" y="5334000"/>
            <a:ext cx="2286000" cy="1378857"/>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20" name="Text Box 8"/>
          <p:cNvSpPr txBox="1">
            <a:spLocks noChangeArrowheads="1"/>
          </p:cNvSpPr>
          <p:nvPr/>
        </p:nvSpPr>
        <p:spPr bwMode="auto">
          <a:xfrm>
            <a:off x="381000" y="1447800"/>
            <a:ext cx="7391400" cy="1735138"/>
          </a:xfrm>
          <a:prstGeom prst="rect">
            <a:avLst/>
          </a:prstGeom>
          <a:noFill/>
          <a:ln w="9525">
            <a:noFill/>
            <a:miter lim="800000"/>
            <a:headEnd/>
            <a:tailEnd/>
          </a:ln>
          <a:effectLst/>
        </p:spPr>
        <p:txBody>
          <a:bodyPr>
            <a:spAutoFit/>
          </a:bodyPr>
          <a:lstStyle/>
          <a:p>
            <a:pPr>
              <a:spcBef>
                <a:spcPct val="50000"/>
              </a:spcBef>
            </a:pPr>
            <a:r>
              <a:rPr lang="en-US" sz="2400">
                <a:latin typeface="Arial Unicode MS" pitchFamily="34" charset="-128"/>
              </a:rPr>
              <a:t>peristiwa terbentuknya asosiasi-asosiasi antara peristiwa yang disebut stimulus dan respon. </a:t>
            </a:r>
          </a:p>
          <a:p>
            <a:pPr>
              <a:spcBef>
                <a:spcPct val="50000"/>
              </a:spcBef>
            </a:pPr>
            <a:r>
              <a:rPr lang="en-US" sz="2400">
                <a:latin typeface="Arial Unicode MS" pitchFamily="34" charset="-128"/>
              </a:rPr>
              <a:t>menggambarkan proses belajar sebagai proses pemecahan masalah. </a:t>
            </a:r>
          </a:p>
        </p:txBody>
      </p:sp>
      <p:sp>
        <p:nvSpPr>
          <p:cNvPr id="38923" name="WordArt 11"/>
          <p:cNvSpPr>
            <a:spLocks noChangeArrowheads="1" noChangeShapeType="1" noTextEdit="1"/>
          </p:cNvSpPr>
          <p:nvPr/>
        </p:nvSpPr>
        <p:spPr bwMode="auto">
          <a:xfrm>
            <a:off x="381000" y="609600"/>
            <a:ext cx="5257800" cy="533400"/>
          </a:xfrm>
          <a:prstGeom prst="rect">
            <a:avLst/>
          </a:prstGeom>
        </p:spPr>
        <p:txBody>
          <a:bodyPr wrap="none" fromWordArt="1">
            <a:prstTxWarp prst="textPlain">
              <a:avLst>
                <a:gd name="adj" fmla="val 50000"/>
              </a:avLst>
            </a:prstTxWarp>
          </a:bodyPr>
          <a:lstStyle/>
          <a:p>
            <a:pPr algn="ctr"/>
            <a:r>
              <a:rPr lang="id-ID" sz="2000" kern="10">
                <a:ln w="12700">
                  <a:solidFill>
                    <a:srgbClr val="3333CC"/>
                  </a:solidFill>
                  <a:round/>
                  <a:headEnd/>
                  <a:tailEnd/>
                </a:ln>
                <a:solidFill>
                  <a:srgbClr val="B2B2B2">
                    <a:alpha val="50000"/>
                  </a:srgbClr>
                </a:solidFill>
                <a:effectLst>
                  <a:outerShdw dist="45791" dir="2021404" algn="ctr" rotWithShape="0">
                    <a:srgbClr val="9999FF"/>
                  </a:outerShdw>
                </a:effectLst>
                <a:latin typeface="Arial Black"/>
              </a:rPr>
              <a:t>b. Thorndike.(1874-1949) </a:t>
            </a:r>
          </a:p>
        </p:txBody>
      </p:sp>
      <p:sp>
        <p:nvSpPr>
          <p:cNvPr id="38924" name="Rectangle 12"/>
          <p:cNvSpPr>
            <a:spLocks noChangeArrowheads="1"/>
          </p:cNvSpPr>
          <p:nvPr/>
        </p:nvSpPr>
        <p:spPr bwMode="auto">
          <a:xfrm>
            <a:off x="533400" y="3581400"/>
            <a:ext cx="8153400" cy="2438400"/>
          </a:xfrm>
          <a:prstGeom prst="rect">
            <a:avLst/>
          </a:prstGeom>
          <a:solidFill>
            <a:srgbClr val="FFFF00"/>
          </a:solidFill>
          <a:ln w="9525">
            <a:solidFill>
              <a:schemeClr val="tx1"/>
            </a:solidFill>
            <a:miter lim="800000"/>
            <a:headEnd/>
            <a:tailEnd/>
          </a:ln>
          <a:effectLst/>
        </p:spPr>
        <p:txBody>
          <a:bodyPr wrap="none" anchor="ctr"/>
          <a:lstStyle/>
          <a:p>
            <a:pPr algn="ctr"/>
            <a:endParaRPr lang="id-ID"/>
          </a:p>
        </p:txBody>
      </p:sp>
      <p:sp>
        <p:nvSpPr>
          <p:cNvPr id="38925" name="Text Box 13"/>
          <p:cNvSpPr txBox="1">
            <a:spLocks noChangeArrowheads="1"/>
          </p:cNvSpPr>
          <p:nvPr/>
        </p:nvSpPr>
        <p:spPr bwMode="auto">
          <a:xfrm>
            <a:off x="533400" y="3657600"/>
            <a:ext cx="8077200" cy="1800225"/>
          </a:xfrm>
          <a:prstGeom prst="rect">
            <a:avLst/>
          </a:prstGeom>
          <a:noFill/>
          <a:ln w="9525">
            <a:noFill/>
            <a:miter lim="800000"/>
            <a:headEnd/>
            <a:tailEnd/>
          </a:ln>
          <a:effectLst/>
        </p:spPr>
        <p:txBody>
          <a:bodyPr>
            <a:spAutoFit/>
          </a:bodyPr>
          <a:lstStyle/>
          <a:p>
            <a:pPr>
              <a:spcBef>
                <a:spcPct val="50000"/>
              </a:spcBef>
            </a:pPr>
            <a:r>
              <a:rPr lang="en-US" sz="2800">
                <a:latin typeface="Arial Unicode MS" pitchFamily="34" charset="-128"/>
              </a:rPr>
              <a:t>Eksperimen yang dilakukan adalah dengan kucing yang dimasukkan pada sangkar tertutup yang apabila pintunya dapat dibuka secara otomatis bila knop di dalam sangkar disentuh. </a:t>
            </a:r>
          </a:p>
        </p:txBody>
      </p:sp>
      <p:pic>
        <p:nvPicPr>
          <p:cNvPr id="38926" name="Picture 14" descr="anibird2"/>
          <p:cNvPicPr>
            <a:picLocks noChangeAspect="1" noChangeArrowheads="1" noCrop="1"/>
          </p:cNvPicPr>
          <p:nvPr/>
        </p:nvPicPr>
        <p:blipFill>
          <a:blip r:embed="rId2" cstate="print"/>
          <a:srcRect/>
          <a:stretch>
            <a:fillRect/>
          </a:stretch>
        </p:blipFill>
        <p:spPr bwMode="auto">
          <a:xfrm>
            <a:off x="7239000" y="457200"/>
            <a:ext cx="1676400" cy="1341438"/>
          </a:xfrm>
          <a:prstGeom prst="rect">
            <a:avLst/>
          </a:prstGeom>
          <a:noFill/>
        </p:spPr>
      </p:pic>
      <p:pic>
        <p:nvPicPr>
          <p:cNvPr id="38927" name="Picture 8" descr="CAT_05"/>
          <p:cNvPicPr>
            <a:picLocks noChangeAspect="1" noChangeArrowheads="1"/>
          </p:cNvPicPr>
          <p:nvPr/>
        </p:nvPicPr>
        <p:blipFill>
          <a:blip r:embed="rId3" cstate="print"/>
          <a:srcRect/>
          <a:stretch>
            <a:fillRect/>
          </a:stretch>
        </p:blipFill>
        <p:spPr bwMode="auto">
          <a:xfrm>
            <a:off x="6781800" y="1905000"/>
            <a:ext cx="2362200" cy="1563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2"/>
          <p:cNvSpPr txBox="1">
            <a:spLocks noChangeArrowheads="1"/>
          </p:cNvSpPr>
          <p:nvPr/>
        </p:nvSpPr>
        <p:spPr bwMode="auto">
          <a:xfrm>
            <a:off x="381000" y="1447800"/>
            <a:ext cx="7391400" cy="1066800"/>
          </a:xfrm>
          <a:prstGeom prst="rect">
            <a:avLst/>
          </a:prstGeom>
          <a:noFill/>
          <a:ln w="9525">
            <a:noFill/>
            <a:miter lim="800000"/>
            <a:headEnd/>
            <a:tailEnd/>
          </a:ln>
          <a:effectLst/>
        </p:spPr>
        <p:txBody>
          <a:bodyPr>
            <a:spAutoFit/>
          </a:bodyPr>
          <a:lstStyle/>
          <a:p>
            <a:pPr>
              <a:spcBef>
                <a:spcPct val="50000"/>
              </a:spcBef>
            </a:pPr>
            <a:r>
              <a:rPr lang="en-US" sz="3200"/>
              <a:t>menganggap reward dan reinforcement merupakan faktor penting dalam belajar. </a:t>
            </a:r>
          </a:p>
        </p:txBody>
      </p:sp>
      <p:sp>
        <p:nvSpPr>
          <p:cNvPr id="39941" name="Text Box 5"/>
          <p:cNvSpPr txBox="1">
            <a:spLocks noChangeArrowheads="1"/>
          </p:cNvSpPr>
          <p:nvPr/>
        </p:nvSpPr>
        <p:spPr bwMode="auto">
          <a:xfrm>
            <a:off x="457200" y="2819400"/>
            <a:ext cx="8077200" cy="1630363"/>
          </a:xfrm>
          <a:prstGeom prst="rect">
            <a:avLst/>
          </a:prstGeom>
          <a:solidFill>
            <a:srgbClr val="FF0066"/>
          </a:solidFill>
          <a:ln w="76200" cmpd="tri">
            <a:solidFill>
              <a:schemeClr val="bg1"/>
            </a:solidFill>
            <a:miter lim="800000"/>
            <a:headEnd/>
            <a:tailEnd/>
          </a:ln>
          <a:effectLst/>
        </p:spPr>
        <p:txBody>
          <a:bodyPr>
            <a:spAutoFit/>
          </a:bodyPr>
          <a:lstStyle/>
          <a:p>
            <a:pPr>
              <a:spcBef>
                <a:spcPct val="50000"/>
              </a:spcBef>
            </a:pPr>
            <a:r>
              <a:rPr lang="en-US" sz="3200">
                <a:solidFill>
                  <a:schemeClr val="bg1"/>
                </a:solidFill>
              </a:rPr>
              <a:t>Pada teori ini guru memberi penghargaan hadiah atau nilai tinggi sehingga anak akan lebih rajin. </a:t>
            </a:r>
          </a:p>
        </p:txBody>
      </p:sp>
      <p:sp>
        <p:nvSpPr>
          <p:cNvPr id="39943" name="WordArt 7"/>
          <p:cNvSpPr>
            <a:spLocks noChangeArrowheads="1" noChangeShapeType="1" noTextEdit="1"/>
          </p:cNvSpPr>
          <p:nvPr/>
        </p:nvSpPr>
        <p:spPr bwMode="auto">
          <a:xfrm>
            <a:off x="609600" y="228600"/>
            <a:ext cx="5105400" cy="742950"/>
          </a:xfrm>
          <a:prstGeom prst="rect">
            <a:avLst/>
          </a:prstGeom>
        </p:spPr>
        <p:txBody>
          <a:bodyPr wrap="none" fromWordArt="1">
            <a:prstTxWarp prst="textPlain">
              <a:avLst>
                <a:gd name="adj" fmla="val 50000"/>
              </a:avLst>
            </a:prstTxWarp>
          </a:bodyPr>
          <a:lstStyle/>
          <a:p>
            <a:pPr algn="ctr"/>
            <a:r>
              <a:rPr lang="id-ID" sz="2400" kern="10">
                <a:ln w="19050">
                  <a:solidFill>
                    <a:srgbClr val="99CCFF"/>
                  </a:solidFill>
                  <a:round/>
                  <a:headEnd/>
                  <a:tailEnd/>
                </a:ln>
                <a:solidFill>
                  <a:srgbClr val="0066CC"/>
                </a:solidFill>
                <a:effectLst>
                  <a:outerShdw dist="35921" dir="2700000" algn="ctr" rotWithShape="0">
                    <a:srgbClr val="990000"/>
                  </a:outerShdw>
                </a:effectLst>
                <a:latin typeface="Impact"/>
              </a:rPr>
              <a:t>c. Skinner (1904-1990)</a:t>
            </a:r>
          </a:p>
        </p:txBody>
      </p:sp>
      <p:pic>
        <p:nvPicPr>
          <p:cNvPr id="39944" name="Picture 8" descr="anjing"/>
          <p:cNvPicPr>
            <a:picLocks noChangeAspect="1" noChangeArrowheads="1" noCrop="1"/>
          </p:cNvPicPr>
          <p:nvPr/>
        </p:nvPicPr>
        <p:blipFill>
          <a:blip r:embed="rId2" cstate="print"/>
          <a:srcRect/>
          <a:stretch>
            <a:fillRect/>
          </a:stretch>
        </p:blipFill>
        <p:spPr bwMode="auto">
          <a:xfrm>
            <a:off x="914400" y="5867400"/>
            <a:ext cx="560388" cy="638175"/>
          </a:xfrm>
          <a:prstGeom prst="rect">
            <a:avLst/>
          </a:prstGeom>
          <a:noFill/>
        </p:spPr>
      </p:pic>
      <p:pic>
        <p:nvPicPr>
          <p:cNvPr id="39946" name="Picture 10" descr="anjing"/>
          <p:cNvPicPr>
            <a:picLocks noChangeAspect="1" noChangeArrowheads="1" noCrop="1"/>
          </p:cNvPicPr>
          <p:nvPr/>
        </p:nvPicPr>
        <p:blipFill>
          <a:blip r:embed="rId2" cstate="print"/>
          <a:srcRect/>
          <a:stretch>
            <a:fillRect/>
          </a:stretch>
        </p:blipFill>
        <p:spPr bwMode="auto">
          <a:xfrm>
            <a:off x="2514600" y="5257800"/>
            <a:ext cx="1030288" cy="1171575"/>
          </a:xfrm>
          <a:prstGeom prst="rect">
            <a:avLst/>
          </a:prstGeom>
          <a:noFill/>
        </p:spPr>
      </p:pic>
      <p:pic>
        <p:nvPicPr>
          <p:cNvPr id="39947" name="Picture 11" descr="anjing"/>
          <p:cNvPicPr>
            <a:picLocks noChangeAspect="1" noChangeArrowheads="1" noCrop="1"/>
          </p:cNvPicPr>
          <p:nvPr/>
        </p:nvPicPr>
        <p:blipFill>
          <a:blip r:embed="rId2" cstate="print"/>
          <a:srcRect/>
          <a:stretch>
            <a:fillRect/>
          </a:stretch>
        </p:blipFill>
        <p:spPr bwMode="auto">
          <a:xfrm>
            <a:off x="4267200" y="4800600"/>
            <a:ext cx="1498600" cy="1704975"/>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body" idx="4294967295"/>
          </p:nvPr>
        </p:nvSpPr>
        <p:spPr>
          <a:xfrm>
            <a:off x="381000" y="3124200"/>
            <a:ext cx="8305800" cy="2895600"/>
          </a:xfrm>
          <a:solidFill>
            <a:srgbClr val="FF99CC"/>
          </a:solidFill>
          <a:ln>
            <a:solidFill>
              <a:schemeClr val="tx1"/>
            </a:solidFill>
          </a:ln>
        </p:spPr>
        <p:txBody>
          <a:bodyPr/>
          <a:lstStyle/>
          <a:p>
            <a:pPr marL="0" indent="0" algn="just" eaLnBrk="1" hangingPunct="1">
              <a:lnSpc>
                <a:spcPct val="90000"/>
              </a:lnSpc>
              <a:buFontTx/>
              <a:buNone/>
            </a:pPr>
            <a:r>
              <a:rPr lang="id-ID" sz="2800" smtClean="0">
                <a:latin typeface="Arial Unicode MS" pitchFamily="34" charset="-128"/>
              </a:rPr>
              <a:t>Untuk meningkatkan  kemampuan berfikir siswa, dan membantu siswa menjadi pembelajar yang sukses, maka pengajar yang menganut paham Kognitivisme banyak melibatkan siswa dalam kegiatan dimana faktor motivasi, kemampuan problem solving, strategi belajar, memory retention skill sering ditekankan.</a:t>
            </a:r>
            <a:endParaRPr lang="en-US" sz="2800" smtClean="0">
              <a:latin typeface="Arial Unicode MS" pitchFamily="34" charset="-128"/>
            </a:endParaRPr>
          </a:p>
        </p:txBody>
      </p:sp>
      <p:sp>
        <p:nvSpPr>
          <p:cNvPr id="40964" name="WordArt 4"/>
          <p:cNvSpPr>
            <a:spLocks noChangeArrowheads="1" noChangeShapeType="1" noTextEdit="1"/>
          </p:cNvSpPr>
          <p:nvPr/>
        </p:nvSpPr>
        <p:spPr bwMode="auto">
          <a:xfrm>
            <a:off x="304800" y="381000"/>
            <a:ext cx="4876800" cy="990600"/>
          </a:xfrm>
          <a:prstGeom prst="rect">
            <a:avLst/>
          </a:prstGeom>
        </p:spPr>
        <p:txBody>
          <a:bodyPr wrap="none" fromWordArt="1">
            <a:prstTxWarp prst="textPlain">
              <a:avLst>
                <a:gd name="adj" fmla="val 50000"/>
              </a:avLst>
            </a:prstTxWarp>
          </a:bodyPr>
          <a:lstStyle/>
          <a:p>
            <a:pPr algn="ctr"/>
            <a:r>
              <a:rPr lang="id-ID" sz="2800" kern="10">
                <a:ln w="9525">
                  <a:solidFill>
                    <a:schemeClr val="accent2"/>
                  </a:solidFill>
                  <a:round/>
                  <a:headEnd/>
                  <a:tailEnd/>
                </a:ln>
                <a:solidFill>
                  <a:srgbClr val="FFFFFF"/>
                </a:solidFill>
                <a:latin typeface="Arial Black"/>
              </a:rPr>
              <a:t>2.2.2. TEORI BELAJAR</a:t>
            </a:r>
          </a:p>
        </p:txBody>
      </p:sp>
      <p:sp>
        <p:nvSpPr>
          <p:cNvPr id="40967" name="WordArt 7"/>
          <p:cNvSpPr>
            <a:spLocks noChangeArrowheads="1" noChangeShapeType="1" noTextEdit="1"/>
          </p:cNvSpPr>
          <p:nvPr/>
        </p:nvSpPr>
        <p:spPr bwMode="auto">
          <a:xfrm>
            <a:off x="381000" y="1600200"/>
            <a:ext cx="6324600" cy="685800"/>
          </a:xfrm>
          <a:prstGeom prst="rect">
            <a:avLst/>
          </a:prstGeom>
        </p:spPr>
        <p:txBody>
          <a:bodyPr wrap="none" fromWordArt="1">
            <a:prstTxWarp prst="textPlain">
              <a:avLst>
                <a:gd name="adj" fmla="val 50000"/>
              </a:avLst>
            </a:prstTxWarp>
          </a:bodyPr>
          <a:lstStyle/>
          <a:p>
            <a:pPr algn="ctr"/>
            <a:r>
              <a:rPr lang="id-ID" sz="3600" kern="10">
                <a:ln w="12700">
                  <a:solidFill>
                    <a:srgbClr val="3333CC"/>
                  </a:solidFill>
                  <a:round/>
                  <a:headEnd/>
                  <a:tailEnd/>
                </a:ln>
                <a:solidFill>
                  <a:srgbClr val="B2B2B2">
                    <a:alpha val="50000"/>
                  </a:srgbClr>
                </a:solidFill>
                <a:effectLst>
                  <a:outerShdw dist="45791" dir="2021404" algn="ctr" rotWithShape="0">
                    <a:srgbClr val="9999FF"/>
                  </a:outerShdw>
                </a:effectLst>
                <a:latin typeface="Arial Black"/>
              </a:rPr>
              <a:t>Teori Belajar Kognitif</a:t>
            </a:r>
          </a:p>
        </p:txBody>
      </p:sp>
      <p:pic>
        <p:nvPicPr>
          <p:cNvPr id="5" name="Picture 4" descr="anakkecil_lari.gif"/>
          <p:cNvPicPr>
            <a:picLocks noChangeAspect="1"/>
          </p:cNvPicPr>
          <p:nvPr/>
        </p:nvPicPr>
        <p:blipFill>
          <a:blip r:embed="rId2" cstate="print"/>
          <a:stretch>
            <a:fillRect/>
          </a:stretch>
        </p:blipFill>
        <p:spPr>
          <a:xfrm>
            <a:off x="5334000" y="2362200"/>
            <a:ext cx="3505200" cy="647700"/>
          </a:xfrm>
          <a:prstGeom prst="rect">
            <a:avLst/>
          </a:prstGeom>
        </p:spPr>
      </p:pic>
      <p:pic>
        <p:nvPicPr>
          <p:cNvPr id="7" name="Picture 6" descr="anakkecil_lari.gif"/>
          <p:cNvPicPr>
            <a:picLocks noChangeAspect="1"/>
          </p:cNvPicPr>
          <p:nvPr/>
        </p:nvPicPr>
        <p:blipFill>
          <a:blip r:embed="rId2" cstate="print"/>
          <a:stretch>
            <a:fillRect/>
          </a:stretch>
        </p:blipFill>
        <p:spPr>
          <a:xfrm>
            <a:off x="1524000" y="2057400"/>
            <a:ext cx="5210175" cy="102870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descr="Canvas"/>
          <p:cNvSpPr>
            <a:spLocks noGrp="1" noChangeArrowheads="1"/>
          </p:cNvSpPr>
          <p:nvPr>
            <p:ph type="body" idx="4294967295"/>
          </p:nvPr>
        </p:nvSpPr>
        <p:spPr>
          <a:xfrm>
            <a:off x="457200" y="2667000"/>
            <a:ext cx="8305800" cy="3200400"/>
          </a:xfrm>
          <a:blipFill dpi="0" rotWithShape="1">
            <a:blip r:embed="rId2" cstate="print"/>
            <a:srcRect/>
            <a:tile tx="0" ty="0" sx="100000" sy="100000" flip="none" algn="tl"/>
          </a:blipFill>
          <a:ln>
            <a:solidFill>
              <a:srgbClr val="FF0066"/>
            </a:solidFill>
          </a:ln>
        </p:spPr>
        <p:txBody>
          <a:bodyPr/>
          <a:lstStyle/>
          <a:p>
            <a:pPr marL="0" indent="0" algn="just" eaLnBrk="1" hangingPunct="1">
              <a:lnSpc>
                <a:spcPct val="90000"/>
              </a:lnSpc>
              <a:buFontTx/>
              <a:buNone/>
            </a:pPr>
            <a:r>
              <a:rPr lang="id-ID" sz="2800" smtClean="0">
                <a:latin typeface="Arial Unicode MS" pitchFamily="34" charset="-128"/>
              </a:rPr>
              <a:t>Pengetahuan yang kita miliki adalah konstruksi (bentukan) kita sendiri. Seseorang yang belajar akan membentuk pengertian, ia tidak hanya meniru atau mencerminkan apa yang diajarkan atau yang ia baca, melainkan menciptakan pengertian baik secara personal maupun social. Pengetahuan tersebut. dibentuk melalui interaksi dengan lingkungannya.</a:t>
            </a:r>
            <a:endParaRPr lang="en-US" sz="2800" smtClean="0">
              <a:latin typeface="Arial Unicode MS" pitchFamily="34" charset="-128"/>
            </a:endParaRPr>
          </a:p>
        </p:txBody>
      </p:sp>
      <p:sp>
        <p:nvSpPr>
          <p:cNvPr id="41987" name="WordArt 4"/>
          <p:cNvSpPr>
            <a:spLocks noChangeArrowheads="1" noChangeShapeType="1" noTextEdit="1"/>
          </p:cNvSpPr>
          <p:nvPr/>
        </p:nvSpPr>
        <p:spPr bwMode="auto">
          <a:xfrm>
            <a:off x="304800" y="381000"/>
            <a:ext cx="4876800" cy="990600"/>
          </a:xfrm>
          <a:prstGeom prst="rect">
            <a:avLst/>
          </a:prstGeom>
        </p:spPr>
        <p:txBody>
          <a:bodyPr wrap="none" fromWordArt="1">
            <a:prstTxWarp prst="textPlain">
              <a:avLst>
                <a:gd name="adj" fmla="val 50000"/>
              </a:avLst>
            </a:prstTxWarp>
          </a:bodyPr>
          <a:lstStyle/>
          <a:p>
            <a:pPr algn="ctr"/>
            <a:r>
              <a:rPr lang="id-ID" sz="2800" kern="10">
                <a:ln w="9525">
                  <a:solidFill>
                    <a:schemeClr val="accent2"/>
                  </a:solidFill>
                  <a:round/>
                  <a:headEnd/>
                  <a:tailEnd/>
                </a:ln>
                <a:solidFill>
                  <a:srgbClr val="FFFFFF"/>
                </a:solidFill>
                <a:latin typeface="Arial Black"/>
              </a:rPr>
              <a:t>2.2.3. TEORI BELAJAR</a:t>
            </a:r>
          </a:p>
        </p:txBody>
      </p:sp>
      <p:sp>
        <p:nvSpPr>
          <p:cNvPr id="41990" name="WordArt 6"/>
          <p:cNvSpPr>
            <a:spLocks noChangeArrowheads="1" noChangeShapeType="1" noTextEdit="1"/>
          </p:cNvSpPr>
          <p:nvPr/>
        </p:nvSpPr>
        <p:spPr bwMode="auto">
          <a:xfrm>
            <a:off x="457200" y="1600200"/>
            <a:ext cx="7620000" cy="723900"/>
          </a:xfrm>
          <a:prstGeom prst="rect">
            <a:avLst/>
          </a:prstGeom>
        </p:spPr>
        <p:txBody>
          <a:bodyPr wrap="none" fromWordArt="1">
            <a:prstTxWarp prst="textPlain">
              <a:avLst>
                <a:gd name="adj" fmla="val 50000"/>
              </a:avLst>
            </a:prstTxWarp>
          </a:bodyPr>
          <a:lstStyle/>
          <a:p>
            <a:pPr algn="ctr"/>
            <a:r>
              <a:rPr lang="id-ID" sz="2000" kern="10" spc="400">
                <a:ln w="9525">
                  <a:noFill/>
                  <a:round/>
                  <a:headEnd/>
                  <a:tailEnd/>
                </a:ln>
                <a:gradFill rotWithShape="0">
                  <a:gsLst>
                    <a:gs pos="0">
                      <a:srgbClr val="AAAAAA"/>
                    </a:gs>
                    <a:gs pos="100000">
                      <a:srgbClr val="FFFFFF"/>
                    </a:gs>
                  </a:gsLst>
                  <a:lin ang="5400000" scaled="1"/>
                </a:gradFill>
                <a:effectLst>
                  <a:outerShdw dist="45791" dir="3378596" algn="ctr" rotWithShape="0">
                    <a:srgbClr val="4D4D4D">
                      <a:alpha val="80000"/>
                    </a:srgbClr>
                  </a:outerShdw>
                </a:effectLst>
                <a:latin typeface="Arial Black"/>
              </a:rPr>
              <a:t>Teori Belajar Konstruktivisme</a:t>
            </a:r>
          </a:p>
        </p:txBody>
      </p:sp>
      <p:pic>
        <p:nvPicPr>
          <p:cNvPr id="6" name="Picture 5" descr="ani4.gif"/>
          <p:cNvPicPr>
            <a:picLocks noChangeAspect="1"/>
          </p:cNvPicPr>
          <p:nvPr/>
        </p:nvPicPr>
        <p:blipFill>
          <a:blip r:embed="rId3" cstate="print"/>
          <a:stretch>
            <a:fillRect/>
          </a:stretch>
        </p:blipFill>
        <p:spPr>
          <a:xfrm>
            <a:off x="6629400" y="304800"/>
            <a:ext cx="1219200" cy="1228725"/>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Grp="1" noChangeArrowheads="1"/>
          </p:cNvSpPr>
          <p:nvPr>
            <p:ph type="body" idx="4294967295"/>
          </p:nvPr>
        </p:nvSpPr>
        <p:spPr>
          <a:xfrm>
            <a:off x="685800" y="3429000"/>
            <a:ext cx="7772400" cy="2667000"/>
          </a:xfrm>
          <a:ln>
            <a:solidFill>
              <a:srgbClr val="FF99CC"/>
            </a:solidFill>
          </a:ln>
        </p:spPr>
        <p:txBody>
          <a:bodyPr/>
          <a:lstStyle/>
          <a:p>
            <a:pPr eaLnBrk="1" hangingPunct="1">
              <a:lnSpc>
                <a:spcPct val="90000"/>
              </a:lnSpc>
            </a:pPr>
            <a:r>
              <a:rPr lang="en-US" smtClean="0"/>
              <a:t>Pengetahuan dibangun oleh siswa sendiri</a:t>
            </a:r>
          </a:p>
          <a:p>
            <a:pPr eaLnBrk="1" hangingPunct="1">
              <a:lnSpc>
                <a:spcPct val="90000"/>
              </a:lnSpc>
            </a:pPr>
            <a:r>
              <a:rPr lang="en-US" smtClean="0"/>
              <a:t>Pengertahuan tidak dapat dipindahkan oleh guru</a:t>
            </a:r>
          </a:p>
          <a:p>
            <a:pPr eaLnBrk="1" hangingPunct="1">
              <a:lnSpc>
                <a:spcPct val="90000"/>
              </a:lnSpc>
            </a:pPr>
            <a:r>
              <a:rPr lang="en-US" smtClean="0"/>
              <a:t>Murid menuju ke konsep yang lebih rinci</a:t>
            </a:r>
          </a:p>
          <a:p>
            <a:pPr eaLnBrk="1" hangingPunct="1">
              <a:lnSpc>
                <a:spcPct val="90000"/>
              </a:lnSpc>
            </a:pPr>
            <a:r>
              <a:rPr lang="en-US" smtClean="0"/>
              <a:t>Guru sekedar memfasilitasi</a:t>
            </a:r>
          </a:p>
          <a:p>
            <a:pPr eaLnBrk="1" hangingPunct="1">
              <a:lnSpc>
                <a:spcPct val="90000"/>
              </a:lnSpc>
            </a:pPr>
            <a:endParaRPr lang="en-US" smtClean="0"/>
          </a:p>
        </p:txBody>
      </p:sp>
      <p:sp>
        <p:nvSpPr>
          <p:cNvPr id="45059" name="WordArt 4"/>
          <p:cNvSpPr>
            <a:spLocks noChangeArrowheads="1" noChangeShapeType="1" noTextEdit="1"/>
          </p:cNvSpPr>
          <p:nvPr/>
        </p:nvSpPr>
        <p:spPr bwMode="auto">
          <a:xfrm>
            <a:off x="4876800" y="304800"/>
            <a:ext cx="3009900" cy="1600200"/>
          </a:xfrm>
          <a:prstGeom prst="rect">
            <a:avLst/>
          </a:prstGeom>
        </p:spPr>
        <p:txBody>
          <a:bodyPr wrap="none" fromWordArt="1">
            <a:prstTxWarp prst="textPlain">
              <a:avLst>
                <a:gd name="adj" fmla="val 50000"/>
              </a:avLst>
            </a:prstTxWarp>
          </a:bodyPr>
          <a:lstStyle/>
          <a:p>
            <a:pPr algn="ctr"/>
            <a:r>
              <a:rPr lang="id-ID" sz="3600" kern="10">
                <a:ln w="9525">
                  <a:solidFill>
                    <a:srgbClr val="000000"/>
                  </a:solidFill>
                  <a:round/>
                  <a:headEnd/>
                  <a:tailEnd/>
                </a:ln>
                <a:solidFill>
                  <a:srgbClr val="FFFFFF"/>
                </a:solidFill>
                <a:latin typeface="Arial Black"/>
              </a:rPr>
              <a:t>PRINSIP</a:t>
            </a:r>
          </a:p>
        </p:txBody>
      </p:sp>
      <p:sp>
        <p:nvSpPr>
          <p:cNvPr id="45060" name="Text Box 5"/>
          <p:cNvSpPr txBox="1">
            <a:spLocks noChangeArrowheads="1"/>
          </p:cNvSpPr>
          <p:nvPr/>
        </p:nvSpPr>
        <p:spPr bwMode="auto">
          <a:xfrm>
            <a:off x="4267200" y="2057400"/>
            <a:ext cx="2894013" cy="579438"/>
          </a:xfrm>
          <a:prstGeom prst="rect">
            <a:avLst/>
          </a:prstGeom>
          <a:noFill/>
          <a:ln w="9525">
            <a:noFill/>
            <a:miter lim="800000"/>
            <a:headEnd/>
            <a:tailEnd/>
          </a:ln>
        </p:spPr>
        <p:txBody>
          <a:bodyPr wrap="none">
            <a:spAutoFit/>
          </a:bodyPr>
          <a:lstStyle/>
          <a:p>
            <a:r>
              <a:rPr lang="en-US" sz="3200"/>
              <a:t>Konstruktivisme</a:t>
            </a:r>
          </a:p>
        </p:txBody>
      </p:sp>
      <p:sp>
        <p:nvSpPr>
          <p:cNvPr id="45061" name="Line 6"/>
          <p:cNvSpPr>
            <a:spLocks noChangeShapeType="1"/>
          </p:cNvSpPr>
          <p:nvPr/>
        </p:nvSpPr>
        <p:spPr bwMode="auto">
          <a:xfrm>
            <a:off x="0" y="2514600"/>
            <a:ext cx="4038600" cy="0"/>
          </a:xfrm>
          <a:prstGeom prst="line">
            <a:avLst/>
          </a:prstGeom>
          <a:noFill/>
          <a:ln w="9525">
            <a:solidFill>
              <a:schemeClr val="tx1"/>
            </a:solidFill>
            <a:round/>
            <a:headEnd/>
            <a:tailEnd/>
          </a:ln>
        </p:spPr>
        <p:txBody>
          <a:bodyPr/>
          <a:lstStyle/>
          <a:p>
            <a:endParaRPr lang="id-ID"/>
          </a:p>
        </p:txBody>
      </p:sp>
      <p:pic>
        <p:nvPicPr>
          <p:cNvPr id="6" name="Picture 5" descr="brum439.gif"/>
          <p:cNvPicPr>
            <a:picLocks noChangeAspect="1"/>
          </p:cNvPicPr>
          <p:nvPr/>
        </p:nvPicPr>
        <p:blipFill>
          <a:blip r:embed="rId2" cstate="print"/>
          <a:stretch>
            <a:fillRect/>
          </a:stretch>
        </p:blipFill>
        <p:spPr>
          <a:xfrm>
            <a:off x="1219200" y="304800"/>
            <a:ext cx="2628900" cy="2790825"/>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WordArt 4"/>
          <p:cNvSpPr>
            <a:spLocks noChangeArrowheads="1" noChangeShapeType="1" noTextEdit="1"/>
          </p:cNvSpPr>
          <p:nvPr/>
        </p:nvSpPr>
        <p:spPr bwMode="auto">
          <a:xfrm>
            <a:off x="304800" y="381000"/>
            <a:ext cx="6248400" cy="990600"/>
          </a:xfrm>
          <a:prstGeom prst="rect">
            <a:avLst/>
          </a:prstGeom>
        </p:spPr>
        <p:txBody>
          <a:bodyPr wrap="none" fromWordArt="1">
            <a:prstTxWarp prst="textPlain">
              <a:avLst>
                <a:gd name="adj" fmla="val 50000"/>
              </a:avLst>
            </a:prstTxWarp>
          </a:bodyPr>
          <a:lstStyle/>
          <a:p>
            <a:pPr algn="ctr"/>
            <a:r>
              <a:rPr lang="id-ID" sz="2800" kern="10">
                <a:ln w="9525">
                  <a:solidFill>
                    <a:schemeClr val="accent2"/>
                  </a:solidFill>
                  <a:round/>
                  <a:headEnd/>
                  <a:tailEnd/>
                </a:ln>
                <a:solidFill>
                  <a:srgbClr val="FFFFFF"/>
                </a:solidFill>
                <a:latin typeface="Arial Black"/>
              </a:rPr>
              <a:t>2.2.4. TEORI BELAJAR</a:t>
            </a:r>
          </a:p>
        </p:txBody>
      </p:sp>
      <p:sp>
        <p:nvSpPr>
          <p:cNvPr id="43014" name="WordArt 6"/>
          <p:cNvSpPr>
            <a:spLocks noChangeArrowheads="1" noChangeShapeType="1" noTextEdit="1"/>
          </p:cNvSpPr>
          <p:nvPr/>
        </p:nvSpPr>
        <p:spPr bwMode="auto">
          <a:xfrm>
            <a:off x="381000" y="1752600"/>
            <a:ext cx="7848600" cy="609600"/>
          </a:xfrm>
          <a:prstGeom prst="rect">
            <a:avLst/>
          </a:prstGeom>
        </p:spPr>
        <p:txBody>
          <a:bodyPr wrap="none" fromWordArt="1">
            <a:prstTxWarp prst="textPlain">
              <a:avLst>
                <a:gd name="adj" fmla="val 50000"/>
              </a:avLst>
            </a:prstTxWarp>
          </a:bodyPr>
          <a:lstStyle/>
          <a:p>
            <a:pPr algn="ctr"/>
            <a:r>
              <a:rPr lang="id-ID" sz="2400"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rPr>
              <a:t>Teori Belajar Humanistik</a:t>
            </a:r>
          </a:p>
        </p:txBody>
      </p:sp>
      <p:sp>
        <p:nvSpPr>
          <p:cNvPr id="43015" name="AutoShape 7"/>
          <p:cNvSpPr>
            <a:spLocks noChangeArrowheads="1"/>
          </p:cNvSpPr>
          <p:nvPr/>
        </p:nvSpPr>
        <p:spPr bwMode="auto">
          <a:xfrm>
            <a:off x="533400" y="2667000"/>
            <a:ext cx="8305800" cy="3810000"/>
          </a:xfrm>
          <a:prstGeom prst="roundRect">
            <a:avLst>
              <a:gd name="adj" fmla="val 16667"/>
            </a:avLst>
          </a:prstGeom>
          <a:solidFill>
            <a:schemeClr val="accent1"/>
          </a:solidFill>
          <a:ln w="9525">
            <a:solidFill>
              <a:schemeClr val="tx1"/>
            </a:solidFill>
            <a:round/>
            <a:headEnd/>
            <a:tailEnd/>
          </a:ln>
          <a:effectLst/>
        </p:spPr>
        <p:txBody>
          <a:bodyPr wrap="none" anchor="ctr"/>
          <a:lstStyle/>
          <a:p>
            <a:pPr algn="ctr"/>
            <a:endParaRPr lang="id-ID"/>
          </a:p>
        </p:txBody>
      </p:sp>
      <p:sp>
        <p:nvSpPr>
          <p:cNvPr id="43016" name="Text Box 8"/>
          <p:cNvSpPr txBox="1">
            <a:spLocks noChangeArrowheads="1"/>
          </p:cNvSpPr>
          <p:nvPr/>
        </p:nvSpPr>
        <p:spPr bwMode="auto">
          <a:xfrm>
            <a:off x="1143000" y="2667000"/>
            <a:ext cx="7315200" cy="3452813"/>
          </a:xfrm>
          <a:prstGeom prst="rect">
            <a:avLst/>
          </a:prstGeom>
          <a:noFill/>
          <a:ln w="9525">
            <a:noFill/>
            <a:miter lim="800000"/>
            <a:headEnd/>
            <a:tailEnd/>
          </a:ln>
          <a:effectLst/>
        </p:spPr>
        <p:txBody>
          <a:bodyPr>
            <a:spAutoFit/>
          </a:bodyPr>
          <a:lstStyle/>
          <a:p>
            <a:pPr algn="just">
              <a:lnSpc>
                <a:spcPct val="90000"/>
              </a:lnSpc>
              <a:spcBef>
                <a:spcPct val="20000"/>
              </a:spcBef>
            </a:pPr>
            <a:r>
              <a:rPr lang="en-US" sz="3200">
                <a:solidFill>
                  <a:srgbClr val="993300"/>
                </a:solidFill>
              </a:rPr>
              <a:t>Diharapkan siswa memahami potensi diri , mengembangkan potensi dirinya secara positif dan meminimalkan potensi diri yang bersifat negatif dan tujuan pembelajaran lebih kepada proses belajarnya daripada hasil belajar.</a:t>
            </a:r>
          </a:p>
          <a:p>
            <a:pPr>
              <a:spcBef>
                <a:spcPct val="50000"/>
              </a:spcBef>
            </a:pPr>
            <a:endParaRPr lang="en-US" sz="3200"/>
          </a:p>
        </p:txBody>
      </p:sp>
      <p:pic>
        <p:nvPicPr>
          <p:cNvPr id="6" name="Picture 5" descr="donal bebek.gif"/>
          <p:cNvPicPr>
            <a:picLocks noChangeAspect="1"/>
          </p:cNvPicPr>
          <p:nvPr/>
        </p:nvPicPr>
        <p:blipFill>
          <a:blip r:embed="rId2" cstate="print"/>
          <a:stretch>
            <a:fillRect/>
          </a:stretch>
        </p:blipFill>
        <p:spPr>
          <a:xfrm>
            <a:off x="3733800" y="5181600"/>
            <a:ext cx="1905000" cy="1428750"/>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p:cNvSpPr>
            <a:spLocks noGrp="1" noChangeArrowheads="1"/>
          </p:cNvSpPr>
          <p:nvPr>
            <p:ph type="body" idx="4294967295"/>
          </p:nvPr>
        </p:nvSpPr>
        <p:spPr>
          <a:xfrm>
            <a:off x="457200" y="2209800"/>
            <a:ext cx="7086600" cy="3124200"/>
          </a:xfrm>
          <a:ln>
            <a:solidFill>
              <a:schemeClr val="tx1"/>
            </a:solidFill>
          </a:ln>
        </p:spPr>
        <p:txBody>
          <a:bodyPr/>
          <a:lstStyle/>
          <a:p>
            <a:pPr marL="609600" indent="-609600" eaLnBrk="1" hangingPunct="1">
              <a:buFontTx/>
              <a:buAutoNum type="alphaLcPeriod"/>
            </a:pPr>
            <a:r>
              <a:rPr lang="en-US" sz="3600" smtClean="0"/>
              <a:t>Arthur Combs (1912-1999)</a:t>
            </a:r>
          </a:p>
          <a:p>
            <a:pPr marL="609600" indent="-609600" eaLnBrk="1" hangingPunct="1">
              <a:buFontTx/>
              <a:buAutoNum type="alphaLcPeriod"/>
            </a:pPr>
            <a:r>
              <a:rPr lang="en-US" sz="3600" smtClean="0"/>
              <a:t>Abraham Maslow</a:t>
            </a:r>
          </a:p>
          <a:p>
            <a:pPr marL="609600" indent="-609600" eaLnBrk="1" hangingPunct="1">
              <a:buFontTx/>
              <a:buAutoNum type="alphaLcPeriod"/>
            </a:pPr>
            <a:r>
              <a:rPr lang="en-US" sz="3600" smtClean="0"/>
              <a:t>Carl Rogers </a:t>
            </a:r>
          </a:p>
        </p:txBody>
      </p:sp>
      <p:sp>
        <p:nvSpPr>
          <p:cNvPr id="44036" name="WordArt 5"/>
          <p:cNvSpPr>
            <a:spLocks noChangeArrowheads="1" noChangeShapeType="1" noTextEdit="1"/>
          </p:cNvSpPr>
          <p:nvPr/>
        </p:nvSpPr>
        <p:spPr bwMode="auto">
          <a:xfrm>
            <a:off x="990600" y="457200"/>
            <a:ext cx="1857375" cy="647700"/>
          </a:xfrm>
          <a:prstGeom prst="rect">
            <a:avLst/>
          </a:prstGeom>
        </p:spPr>
        <p:txBody>
          <a:bodyPr wrap="none" fromWordArt="1">
            <a:prstTxWarp prst="textPlain">
              <a:avLst>
                <a:gd name="adj" fmla="val 50000"/>
              </a:avLst>
            </a:prstTxWarp>
          </a:bodyPr>
          <a:lstStyle/>
          <a:p>
            <a:pPr algn="ctr"/>
            <a:r>
              <a:rPr lang="id-ID" sz="3600" kern="10">
                <a:ln w="9525">
                  <a:solidFill>
                    <a:srgbClr val="000000"/>
                  </a:solidFill>
                  <a:round/>
                  <a:headEnd/>
                  <a:tailEnd/>
                </a:ln>
                <a:solidFill>
                  <a:srgbClr val="FFFFFF"/>
                </a:solidFill>
                <a:latin typeface="Arial Black"/>
              </a:rPr>
              <a:t>TOKOH</a:t>
            </a:r>
          </a:p>
        </p:txBody>
      </p:sp>
      <p:sp>
        <p:nvSpPr>
          <p:cNvPr id="44037" name="Freeform 6"/>
          <p:cNvSpPr>
            <a:spLocks/>
          </p:cNvSpPr>
          <p:nvPr/>
        </p:nvSpPr>
        <p:spPr bwMode="auto">
          <a:xfrm>
            <a:off x="3048000" y="838200"/>
            <a:ext cx="3810000" cy="317500"/>
          </a:xfrm>
          <a:custGeom>
            <a:avLst/>
            <a:gdLst>
              <a:gd name="T0" fmla="*/ 0 w 2400"/>
              <a:gd name="T1" fmla="*/ 0 h 200"/>
              <a:gd name="T2" fmla="*/ 152400 w 2400"/>
              <a:gd name="T3" fmla="*/ 304800 h 200"/>
              <a:gd name="T4" fmla="*/ 762000 w 2400"/>
              <a:gd name="T5" fmla="*/ 76200 h 200"/>
              <a:gd name="T6" fmla="*/ 3810000 w 2400"/>
              <a:gd name="T7" fmla="*/ 76200 h 200"/>
              <a:gd name="T8" fmla="*/ 0 60000 65536"/>
              <a:gd name="T9" fmla="*/ 0 60000 65536"/>
              <a:gd name="T10" fmla="*/ 0 60000 65536"/>
              <a:gd name="T11" fmla="*/ 0 60000 65536"/>
              <a:gd name="T12" fmla="*/ 0 w 2400"/>
              <a:gd name="T13" fmla="*/ 0 h 200"/>
              <a:gd name="T14" fmla="*/ 2400 w 2400"/>
              <a:gd name="T15" fmla="*/ 200 h 200"/>
            </a:gdLst>
            <a:ahLst/>
            <a:cxnLst>
              <a:cxn ang="T8">
                <a:pos x="T0" y="T1"/>
              </a:cxn>
              <a:cxn ang="T9">
                <a:pos x="T2" y="T3"/>
              </a:cxn>
              <a:cxn ang="T10">
                <a:pos x="T4" y="T5"/>
              </a:cxn>
              <a:cxn ang="T11">
                <a:pos x="T6" y="T7"/>
              </a:cxn>
            </a:cxnLst>
            <a:rect l="T12" t="T13" r="T14" b="T15"/>
            <a:pathLst>
              <a:path w="2400" h="200">
                <a:moveTo>
                  <a:pt x="0" y="0"/>
                </a:moveTo>
                <a:cubicBezTo>
                  <a:pt x="8" y="92"/>
                  <a:pt x="16" y="184"/>
                  <a:pt x="96" y="192"/>
                </a:cubicBezTo>
                <a:cubicBezTo>
                  <a:pt x="176" y="200"/>
                  <a:pt x="96" y="72"/>
                  <a:pt x="480" y="48"/>
                </a:cubicBezTo>
                <a:cubicBezTo>
                  <a:pt x="864" y="24"/>
                  <a:pt x="1632" y="36"/>
                  <a:pt x="2400" y="48"/>
                </a:cubicBezTo>
              </a:path>
            </a:pathLst>
          </a:custGeom>
          <a:noFill/>
          <a:ln w="9525">
            <a:solidFill>
              <a:schemeClr val="tx1"/>
            </a:solidFill>
            <a:round/>
            <a:headEnd/>
            <a:tailEnd/>
          </a:ln>
          <a:scene3d>
            <a:camera prst="legacyObliqueTopRight"/>
            <a:lightRig rig="legacyFlat3" dir="b"/>
          </a:scene3d>
          <a:sp3d extrusionH="430200" prstMaterial="legacyMatte">
            <a:bevelT w="13500" h="13500" prst="angle"/>
            <a:bevelB w="13500" h="13500" prst="angle"/>
            <a:extrusionClr>
              <a:schemeClr val="tx1"/>
            </a:extrusionClr>
          </a:sp3d>
        </p:spPr>
        <p:txBody>
          <a:bodyPr>
            <a:flatTx/>
          </a:bodyPr>
          <a:lstStyle/>
          <a:p>
            <a:endParaRPr lang="id-ID" sz="2400"/>
          </a:p>
        </p:txBody>
      </p:sp>
      <p:sp>
        <p:nvSpPr>
          <p:cNvPr id="44039" name="WordArt 7"/>
          <p:cNvSpPr>
            <a:spLocks noChangeArrowheads="1" noChangeShapeType="1" noTextEdit="1"/>
          </p:cNvSpPr>
          <p:nvPr/>
        </p:nvSpPr>
        <p:spPr bwMode="auto">
          <a:xfrm>
            <a:off x="457200" y="1219200"/>
            <a:ext cx="7848600" cy="609600"/>
          </a:xfrm>
          <a:prstGeom prst="rect">
            <a:avLst/>
          </a:prstGeom>
        </p:spPr>
        <p:txBody>
          <a:bodyPr wrap="none" fromWordArt="1">
            <a:prstTxWarp prst="textPlain">
              <a:avLst>
                <a:gd name="adj" fmla="val 50000"/>
              </a:avLst>
            </a:prstTxWarp>
          </a:bodyPr>
          <a:lstStyle/>
          <a:p>
            <a:pPr algn="ctr"/>
            <a:r>
              <a:rPr lang="id-ID" sz="2400"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rPr>
              <a:t>Teori Belajar Humanistik</a:t>
            </a:r>
          </a:p>
        </p:txBody>
      </p:sp>
      <p:pic>
        <p:nvPicPr>
          <p:cNvPr id="7" name="Picture 6" descr="Animated%20Pooh.gif"/>
          <p:cNvPicPr>
            <a:picLocks noChangeAspect="1"/>
          </p:cNvPicPr>
          <p:nvPr/>
        </p:nvPicPr>
        <p:blipFill>
          <a:blip r:embed="rId2" cstate="print"/>
          <a:stretch>
            <a:fillRect/>
          </a:stretch>
        </p:blipFill>
        <p:spPr>
          <a:xfrm>
            <a:off x="6629400" y="3886200"/>
            <a:ext cx="1971675" cy="2590800"/>
          </a:xfrm>
          <a:prstGeom prst="rect">
            <a:avLst/>
          </a:prstGeom>
        </p:spPr>
      </p:pic>
      <p:pic>
        <p:nvPicPr>
          <p:cNvPr id="8" name="Picture 7" descr="Animated%20Pooh.gif"/>
          <p:cNvPicPr>
            <a:picLocks noChangeAspect="1"/>
          </p:cNvPicPr>
          <p:nvPr/>
        </p:nvPicPr>
        <p:blipFill>
          <a:blip r:embed="rId2" cstate="print"/>
          <a:stretch>
            <a:fillRect/>
          </a:stretch>
        </p:blipFill>
        <p:spPr>
          <a:xfrm>
            <a:off x="5029200" y="4495800"/>
            <a:ext cx="1371600" cy="198120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8" name="WordArt 8"/>
          <p:cNvSpPr>
            <a:spLocks noChangeArrowheads="1" noChangeShapeType="1" noTextEdit="1"/>
          </p:cNvSpPr>
          <p:nvPr/>
        </p:nvSpPr>
        <p:spPr bwMode="auto">
          <a:xfrm>
            <a:off x="304800" y="304800"/>
            <a:ext cx="6858000" cy="742950"/>
          </a:xfrm>
          <a:prstGeom prst="rect">
            <a:avLst/>
          </a:prstGeom>
        </p:spPr>
        <p:txBody>
          <a:bodyPr wrap="none" fromWordArt="1">
            <a:prstTxWarp prst="textPlain">
              <a:avLst>
                <a:gd name="adj" fmla="val 50000"/>
              </a:avLst>
            </a:prstTxWarp>
          </a:bodyPr>
          <a:lstStyle/>
          <a:p>
            <a:pPr algn="ctr"/>
            <a:r>
              <a:rPr lang="id-ID" sz="2400" kern="10">
                <a:ln w="19050">
                  <a:solidFill>
                    <a:srgbClr val="99CCFF"/>
                  </a:solidFill>
                  <a:round/>
                  <a:headEnd/>
                  <a:tailEnd/>
                </a:ln>
                <a:solidFill>
                  <a:srgbClr val="0066CC"/>
                </a:solidFill>
                <a:effectLst>
                  <a:outerShdw dist="35921" dir="2700000" algn="ctr" rotWithShape="0">
                    <a:srgbClr val="990000"/>
                  </a:outerShdw>
                </a:effectLst>
                <a:latin typeface="Impact"/>
              </a:rPr>
              <a:t>a. Arthur Combs (1912-1999)</a:t>
            </a:r>
          </a:p>
        </p:txBody>
      </p:sp>
      <p:sp>
        <p:nvSpPr>
          <p:cNvPr id="46089" name="AutoShape 9"/>
          <p:cNvSpPr>
            <a:spLocks noChangeArrowheads="1"/>
          </p:cNvSpPr>
          <p:nvPr/>
        </p:nvSpPr>
        <p:spPr bwMode="auto">
          <a:xfrm>
            <a:off x="381000" y="2514600"/>
            <a:ext cx="8382000" cy="3810000"/>
          </a:xfrm>
          <a:prstGeom prst="roundRect">
            <a:avLst>
              <a:gd name="adj" fmla="val 16667"/>
            </a:avLst>
          </a:prstGeom>
          <a:solidFill>
            <a:schemeClr val="accent1"/>
          </a:solidFill>
          <a:ln w="9525">
            <a:solidFill>
              <a:schemeClr val="tx1"/>
            </a:solidFill>
            <a:round/>
            <a:headEnd/>
            <a:tailEnd/>
          </a:ln>
          <a:effectLst/>
        </p:spPr>
        <p:txBody>
          <a:bodyPr wrap="none" anchor="ctr"/>
          <a:lstStyle/>
          <a:p>
            <a:endParaRPr lang="id-ID"/>
          </a:p>
        </p:txBody>
      </p:sp>
      <p:sp>
        <p:nvSpPr>
          <p:cNvPr id="46092" name="WordArt 12"/>
          <p:cNvSpPr>
            <a:spLocks noChangeArrowheads="1" noChangeShapeType="1" noTextEdit="1"/>
          </p:cNvSpPr>
          <p:nvPr/>
        </p:nvSpPr>
        <p:spPr bwMode="auto">
          <a:xfrm>
            <a:off x="838200" y="1371600"/>
            <a:ext cx="7315200" cy="742950"/>
          </a:xfrm>
          <a:prstGeom prst="rect">
            <a:avLst/>
          </a:prstGeom>
        </p:spPr>
        <p:txBody>
          <a:bodyPr wrap="none" fromWordArt="1">
            <a:prstTxWarp prst="textPlain">
              <a:avLst>
                <a:gd name="adj" fmla="val 50000"/>
              </a:avLst>
            </a:prstTxWarp>
          </a:bodyPr>
          <a:lstStyle/>
          <a:p>
            <a:pPr algn="ctr"/>
            <a:r>
              <a:rPr lang="id-ID" sz="2400" kern="10">
                <a:ln w="19050">
                  <a:solidFill>
                    <a:srgbClr val="99CCFF"/>
                  </a:solidFill>
                  <a:round/>
                  <a:headEnd/>
                  <a:tailEnd/>
                </a:ln>
                <a:solidFill>
                  <a:srgbClr val="0066CC"/>
                </a:solidFill>
                <a:effectLst>
                  <a:outerShdw dist="35921" dir="2700000" algn="ctr" rotWithShape="0">
                    <a:srgbClr val="990000"/>
                  </a:outerShdw>
                </a:effectLst>
                <a:latin typeface="Impact"/>
              </a:rPr>
              <a:t>Bersama Donald Snygg (1904-1967) </a:t>
            </a:r>
          </a:p>
        </p:txBody>
      </p:sp>
      <p:sp>
        <p:nvSpPr>
          <p:cNvPr id="46093" name="AutoShape 13"/>
          <p:cNvSpPr>
            <a:spLocks noChangeArrowheads="1"/>
          </p:cNvSpPr>
          <p:nvPr/>
        </p:nvSpPr>
        <p:spPr bwMode="auto">
          <a:xfrm>
            <a:off x="609600" y="2667000"/>
            <a:ext cx="8001000" cy="3429000"/>
          </a:xfrm>
          <a:prstGeom prst="roundRect">
            <a:avLst>
              <a:gd name="adj" fmla="val 16667"/>
            </a:avLst>
          </a:prstGeom>
          <a:solidFill>
            <a:srgbClr val="FF0066"/>
          </a:solidFill>
          <a:ln w="9525">
            <a:solidFill>
              <a:schemeClr val="tx1"/>
            </a:solidFill>
            <a:round/>
            <a:headEnd/>
            <a:tailEnd/>
          </a:ln>
          <a:effectLst/>
        </p:spPr>
        <p:txBody>
          <a:bodyPr wrap="none" anchor="ctr"/>
          <a:lstStyle/>
          <a:p>
            <a:pPr algn="ctr"/>
            <a:endParaRPr lang="id-ID"/>
          </a:p>
        </p:txBody>
      </p:sp>
      <p:sp>
        <p:nvSpPr>
          <p:cNvPr id="46094" name="Rectangle 14"/>
          <p:cNvSpPr>
            <a:spLocks noChangeArrowheads="1"/>
          </p:cNvSpPr>
          <p:nvPr/>
        </p:nvSpPr>
        <p:spPr bwMode="auto">
          <a:xfrm>
            <a:off x="990600" y="2971800"/>
            <a:ext cx="7391400" cy="2819400"/>
          </a:xfrm>
          <a:prstGeom prst="rect">
            <a:avLst/>
          </a:prstGeom>
          <a:solidFill>
            <a:schemeClr val="accent1"/>
          </a:solidFill>
          <a:ln w="9525">
            <a:solidFill>
              <a:schemeClr val="tx1"/>
            </a:solidFill>
            <a:miter lim="800000"/>
            <a:headEnd/>
            <a:tailEnd/>
          </a:ln>
          <a:effectLst/>
        </p:spPr>
        <p:txBody>
          <a:bodyPr wrap="none" anchor="ctr"/>
          <a:lstStyle/>
          <a:p>
            <a:pPr algn="ctr"/>
            <a:endParaRPr lang="id-ID"/>
          </a:p>
        </p:txBody>
      </p:sp>
      <p:sp>
        <p:nvSpPr>
          <p:cNvPr id="46095" name="Text Box 15"/>
          <p:cNvSpPr txBox="1">
            <a:spLocks noChangeArrowheads="1"/>
          </p:cNvSpPr>
          <p:nvPr/>
        </p:nvSpPr>
        <p:spPr bwMode="auto">
          <a:xfrm>
            <a:off x="1219200" y="3048000"/>
            <a:ext cx="7086600" cy="2227263"/>
          </a:xfrm>
          <a:prstGeom prst="rect">
            <a:avLst/>
          </a:prstGeom>
          <a:noFill/>
          <a:ln w="9525">
            <a:noFill/>
            <a:miter lim="800000"/>
            <a:headEnd/>
            <a:tailEnd/>
          </a:ln>
          <a:effectLst/>
        </p:spPr>
        <p:txBody>
          <a:bodyPr>
            <a:spAutoFit/>
          </a:bodyPr>
          <a:lstStyle/>
          <a:p>
            <a:pPr>
              <a:spcBef>
                <a:spcPct val="50000"/>
              </a:spcBef>
            </a:pPr>
            <a:r>
              <a:rPr lang="en-US" sz="2800" dirty="0" err="1"/>
              <a:t>Untuk</a:t>
            </a:r>
            <a:r>
              <a:rPr lang="en-US" sz="2800" dirty="0"/>
              <a:t> </a:t>
            </a:r>
            <a:r>
              <a:rPr lang="en-US" sz="2800" dirty="0" err="1"/>
              <a:t>itu</a:t>
            </a:r>
            <a:r>
              <a:rPr lang="en-US" sz="2800" dirty="0"/>
              <a:t> guru </a:t>
            </a:r>
            <a:r>
              <a:rPr lang="en-US" sz="2800" dirty="0" err="1"/>
              <a:t>harus</a:t>
            </a:r>
            <a:r>
              <a:rPr lang="en-US" sz="2800" dirty="0"/>
              <a:t> </a:t>
            </a:r>
            <a:r>
              <a:rPr lang="en-US" sz="2800" dirty="0" err="1"/>
              <a:t>memahami</a:t>
            </a:r>
            <a:r>
              <a:rPr lang="en-US" sz="2800" dirty="0"/>
              <a:t> </a:t>
            </a:r>
            <a:r>
              <a:rPr lang="en-US" sz="2800" dirty="0" err="1"/>
              <a:t>perilaku</a:t>
            </a:r>
            <a:r>
              <a:rPr lang="en-US" sz="2800" dirty="0"/>
              <a:t> </a:t>
            </a:r>
            <a:r>
              <a:rPr lang="en-US" sz="2800" dirty="0" err="1"/>
              <a:t>siswa</a:t>
            </a:r>
            <a:r>
              <a:rPr lang="en-US" sz="2800" dirty="0"/>
              <a:t> </a:t>
            </a:r>
            <a:r>
              <a:rPr lang="en-US" sz="2800" dirty="0" err="1"/>
              <a:t>dengan</a:t>
            </a:r>
            <a:r>
              <a:rPr lang="en-US" sz="2800" dirty="0"/>
              <a:t> </a:t>
            </a:r>
            <a:r>
              <a:rPr lang="en-US" sz="2800" dirty="0" err="1"/>
              <a:t>mencoba</a:t>
            </a:r>
            <a:r>
              <a:rPr lang="en-US" sz="2800" dirty="0"/>
              <a:t> </a:t>
            </a:r>
            <a:r>
              <a:rPr lang="en-US" sz="2800" dirty="0" err="1"/>
              <a:t>memahami</a:t>
            </a:r>
            <a:r>
              <a:rPr lang="en-US" sz="2800" dirty="0"/>
              <a:t> </a:t>
            </a:r>
            <a:r>
              <a:rPr lang="en-US" sz="2800" dirty="0" err="1"/>
              <a:t>dunia</a:t>
            </a:r>
            <a:r>
              <a:rPr lang="en-US" sz="2800" dirty="0"/>
              <a:t> </a:t>
            </a:r>
            <a:r>
              <a:rPr lang="en-US" sz="2800" dirty="0" err="1"/>
              <a:t>persepsi</a:t>
            </a:r>
            <a:r>
              <a:rPr lang="en-US" sz="2800" dirty="0"/>
              <a:t> </a:t>
            </a:r>
            <a:r>
              <a:rPr lang="en-US" sz="2800" dirty="0" err="1"/>
              <a:t>siswa</a:t>
            </a:r>
            <a:r>
              <a:rPr lang="en-US" sz="2800" dirty="0"/>
              <a:t> </a:t>
            </a:r>
            <a:r>
              <a:rPr lang="en-US" sz="2800" dirty="0" err="1"/>
              <a:t>tersebut</a:t>
            </a:r>
            <a:r>
              <a:rPr lang="en-US" sz="2800" dirty="0"/>
              <a:t> </a:t>
            </a:r>
            <a:r>
              <a:rPr lang="en-US" sz="2800" dirty="0" err="1"/>
              <a:t>sehingga</a:t>
            </a:r>
            <a:r>
              <a:rPr lang="en-US" sz="2800" dirty="0"/>
              <a:t> </a:t>
            </a:r>
            <a:r>
              <a:rPr lang="en-US" sz="2800" dirty="0" err="1"/>
              <a:t>apabila</a:t>
            </a:r>
            <a:r>
              <a:rPr lang="en-US" sz="2800" dirty="0"/>
              <a:t> </a:t>
            </a:r>
            <a:r>
              <a:rPr lang="en-US" sz="2800" dirty="0" err="1"/>
              <a:t>ingin</a:t>
            </a:r>
            <a:r>
              <a:rPr lang="en-US" sz="2800" dirty="0"/>
              <a:t> </a:t>
            </a:r>
            <a:r>
              <a:rPr lang="en-US" sz="2800" dirty="0" err="1"/>
              <a:t>merubah</a:t>
            </a:r>
            <a:r>
              <a:rPr lang="en-US" sz="2800" dirty="0"/>
              <a:t> </a:t>
            </a:r>
            <a:r>
              <a:rPr lang="en-US" sz="2800" dirty="0" err="1"/>
              <a:t>perilakunya</a:t>
            </a:r>
            <a:r>
              <a:rPr lang="en-US" sz="2800" dirty="0"/>
              <a:t>, guru </a:t>
            </a:r>
            <a:r>
              <a:rPr lang="en-US" sz="2800" dirty="0" err="1"/>
              <a:t>harus</a:t>
            </a:r>
            <a:r>
              <a:rPr lang="en-US" sz="2800" dirty="0"/>
              <a:t> </a:t>
            </a:r>
            <a:r>
              <a:rPr lang="en-US" sz="2800" dirty="0" err="1"/>
              <a:t>berusaha</a:t>
            </a:r>
            <a:r>
              <a:rPr lang="en-US" sz="2800" dirty="0"/>
              <a:t> </a:t>
            </a:r>
            <a:r>
              <a:rPr lang="en-US" sz="2800" dirty="0" err="1"/>
              <a:t>merubah</a:t>
            </a:r>
            <a:r>
              <a:rPr lang="en-US" sz="2800" dirty="0"/>
              <a:t> </a:t>
            </a:r>
            <a:r>
              <a:rPr lang="en-US" sz="2800" dirty="0" err="1"/>
              <a:t>keyakinan</a:t>
            </a:r>
            <a:r>
              <a:rPr lang="en-US" sz="2800" dirty="0"/>
              <a:t> </a:t>
            </a:r>
            <a:r>
              <a:rPr lang="en-US" sz="2800" dirty="0" err="1"/>
              <a:t>atau</a:t>
            </a:r>
            <a:r>
              <a:rPr lang="en-US" sz="2800" dirty="0"/>
              <a:t> </a:t>
            </a:r>
            <a:r>
              <a:rPr lang="en-US" sz="2800" dirty="0" err="1"/>
              <a:t>pandangan</a:t>
            </a:r>
            <a:r>
              <a:rPr lang="en-US" sz="2800" dirty="0"/>
              <a:t> </a:t>
            </a:r>
            <a:r>
              <a:rPr lang="en-US" sz="2800" dirty="0" err="1"/>
              <a:t>siswa</a:t>
            </a:r>
            <a:r>
              <a:rPr lang="en-US" sz="2800" dirty="0"/>
              <a:t> yang </a:t>
            </a:r>
            <a:r>
              <a:rPr lang="en-US" sz="2800" dirty="0" err="1"/>
              <a:t>ada</a:t>
            </a:r>
            <a:r>
              <a:rPr lang="en-US" sz="2800" dirty="0"/>
              <a:t>. </a:t>
            </a:r>
          </a:p>
        </p:txBody>
      </p:sp>
      <p:pic>
        <p:nvPicPr>
          <p:cNvPr id="8" name="Picture 7" descr="jalan kaki.gif"/>
          <p:cNvPicPr>
            <a:picLocks noChangeAspect="1"/>
          </p:cNvPicPr>
          <p:nvPr/>
        </p:nvPicPr>
        <p:blipFill>
          <a:blip r:embed="rId2" cstate="print"/>
          <a:stretch>
            <a:fillRect/>
          </a:stretch>
        </p:blipFill>
        <p:spPr>
          <a:xfrm>
            <a:off x="1981200" y="5562600"/>
            <a:ext cx="908115" cy="1295400"/>
          </a:xfrm>
          <a:prstGeom prst="rect">
            <a:avLst/>
          </a:prstGeom>
        </p:spPr>
      </p:pic>
      <p:pic>
        <p:nvPicPr>
          <p:cNvPr id="9" name="Picture 8" descr="jalan kaki.gif"/>
          <p:cNvPicPr>
            <a:picLocks noChangeAspect="1"/>
          </p:cNvPicPr>
          <p:nvPr/>
        </p:nvPicPr>
        <p:blipFill>
          <a:blip r:embed="rId2" cstate="print"/>
          <a:stretch>
            <a:fillRect/>
          </a:stretch>
        </p:blipFill>
        <p:spPr>
          <a:xfrm>
            <a:off x="3124200" y="5562600"/>
            <a:ext cx="908115" cy="1295400"/>
          </a:xfrm>
          <a:prstGeom prst="rect">
            <a:avLst/>
          </a:prstGeom>
        </p:spPr>
      </p:pic>
      <p:pic>
        <p:nvPicPr>
          <p:cNvPr id="10" name="Picture 9" descr="jalan kaki.gif"/>
          <p:cNvPicPr>
            <a:picLocks noChangeAspect="1"/>
          </p:cNvPicPr>
          <p:nvPr/>
        </p:nvPicPr>
        <p:blipFill>
          <a:blip r:embed="rId2" cstate="print"/>
          <a:stretch>
            <a:fillRect/>
          </a:stretch>
        </p:blipFill>
        <p:spPr>
          <a:xfrm>
            <a:off x="4419600" y="5257800"/>
            <a:ext cx="908115" cy="1600200"/>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13" name="WordArt 9"/>
          <p:cNvSpPr>
            <a:spLocks noChangeArrowheads="1" noChangeShapeType="1" noTextEdit="1"/>
          </p:cNvSpPr>
          <p:nvPr/>
        </p:nvSpPr>
        <p:spPr bwMode="auto">
          <a:xfrm>
            <a:off x="762000" y="304800"/>
            <a:ext cx="6781800" cy="857250"/>
          </a:xfrm>
          <a:prstGeom prst="rect">
            <a:avLst/>
          </a:prstGeom>
        </p:spPr>
        <p:txBody>
          <a:bodyPr wrap="none" fromWordArt="1">
            <a:prstTxWarp prst="textPlain">
              <a:avLst>
                <a:gd name="adj" fmla="val 50000"/>
              </a:avLst>
            </a:prstTxWarp>
          </a:bodyPr>
          <a:lstStyle/>
          <a:p>
            <a:pPr algn="ctr"/>
            <a:r>
              <a:rPr lang="id-ID" sz="2400" kern="10">
                <a:ln w="12700">
                  <a:solidFill>
                    <a:srgbClr val="3333CC"/>
                  </a:solidFill>
                  <a:round/>
                  <a:headEnd/>
                  <a:tailEnd/>
                </a:ln>
                <a:solidFill>
                  <a:srgbClr val="B2B2B2">
                    <a:alpha val="50000"/>
                  </a:srgbClr>
                </a:solidFill>
                <a:effectLst>
                  <a:outerShdw dist="45791" dir="2021404" algn="ctr" rotWithShape="0">
                    <a:srgbClr val="9999FF"/>
                  </a:outerShdw>
                </a:effectLst>
                <a:latin typeface="Arial Black"/>
              </a:rPr>
              <a:t>b.Abraham Maslow</a:t>
            </a:r>
          </a:p>
        </p:txBody>
      </p:sp>
      <p:sp>
        <p:nvSpPr>
          <p:cNvPr id="47114" name="AutoShape 10"/>
          <p:cNvSpPr>
            <a:spLocks noChangeArrowheads="1"/>
          </p:cNvSpPr>
          <p:nvPr/>
        </p:nvSpPr>
        <p:spPr bwMode="auto">
          <a:xfrm>
            <a:off x="609600" y="1219200"/>
            <a:ext cx="5562600" cy="4876800"/>
          </a:xfrm>
          <a:prstGeom prst="roundRect">
            <a:avLst>
              <a:gd name="adj" fmla="val 16667"/>
            </a:avLst>
          </a:prstGeom>
          <a:solidFill>
            <a:srgbClr val="FF99CC"/>
          </a:solidFill>
          <a:ln w="9525">
            <a:solidFill>
              <a:schemeClr val="tx1"/>
            </a:solidFill>
            <a:round/>
            <a:headEnd/>
            <a:tailEnd/>
          </a:ln>
          <a:effectLst/>
        </p:spPr>
        <p:txBody>
          <a:bodyPr wrap="none" anchor="ctr"/>
          <a:lstStyle/>
          <a:p>
            <a:endParaRPr lang="id-ID"/>
          </a:p>
        </p:txBody>
      </p:sp>
      <p:sp>
        <p:nvSpPr>
          <p:cNvPr id="47115" name="Text Box 11"/>
          <p:cNvSpPr txBox="1">
            <a:spLocks noChangeArrowheads="1"/>
          </p:cNvSpPr>
          <p:nvPr/>
        </p:nvSpPr>
        <p:spPr bwMode="auto">
          <a:xfrm>
            <a:off x="838200" y="1371600"/>
            <a:ext cx="5334000" cy="4524315"/>
          </a:xfrm>
          <a:prstGeom prst="rect">
            <a:avLst/>
          </a:prstGeom>
          <a:noFill/>
          <a:ln w="9525">
            <a:noFill/>
            <a:miter lim="800000"/>
            <a:headEnd/>
            <a:tailEnd/>
          </a:ln>
          <a:effectLst/>
        </p:spPr>
        <p:txBody>
          <a:bodyPr wrap="square">
            <a:spAutoFit/>
          </a:bodyPr>
          <a:lstStyle/>
          <a:p>
            <a:pPr>
              <a:spcBef>
                <a:spcPct val="50000"/>
              </a:spcBef>
            </a:pPr>
            <a:r>
              <a:rPr lang="en-US" sz="3200" dirty="0" err="1"/>
              <a:t>manusia</a:t>
            </a:r>
            <a:r>
              <a:rPr lang="en-US" sz="3200" dirty="0"/>
              <a:t> </a:t>
            </a:r>
            <a:r>
              <a:rPr lang="en-US" sz="3200" dirty="0" err="1"/>
              <a:t>termotivasi</a:t>
            </a:r>
            <a:r>
              <a:rPr lang="en-US" sz="3200" dirty="0"/>
              <a:t> </a:t>
            </a:r>
            <a:r>
              <a:rPr lang="en-US" sz="3200" dirty="0" err="1"/>
              <a:t>untuk</a:t>
            </a:r>
            <a:r>
              <a:rPr lang="en-US" sz="3200" dirty="0"/>
              <a:t> </a:t>
            </a:r>
            <a:r>
              <a:rPr lang="en-US" sz="3200" dirty="0" err="1"/>
              <a:t>memenuhi</a:t>
            </a:r>
            <a:r>
              <a:rPr lang="en-US" sz="3200" dirty="0"/>
              <a:t> </a:t>
            </a:r>
            <a:r>
              <a:rPr lang="en-US" sz="3200" dirty="0" err="1"/>
              <a:t>kebutuhan-kebutuhan</a:t>
            </a:r>
            <a:r>
              <a:rPr lang="en-US" sz="3200" dirty="0"/>
              <a:t> </a:t>
            </a:r>
            <a:r>
              <a:rPr lang="en-US" sz="3200" dirty="0" err="1"/>
              <a:t>hidupnya</a:t>
            </a:r>
            <a:r>
              <a:rPr lang="en-US" sz="3200" dirty="0"/>
              <a:t>. </a:t>
            </a:r>
            <a:r>
              <a:rPr lang="en-US" sz="3200" dirty="0" err="1"/>
              <a:t>Kebutuhan-kebutuhan</a:t>
            </a:r>
            <a:r>
              <a:rPr lang="en-US" sz="3200" dirty="0"/>
              <a:t> </a:t>
            </a:r>
            <a:r>
              <a:rPr lang="en-US" sz="3200" dirty="0" err="1"/>
              <a:t>tersebut</a:t>
            </a:r>
            <a:r>
              <a:rPr lang="en-US" sz="3200" dirty="0"/>
              <a:t> </a:t>
            </a:r>
            <a:r>
              <a:rPr lang="en-US" sz="3200" dirty="0" err="1"/>
              <a:t>memiliki</a:t>
            </a:r>
            <a:r>
              <a:rPr lang="en-US" sz="3200" dirty="0"/>
              <a:t> </a:t>
            </a:r>
            <a:r>
              <a:rPr lang="en-US" sz="3200" dirty="0" err="1"/>
              <a:t>tingkatan</a:t>
            </a:r>
            <a:r>
              <a:rPr lang="en-US" sz="3200" dirty="0"/>
              <a:t> </a:t>
            </a:r>
            <a:r>
              <a:rPr lang="en-US" sz="3200" dirty="0" err="1"/>
              <a:t>atau</a:t>
            </a:r>
            <a:r>
              <a:rPr lang="en-US" sz="3200" dirty="0"/>
              <a:t> </a:t>
            </a:r>
            <a:r>
              <a:rPr lang="en-US" sz="3200" dirty="0" err="1"/>
              <a:t>hirarki</a:t>
            </a:r>
            <a:r>
              <a:rPr lang="en-US" sz="3200" dirty="0"/>
              <a:t>, </a:t>
            </a:r>
            <a:r>
              <a:rPr lang="en-US" sz="3200" dirty="0" err="1"/>
              <a:t>mulai</a:t>
            </a:r>
            <a:r>
              <a:rPr lang="en-US" sz="3200" dirty="0"/>
              <a:t> </a:t>
            </a:r>
            <a:r>
              <a:rPr lang="en-US" sz="3200" dirty="0" err="1"/>
              <a:t>dari</a:t>
            </a:r>
            <a:r>
              <a:rPr lang="en-US" sz="3200" dirty="0"/>
              <a:t> yang paling </a:t>
            </a:r>
            <a:r>
              <a:rPr lang="en-US" sz="3200" dirty="0" err="1"/>
              <a:t>rendah</a:t>
            </a:r>
            <a:r>
              <a:rPr lang="en-US" sz="3200" dirty="0"/>
              <a:t> (</a:t>
            </a:r>
            <a:r>
              <a:rPr lang="en-US" sz="3200" dirty="0" err="1"/>
              <a:t>bersifat</a:t>
            </a:r>
            <a:r>
              <a:rPr lang="en-US" sz="3200" dirty="0"/>
              <a:t> </a:t>
            </a:r>
            <a:r>
              <a:rPr lang="en-US" sz="3200" dirty="0" err="1"/>
              <a:t>dasar</a:t>
            </a:r>
            <a:r>
              <a:rPr lang="en-US" sz="3200" dirty="0"/>
              <a:t>/</a:t>
            </a:r>
            <a:r>
              <a:rPr lang="en-US" sz="3200" dirty="0" err="1"/>
              <a:t>fisiologis</a:t>
            </a:r>
            <a:r>
              <a:rPr lang="en-US" sz="3200" dirty="0"/>
              <a:t>) </a:t>
            </a:r>
            <a:r>
              <a:rPr lang="en-US" sz="3200" dirty="0" err="1"/>
              <a:t>sampai</a:t>
            </a:r>
            <a:r>
              <a:rPr lang="en-US" sz="3200" dirty="0"/>
              <a:t> yang paling </a:t>
            </a:r>
            <a:r>
              <a:rPr lang="en-US" sz="3200" dirty="0" err="1"/>
              <a:t>tinggi</a:t>
            </a:r>
            <a:r>
              <a:rPr lang="en-US" sz="3200" dirty="0"/>
              <a:t> (</a:t>
            </a:r>
            <a:r>
              <a:rPr lang="en-US" sz="3200" dirty="0" err="1"/>
              <a:t>aktualisasi</a:t>
            </a:r>
            <a:r>
              <a:rPr lang="en-US" sz="3200" dirty="0"/>
              <a:t> </a:t>
            </a:r>
            <a:r>
              <a:rPr lang="en-US" sz="3200" dirty="0" err="1"/>
              <a:t>diri</a:t>
            </a:r>
            <a:r>
              <a:rPr lang="en-US" sz="3200" dirty="0"/>
              <a:t>). </a:t>
            </a:r>
          </a:p>
        </p:txBody>
      </p:sp>
      <p:pic>
        <p:nvPicPr>
          <p:cNvPr id="5" name="Picture 4" descr="animation-series.gif"/>
          <p:cNvPicPr>
            <a:picLocks noChangeAspect="1"/>
          </p:cNvPicPr>
          <p:nvPr/>
        </p:nvPicPr>
        <p:blipFill>
          <a:blip r:embed="rId2" cstate="print"/>
          <a:stretch>
            <a:fillRect/>
          </a:stretch>
        </p:blipFill>
        <p:spPr>
          <a:xfrm>
            <a:off x="6477000" y="2514600"/>
            <a:ext cx="2381250" cy="2895600"/>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6" name="WordArt 8"/>
          <p:cNvSpPr>
            <a:spLocks noChangeArrowheads="1" noChangeShapeType="1" noTextEdit="1"/>
          </p:cNvSpPr>
          <p:nvPr/>
        </p:nvSpPr>
        <p:spPr bwMode="auto">
          <a:xfrm>
            <a:off x="685800" y="762000"/>
            <a:ext cx="5562600" cy="685800"/>
          </a:xfrm>
          <a:prstGeom prst="rect">
            <a:avLst/>
          </a:prstGeom>
        </p:spPr>
        <p:txBody>
          <a:bodyPr wrap="none" fromWordArt="1">
            <a:prstTxWarp prst="textPlain">
              <a:avLst>
                <a:gd name="adj" fmla="val 50000"/>
              </a:avLst>
            </a:prstTxWarp>
          </a:bodyPr>
          <a:lstStyle/>
          <a:p>
            <a:pPr algn="ctr"/>
            <a:r>
              <a:rPr lang="id-ID" sz="3600" kern="1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Impact"/>
              </a:rPr>
              <a:t>c.    Carl Rogers </a:t>
            </a:r>
          </a:p>
        </p:txBody>
      </p:sp>
      <p:sp>
        <p:nvSpPr>
          <p:cNvPr id="48140" name="AutoShape 12"/>
          <p:cNvSpPr>
            <a:spLocks noChangeArrowheads="1"/>
          </p:cNvSpPr>
          <p:nvPr/>
        </p:nvSpPr>
        <p:spPr bwMode="auto">
          <a:xfrm>
            <a:off x="0" y="1752600"/>
            <a:ext cx="9144000" cy="5105400"/>
          </a:xfrm>
          <a:prstGeom prst="roundRect">
            <a:avLst>
              <a:gd name="adj" fmla="val 16667"/>
            </a:avLst>
          </a:prstGeom>
          <a:solidFill>
            <a:schemeClr val="accent1"/>
          </a:solidFill>
          <a:ln w="9525">
            <a:solidFill>
              <a:schemeClr val="tx1"/>
            </a:solidFill>
            <a:round/>
            <a:headEnd/>
            <a:tailEnd/>
          </a:ln>
          <a:effectLst/>
        </p:spPr>
        <p:txBody>
          <a:bodyPr wrap="none" anchor="ctr"/>
          <a:lstStyle/>
          <a:p>
            <a:endParaRPr lang="id-ID"/>
          </a:p>
        </p:txBody>
      </p:sp>
      <p:sp>
        <p:nvSpPr>
          <p:cNvPr id="48141" name="Text Box 13"/>
          <p:cNvSpPr txBox="1">
            <a:spLocks noChangeArrowheads="1"/>
          </p:cNvSpPr>
          <p:nvPr/>
        </p:nvSpPr>
        <p:spPr bwMode="auto">
          <a:xfrm>
            <a:off x="457200" y="2133600"/>
            <a:ext cx="8305800" cy="4362450"/>
          </a:xfrm>
          <a:prstGeom prst="rect">
            <a:avLst/>
          </a:prstGeom>
          <a:noFill/>
          <a:ln w="9525">
            <a:noFill/>
            <a:miter lim="800000"/>
            <a:headEnd/>
            <a:tailEnd/>
          </a:ln>
          <a:effectLst/>
        </p:spPr>
        <p:txBody>
          <a:bodyPr>
            <a:spAutoFit/>
          </a:bodyPr>
          <a:lstStyle/>
          <a:p>
            <a:pPr>
              <a:spcBef>
                <a:spcPct val="50000"/>
              </a:spcBef>
            </a:pPr>
            <a:r>
              <a:rPr lang="en-US" sz="2800" dirty="0" err="1">
                <a:latin typeface="Arial" pitchFamily="34" charset="0"/>
                <a:cs typeface="Arial" pitchFamily="34" charset="0"/>
              </a:rPr>
              <a:t>perlunya</a:t>
            </a:r>
            <a:r>
              <a:rPr lang="en-US" sz="2800" dirty="0">
                <a:latin typeface="Arial" pitchFamily="34" charset="0"/>
                <a:cs typeface="Arial" pitchFamily="34" charset="0"/>
              </a:rPr>
              <a:t> </a:t>
            </a:r>
            <a:r>
              <a:rPr lang="en-US" sz="2800" dirty="0" err="1">
                <a:latin typeface="Arial" pitchFamily="34" charset="0"/>
                <a:cs typeface="Arial" pitchFamily="34" charset="0"/>
              </a:rPr>
              <a:t>sikap</a:t>
            </a:r>
            <a:r>
              <a:rPr lang="en-US" sz="2800" dirty="0">
                <a:latin typeface="Arial" pitchFamily="34" charset="0"/>
                <a:cs typeface="Arial" pitchFamily="34" charset="0"/>
              </a:rPr>
              <a:t> </a:t>
            </a:r>
            <a:r>
              <a:rPr lang="en-US" sz="2800" dirty="0" err="1">
                <a:latin typeface="Arial" pitchFamily="34" charset="0"/>
                <a:cs typeface="Arial" pitchFamily="34" charset="0"/>
              </a:rPr>
              <a:t>saling</a:t>
            </a:r>
            <a:r>
              <a:rPr lang="en-US" sz="2800" dirty="0">
                <a:latin typeface="Arial" pitchFamily="34" charset="0"/>
                <a:cs typeface="Arial" pitchFamily="34" charset="0"/>
              </a:rPr>
              <a:t>  </a:t>
            </a:r>
            <a:r>
              <a:rPr lang="en-US" sz="2800" dirty="0" err="1">
                <a:latin typeface="Arial" pitchFamily="34" charset="0"/>
                <a:cs typeface="Arial" pitchFamily="34" charset="0"/>
              </a:rPr>
              <a:t>menghargai</a:t>
            </a:r>
            <a:r>
              <a:rPr lang="en-US" sz="2800" dirty="0">
                <a:latin typeface="Arial" pitchFamily="34" charset="0"/>
                <a:cs typeface="Arial" pitchFamily="34" charset="0"/>
              </a:rPr>
              <a:t>  </a:t>
            </a:r>
            <a:r>
              <a:rPr lang="en-US" sz="2800" dirty="0" err="1">
                <a:latin typeface="Arial" pitchFamily="34" charset="0"/>
                <a:cs typeface="Arial" pitchFamily="34" charset="0"/>
              </a:rPr>
              <a:t>dan</a:t>
            </a:r>
            <a:r>
              <a:rPr lang="en-US" sz="2800" dirty="0">
                <a:latin typeface="Arial" pitchFamily="34" charset="0"/>
                <a:cs typeface="Arial" pitchFamily="34" charset="0"/>
              </a:rPr>
              <a:t> </a:t>
            </a:r>
            <a:r>
              <a:rPr lang="en-US" sz="2800" dirty="0" err="1">
                <a:latin typeface="Arial" pitchFamily="34" charset="0"/>
                <a:cs typeface="Arial" pitchFamily="34" charset="0"/>
              </a:rPr>
              <a:t>tanpa</a:t>
            </a:r>
            <a:r>
              <a:rPr lang="en-US" sz="2800" dirty="0">
                <a:latin typeface="Arial" pitchFamily="34" charset="0"/>
                <a:cs typeface="Arial" pitchFamily="34" charset="0"/>
              </a:rPr>
              <a:t>  </a:t>
            </a:r>
            <a:r>
              <a:rPr lang="en-US" sz="2800" dirty="0" err="1">
                <a:latin typeface="Arial" pitchFamily="34" charset="0"/>
                <a:cs typeface="Arial" pitchFamily="34" charset="0"/>
              </a:rPr>
              <a:t>prasangka</a:t>
            </a:r>
            <a:r>
              <a:rPr lang="en-US" sz="2800" dirty="0">
                <a:latin typeface="Arial" pitchFamily="34" charset="0"/>
                <a:cs typeface="Arial" pitchFamily="34" charset="0"/>
              </a:rPr>
              <a:t>  (</a:t>
            </a:r>
            <a:r>
              <a:rPr lang="en-US" sz="2800" dirty="0" err="1">
                <a:latin typeface="Arial" pitchFamily="34" charset="0"/>
                <a:cs typeface="Arial" pitchFamily="34" charset="0"/>
              </a:rPr>
              <a:t>antara</a:t>
            </a:r>
            <a:r>
              <a:rPr lang="en-US" sz="2800" dirty="0">
                <a:latin typeface="Arial" pitchFamily="34" charset="0"/>
                <a:cs typeface="Arial" pitchFamily="34" charset="0"/>
              </a:rPr>
              <a:t> </a:t>
            </a:r>
            <a:r>
              <a:rPr lang="en-US" sz="2800" dirty="0" err="1">
                <a:latin typeface="Arial" pitchFamily="34" charset="0"/>
                <a:cs typeface="Arial" pitchFamily="34" charset="0"/>
              </a:rPr>
              <a:t>klien</a:t>
            </a:r>
            <a:r>
              <a:rPr lang="en-US" sz="2800" dirty="0">
                <a:latin typeface="Arial" pitchFamily="34" charset="0"/>
                <a:cs typeface="Arial" pitchFamily="34" charset="0"/>
              </a:rPr>
              <a:t> </a:t>
            </a:r>
            <a:r>
              <a:rPr lang="en-US" sz="2800" dirty="0" err="1">
                <a:latin typeface="Arial" pitchFamily="34" charset="0"/>
                <a:cs typeface="Arial" pitchFamily="34" charset="0"/>
              </a:rPr>
              <a:t>dan</a:t>
            </a:r>
            <a:r>
              <a:rPr lang="en-US" sz="2800" dirty="0">
                <a:latin typeface="Arial" pitchFamily="34" charset="0"/>
                <a:cs typeface="Arial" pitchFamily="34" charset="0"/>
              </a:rPr>
              <a:t> </a:t>
            </a:r>
            <a:r>
              <a:rPr lang="en-US" sz="2800" dirty="0" err="1">
                <a:latin typeface="Arial" pitchFamily="34" charset="0"/>
                <a:cs typeface="Arial" pitchFamily="34" charset="0"/>
              </a:rPr>
              <a:t>terapist</a:t>
            </a:r>
            <a:r>
              <a:rPr lang="en-US" sz="2800" dirty="0">
                <a:latin typeface="Arial" pitchFamily="34" charset="0"/>
                <a:cs typeface="Arial" pitchFamily="34" charset="0"/>
              </a:rPr>
              <a:t>)  </a:t>
            </a:r>
            <a:r>
              <a:rPr lang="en-US" sz="2800" dirty="0" err="1">
                <a:latin typeface="Arial" pitchFamily="34" charset="0"/>
                <a:cs typeface="Arial" pitchFamily="34" charset="0"/>
              </a:rPr>
              <a:t>dalam</a:t>
            </a:r>
            <a:r>
              <a:rPr lang="en-US" sz="2800" dirty="0">
                <a:latin typeface="Arial" pitchFamily="34" charset="0"/>
                <a:cs typeface="Arial" pitchFamily="34" charset="0"/>
              </a:rPr>
              <a:t>  </a:t>
            </a:r>
            <a:r>
              <a:rPr lang="en-US" sz="2800" dirty="0" err="1">
                <a:latin typeface="Arial" pitchFamily="34" charset="0"/>
                <a:cs typeface="Arial" pitchFamily="34" charset="0"/>
              </a:rPr>
              <a:t>membantu</a:t>
            </a:r>
            <a:r>
              <a:rPr lang="en-US" sz="2800" dirty="0">
                <a:latin typeface="Arial" pitchFamily="34" charset="0"/>
                <a:cs typeface="Arial" pitchFamily="34" charset="0"/>
              </a:rPr>
              <a:t> </a:t>
            </a:r>
            <a:r>
              <a:rPr lang="en-US" sz="2800" dirty="0" err="1">
                <a:latin typeface="Arial" pitchFamily="34" charset="0"/>
                <a:cs typeface="Arial" pitchFamily="34" charset="0"/>
              </a:rPr>
              <a:t>individu</a:t>
            </a:r>
            <a:r>
              <a:rPr lang="en-US" sz="2800" dirty="0">
                <a:latin typeface="Arial" pitchFamily="34" charset="0"/>
                <a:cs typeface="Arial" pitchFamily="34" charset="0"/>
              </a:rPr>
              <a:t>  </a:t>
            </a:r>
            <a:r>
              <a:rPr lang="en-US" sz="2800" dirty="0" err="1">
                <a:latin typeface="Arial" pitchFamily="34" charset="0"/>
                <a:cs typeface="Arial" pitchFamily="34" charset="0"/>
              </a:rPr>
              <a:t>mengatasi</a:t>
            </a:r>
            <a:r>
              <a:rPr lang="en-US" sz="2800" dirty="0">
                <a:latin typeface="Arial" pitchFamily="34" charset="0"/>
                <a:cs typeface="Arial" pitchFamily="34" charset="0"/>
              </a:rPr>
              <a:t>  </a:t>
            </a:r>
            <a:r>
              <a:rPr lang="en-US" sz="2800" dirty="0" err="1">
                <a:latin typeface="Arial" pitchFamily="34" charset="0"/>
                <a:cs typeface="Arial" pitchFamily="34" charset="0"/>
              </a:rPr>
              <a:t>masalah-masalah</a:t>
            </a:r>
            <a:r>
              <a:rPr lang="en-US" sz="2800" dirty="0">
                <a:latin typeface="Arial" pitchFamily="34" charset="0"/>
                <a:cs typeface="Arial" pitchFamily="34" charset="0"/>
              </a:rPr>
              <a:t>  </a:t>
            </a:r>
            <a:r>
              <a:rPr lang="en-US" sz="2800" dirty="0" err="1">
                <a:latin typeface="Arial" pitchFamily="34" charset="0"/>
                <a:cs typeface="Arial" pitchFamily="34" charset="0"/>
              </a:rPr>
              <a:t>kehidupannya</a:t>
            </a:r>
            <a:r>
              <a:rPr lang="en-US" sz="2800" dirty="0">
                <a:latin typeface="Arial" pitchFamily="34" charset="0"/>
                <a:cs typeface="Arial" pitchFamily="34" charset="0"/>
              </a:rPr>
              <a:t>.  Rogers  </a:t>
            </a:r>
            <a:r>
              <a:rPr lang="en-US" sz="2800" dirty="0" err="1">
                <a:latin typeface="Arial" pitchFamily="34" charset="0"/>
                <a:cs typeface="Arial" pitchFamily="34" charset="0"/>
              </a:rPr>
              <a:t>menyakini</a:t>
            </a:r>
            <a:r>
              <a:rPr lang="en-US" sz="2800" dirty="0">
                <a:latin typeface="Arial" pitchFamily="34" charset="0"/>
                <a:cs typeface="Arial" pitchFamily="34" charset="0"/>
              </a:rPr>
              <a:t>  </a:t>
            </a:r>
            <a:r>
              <a:rPr lang="en-US" sz="2800" dirty="0" err="1">
                <a:latin typeface="Arial" pitchFamily="34" charset="0"/>
                <a:cs typeface="Arial" pitchFamily="34" charset="0"/>
              </a:rPr>
              <a:t>bahwa</a:t>
            </a:r>
            <a:r>
              <a:rPr lang="en-US" sz="2800" dirty="0">
                <a:latin typeface="Arial" pitchFamily="34" charset="0"/>
                <a:cs typeface="Arial" pitchFamily="34" charset="0"/>
              </a:rPr>
              <a:t> </a:t>
            </a:r>
            <a:r>
              <a:rPr lang="en-US" sz="2800" dirty="0" err="1">
                <a:latin typeface="Arial" pitchFamily="34" charset="0"/>
                <a:cs typeface="Arial" pitchFamily="34" charset="0"/>
              </a:rPr>
              <a:t>klien</a:t>
            </a:r>
            <a:r>
              <a:rPr lang="en-US" sz="2800" dirty="0">
                <a:latin typeface="Arial" pitchFamily="34" charset="0"/>
                <a:cs typeface="Arial" pitchFamily="34" charset="0"/>
              </a:rPr>
              <a:t> </a:t>
            </a:r>
            <a:r>
              <a:rPr lang="en-US" sz="2800" dirty="0" err="1">
                <a:latin typeface="Arial" pitchFamily="34" charset="0"/>
                <a:cs typeface="Arial" pitchFamily="34" charset="0"/>
              </a:rPr>
              <a:t>sebenarnya</a:t>
            </a:r>
            <a:r>
              <a:rPr lang="en-US" sz="2800" dirty="0">
                <a:latin typeface="Arial" pitchFamily="34" charset="0"/>
                <a:cs typeface="Arial" pitchFamily="34" charset="0"/>
              </a:rPr>
              <a:t> </a:t>
            </a:r>
            <a:r>
              <a:rPr lang="en-US" sz="2800" dirty="0" err="1">
                <a:latin typeface="Arial" pitchFamily="34" charset="0"/>
                <a:cs typeface="Arial" pitchFamily="34" charset="0"/>
              </a:rPr>
              <a:t>memiliki</a:t>
            </a:r>
            <a:r>
              <a:rPr lang="en-US" sz="2800" dirty="0">
                <a:latin typeface="Arial" pitchFamily="34" charset="0"/>
                <a:cs typeface="Arial" pitchFamily="34" charset="0"/>
              </a:rPr>
              <a:t> </a:t>
            </a:r>
            <a:r>
              <a:rPr lang="en-US" sz="2800" dirty="0" err="1">
                <a:latin typeface="Arial" pitchFamily="34" charset="0"/>
                <a:cs typeface="Arial" pitchFamily="34" charset="0"/>
              </a:rPr>
              <a:t>jawaban</a:t>
            </a:r>
            <a:r>
              <a:rPr lang="en-US" sz="2800" dirty="0">
                <a:latin typeface="Arial" pitchFamily="34" charset="0"/>
                <a:cs typeface="Arial" pitchFamily="34" charset="0"/>
              </a:rPr>
              <a:t> </a:t>
            </a:r>
            <a:r>
              <a:rPr lang="en-US" sz="2800" dirty="0" err="1">
                <a:latin typeface="Arial" pitchFamily="34" charset="0"/>
                <a:cs typeface="Arial" pitchFamily="34" charset="0"/>
              </a:rPr>
              <a:t>atas</a:t>
            </a:r>
            <a:r>
              <a:rPr lang="en-US" sz="2800" dirty="0">
                <a:latin typeface="Arial" pitchFamily="34" charset="0"/>
                <a:cs typeface="Arial" pitchFamily="34" charset="0"/>
              </a:rPr>
              <a:t>  </a:t>
            </a:r>
            <a:r>
              <a:rPr lang="en-US" sz="2800" dirty="0" err="1">
                <a:latin typeface="Arial" pitchFamily="34" charset="0"/>
                <a:cs typeface="Arial" pitchFamily="34" charset="0"/>
              </a:rPr>
              <a:t>permasalahan</a:t>
            </a:r>
            <a:r>
              <a:rPr lang="en-US" sz="2800" dirty="0">
                <a:latin typeface="Arial" pitchFamily="34" charset="0"/>
                <a:cs typeface="Arial" pitchFamily="34" charset="0"/>
              </a:rPr>
              <a:t>  yang  </a:t>
            </a:r>
            <a:r>
              <a:rPr lang="en-US" sz="2800" dirty="0" err="1">
                <a:latin typeface="Arial" pitchFamily="34" charset="0"/>
                <a:cs typeface="Arial" pitchFamily="34" charset="0"/>
              </a:rPr>
              <a:t>dihadapinya</a:t>
            </a:r>
            <a:r>
              <a:rPr lang="en-US" sz="2800" dirty="0">
                <a:latin typeface="Arial" pitchFamily="34" charset="0"/>
                <a:cs typeface="Arial" pitchFamily="34" charset="0"/>
              </a:rPr>
              <a:t>  </a:t>
            </a:r>
            <a:r>
              <a:rPr lang="en-US" sz="2800" dirty="0" err="1">
                <a:latin typeface="Arial" pitchFamily="34" charset="0"/>
                <a:cs typeface="Arial" pitchFamily="34" charset="0"/>
              </a:rPr>
              <a:t>dan</a:t>
            </a:r>
            <a:r>
              <a:rPr lang="en-US" sz="2800" dirty="0">
                <a:latin typeface="Arial" pitchFamily="34" charset="0"/>
                <a:cs typeface="Arial" pitchFamily="34" charset="0"/>
              </a:rPr>
              <a:t> </a:t>
            </a:r>
            <a:r>
              <a:rPr lang="en-US" sz="2800" dirty="0" err="1">
                <a:latin typeface="Arial" pitchFamily="34" charset="0"/>
                <a:cs typeface="Arial" pitchFamily="34" charset="0"/>
              </a:rPr>
              <a:t>tugas</a:t>
            </a:r>
            <a:r>
              <a:rPr lang="en-US" sz="2800" dirty="0">
                <a:latin typeface="Arial" pitchFamily="34" charset="0"/>
                <a:cs typeface="Arial" pitchFamily="34" charset="0"/>
              </a:rPr>
              <a:t> </a:t>
            </a:r>
            <a:r>
              <a:rPr lang="en-US" sz="2800" dirty="0" err="1">
                <a:latin typeface="Arial" pitchFamily="34" charset="0"/>
                <a:cs typeface="Arial" pitchFamily="34" charset="0"/>
              </a:rPr>
              <a:t>terapist</a:t>
            </a:r>
            <a:r>
              <a:rPr lang="en-US" sz="2800" dirty="0">
                <a:latin typeface="Arial" pitchFamily="34" charset="0"/>
                <a:cs typeface="Arial" pitchFamily="34" charset="0"/>
              </a:rPr>
              <a:t> </a:t>
            </a:r>
            <a:r>
              <a:rPr lang="en-US" sz="2800" dirty="0" err="1">
                <a:latin typeface="Arial" pitchFamily="34" charset="0"/>
                <a:cs typeface="Arial" pitchFamily="34" charset="0"/>
              </a:rPr>
              <a:t>hanya</a:t>
            </a:r>
            <a:r>
              <a:rPr lang="en-US" sz="2800" dirty="0">
                <a:latin typeface="Arial" pitchFamily="34" charset="0"/>
                <a:cs typeface="Arial" pitchFamily="34" charset="0"/>
              </a:rPr>
              <a:t>  </a:t>
            </a:r>
            <a:r>
              <a:rPr lang="en-US" sz="2800" dirty="0" err="1">
                <a:latin typeface="Arial" pitchFamily="34" charset="0"/>
                <a:cs typeface="Arial" pitchFamily="34" charset="0"/>
              </a:rPr>
              <a:t>membimbing</a:t>
            </a:r>
            <a:r>
              <a:rPr lang="en-US" sz="2800" dirty="0">
                <a:latin typeface="Arial" pitchFamily="34" charset="0"/>
                <a:cs typeface="Arial" pitchFamily="34" charset="0"/>
              </a:rPr>
              <a:t> </a:t>
            </a:r>
            <a:r>
              <a:rPr lang="en-US" sz="2800" dirty="0" err="1">
                <a:latin typeface="Arial" pitchFamily="34" charset="0"/>
                <a:cs typeface="Arial" pitchFamily="34" charset="0"/>
              </a:rPr>
              <a:t>klien</a:t>
            </a:r>
            <a:r>
              <a:rPr lang="en-US" sz="2800" dirty="0">
                <a:latin typeface="Arial" pitchFamily="34" charset="0"/>
                <a:cs typeface="Arial" pitchFamily="34" charset="0"/>
              </a:rPr>
              <a:t>  </a:t>
            </a:r>
            <a:r>
              <a:rPr lang="en-US" sz="2800" dirty="0" err="1">
                <a:latin typeface="Arial" pitchFamily="34" charset="0"/>
                <a:cs typeface="Arial" pitchFamily="34" charset="0"/>
              </a:rPr>
              <a:t>menemukan</a:t>
            </a:r>
            <a:r>
              <a:rPr lang="en-US" sz="2800" dirty="0">
                <a:latin typeface="Arial" pitchFamily="34" charset="0"/>
                <a:cs typeface="Arial" pitchFamily="34" charset="0"/>
              </a:rPr>
              <a:t>  </a:t>
            </a:r>
            <a:r>
              <a:rPr lang="en-US" sz="2800" dirty="0" err="1">
                <a:latin typeface="Arial" pitchFamily="34" charset="0"/>
                <a:cs typeface="Arial" pitchFamily="34" charset="0"/>
              </a:rPr>
              <a:t>jawaban</a:t>
            </a:r>
            <a:r>
              <a:rPr lang="en-US" sz="2800" dirty="0">
                <a:latin typeface="Arial" pitchFamily="34" charset="0"/>
                <a:cs typeface="Arial" pitchFamily="34" charset="0"/>
              </a:rPr>
              <a:t>  yang </a:t>
            </a:r>
            <a:r>
              <a:rPr lang="en-US" sz="2800" dirty="0" err="1">
                <a:latin typeface="Arial" pitchFamily="34" charset="0"/>
                <a:cs typeface="Arial" pitchFamily="34" charset="0"/>
              </a:rPr>
              <a:t>benar</a:t>
            </a:r>
            <a:r>
              <a:rPr lang="en-US" sz="2800" dirty="0">
                <a:latin typeface="Arial" pitchFamily="34" charset="0"/>
                <a:cs typeface="Arial" pitchFamily="34" charset="0"/>
              </a:rPr>
              <a:t>.  </a:t>
            </a:r>
            <a:r>
              <a:rPr lang="en-US" sz="2800" dirty="0" err="1">
                <a:latin typeface="Arial" pitchFamily="34" charset="0"/>
                <a:cs typeface="Arial" pitchFamily="34" charset="0"/>
              </a:rPr>
              <a:t>Menurut</a:t>
            </a:r>
            <a:r>
              <a:rPr lang="en-US" sz="2800" dirty="0">
                <a:latin typeface="Arial" pitchFamily="34" charset="0"/>
                <a:cs typeface="Arial" pitchFamily="34" charset="0"/>
              </a:rPr>
              <a:t> Rogers, </a:t>
            </a:r>
            <a:r>
              <a:rPr lang="en-US" sz="2800" dirty="0" err="1">
                <a:latin typeface="Arial" pitchFamily="34" charset="0"/>
                <a:cs typeface="Arial" pitchFamily="34" charset="0"/>
              </a:rPr>
              <a:t>teknik-teknik</a:t>
            </a:r>
            <a:r>
              <a:rPr lang="en-US" sz="2800" dirty="0">
                <a:latin typeface="Arial" pitchFamily="34" charset="0"/>
                <a:cs typeface="Arial" pitchFamily="34" charset="0"/>
              </a:rPr>
              <a:t>   assessment   </a:t>
            </a:r>
            <a:r>
              <a:rPr lang="en-US" sz="2800" dirty="0" err="1">
                <a:latin typeface="Arial" pitchFamily="34" charset="0"/>
                <a:cs typeface="Arial" pitchFamily="34" charset="0"/>
              </a:rPr>
              <a:t>dan</a:t>
            </a:r>
            <a:r>
              <a:rPr lang="en-US" sz="2800" dirty="0">
                <a:latin typeface="Arial" pitchFamily="34" charset="0"/>
                <a:cs typeface="Arial" pitchFamily="34" charset="0"/>
              </a:rPr>
              <a:t>  </a:t>
            </a:r>
            <a:r>
              <a:rPr lang="en-US" sz="2800" dirty="0" err="1">
                <a:latin typeface="Arial" pitchFamily="34" charset="0"/>
                <a:cs typeface="Arial" pitchFamily="34" charset="0"/>
              </a:rPr>
              <a:t>pendapat</a:t>
            </a:r>
            <a:r>
              <a:rPr lang="en-US" sz="2800" dirty="0">
                <a:latin typeface="Arial" pitchFamily="34" charset="0"/>
                <a:cs typeface="Arial" pitchFamily="34" charset="0"/>
              </a:rPr>
              <a:t>   </a:t>
            </a:r>
            <a:r>
              <a:rPr lang="en-US" sz="2800" dirty="0" err="1">
                <a:latin typeface="Arial" pitchFamily="34" charset="0"/>
                <a:cs typeface="Arial" pitchFamily="34" charset="0"/>
              </a:rPr>
              <a:t>para</a:t>
            </a:r>
            <a:r>
              <a:rPr lang="en-US" sz="2800" dirty="0">
                <a:latin typeface="Arial" pitchFamily="34" charset="0"/>
                <a:cs typeface="Arial" pitchFamily="34" charset="0"/>
              </a:rPr>
              <a:t>   </a:t>
            </a:r>
            <a:r>
              <a:rPr lang="en-US" sz="2800" dirty="0" err="1">
                <a:latin typeface="Arial" pitchFamily="34" charset="0"/>
                <a:cs typeface="Arial" pitchFamily="34" charset="0"/>
              </a:rPr>
              <a:t>terapist</a:t>
            </a:r>
            <a:r>
              <a:rPr lang="en-US" sz="2800" dirty="0">
                <a:latin typeface="Arial" pitchFamily="34" charset="0"/>
                <a:cs typeface="Arial" pitchFamily="34" charset="0"/>
              </a:rPr>
              <a:t>  </a:t>
            </a:r>
            <a:r>
              <a:rPr lang="en-US" sz="2800" dirty="0" err="1">
                <a:latin typeface="Arial" pitchFamily="34" charset="0"/>
                <a:cs typeface="Arial" pitchFamily="34" charset="0"/>
              </a:rPr>
              <a:t>bukanlah</a:t>
            </a:r>
            <a:r>
              <a:rPr lang="en-US" sz="2800" dirty="0">
                <a:latin typeface="Arial" pitchFamily="34" charset="0"/>
                <a:cs typeface="Arial" pitchFamily="34" charset="0"/>
              </a:rPr>
              <a:t>  </a:t>
            </a:r>
            <a:r>
              <a:rPr lang="en-US" sz="2800" dirty="0" err="1">
                <a:latin typeface="Arial" pitchFamily="34" charset="0"/>
                <a:cs typeface="Arial" pitchFamily="34" charset="0"/>
              </a:rPr>
              <a:t>hal</a:t>
            </a:r>
            <a:r>
              <a:rPr lang="en-US" sz="2800" dirty="0">
                <a:latin typeface="Arial" pitchFamily="34" charset="0"/>
                <a:cs typeface="Arial" pitchFamily="34" charset="0"/>
              </a:rPr>
              <a:t>  yang   </a:t>
            </a:r>
            <a:r>
              <a:rPr lang="en-US" sz="2800" dirty="0" err="1">
                <a:latin typeface="Arial" pitchFamily="34" charset="0"/>
                <a:cs typeface="Arial" pitchFamily="34" charset="0"/>
              </a:rPr>
              <a:t>penting</a:t>
            </a:r>
            <a:r>
              <a:rPr lang="en-US" sz="2800" dirty="0">
                <a:latin typeface="Arial" pitchFamily="34" charset="0"/>
                <a:cs typeface="Arial" pitchFamily="34" charset="0"/>
              </a:rPr>
              <a:t>  </a:t>
            </a:r>
            <a:r>
              <a:rPr lang="en-US" sz="2800" dirty="0" err="1">
                <a:latin typeface="Arial" pitchFamily="34" charset="0"/>
                <a:cs typeface="Arial" pitchFamily="34" charset="0"/>
              </a:rPr>
              <a:t>dalam</a:t>
            </a:r>
            <a:r>
              <a:rPr lang="en-US" sz="2800" dirty="0">
                <a:latin typeface="Arial" pitchFamily="34" charset="0"/>
                <a:cs typeface="Arial" pitchFamily="34" charset="0"/>
              </a:rPr>
              <a:t> </a:t>
            </a:r>
            <a:r>
              <a:rPr lang="en-US" sz="2800" dirty="0" err="1">
                <a:latin typeface="Arial" pitchFamily="34" charset="0"/>
                <a:cs typeface="Arial" pitchFamily="34" charset="0"/>
              </a:rPr>
              <a:t>melakukan</a:t>
            </a:r>
            <a:r>
              <a:rPr lang="en-US" sz="2800" dirty="0">
                <a:latin typeface="Arial" pitchFamily="34" charset="0"/>
                <a:cs typeface="Arial" pitchFamily="34" charset="0"/>
              </a:rPr>
              <a:t> treatment </a:t>
            </a:r>
            <a:r>
              <a:rPr lang="en-US" sz="2800" dirty="0" err="1">
                <a:latin typeface="Arial" pitchFamily="34" charset="0"/>
                <a:cs typeface="Arial" pitchFamily="34" charset="0"/>
              </a:rPr>
              <a:t>kepada</a:t>
            </a:r>
            <a:r>
              <a:rPr lang="en-US" sz="2800" dirty="0">
                <a:latin typeface="Arial" pitchFamily="34" charset="0"/>
                <a:cs typeface="Arial" pitchFamily="34" charset="0"/>
              </a:rPr>
              <a:t> </a:t>
            </a:r>
            <a:r>
              <a:rPr lang="en-US" sz="2800" dirty="0" err="1">
                <a:latin typeface="Arial" pitchFamily="34" charset="0"/>
                <a:cs typeface="Arial" pitchFamily="34" charset="0"/>
              </a:rPr>
              <a:t>klien</a:t>
            </a:r>
            <a:r>
              <a:rPr lang="en-US" sz="2800" dirty="0">
                <a:latin typeface="Arial" pitchFamily="34" charset="0"/>
                <a:cs typeface="Arial" pitchFamily="34" charset="0"/>
              </a:rPr>
              <a:t>.</a:t>
            </a:r>
          </a:p>
        </p:txBody>
      </p:sp>
      <p:pic>
        <p:nvPicPr>
          <p:cNvPr id="5" name="Picture 4" descr="orang hutan.gif"/>
          <p:cNvPicPr>
            <a:picLocks noChangeAspect="1"/>
          </p:cNvPicPr>
          <p:nvPr/>
        </p:nvPicPr>
        <p:blipFill>
          <a:blip r:embed="rId2" cstate="print"/>
          <a:stretch>
            <a:fillRect/>
          </a:stretch>
        </p:blipFill>
        <p:spPr>
          <a:xfrm>
            <a:off x="6553200" y="0"/>
            <a:ext cx="1543050" cy="2133600"/>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61" name="Text Box 9"/>
          <p:cNvSpPr txBox="1">
            <a:spLocks noChangeArrowheads="1"/>
          </p:cNvSpPr>
          <p:nvPr/>
        </p:nvSpPr>
        <p:spPr bwMode="auto">
          <a:xfrm>
            <a:off x="381000" y="1577975"/>
            <a:ext cx="8458200" cy="4914900"/>
          </a:xfrm>
          <a:prstGeom prst="rect">
            <a:avLst/>
          </a:prstGeom>
          <a:gradFill rotWithShape="1">
            <a:gsLst>
              <a:gs pos="0">
                <a:srgbClr val="000082"/>
              </a:gs>
              <a:gs pos="30000">
                <a:srgbClr val="66008F"/>
              </a:gs>
              <a:gs pos="64999">
                <a:srgbClr val="BA0066"/>
              </a:gs>
              <a:gs pos="89999">
                <a:srgbClr val="FF0000"/>
              </a:gs>
              <a:gs pos="100000">
                <a:srgbClr val="FF8200"/>
              </a:gs>
            </a:gsLst>
            <a:lin ang="18900000" scaled="1"/>
          </a:gradFill>
          <a:ln w="76200" cmpd="tri">
            <a:pattFill prst="pct90">
              <a:fgClr>
                <a:schemeClr val="tx1"/>
              </a:fgClr>
              <a:bgClr>
                <a:srgbClr val="FFFFFF"/>
              </a:bgClr>
            </a:pattFill>
            <a:miter lim="800000"/>
            <a:headEnd/>
            <a:tailEnd/>
          </a:ln>
          <a:effectLst/>
        </p:spPr>
        <p:txBody>
          <a:bodyPr>
            <a:spAutoFit/>
          </a:bodyPr>
          <a:lstStyle/>
          <a:p>
            <a:r>
              <a:rPr lang="en-US" sz="2400">
                <a:solidFill>
                  <a:schemeClr val="bg1"/>
                </a:solidFill>
                <a:latin typeface="Arial Unicode MS" pitchFamily="34" charset="-128"/>
              </a:rPr>
              <a:t>Manfaat dari beberapa teori belajar adalah :</a:t>
            </a:r>
            <a:br>
              <a:rPr lang="en-US" sz="2400">
                <a:solidFill>
                  <a:schemeClr val="bg1"/>
                </a:solidFill>
                <a:latin typeface="Arial Unicode MS" pitchFamily="34" charset="-128"/>
              </a:rPr>
            </a:br>
            <a:r>
              <a:rPr lang="en-US" sz="2400">
                <a:solidFill>
                  <a:schemeClr val="bg1"/>
                </a:solidFill>
                <a:latin typeface="Arial Unicode MS" pitchFamily="34" charset="-128"/>
              </a:rPr>
              <a:t>1. Membantu guru atau dosen untuk memahami bagaimana </a:t>
            </a:r>
          </a:p>
          <a:p>
            <a:r>
              <a:rPr lang="en-US" sz="2400">
                <a:solidFill>
                  <a:schemeClr val="bg1"/>
                </a:solidFill>
                <a:latin typeface="Arial Unicode MS" pitchFamily="34" charset="-128"/>
              </a:rPr>
              <a:t>    peserta didik belajar,</a:t>
            </a:r>
            <a:br>
              <a:rPr lang="en-US" sz="2400">
                <a:solidFill>
                  <a:schemeClr val="bg1"/>
                </a:solidFill>
                <a:latin typeface="Arial Unicode MS" pitchFamily="34" charset="-128"/>
              </a:rPr>
            </a:br>
            <a:r>
              <a:rPr lang="en-US" sz="2400">
                <a:solidFill>
                  <a:schemeClr val="bg1"/>
                </a:solidFill>
                <a:latin typeface="Arial Unicode MS" pitchFamily="34" charset="-128"/>
              </a:rPr>
              <a:t>2. Membimbing guru atau dosen untuk merancang dan   </a:t>
            </a:r>
          </a:p>
          <a:p>
            <a:r>
              <a:rPr lang="en-US" sz="2400">
                <a:solidFill>
                  <a:schemeClr val="bg1"/>
                </a:solidFill>
                <a:latin typeface="Arial Unicode MS" pitchFamily="34" charset="-128"/>
              </a:rPr>
              <a:t>    merencanakan proses pembelajaran,</a:t>
            </a:r>
            <a:br>
              <a:rPr lang="en-US" sz="2400">
                <a:solidFill>
                  <a:schemeClr val="bg1"/>
                </a:solidFill>
                <a:latin typeface="Arial Unicode MS" pitchFamily="34" charset="-128"/>
              </a:rPr>
            </a:br>
            <a:r>
              <a:rPr lang="en-US" sz="2400">
                <a:solidFill>
                  <a:schemeClr val="bg1"/>
                </a:solidFill>
                <a:latin typeface="Arial Unicode MS" pitchFamily="34" charset="-128"/>
              </a:rPr>
              <a:t>3. Memandu guru atau dosen untuk mengelola kelas,</a:t>
            </a:r>
            <a:br>
              <a:rPr lang="en-US" sz="2400">
                <a:solidFill>
                  <a:schemeClr val="bg1"/>
                </a:solidFill>
                <a:latin typeface="Arial Unicode MS" pitchFamily="34" charset="-128"/>
              </a:rPr>
            </a:br>
            <a:r>
              <a:rPr lang="en-US" sz="2400">
                <a:solidFill>
                  <a:schemeClr val="bg1"/>
                </a:solidFill>
                <a:latin typeface="Arial Unicode MS" pitchFamily="34" charset="-128"/>
              </a:rPr>
              <a:t>4. Membantu guru untuk mengevaluasi proses, perilaku </a:t>
            </a:r>
          </a:p>
          <a:p>
            <a:r>
              <a:rPr lang="en-US" sz="2400">
                <a:solidFill>
                  <a:schemeClr val="bg1"/>
                </a:solidFill>
                <a:latin typeface="Arial Unicode MS" pitchFamily="34" charset="-128"/>
              </a:rPr>
              <a:t>    guru sendiri serta hasil belajar  siswa yang telah dicapai,</a:t>
            </a:r>
            <a:br>
              <a:rPr lang="en-US" sz="2400">
                <a:solidFill>
                  <a:schemeClr val="bg1"/>
                </a:solidFill>
                <a:latin typeface="Arial Unicode MS" pitchFamily="34" charset="-128"/>
              </a:rPr>
            </a:br>
            <a:r>
              <a:rPr lang="en-US" sz="2400">
                <a:solidFill>
                  <a:schemeClr val="bg1"/>
                </a:solidFill>
                <a:latin typeface="Arial Unicode MS" pitchFamily="34" charset="-128"/>
              </a:rPr>
              <a:t>6. Membantu proses belajar lebih efektif, efisien dan   </a:t>
            </a:r>
          </a:p>
          <a:p>
            <a:r>
              <a:rPr lang="en-US" sz="2400">
                <a:solidFill>
                  <a:schemeClr val="bg1"/>
                </a:solidFill>
                <a:latin typeface="Arial Unicode MS" pitchFamily="34" charset="-128"/>
              </a:rPr>
              <a:t>    produktif,</a:t>
            </a:r>
            <a:br>
              <a:rPr lang="en-US" sz="2400">
                <a:solidFill>
                  <a:schemeClr val="bg1"/>
                </a:solidFill>
                <a:latin typeface="Arial Unicode MS" pitchFamily="34" charset="-128"/>
              </a:rPr>
            </a:br>
            <a:r>
              <a:rPr lang="en-US" sz="2400">
                <a:solidFill>
                  <a:schemeClr val="bg1"/>
                </a:solidFill>
                <a:latin typeface="Arial Unicode MS" pitchFamily="34" charset="-128"/>
              </a:rPr>
              <a:t>7. Membantu guru atau dosen dalam memberikan dukungan </a:t>
            </a:r>
          </a:p>
          <a:p>
            <a:r>
              <a:rPr lang="en-US" sz="2400">
                <a:solidFill>
                  <a:schemeClr val="bg1"/>
                </a:solidFill>
                <a:latin typeface="Arial Unicode MS" pitchFamily="34" charset="-128"/>
              </a:rPr>
              <a:t>    dan bantuan kepada peserta  didik sehingga dapat </a:t>
            </a:r>
          </a:p>
          <a:p>
            <a:r>
              <a:rPr lang="en-US" sz="2400">
                <a:solidFill>
                  <a:schemeClr val="bg1"/>
                </a:solidFill>
                <a:latin typeface="Arial Unicode MS" pitchFamily="34" charset="-128"/>
              </a:rPr>
              <a:t>    mencapai hasil prestasi yang maksimal.</a:t>
            </a:r>
          </a:p>
        </p:txBody>
      </p:sp>
      <p:sp>
        <p:nvSpPr>
          <p:cNvPr id="49162" name="Text Box 10"/>
          <p:cNvSpPr txBox="1">
            <a:spLocks noChangeArrowheads="1"/>
          </p:cNvSpPr>
          <p:nvPr/>
        </p:nvSpPr>
        <p:spPr bwMode="auto">
          <a:xfrm>
            <a:off x="457200" y="304800"/>
            <a:ext cx="8305800" cy="1081088"/>
          </a:xfrm>
          <a:prstGeom prst="rect">
            <a:avLst/>
          </a:prstGeom>
          <a:solidFill>
            <a:srgbClr val="009900"/>
          </a:solidFill>
          <a:ln w="76200" cmpd="tri">
            <a:pattFill prst="wdDnDiag">
              <a:fgClr>
                <a:srgbClr val="FF99CC"/>
              </a:fgClr>
              <a:bgClr>
                <a:srgbClr val="FFFFFF"/>
              </a:bgClr>
            </a:pattFill>
            <a:miter lim="800000"/>
            <a:headEnd/>
            <a:tailEnd/>
          </a:ln>
          <a:effectLst/>
        </p:spPr>
        <p:txBody>
          <a:bodyPr>
            <a:spAutoFit/>
          </a:bodyPr>
          <a:lstStyle/>
          <a:p>
            <a:pPr marL="266700" indent="-266700">
              <a:spcBef>
                <a:spcPct val="50000"/>
              </a:spcBef>
            </a:pPr>
            <a:r>
              <a:rPr lang="en-US" sz="2400" b="1">
                <a:solidFill>
                  <a:schemeClr val="bg1"/>
                </a:solidFill>
              </a:rPr>
              <a:t>Teori belajar dan Implikasinya dalam praktek Pembelajaran</a:t>
            </a:r>
          </a:p>
          <a:p>
            <a:pPr marL="266700" indent="-266700">
              <a:spcBef>
                <a:spcPct val="50000"/>
              </a:spcBef>
            </a:pPr>
            <a:r>
              <a:rPr lang="en-US" sz="2400" b="1">
                <a:solidFill>
                  <a:schemeClr val="bg1"/>
                </a:solidFill>
              </a:rPr>
              <a:t>di sekolah dan Perguruan Tinggi</a:t>
            </a:r>
            <a:r>
              <a:rPr lang="en-US" sz="2400">
                <a:solidFill>
                  <a:schemeClr val="bg1"/>
                </a:solidFill>
              </a:rPr>
              <a:t> </a:t>
            </a:r>
          </a:p>
        </p:txBody>
      </p:sp>
      <p:pic>
        <p:nvPicPr>
          <p:cNvPr id="4" name="Picture 3" descr="burung terbang.gif"/>
          <p:cNvPicPr>
            <a:picLocks noChangeAspect="1"/>
          </p:cNvPicPr>
          <p:nvPr/>
        </p:nvPicPr>
        <p:blipFill>
          <a:blip r:embed="rId2" cstate="print"/>
          <a:stretch>
            <a:fillRect/>
          </a:stretch>
        </p:blipFill>
        <p:spPr>
          <a:xfrm>
            <a:off x="7086600" y="765412"/>
            <a:ext cx="1581150" cy="1168163"/>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noChangeArrowheads="1"/>
          </p:cNvSpPr>
          <p:nvPr>
            <p:ph type="body" idx="4294967295"/>
          </p:nvPr>
        </p:nvSpPr>
        <p:spPr>
          <a:xfrm>
            <a:off x="304800" y="1219200"/>
            <a:ext cx="8534400" cy="5257800"/>
          </a:xfrm>
          <a:gradFill rotWithShape="1">
            <a:gsLst>
              <a:gs pos="0">
                <a:srgbClr val="FF6699"/>
              </a:gs>
              <a:gs pos="100000">
                <a:srgbClr val="FF6699">
                  <a:gamma/>
                  <a:shade val="46275"/>
                  <a:invGamma/>
                </a:srgbClr>
              </a:gs>
            </a:gsLst>
            <a:path path="shape">
              <a:fillToRect l="50000" t="50000" r="50000" b="50000"/>
            </a:path>
          </a:gradFill>
          <a:ln>
            <a:solidFill>
              <a:srgbClr val="FF99CC"/>
            </a:solidFill>
          </a:ln>
        </p:spPr>
        <p:txBody>
          <a:bodyPr/>
          <a:lstStyle/>
          <a:p>
            <a:pPr marL="609600" indent="-609600">
              <a:lnSpc>
                <a:spcPct val="80000"/>
              </a:lnSpc>
              <a:buFontTx/>
              <a:buNone/>
            </a:pPr>
            <a:r>
              <a:rPr lang="pt-BR" sz="2000" b="1" smtClean="0">
                <a:solidFill>
                  <a:schemeClr val="bg1"/>
                </a:solidFill>
                <a:latin typeface="Arial Unicode MS" pitchFamily="34" charset="-128"/>
              </a:rPr>
              <a:t>3.1 Kesimpulan</a:t>
            </a:r>
            <a:r>
              <a:rPr lang="pt-BR" sz="2000" smtClean="0">
                <a:solidFill>
                  <a:schemeClr val="bg1"/>
                </a:solidFill>
                <a:latin typeface="Arial Unicode MS" pitchFamily="34" charset="-128"/>
              </a:rPr>
              <a:t> </a:t>
            </a:r>
            <a:endParaRPr lang="sv-SE" sz="2000" smtClean="0">
              <a:solidFill>
                <a:schemeClr val="bg1"/>
              </a:solidFill>
              <a:latin typeface="Arial Unicode MS" pitchFamily="34" charset="-128"/>
            </a:endParaRPr>
          </a:p>
          <a:p>
            <a:pPr marL="609600" indent="-609600">
              <a:lnSpc>
                <a:spcPct val="80000"/>
              </a:lnSpc>
              <a:buFontTx/>
              <a:buNone/>
            </a:pPr>
            <a:r>
              <a:rPr lang="sv-SE" sz="2400" smtClean="0">
                <a:solidFill>
                  <a:schemeClr val="bg1"/>
                </a:solidFill>
                <a:latin typeface="Arial Unicode MS" pitchFamily="34" charset="-128"/>
              </a:rPr>
              <a:t>Berdasarkan pembahasan, maka dapat ditarik kesimpulan </a:t>
            </a:r>
          </a:p>
          <a:p>
            <a:pPr marL="609600" indent="-609600">
              <a:lnSpc>
                <a:spcPct val="80000"/>
              </a:lnSpc>
              <a:buFontTx/>
              <a:buNone/>
            </a:pPr>
            <a:r>
              <a:rPr lang="sv-SE" sz="2400" smtClean="0">
                <a:solidFill>
                  <a:schemeClr val="bg1"/>
                </a:solidFill>
                <a:latin typeface="Arial Unicode MS" pitchFamily="34" charset="-128"/>
              </a:rPr>
              <a:t>sebagai  berikut:</a:t>
            </a:r>
            <a:endParaRPr lang="id-ID" sz="2400" smtClean="0">
              <a:solidFill>
                <a:schemeClr val="bg1"/>
              </a:solidFill>
              <a:latin typeface="Arial Unicode MS" pitchFamily="34" charset="-128"/>
            </a:endParaRPr>
          </a:p>
          <a:p>
            <a:pPr marL="990600" lvl="1" indent="-533400">
              <a:lnSpc>
                <a:spcPct val="80000"/>
              </a:lnSpc>
              <a:buFontTx/>
              <a:buNone/>
            </a:pPr>
            <a:r>
              <a:rPr lang="en-US" sz="2400" smtClean="0">
                <a:solidFill>
                  <a:schemeClr val="bg1"/>
                </a:solidFill>
                <a:latin typeface="Arial Unicode MS" pitchFamily="34" charset="-128"/>
              </a:rPr>
              <a:t>a.   </a:t>
            </a:r>
            <a:r>
              <a:rPr lang="id-ID" sz="2400" smtClean="0">
                <a:solidFill>
                  <a:schemeClr val="bg1"/>
                </a:solidFill>
                <a:latin typeface="Arial Unicode MS" pitchFamily="34" charset="-128"/>
              </a:rPr>
              <a:t>B</a:t>
            </a:r>
            <a:r>
              <a:rPr lang="en-US" sz="2400" smtClean="0">
                <a:solidFill>
                  <a:schemeClr val="bg1"/>
                </a:solidFill>
                <a:latin typeface="Arial Unicode MS" pitchFamily="34" charset="-128"/>
              </a:rPr>
              <a:t>elajar ialah suatu proses usaha yang dilakukan individu untuk memperoleh suatu perubahan tingkah laku yang baru secara keseluruhan sebagai hasil pengalaman individu itu sendiri dalam interaksi dengan lingkungan.</a:t>
            </a:r>
          </a:p>
          <a:p>
            <a:pPr marL="990600" lvl="1" indent="-533400">
              <a:lnSpc>
                <a:spcPct val="80000"/>
              </a:lnSpc>
              <a:buFontTx/>
              <a:buNone/>
            </a:pPr>
            <a:r>
              <a:rPr lang="en-US" sz="2400" smtClean="0">
                <a:solidFill>
                  <a:schemeClr val="bg1"/>
                </a:solidFill>
                <a:latin typeface="Arial Unicode MS" pitchFamily="34" charset="-128"/>
              </a:rPr>
              <a:t>b.   Teori belajar merupakan teori yang dikemukakan oleh para peneliti dalam upaya mendeskripsikan bagaimana manusia belajar. dengan demikian akan membantu manusia dalam memahami karakteristik serta pendekatan-pendekatan dalam proses belajar. Secara garis besar terdapat empat  teori belajar, yaitu: </a:t>
            </a:r>
            <a:r>
              <a:rPr lang="en-US" sz="2400" i="1" smtClean="0">
                <a:solidFill>
                  <a:schemeClr val="bg1"/>
                </a:solidFill>
                <a:latin typeface="Arial Unicode MS" pitchFamily="34" charset="-128"/>
              </a:rPr>
              <a:t>Behaviorisme, Kognitivisme</a:t>
            </a:r>
            <a:r>
              <a:rPr lang="en-US" sz="2400" smtClean="0">
                <a:solidFill>
                  <a:schemeClr val="bg1"/>
                </a:solidFill>
                <a:latin typeface="Arial Unicode MS" pitchFamily="34" charset="-128"/>
              </a:rPr>
              <a:t>, </a:t>
            </a:r>
            <a:r>
              <a:rPr lang="en-US" sz="2400" i="1" smtClean="0">
                <a:solidFill>
                  <a:schemeClr val="bg1"/>
                </a:solidFill>
                <a:latin typeface="Arial Unicode MS" pitchFamily="34" charset="-128"/>
              </a:rPr>
              <a:t>Konstruktivisme dan  Humanistik</a:t>
            </a:r>
            <a:r>
              <a:rPr lang="en-US" sz="2400" smtClean="0">
                <a:solidFill>
                  <a:schemeClr val="bg1"/>
                </a:solidFill>
                <a:latin typeface="Arial Unicode MS" pitchFamily="34" charset="-128"/>
              </a:rPr>
              <a:t>. </a:t>
            </a:r>
            <a:endParaRPr lang="id-ID" sz="2400" smtClean="0">
              <a:solidFill>
                <a:schemeClr val="bg1"/>
              </a:solidFill>
              <a:latin typeface="Arial Unicode MS" pitchFamily="34" charset="-128"/>
            </a:endParaRPr>
          </a:p>
        </p:txBody>
      </p:sp>
      <p:sp>
        <p:nvSpPr>
          <p:cNvPr id="50179" name="WordArt 4"/>
          <p:cNvSpPr>
            <a:spLocks noChangeArrowheads="1" noChangeShapeType="1" noTextEdit="1"/>
          </p:cNvSpPr>
          <p:nvPr/>
        </p:nvSpPr>
        <p:spPr bwMode="auto">
          <a:xfrm>
            <a:off x="685800" y="381000"/>
            <a:ext cx="3200400" cy="457200"/>
          </a:xfrm>
          <a:prstGeom prst="rect">
            <a:avLst/>
          </a:prstGeom>
        </p:spPr>
        <p:txBody>
          <a:bodyPr wrap="none" fromWordArt="1">
            <a:prstTxWarp prst="textPlain">
              <a:avLst>
                <a:gd name="adj" fmla="val 50000"/>
              </a:avLst>
            </a:prstTxWarp>
          </a:bodyPr>
          <a:lstStyle/>
          <a:p>
            <a:pPr algn="ctr"/>
            <a:r>
              <a:rPr lang="id-ID" sz="3600" kern="10">
                <a:ln w="9525">
                  <a:solidFill>
                    <a:srgbClr val="000000"/>
                  </a:solidFill>
                  <a:round/>
                  <a:headEnd/>
                  <a:tailEnd/>
                </a:ln>
                <a:solidFill>
                  <a:srgbClr val="FFFFFF"/>
                </a:solidFill>
                <a:latin typeface="Arial Black"/>
              </a:rPr>
              <a:t>PENUTUP</a:t>
            </a:r>
          </a:p>
        </p:txBody>
      </p:sp>
      <p:pic>
        <p:nvPicPr>
          <p:cNvPr id="4" name="Picture 3" descr="anibird2.gif"/>
          <p:cNvPicPr>
            <a:picLocks noChangeAspect="1"/>
          </p:cNvPicPr>
          <p:nvPr/>
        </p:nvPicPr>
        <p:blipFill>
          <a:blip r:embed="rId2" cstate="print"/>
          <a:stretch>
            <a:fillRect/>
          </a:stretch>
        </p:blipFill>
        <p:spPr>
          <a:xfrm>
            <a:off x="6477000" y="0"/>
            <a:ext cx="1619250" cy="1295400"/>
          </a:xfrm>
          <a:prstGeom prst="rect">
            <a:avLst/>
          </a:prstGeom>
        </p:spPr>
      </p:pic>
      <p:pic>
        <p:nvPicPr>
          <p:cNvPr id="5" name="Picture 4" descr="anibird2.gif"/>
          <p:cNvPicPr>
            <a:picLocks noChangeAspect="1"/>
          </p:cNvPicPr>
          <p:nvPr/>
        </p:nvPicPr>
        <p:blipFill>
          <a:blip r:embed="rId2" cstate="print"/>
          <a:stretch>
            <a:fillRect/>
          </a:stretch>
        </p:blipFill>
        <p:spPr>
          <a:xfrm>
            <a:off x="4343400" y="304800"/>
            <a:ext cx="1238250" cy="990600"/>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descr="70%"/>
          <p:cNvSpPr>
            <a:spLocks noGrp="1" noChangeArrowheads="1"/>
          </p:cNvSpPr>
          <p:nvPr>
            <p:ph type="body" idx="4294967295"/>
          </p:nvPr>
        </p:nvSpPr>
        <p:spPr>
          <a:xfrm>
            <a:off x="304800" y="228600"/>
            <a:ext cx="8534400" cy="6324600"/>
          </a:xfrm>
          <a:pattFill prst="pct70">
            <a:fgClr>
              <a:srgbClr val="99FF66"/>
            </a:fgClr>
            <a:bgClr>
              <a:srgbClr val="47762F"/>
            </a:bgClr>
          </a:pattFill>
          <a:ln>
            <a:solidFill>
              <a:srgbClr val="FF99CC"/>
            </a:solidFill>
          </a:ln>
        </p:spPr>
        <p:txBody>
          <a:bodyPr/>
          <a:lstStyle/>
          <a:p>
            <a:pPr marL="990600" lvl="1" indent="-533400">
              <a:lnSpc>
                <a:spcPct val="80000"/>
              </a:lnSpc>
              <a:buFontTx/>
              <a:buNone/>
            </a:pPr>
            <a:endParaRPr lang="en-US" sz="2400" smtClean="0">
              <a:latin typeface="Arial Unicode MS" pitchFamily="34" charset="-128"/>
            </a:endParaRPr>
          </a:p>
          <a:p>
            <a:pPr marL="990600" lvl="1" indent="-533400">
              <a:lnSpc>
                <a:spcPct val="80000"/>
              </a:lnSpc>
              <a:buFontTx/>
              <a:buNone/>
            </a:pPr>
            <a:r>
              <a:rPr lang="en-US" sz="2400" b="1" smtClean="0">
                <a:latin typeface="Arial Unicode MS" pitchFamily="34" charset="-128"/>
              </a:rPr>
              <a:t>Lanjutan Kesimpulan :</a:t>
            </a:r>
          </a:p>
          <a:p>
            <a:pPr marL="990600" lvl="1" indent="-533400">
              <a:lnSpc>
                <a:spcPct val="80000"/>
              </a:lnSpc>
              <a:buFontTx/>
              <a:buNone/>
            </a:pPr>
            <a:r>
              <a:rPr lang="en-US" sz="2400" smtClean="0">
                <a:latin typeface="Arial Unicode MS" pitchFamily="34" charset="-128"/>
              </a:rPr>
              <a:t>c.   </a:t>
            </a:r>
            <a:r>
              <a:rPr lang="id-ID" sz="2400" smtClean="0">
                <a:latin typeface="Arial Unicode MS" pitchFamily="34" charset="-128"/>
              </a:rPr>
              <a:t>Teori-teori belajar dan pembelajaran merupakan panduan untuk kita mengajar atau melaksanakan proses pembelajaran dikelas. Akan tetapi tidak sepenuhnya seorang guru hanya menggunakan satu teori pembelajaran saja, semuanya memiliki kekurangan dan kelebihan, sehingga seorang guru hendaknya dapat memadukan semua teori tersebut sehingga dapat tercipta sebuah inovasi pembelajaran dengan metode serta teori baru yang diciptakan sendiri. </a:t>
            </a:r>
          </a:p>
          <a:p>
            <a:pPr marL="990600" lvl="1" indent="-533400">
              <a:lnSpc>
                <a:spcPct val="80000"/>
              </a:lnSpc>
              <a:buFontTx/>
              <a:buNone/>
            </a:pPr>
            <a:r>
              <a:rPr lang="en-US" sz="2400" smtClean="0">
                <a:latin typeface="Arial Unicode MS" pitchFamily="34" charset="-128"/>
              </a:rPr>
              <a:t>d.   </a:t>
            </a:r>
            <a:r>
              <a:rPr lang="id-ID" sz="2400" smtClean="0">
                <a:latin typeface="Arial Unicode MS" pitchFamily="34" charset="-128"/>
              </a:rPr>
              <a:t>Pada dasarnya semua teori itu tidak ada yang sama, hanya saja penerapannya dalam pembelajaran serta pandangan terhadap peserta didik yang berbeda. Jadi penggunaan teori belajar dan pembelajaran dalam proses pembelajaran merupakan acuan dalam menjalankan proses pembelajaran di kelas agar tercipta kondisi sesuai yang diinginkan. </a:t>
            </a:r>
            <a:endParaRPr lang="sv-SE" sz="2400" smtClean="0">
              <a:latin typeface="Arial Unicode MS" pitchFamily="34" charset="-128"/>
            </a:endParaRPr>
          </a:p>
        </p:txBody>
      </p:sp>
      <p:pic>
        <p:nvPicPr>
          <p:cNvPr id="3" name="Picture 2" descr="bayi_ngedot.gif"/>
          <p:cNvPicPr>
            <a:picLocks noChangeAspect="1"/>
          </p:cNvPicPr>
          <p:nvPr/>
        </p:nvPicPr>
        <p:blipFill>
          <a:blip r:embed="rId2" cstate="print"/>
          <a:stretch>
            <a:fillRect/>
          </a:stretch>
        </p:blipFill>
        <p:spPr>
          <a:xfrm>
            <a:off x="7848599" y="0"/>
            <a:ext cx="1058333" cy="1524000"/>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WordArt 2"/>
          <p:cNvSpPr>
            <a:spLocks noChangeArrowheads="1" noChangeShapeType="1" noTextEdit="1"/>
          </p:cNvSpPr>
          <p:nvPr/>
        </p:nvSpPr>
        <p:spPr bwMode="auto">
          <a:xfrm>
            <a:off x="685800" y="762000"/>
            <a:ext cx="5562600" cy="685800"/>
          </a:xfrm>
          <a:prstGeom prst="rect">
            <a:avLst/>
          </a:prstGeom>
        </p:spPr>
        <p:txBody>
          <a:bodyPr wrap="none" fromWordArt="1">
            <a:prstTxWarp prst="textPlain">
              <a:avLst>
                <a:gd name="adj" fmla="val 50000"/>
              </a:avLst>
            </a:prstTxWarp>
          </a:bodyPr>
          <a:lstStyle/>
          <a:p>
            <a:pPr algn="ctr"/>
            <a:r>
              <a:rPr lang="id-ID" sz="3600" kern="1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Impact"/>
              </a:rPr>
              <a:t>Saran</a:t>
            </a:r>
          </a:p>
        </p:txBody>
      </p:sp>
      <p:sp>
        <p:nvSpPr>
          <p:cNvPr id="52227" name="AutoShape 3"/>
          <p:cNvSpPr>
            <a:spLocks noChangeArrowheads="1"/>
          </p:cNvSpPr>
          <p:nvPr/>
        </p:nvSpPr>
        <p:spPr bwMode="auto">
          <a:xfrm>
            <a:off x="0" y="1752600"/>
            <a:ext cx="9144000" cy="5105400"/>
          </a:xfrm>
          <a:prstGeom prst="roundRect">
            <a:avLst>
              <a:gd name="adj" fmla="val 16667"/>
            </a:avLst>
          </a:prstGeom>
          <a:gradFill rotWithShape="1">
            <a:gsLst>
              <a:gs pos="0">
                <a:srgbClr val="5E9EFF"/>
              </a:gs>
              <a:gs pos="39999">
                <a:srgbClr val="85C2FF"/>
              </a:gs>
              <a:gs pos="70000">
                <a:srgbClr val="C4D6EB"/>
              </a:gs>
              <a:gs pos="100000">
                <a:srgbClr val="FFEBFA"/>
              </a:gs>
            </a:gsLst>
            <a:path path="shape">
              <a:fillToRect l="50000" t="50000" r="50000" b="50000"/>
            </a:path>
          </a:gradFill>
          <a:ln w="9525">
            <a:solidFill>
              <a:schemeClr val="tx1"/>
            </a:solidFill>
            <a:round/>
            <a:headEnd/>
            <a:tailEnd/>
          </a:ln>
          <a:effectLst/>
        </p:spPr>
        <p:txBody>
          <a:bodyPr wrap="none" anchor="ctr"/>
          <a:lstStyle/>
          <a:p>
            <a:endParaRPr lang="id-ID"/>
          </a:p>
        </p:txBody>
      </p:sp>
      <p:sp>
        <p:nvSpPr>
          <p:cNvPr id="52228" name="Text Box 4"/>
          <p:cNvSpPr txBox="1">
            <a:spLocks noChangeArrowheads="1"/>
          </p:cNvSpPr>
          <p:nvPr/>
        </p:nvSpPr>
        <p:spPr bwMode="auto">
          <a:xfrm>
            <a:off x="457200" y="2438400"/>
            <a:ext cx="8305800" cy="3503613"/>
          </a:xfrm>
          <a:prstGeom prst="rect">
            <a:avLst/>
          </a:prstGeom>
          <a:noFill/>
          <a:ln w="9525">
            <a:noFill/>
            <a:miter lim="800000"/>
            <a:headEnd/>
            <a:tailEnd/>
          </a:ln>
          <a:effectLst/>
        </p:spPr>
        <p:txBody>
          <a:bodyPr>
            <a:spAutoFit/>
          </a:bodyPr>
          <a:lstStyle/>
          <a:p>
            <a:pPr>
              <a:spcBef>
                <a:spcPct val="50000"/>
              </a:spcBef>
            </a:pPr>
            <a:r>
              <a:rPr lang="en-US" sz="3200">
                <a:latin typeface="Arial Unicode MS" pitchFamily="34" charset="-128"/>
              </a:rPr>
              <a:t>Pengertian, Belajar , dan Teori Belajar dan  Implikasinya dalam praktek Pembelajaran di sekolah dan Perguruan Tinggi  hendaknya dipahami oleh  para pendidik  agar dapat diterapkan dalam dunia pendidikan dengan benar, sehingga tujuan pendidikan akan benar-benar dapat dicapai.</a:t>
            </a:r>
          </a:p>
        </p:txBody>
      </p:sp>
      <p:pic>
        <p:nvPicPr>
          <p:cNvPr id="5" name="Picture 4" descr="bee1.gif"/>
          <p:cNvPicPr>
            <a:picLocks noChangeAspect="1"/>
          </p:cNvPicPr>
          <p:nvPr/>
        </p:nvPicPr>
        <p:blipFill>
          <a:blip r:embed="rId2" cstate="print"/>
          <a:stretch>
            <a:fillRect/>
          </a:stretch>
        </p:blipFill>
        <p:spPr>
          <a:xfrm>
            <a:off x="7391400" y="381000"/>
            <a:ext cx="1106829" cy="1214437"/>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AutoShape 2" descr="000_0844"/>
          <p:cNvSpPr>
            <a:spLocks noChangeArrowheads="1"/>
          </p:cNvSpPr>
          <p:nvPr/>
        </p:nvSpPr>
        <p:spPr bwMode="auto">
          <a:xfrm>
            <a:off x="90488" y="152400"/>
            <a:ext cx="8958262" cy="6553200"/>
          </a:xfrm>
          <a:prstGeom prst="roundRect">
            <a:avLst>
              <a:gd name="adj" fmla="val 2037"/>
            </a:avLst>
          </a:prstGeom>
          <a:noFill/>
          <a:ln w="9525">
            <a:solidFill>
              <a:srgbClr val="FF0000"/>
            </a:solidFill>
            <a:round/>
            <a:headEnd/>
            <a:tailEnd/>
          </a:ln>
          <a:effectLst/>
        </p:spPr>
        <p:txBody>
          <a:bodyPr wrap="none" anchor="ctr"/>
          <a:lstStyle/>
          <a:p>
            <a:endParaRPr lang="id-ID"/>
          </a:p>
        </p:txBody>
      </p:sp>
      <p:sp>
        <p:nvSpPr>
          <p:cNvPr id="53251" name="AutoShape 3" descr="PETANI"/>
          <p:cNvSpPr>
            <a:spLocks noChangeArrowheads="1"/>
          </p:cNvSpPr>
          <p:nvPr/>
        </p:nvSpPr>
        <p:spPr bwMode="auto">
          <a:xfrm>
            <a:off x="0" y="0"/>
            <a:ext cx="9094788" cy="6705600"/>
          </a:xfrm>
          <a:prstGeom prst="plaque">
            <a:avLst>
              <a:gd name="adj" fmla="val 6394"/>
            </a:avLst>
          </a:prstGeom>
          <a:blipFill dpi="0" rotWithShape="1">
            <a:blip r:embed="rId2" cstate="print">
              <a:lum bright="18000"/>
            </a:blip>
            <a:srcRect/>
            <a:stretch>
              <a:fillRect/>
            </a:stretch>
          </a:blipFill>
          <a:ln w="38100">
            <a:solidFill>
              <a:srgbClr val="0000FF"/>
            </a:solidFill>
            <a:miter lim="800000"/>
            <a:headEnd/>
            <a:tailEnd/>
          </a:ln>
          <a:effectLst/>
        </p:spPr>
        <p:txBody>
          <a:bodyPr wrap="none" anchor="ctr"/>
          <a:lstStyle/>
          <a:p>
            <a:endParaRPr lang="id-ID"/>
          </a:p>
        </p:txBody>
      </p:sp>
      <p:pic>
        <p:nvPicPr>
          <p:cNvPr id="53252" name="Picture 4" descr="MERPATI"/>
          <p:cNvPicPr>
            <a:picLocks noChangeAspect="1" noChangeArrowheads="1" noCrop="1"/>
          </p:cNvPicPr>
          <p:nvPr/>
        </p:nvPicPr>
        <p:blipFill>
          <a:blip r:embed="rId3" cstate="print"/>
          <a:srcRect/>
          <a:stretch>
            <a:fillRect/>
          </a:stretch>
        </p:blipFill>
        <p:spPr bwMode="auto">
          <a:xfrm>
            <a:off x="533400" y="457200"/>
            <a:ext cx="1447800" cy="969963"/>
          </a:xfrm>
          <a:prstGeom prst="rect">
            <a:avLst/>
          </a:prstGeom>
          <a:noFill/>
        </p:spPr>
      </p:pic>
      <p:pic>
        <p:nvPicPr>
          <p:cNvPr id="53253" name="Picture 5" descr="MERPATI"/>
          <p:cNvPicPr>
            <a:picLocks noChangeAspect="1" noChangeArrowheads="1" noCrop="1"/>
          </p:cNvPicPr>
          <p:nvPr/>
        </p:nvPicPr>
        <p:blipFill>
          <a:blip r:embed="rId3" cstate="print"/>
          <a:srcRect/>
          <a:stretch>
            <a:fillRect/>
          </a:stretch>
        </p:blipFill>
        <p:spPr bwMode="auto">
          <a:xfrm>
            <a:off x="1143000" y="990600"/>
            <a:ext cx="1447800" cy="969963"/>
          </a:xfrm>
          <a:prstGeom prst="rect">
            <a:avLst/>
          </a:prstGeom>
          <a:noFill/>
        </p:spPr>
      </p:pic>
      <p:pic>
        <p:nvPicPr>
          <p:cNvPr id="53254" name="Picture 6" descr="MERPATI"/>
          <p:cNvPicPr>
            <a:picLocks noChangeAspect="1" noChangeArrowheads="1" noCrop="1"/>
          </p:cNvPicPr>
          <p:nvPr/>
        </p:nvPicPr>
        <p:blipFill>
          <a:blip r:embed="rId3" cstate="print"/>
          <a:srcRect/>
          <a:stretch>
            <a:fillRect/>
          </a:stretch>
        </p:blipFill>
        <p:spPr bwMode="auto">
          <a:xfrm flipH="1">
            <a:off x="7086600" y="533400"/>
            <a:ext cx="1524000" cy="969963"/>
          </a:xfrm>
          <a:prstGeom prst="rect">
            <a:avLst/>
          </a:prstGeom>
          <a:noFill/>
        </p:spPr>
      </p:pic>
      <p:pic>
        <p:nvPicPr>
          <p:cNvPr id="53255" name="Picture 7" descr="MERPATI"/>
          <p:cNvPicPr>
            <a:picLocks noChangeAspect="1" noChangeArrowheads="1" noCrop="1"/>
          </p:cNvPicPr>
          <p:nvPr/>
        </p:nvPicPr>
        <p:blipFill>
          <a:blip r:embed="rId3" cstate="print"/>
          <a:srcRect/>
          <a:stretch>
            <a:fillRect/>
          </a:stretch>
        </p:blipFill>
        <p:spPr bwMode="auto">
          <a:xfrm flipH="1">
            <a:off x="6477000" y="1011238"/>
            <a:ext cx="1524000" cy="969962"/>
          </a:xfrm>
          <a:prstGeom prst="rect">
            <a:avLst/>
          </a:prstGeom>
          <a:noFill/>
        </p:spPr>
      </p:pic>
      <p:sp>
        <p:nvSpPr>
          <p:cNvPr id="53256" name="WordArt 8" descr="PUTARAN"/>
          <p:cNvSpPr>
            <a:spLocks noChangeArrowheads="1" noChangeShapeType="1" noTextEdit="1"/>
          </p:cNvSpPr>
          <p:nvPr/>
        </p:nvSpPr>
        <p:spPr bwMode="auto">
          <a:xfrm>
            <a:off x="304800" y="1577975"/>
            <a:ext cx="8534400" cy="3363913"/>
          </a:xfrm>
          <a:prstGeom prst="rect">
            <a:avLst/>
          </a:prstGeom>
        </p:spPr>
        <p:txBody>
          <a:bodyPr wrap="none" fromWordArt="1">
            <a:prstTxWarp prst="textArchUpPour">
              <a:avLst>
                <a:gd name="adj1" fmla="val 10800000"/>
                <a:gd name="adj2" fmla="val 73398"/>
              </a:avLst>
            </a:prstTxWarp>
            <a:scene3d>
              <a:camera prst="legacyPerspectiveBottom"/>
              <a:lightRig rig="legacyNormal3" dir="l"/>
            </a:scene3d>
            <a:sp3d extrusionH="887400" prstMaterial="legacyMetal">
              <a:extrusionClr>
                <a:srgbClr val="0000FF"/>
              </a:extrusionClr>
            </a:sp3d>
          </a:bodyPr>
          <a:lstStyle/>
          <a:p>
            <a:pPr algn="ctr"/>
            <a:r>
              <a:rPr lang="id-ID" sz="3600" kern="10">
                <a:ln w="57150">
                  <a:round/>
                  <a:headEnd/>
                  <a:tailEnd/>
                </a:ln>
                <a:blipFill dpi="0" rotWithShape="1">
                  <a:blip r:embed="rId4"/>
                  <a:srcRect/>
                  <a:stretch>
                    <a:fillRect/>
                  </a:stretch>
                </a:blipFill>
                <a:latin typeface="Arial Black"/>
              </a:rPr>
              <a:t>SEKIAN</a:t>
            </a:r>
          </a:p>
        </p:txBody>
      </p:sp>
      <p:sp>
        <p:nvSpPr>
          <p:cNvPr id="53257" name="WordArt 9" descr="BIRU BINTANG"/>
          <p:cNvSpPr>
            <a:spLocks noChangeArrowheads="1" noChangeShapeType="1" noTextEdit="1"/>
          </p:cNvSpPr>
          <p:nvPr/>
        </p:nvSpPr>
        <p:spPr bwMode="auto">
          <a:xfrm>
            <a:off x="288925" y="1589088"/>
            <a:ext cx="8534400" cy="3363912"/>
          </a:xfrm>
          <a:prstGeom prst="rect">
            <a:avLst/>
          </a:prstGeom>
        </p:spPr>
        <p:txBody>
          <a:bodyPr wrap="none" fromWordArt="1">
            <a:prstTxWarp prst="textArchUpPour">
              <a:avLst>
                <a:gd name="adj1" fmla="val 10800000"/>
                <a:gd name="adj2" fmla="val 73398"/>
              </a:avLst>
            </a:prstTxWarp>
          </a:bodyPr>
          <a:lstStyle/>
          <a:p>
            <a:pPr algn="ctr"/>
            <a:r>
              <a:rPr lang="id-ID" sz="3600" kern="10">
                <a:ln w="57150">
                  <a:solidFill>
                    <a:srgbClr val="DDDDDD"/>
                  </a:solidFill>
                  <a:round/>
                  <a:headEnd/>
                  <a:tailEnd/>
                </a:ln>
                <a:blipFill dpi="0" rotWithShape="1">
                  <a:blip r:embed="rId5"/>
                  <a:srcRect/>
                  <a:stretch>
                    <a:fillRect/>
                  </a:stretch>
                </a:blipFill>
                <a:latin typeface="Arial Black"/>
              </a:rPr>
              <a:t>SEKIAN</a:t>
            </a:r>
          </a:p>
        </p:txBody>
      </p:sp>
      <p:sp>
        <p:nvSpPr>
          <p:cNvPr id="53258" name="WordArt 10" descr="WARNA"/>
          <p:cNvSpPr>
            <a:spLocks noChangeArrowheads="1" noChangeShapeType="1" noTextEdit="1"/>
          </p:cNvSpPr>
          <p:nvPr/>
        </p:nvSpPr>
        <p:spPr bwMode="auto">
          <a:xfrm>
            <a:off x="333375" y="3895725"/>
            <a:ext cx="8458200" cy="523875"/>
          </a:xfrm>
          <a:prstGeom prst="rect">
            <a:avLst/>
          </a:prstGeom>
        </p:spPr>
        <p:txBody>
          <a:bodyPr wrap="none" fromWordArt="1">
            <a:prstTxWarp prst="textPlain">
              <a:avLst>
                <a:gd name="adj" fmla="val 50000"/>
              </a:avLst>
            </a:prstTxWarp>
          </a:bodyPr>
          <a:lstStyle/>
          <a:p>
            <a:pPr algn="ctr"/>
            <a:r>
              <a:rPr lang="id-ID" sz="3600" kern="10">
                <a:ln w="9525">
                  <a:solidFill>
                    <a:srgbClr val="000000"/>
                  </a:solidFill>
                  <a:round/>
                  <a:headEnd/>
                  <a:tailEnd/>
                </a:ln>
                <a:blipFill dpi="0" rotWithShape="1">
                  <a:blip r:embed="rId6"/>
                  <a:srcRect/>
                  <a:stretch>
                    <a:fillRect/>
                  </a:stretch>
                </a:blipFill>
                <a:latin typeface="Arial Rounded MT Bold"/>
              </a:rPr>
              <a:t>TERIMA KASIH</a:t>
            </a:r>
          </a:p>
        </p:txBody>
      </p:sp>
    </p:spTree>
  </p:cSld>
  <p:clrMapOvr>
    <a:masterClrMapping/>
  </p:clrMapOvr>
  <p:transition>
    <p:newsflash/>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441</TotalTime>
  <Words>959</Words>
  <Application>Microsoft Office PowerPoint</Application>
  <PresentationFormat>On-screen Show (4:3)</PresentationFormat>
  <Paragraphs>97</Paragraphs>
  <Slides>23</Slides>
  <Notes>1</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Default Design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vector>
  </TitlesOfParts>
  <Company>Kebonsari</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 Djoko AW</dc:creator>
  <cp:lastModifiedBy>Windows User</cp:lastModifiedBy>
  <cp:revision>63</cp:revision>
  <dcterms:created xsi:type="dcterms:W3CDTF">2003-11-25T15:01:02Z</dcterms:created>
  <dcterms:modified xsi:type="dcterms:W3CDTF">2018-11-02T11:08:59Z</dcterms:modified>
</cp:coreProperties>
</file>