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54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D00874A-DB04-4CDF-8F7C-ED4850CA6A59}" type="datetimeFigureOut">
              <a:rPr lang="id-ID" smtClean="0"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518EC26-490D-48B1-BA84-611BAA147C44}" type="slidenum">
              <a:rPr lang="id-ID" smtClean="0"/>
              <a:t>‹#›</a:t>
            </a:fld>
            <a:endParaRPr lang="id-ID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0828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0874A-DB04-4CDF-8F7C-ED4850CA6A59}" type="datetimeFigureOut">
              <a:rPr lang="id-ID" smtClean="0"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8EC26-490D-48B1-BA84-611BAA147C4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880076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0874A-DB04-4CDF-8F7C-ED4850CA6A59}" type="datetimeFigureOut">
              <a:rPr lang="id-ID" smtClean="0"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8EC26-490D-48B1-BA84-611BAA147C44}" type="slidenum">
              <a:rPr lang="id-ID" smtClean="0"/>
              <a:t>‹#›</a:t>
            </a:fld>
            <a:endParaRPr lang="id-ID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4936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0874A-DB04-4CDF-8F7C-ED4850CA6A59}" type="datetimeFigureOut">
              <a:rPr lang="id-ID" smtClean="0"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8EC26-490D-48B1-BA84-611BAA147C4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331334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0874A-DB04-4CDF-8F7C-ED4850CA6A59}" type="datetimeFigureOut">
              <a:rPr lang="id-ID" smtClean="0"/>
              <a:t>08/12/2019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8EC26-490D-48B1-BA84-611BAA147C4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33383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0874A-DB04-4CDF-8F7C-ED4850CA6A59}" type="datetimeFigureOut">
              <a:rPr lang="id-ID" smtClean="0"/>
              <a:t>08/12/2019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8EC26-490D-48B1-BA84-611BAA147C4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094955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0874A-DB04-4CDF-8F7C-ED4850CA6A59}" type="datetimeFigureOut">
              <a:rPr lang="id-ID" smtClean="0"/>
              <a:t>08/12/2019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8EC26-490D-48B1-BA84-611BAA147C4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032476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0874A-DB04-4CDF-8F7C-ED4850CA6A59}" type="datetimeFigureOut">
              <a:rPr lang="id-ID" smtClean="0"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8EC26-490D-48B1-BA84-611BAA147C4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76507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0874A-DB04-4CDF-8F7C-ED4850CA6A59}" type="datetimeFigureOut">
              <a:rPr lang="id-ID" smtClean="0"/>
              <a:t>08/12/2019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8EC26-490D-48B1-BA84-611BAA147C4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755699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0874A-DB04-4CDF-8F7C-ED4850CA6A59}" type="datetimeFigureOut">
              <a:rPr lang="id-ID" smtClean="0"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8EC26-490D-48B1-BA84-611BAA147C4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450533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00874A-DB04-4CDF-8F7C-ED4850CA6A59}" type="datetimeFigureOut">
              <a:rPr lang="id-ID" smtClean="0"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18EC26-490D-48B1-BA84-611BAA147C4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6373324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CD00874A-DB04-4CDF-8F7C-ED4850CA6A59}" type="datetimeFigureOut">
              <a:rPr lang="id-ID" smtClean="0"/>
              <a:t>08/12/2019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0518EC26-490D-48B1-BA84-611BAA147C44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79147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80172" y="416859"/>
            <a:ext cx="8121027" cy="4306328"/>
          </a:xfrm>
        </p:spPr>
        <p:txBody>
          <a:bodyPr>
            <a:normAutofit fontScale="90000"/>
          </a:bodyPr>
          <a:lstStyle/>
          <a:p>
            <a:pPr algn="ctr"/>
            <a:r>
              <a:rPr lang="id-ID" dirty="0" smtClean="0"/>
              <a:t>Memperluas Perkembangan Bahasa Anak Usia Taman Kanak-kanak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05361" y="4897997"/>
            <a:ext cx="8121026" cy="1096899"/>
          </a:xfrm>
        </p:spPr>
        <p:txBody>
          <a:bodyPr>
            <a:normAutofit/>
          </a:bodyPr>
          <a:lstStyle/>
          <a:p>
            <a:pPr algn="ctr"/>
            <a:r>
              <a:rPr lang="id-ID" sz="3200" dirty="0" smtClean="0"/>
              <a:t>Mila Karmila S.Pd., M.Pd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338077223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529" y="309283"/>
            <a:ext cx="8856631" cy="1031036"/>
          </a:xfrm>
        </p:spPr>
        <p:txBody>
          <a:bodyPr>
            <a:normAutofit fontScale="90000"/>
          </a:bodyPr>
          <a:lstStyle/>
          <a:p>
            <a:pPr algn="ctr"/>
            <a:r>
              <a:rPr lang="id-ID" dirty="0" smtClean="0"/>
              <a:t>Gambaran Kurikulum Taman Kanak-Kanak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9023" y="1394106"/>
            <a:ext cx="9390024" cy="56118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3600" dirty="0" smtClean="0"/>
              <a:t>Gambaran kurikulum TK:</a:t>
            </a:r>
          </a:p>
          <a:p>
            <a:r>
              <a:rPr lang="id-ID" sz="3600" dirty="0" smtClean="0"/>
              <a:t>TK merupakan masa peralihan</a:t>
            </a:r>
          </a:p>
          <a:p>
            <a:r>
              <a:rPr lang="id-ID" sz="3600" dirty="0" smtClean="0"/>
              <a:t>Ditentukan oleh tingkat perkembangan anak TK</a:t>
            </a:r>
          </a:p>
          <a:p>
            <a:r>
              <a:rPr lang="id-ID" sz="3600" dirty="0" smtClean="0"/>
              <a:t>Penyediaan kegiatan yang seimbang, Individual kelompok besar dan kelompok kecil</a:t>
            </a:r>
          </a:p>
          <a:p>
            <a:r>
              <a:rPr lang="id-ID" sz="3600" dirty="0" smtClean="0"/>
              <a:t>Peralihan dari kegiatan informal menuju kegiatan dengan instruksi yang lebih terstruktur</a:t>
            </a:r>
          </a:p>
          <a:p>
            <a:endParaRPr lang="id-ID" dirty="0" smtClean="0"/>
          </a:p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77299408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476" y="300317"/>
            <a:ext cx="8870077" cy="748553"/>
          </a:xfrm>
        </p:spPr>
        <p:txBody>
          <a:bodyPr>
            <a:normAutofit/>
          </a:bodyPr>
          <a:lstStyle/>
          <a:p>
            <a:pPr algn="ctr"/>
            <a:r>
              <a:rPr lang="id-ID" sz="3200" dirty="0" smtClean="0"/>
              <a:t>Tujuan Kurikuler Yang Berkaitan Dengan Bahasa</a:t>
            </a:r>
            <a:endParaRPr lang="id-ID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0952" y="927847"/>
            <a:ext cx="10569389" cy="5688106"/>
          </a:xfrm>
        </p:spPr>
        <p:txBody>
          <a:bodyPr>
            <a:noAutofit/>
          </a:bodyPr>
          <a:lstStyle/>
          <a:p>
            <a:r>
              <a:rPr lang="id-ID" sz="3600" dirty="0" smtClean="0"/>
              <a:t>Meningkatkan kemampuan anak untuk berkomunikasi secara lisan dalam konteks instruksional dan percakapan</a:t>
            </a:r>
          </a:p>
          <a:p>
            <a:r>
              <a:rPr lang="id-ID" sz="3600" dirty="0" smtClean="0"/>
              <a:t>Mendorong pemahaman mengenai tujuan membaca dan menulis</a:t>
            </a:r>
          </a:p>
          <a:p>
            <a:r>
              <a:rPr lang="id-ID" sz="3600" dirty="0" smtClean="0"/>
              <a:t>Meningkatkan kosakata melalui perkembangan konseptual</a:t>
            </a:r>
          </a:p>
          <a:p>
            <a:r>
              <a:rPr lang="id-ID" sz="3600" dirty="0" smtClean="0"/>
              <a:t>Meningkatkan pemahaman mendengarkan</a:t>
            </a:r>
          </a:p>
          <a:p>
            <a:r>
              <a:rPr lang="id-ID" sz="3600" dirty="0" smtClean="0"/>
              <a:t>Meningkatkan pemahaman anak terhadap proses komunikasi menggunakan bahasa tulis</a:t>
            </a:r>
          </a:p>
        </p:txBody>
      </p:sp>
    </p:spTree>
    <p:extLst>
      <p:ext uri="{BB962C8B-B14F-4D97-AF65-F5344CB8AC3E}">
        <p14:creationId xmlns:p14="http://schemas.microsoft.com/office/powerpoint/2010/main" val="2140545654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26205" y="286870"/>
            <a:ext cx="9080762" cy="708212"/>
          </a:xfrm>
        </p:spPr>
        <p:txBody>
          <a:bodyPr>
            <a:normAutofit fontScale="90000"/>
          </a:bodyPr>
          <a:lstStyle/>
          <a:p>
            <a:pPr algn="ctr"/>
            <a:r>
              <a:rPr lang="id-ID" dirty="0" smtClean="0"/>
              <a:t>Panduan Interkasi Guru Dengan Anak TK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3305" y="900953"/>
            <a:ext cx="9776012" cy="5661212"/>
          </a:xfrm>
        </p:spPr>
        <p:txBody>
          <a:bodyPr>
            <a:noAutofit/>
          </a:bodyPr>
          <a:lstStyle/>
          <a:p>
            <a:r>
              <a:rPr lang="id-ID" sz="2400" dirty="0" smtClean="0"/>
              <a:t>Gunakan pola interaksi utama</a:t>
            </a:r>
          </a:p>
          <a:p>
            <a:r>
              <a:rPr lang="id-ID" sz="2400" dirty="0" smtClean="0"/>
              <a:t>Fokus kepada pengayoman dan pemberian dukungan kepada bahasa anak pada setiap aspek dari 5 aspek pengetahuan bahasa yang ada (fonetik, semantik, sintaksis, morfemik dan pragmatik)</a:t>
            </a:r>
          </a:p>
          <a:p>
            <a:r>
              <a:rPr lang="id-ID" sz="2400" dirty="0" smtClean="0"/>
              <a:t>Gunakan scaffolding linguistic, pemetaan verbal, mediasi dan pertanyaan sepanjang interaksi dengan murid</a:t>
            </a:r>
          </a:p>
          <a:p>
            <a:r>
              <a:rPr lang="id-ID" sz="2400" dirty="0" smtClean="0"/>
              <a:t>Bertanya dengan tipe dan level pertanyaan yang berbeda</a:t>
            </a:r>
          </a:p>
          <a:p>
            <a:r>
              <a:rPr lang="id-ID" sz="2400" dirty="0" smtClean="0"/>
              <a:t>Dorong anak untuk memrepresentasikan pengalaman mereka melalui mode komunikasi lisan dan tulisan</a:t>
            </a:r>
          </a:p>
          <a:p>
            <a:r>
              <a:rPr lang="id-ID" sz="2400" dirty="0" smtClean="0"/>
              <a:t>Mengembangkan strategi percakapan pembelajaran untuk mendorong pemahaman anak </a:t>
            </a:r>
          </a:p>
          <a:p>
            <a:r>
              <a:rPr lang="id-ID" sz="2400" dirty="0" smtClean="0"/>
              <a:t>Menjadi pendengar aktif</a:t>
            </a:r>
          </a:p>
          <a:p>
            <a:r>
              <a:rPr lang="id-ID" sz="2400" dirty="0" smtClean="0"/>
              <a:t>Membantu percakapan instruksional</a:t>
            </a:r>
          </a:p>
          <a:p>
            <a:endParaRPr lang="id-ID" sz="2400" dirty="0"/>
          </a:p>
        </p:txBody>
      </p:sp>
    </p:spTree>
    <p:extLst>
      <p:ext uri="{BB962C8B-B14F-4D97-AF65-F5344CB8AC3E}">
        <p14:creationId xmlns:p14="http://schemas.microsoft.com/office/powerpoint/2010/main" val="1585028088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7263" y="152400"/>
            <a:ext cx="9147998" cy="1320800"/>
          </a:xfrm>
        </p:spPr>
        <p:txBody>
          <a:bodyPr/>
          <a:lstStyle/>
          <a:p>
            <a:pPr algn="ctr"/>
            <a:r>
              <a:rPr lang="id-ID" dirty="0" smtClean="0"/>
              <a:t>Panduan Guru Tk Untuk Pembelajaran Bahasa Asing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9588" y="1473200"/>
            <a:ext cx="9453282" cy="5383211"/>
          </a:xfrm>
        </p:spPr>
        <p:txBody>
          <a:bodyPr>
            <a:noAutofit/>
          </a:bodyPr>
          <a:lstStyle/>
          <a:p>
            <a:r>
              <a:rPr lang="id-ID" sz="3200" dirty="0" smtClean="0"/>
              <a:t>Sediakan waktu untuk kesempatan untuk percakapan yang berarti</a:t>
            </a:r>
          </a:p>
          <a:p>
            <a:r>
              <a:rPr lang="id-ID" sz="3200" dirty="0" smtClean="0"/>
              <a:t>Luangkan waktu untuk percakapan satu lawan satu antara anak dengan guru dan kegiatan</a:t>
            </a:r>
          </a:p>
          <a:p>
            <a:r>
              <a:rPr lang="id-ID" sz="3200" dirty="0" smtClean="0"/>
              <a:t>Memastikan lingkungan terdekatnya bersahabat</a:t>
            </a:r>
          </a:p>
          <a:p>
            <a:r>
              <a:rPr lang="id-ID" sz="3200" dirty="0" smtClean="0"/>
              <a:t>Kenali dan bangunlah pengetahuan  serta pengalaman anak sebelumnya</a:t>
            </a:r>
          </a:p>
          <a:p>
            <a:r>
              <a:rPr lang="id-ID" sz="3200" dirty="0" smtClean="0"/>
              <a:t>Sediakan kegiatan yang kaya konten/isi yang melibatkan anak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1005524824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2965" y="376517"/>
            <a:ext cx="9040421" cy="1613647"/>
          </a:xfrm>
        </p:spPr>
        <p:txBody>
          <a:bodyPr>
            <a:normAutofit fontScale="90000"/>
          </a:bodyPr>
          <a:lstStyle/>
          <a:p>
            <a:pPr algn="ctr"/>
            <a:r>
              <a:rPr lang="id-ID" dirty="0" smtClean="0"/>
              <a:t>Kegiatan Eksploratori Untuk Meningkatkan Perkembangan Bahasa Anak TK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32965" y="2172446"/>
            <a:ext cx="9265023" cy="5062071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id-ID" sz="3200" dirty="0" smtClean="0">
                <a:solidFill>
                  <a:srgbClr val="FF0000"/>
                </a:solidFill>
              </a:rPr>
              <a:t>Kegiatan di pusat pembelajaran, meliputi kesempatan penyelesaian masalah yang lebih jika dibandingkan dengan tingkat prasekolah. Jadwal kelas harus mengatur waktu bagi anak untuk berbagi hasil kegiatannya dengan teman-teman kelas lainnya, misalnya berbagi cerita yang telah mereka gambar atau ilustrasikan, berbagi hasil karya seni atau menunjukan dan menceritakan konstruksi bangunan yang telah mereka buat</a:t>
            </a:r>
          </a:p>
        </p:txBody>
      </p:sp>
    </p:spTree>
    <p:extLst>
      <p:ext uri="{BB962C8B-B14F-4D97-AF65-F5344CB8AC3E}">
        <p14:creationId xmlns:p14="http://schemas.microsoft.com/office/powerpoint/2010/main" val="1962246772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9290" y="273424"/>
            <a:ext cx="9067315" cy="735105"/>
          </a:xfrm>
        </p:spPr>
        <p:txBody>
          <a:bodyPr/>
          <a:lstStyle/>
          <a:p>
            <a:pPr algn="ctr"/>
            <a:r>
              <a:rPr lang="id-ID" dirty="0" smtClean="0"/>
              <a:t>Pusat Kegiatan Menggambar/Menulis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7026" y="1008529"/>
            <a:ext cx="11357785" cy="5526742"/>
          </a:xfrm>
        </p:spPr>
        <p:txBody>
          <a:bodyPr>
            <a:noAutofit/>
          </a:bodyPr>
          <a:lstStyle/>
          <a:p>
            <a:r>
              <a:rPr lang="id-ID" sz="3000" dirty="0" smtClean="0"/>
              <a:t>Anak pada usia ini aktif membangun dan membuat simbol (Dyson, 1990a)</a:t>
            </a:r>
          </a:p>
          <a:p>
            <a:r>
              <a:rPr lang="id-ID" sz="3000" dirty="0" smtClean="0"/>
              <a:t>Materi pembelajaran dan pusat pengaturan: beragam alat tulis, alat gambar, stapler, isolasi, gunting, mesin ketik, papan tulis, keyboard, huruf magnet, papan penempelnya atau gabungan dari semua peralatan itu</a:t>
            </a:r>
          </a:p>
          <a:p>
            <a:r>
              <a:rPr lang="id-ID" sz="3000" dirty="0" smtClean="0"/>
              <a:t>Materi kegiatan bisa berupa tema-tema yang sudah di jadwalkan atau anak-anak yang memilih tema dan topik kegiatan bermainnya</a:t>
            </a:r>
          </a:p>
          <a:p>
            <a:r>
              <a:rPr lang="id-ID" sz="3000" dirty="0" smtClean="0"/>
              <a:t>Strategi: mengawasi saat anak menggambar, menulis, guru dapat melihat perkembangan pragmatik anak saat kegiatan tersebut, menciptakan percakapan</a:t>
            </a:r>
            <a:endParaRPr lang="id-ID" sz="3000" dirty="0"/>
          </a:p>
        </p:txBody>
      </p:sp>
    </p:spTree>
    <p:extLst>
      <p:ext uri="{BB962C8B-B14F-4D97-AF65-F5344CB8AC3E}">
        <p14:creationId xmlns:p14="http://schemas.microsoft.com/office/powerpoint/2010/main" val="1123063601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028" y="233082"/>
            <a:ext cx="8596668" cy="694765"/>
          </a:xfrm>
        </p:spPr>
        <p:txBody>
          <a:bodyPr>
            <a:normAutofit fontScale="90000"/>
          </a:bodyPr>
          <a:lstStyle/>
          <a:p>
            <a:pPr algn="ctr"/>
            <a:r>
              <a:rPr lang="id-ID" dirty="0" smtClean="0"/>
              <a:t>Perpustakaan Kelas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4519" y="927847"/>
            <a:ext cx="9528728" cy="56746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id-ID" sz="2800" dirty="0" smtClean="0">
                <a:solidFill>
                  <a:srgbClr val="FF0000"/>
                </a:solidFill>
              </a:rPr>
              <a:t>Strategi: </a:t>
            </a:r>
          </a:p>
          <a:p>
            <a:r>
              <a:rPr lang="id-ID" sz="2800" dirty="0">
                <a:solidFill>
                  <a:srgbClr val="FF0000"/>
                </a:solidFill>
              </a:rPr>
              <a:t>S</a:t>
            </a:r>
            <a:r>
              <a:rPr lang="id-ID" sz="2800" dirty="0" smtClean="0">
                <a:solidFill>
                  <a:srgbClr val="FF0000"/>
                </a:solidFill>
              </a:rPr>
              <a:t>ediakan berbagai ragam buku fiksi dan non fiksi, </a:t>
            </a:r>
          </a:p>
          <a:p>
            <a:r>
              <a:rPr lang="id-ID" sz="2800" dirty="0">
                <a:solidFill>
                  <a:srgbClr val="FF0000"/>
                </a:solidFill>
              </a:rPr>
              <a:t>M</a:t>
            </a:r>
            <a:r>
              <a:rPr lang="id-ID" sz="2800" dirty="0" smtClean="0">
                <a:solidFill>
                  <a:srgbClr val="FF0000"/>
                </a:solidFill>
              </a:rPr>
              <a:t>ajalah anak, </a:t>
            </a:r>
          </a:p>
          <a:p>
            <a:r>
              <a:rPr lang="id-ID" sz="2800" dirty="0">
                <a:solidFill>
                  <a:srgbClr val="FF0000"/>
                </a:solidFill>
              </a:rPr>
              <a:t>B</a:t>
            </a:r>
            <a:r>
              <a:rPr lang="id-ID" sz="2800" dirty="0" smtClean="0">
                <a:solidFill>
                  <a:srgbClr val="FF0000"/>
                </a:solidFill>
              </a:rPr>
              <a:t>uku bergambar dengan kalimat sedikit, </a:t>
            </a:r>
          </a:p>
          <a:p>
            <a:r>
              <a:rPr lang="id-ID" sz="2800" dirty="0">
                <a:solidFill>
                  <a:srgbClr val="FF0000"/>
                </a:solidFill>
              </a:rPr>
              <a:t>B</a:t>
            </a:r>
            <a:r>
              <a:rPr lang="id-ID" sz="2800" dirty="0" smtClean="0">
                <a:solidFill>
                  <a:srgbClr val="FF0000"/>
                </a:solidFill>
              </a:rPr>
              <a:t>uku ilustrasi dengan tulisan,</a:t>
            </a:r>
          </a:p>
          <a:p>
            <a:r>
              <a:rPr lang="id-ID" sz="2800" dirty="0" smtClean="0">
                <a:solidFill>
                  <a:srgbClr val="FF0000"/>
                </a:solidFill>
              </a:rPr>
              <a:t>Buku cerita dengan alur cerita yang lebih kompleks,</a:t>
            </a:r>
          </a:p>
          <a:p>
            <a:r>
              <a:rPr lang="id-ID" sz="2800" dirty="0" smtClean="0">
                <a:solidFill>
                  <a:srgbClr val="FF0000"/>
                </a:solidFill>
              </a:rPr>
              <a:t>Big BOOK,</a:t>
            </a:r>
          </a:p>
          <a:p>
            <a:r>
              <a:rPr lang="id-ID" sz="2800" dirty="0" smtClean="0">
                <a:solidFill>
                  <a:srgbClr val="FF0000"/>
                </a:solidFill>
              </a:rPr>
              <a:t>Buku ditata semenarik mungkin di rak, diatur supaya anak mudah mengakses buku-buku tersebut, ditambah karpet lembut, bantal dan sofa yang nyaman.</a:t>
            </a:r>
            <a:endParaRPr lang="id-ID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285807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240" y="219635"/>
            <a:ext cx="9080762" cy="681318"/>
          </a:xfrm>
        </p:spPr>
        <p:txBody>
          <a:bodyPr>
            <a:normAutofit fontScale="90000"/>
          </a:bodyPr>
          <a:lstStyle/>
          <a:p>
            <a:pPr algn="ctr"/>
            <a:r>
              <a:rPr lang="id-ID" dirty="0" smtClean="0"/>
              <a:t>Pusat Kegiatan Kognitif (Matematika)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0099" y="1143000"/>
            <a:ext cx="9434854" cy="5701553"/>
          </a:xfrm>
        </p:spPr>
        <p:txBody>
          <a:bodyPr>
            <a:noAutofit/>
          </a:bodyPr>
          <a:lstStyle/>
          <a:p>
            <a:r>
              <a:rPr lang="id-ID" sz="3600" dirty="0" smtClean="0">
                <a:solidFill>
                  <a:srgbClr val="FF0000"/>
                </a:solidFill>
              </a:rPr>
              <a:t>Kegiatan yang melibatkan praktik langsung diselingi dengan pembacaan buku cerita non fiksi</a:t>
            </a:r>
          </a:p>
          <a:p>
            <a:r>
              <a:rPr lang="id-ID" sz="3600" dirty="0" smtClean="0">
                <a:solidFill>
                  <a:srgbClr val="FF0000"/>
                </a:solidFill>
              </a:rPr>
              <a:t>Mengeksplorasi benda-benda alam dan menceritakan nya</a:t>
            </a:r>
          </a:p>
          <a:p>
            <a:r>
              <a:rPr lang="id-ID" sz="3600" dirty="0" smtClean="0">
                <a:solidFill>
                  <a:srgbClr val="FF0000"/>
                </a:solidFill>
              </a:rPr>
              <a:t>Mendiskusikan tentang suatu objek ke “alam” an misalnya mendiskusikan mengenai “metamorfosis kupu-kupu”, perkembangan “ ayam” dan sebagainya</a:t>
            </a:r>
            <a:endParaRPr lang="id-ID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4894824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8322" y="300317"/>
            <a:ext cx="8596668" cy="708212"/>
          </a:xfrm>
        </p:spPr>
        <p:txBody>
          <a:bodyPr/>
          <a:lstStyle/>
          <a:p>
            <a:pPr algn="ctr"/>
            <a:r>
              <a:rPr lang="id-ID" dirty="0" smtClean="0"/>
              <a:t>Pusat Drama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6840" y="1506071"/>
            <a:ext cx="9623114" cy="5069541"/>
          </a:xfrm>
        </p:spPr>
        <p:txBody>
          <a:bodyPr>
            <a:noAutofit/>
          </a:bodyPr>
          <a:lstStyle/>
          <a:p>
            <a:r>
              <a:rPr lang="id-ID" sz="3200" dirty="0" smtClean="0"/>
              <a:t>Permainan drama memungkinkan meningkatkan kuantitas dan kompleksitas pemerolehan kosa kata, </a:t>
            </a:r>
          </a:p>
          <a:p>
            <a:r>
              <a:rPr lang="id-ID" sz="3200" dirty="0" smtClean="0"/>
              <a:t>Merencanakan peran yang akan dimainkannya,</a:t>
            </a:r>
          </a:p>
          <a:p>
            <a:r>
              <a:rPr lang="id-ID" sz="3200" dirty="0" smtClean="0"/>
              <a:t>Mengembangkan (improvisasi) dalam perannya tersebut,</a:t>
            </a:r>
          </a:p>
          <a:p>
            <a:r>
              <a:rPr lang="id-ID" sz="3200" dirty="0" smtClean="0"/>
              <a:t>Mmpertahankan interaksi dengan lawan perannya,</a:t>
            </a:r>
          </a:p>
          <a:p>
            <a:r>
              <a:rPr lang="id-ID" sz="3200" dirty="0" smtClean="0"/>
              <a:t>Kompleksitas sintaksis.</a:t>
            </a:r>
            <a:endParaRPr lang="id-ID" sz="3200" dirty="0"/>
          </a:p>
        </p:txBody>
      </p:sp>
    </p:spTree>
    <p:extLst>
      <p:ext uri="{BB962C8B-B14F-4D97-AF65-F5344CB8AC3E}">
        <p14:creationId xmlns:p14="http://schemas.microsoft.com/office/powerpoint/2010/main" val="974895523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3440" y="448236"/>
            <a:ext cx="8596668" cy="1353670"/>
          </a:xfrm>
        </p:spPr>
        <p:txBody>
          <a:bodyPr/>
          <a:lstStyle/>
          <a:p>
            <a:pPr algn="ctr"/>
            <a:r>
              <a:rPr lang="id-ID" dirty="0" smtClean="0">
                <a:solidFill>
                  <a:srgbClr val="FF0000"/>
                </a:solidFill>
              </a:rPr>
              <a:t>Kegiatan Di Luar Kelas</a:t>
            </a:r>
            <a:endParaRPr lang="id-ID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3440" y="2268165"/>
            <a:ext cx="8596668" cy="3880773"/>
          </a:xfrm>
        </p:spPr>
        <p:txBody>
          <a:bodyPr>
            <a:normAutofit/>
          </a:bodyPr>
          <a:lstStyle/>
          <a:p>
            <a:r>
              <a:rPr lang="id-ID" sz="6000" dirty="0" smtClean="0">
                <a:solidFill>
                  <a:schemeClr val="tx2">
                    <a:lumMod val="75000"/>
                  </a:schemeClr>
                </a:solidFill>
              </a:rPr>
              <a:t>Pusat air dan Pasir</a:t>
            </a:r>
          </a:p>
          <a:p>
            <a:r>
              <a:rPr lang="id-ID" sz="6000" dirty="0" smtClean="0">
                <a:solidFill>
                  <a:schemeClr val="tx2">
                    <a:lumMod val="75000"/>
                  </a:schemeClr>
                </a:solidFill>
              </a:rPr>
              <a:t>Bermain bebas di halaman /play ground</a:t>
            </a:r>
            <a:endParaRPr lang="id-ID" sz="6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992914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9345" y="273423"/>
            <a:ext cx="9026974" cy="708212"/>
          </a:xfrm>
        </p:spPr>
        <p:txBody>
          <a:bodyPr/>
          <a:lstStyle/>
          <a:p>
            <a:pPr algn="ctr"/>
            <a:r>
              <a:rPr lang="id-ID" dirty="0" smtClean="0"/>
              <a:t>Kegiatan-kegiatan Yang Dipandu Guru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9022" y="1084825"/>
            <a:ext cx="9367619" cy="5531128"/>
          </a:xfrm>
        </p:spPr>
        <p:txBody>
          <a:bodyPr>
            <a:noAutofit/>
          </a:bodyPr>
          <a:lstStyle/>
          <a:p>
            <a:r>
              <a:rPr lang="id-ID" sz="2000" dirty="0" smtClean="0">
                <a:solidFill>
                  <a:schemeClr val="tx2">
                    <a:lumMod val="75000"/>
                  </a:schemeClr>
                </a:solidFill>
              </a:rPr>
              <a:t>Kegiatan menunjukan dan menceritakan </a:t>
            </a:r>
          </a:p>
          <a:p>
            <a:r>
              <a:rPr lang="id-ID" sz="2000" dirty="0" smtClean="0">
                <a:solidFill>
                  <a:schemeClr val="tx2">
                    <a:lumMod val="75000"/>
                  </a:schemeClr>
                </a:solidFill>
              </a:rPr>
              <a:t>Pembacaan buku cerita (Story telling)</a:t>
            </a:r>
          </a:p>
          <a:p>
            <a:r>
              <a:rPr lang="id-ID" sz="2000" dirty="0" smtClean="0">
                <a:solidFill>
                  <a:schemeClr val="tx2">
                    <a:lumMod val="75000"/>
                  </a:schemeClr>
                </a:solidFill>
              </a:rPr>
              <a:t>Permainan cerita menuliskan dan menggambarkan berdasarkan isi cerita</a:t>
            </a:r>
          </a:p>
          <a:p>
            <a:r>
              <a:rPr lang="id-ID" sz="2000" dirty="0" smtClean="0">
                <a:solidFill>
                  <a:schemeClr val="tx2">
                    <a:lumMod val="75000"/>
                  </a:schemeClr>
                </a:solidFill>
              </a:rPr>
              <a:t>Dikte berdasarkan gambar benda</a:t>
            </a:r>
          </a:p>
          <a:p>
            <a:r>
              <a:rPr lang="id-ID" sz="2000" dirty="0" smtClean="0">
                <a:solidFill>
                  <a:schemeClr val="tx2">
                    <a:lumMod val="75000"/>
                  </a:schemeClr>
                </a:solidFill>
              </a:rPr>
              <a:t>Menulis interkatif</a:t>
            </a:r>
          </a:p>
          <a:p>
            <a:r>
              <a:rPr lang="id-ID" sz="2000" dirty="0" smtClean="0">
                <a:solidFill>
                  <a:schemeClr val="tx2">
                    <a:lumMod val="75000"/>
                  </a:schemeClr>
                </a:solidFill>
              </a:rPr>
              <a:t>Kalender Waktu</a:t>
            </a:r>
          </a:p>
          <a:p>
            <a:r>
              <a:rPr lang="id-ID" sz="2000" dirty="0" smtClean="0">
                <a:solidFill>
                  <a:schemeClr val="tx2">
                    <a:lumMod val="75000"/>
                  </a:schemeClr>
                </a:solidFill>
              </a:rPr>
              <a:t>Menciptakan pesan pagi </a:t>
            </a:r>
          </a:p>
          <a:p>
            <a:pPr marL="268288" indent="0">
              <a:buNone/>
            </a:pPr>
            <a:r>
              <a:rPr lang="id-ID" sz="2000" dirty="0" smtClean="0">
                <a:solidFill>
                  <a:schemeClr val="tx2">
                    <a:lumMod val="75000"/>
                  </a:schemeClr>
                </a:solidFill>
              </a:rPr>
              <a:t>contoh: Guru menulis dipapan tulis sebelum kegiatan pembelajaran dimulai:</a:t>
            </a:r>
          </a:p>
          <a:p>
            <a:pPr marL="0" indent="0" algn="ctr">
              <a:buNone/>
            </a:pPr>
            <a:r>
              <a:rPr lang="id-ID" sz="2000" dirty="0" smtClean="0">
                <a:solidFill>
                  <a:schemeClr val="tx2">
                    <a:lumMod val="75000"/>
                  </a:schemeClr>
                </a:solidFill>
              </a:rPr>
              <a:t>“ </a:t>
            </a:r>
            <a:r>
              <a:rPr lang="id-ID" sz="2000" dirty="0" smtClean="0">
                <a:solidFill>
                  <a:srgbClr val="FF0000"/>
                </a:solidFill>
              </a:rPr>
              <a:t>Hallo anak-anak bunda tersayang, Selamat Pagi! Hari ini cerah, kita kan bermain di sentra ....untuk bermain ....., hari ini bunda kan membacakan buku tentang ...., apakah anak-anak pernah melihat ...?</a:t>
            </a:r>
          </a:p>
          <a:p>
            <a:pPr marL="0" indent="0" algn="ctr">
              <a:buNone/>
            </a:pPr>
            <a:r>
              <a:rPr lang="id-ID" sz="2000" dirty="0">
                <a:solidFill>
                  <a:srgbClr val="FF0000"/>
                </a:solidFill>
              </a:rPr>
              <a:t>	</a:t>
            </a:r>
            <a:r>
              <a:rPr lang="id-ID" sz="2000" dirty="0" smtClean="0">
                <a:solidFill>
                  <a:srgbClr val="FF0000"/>
                </a:solidFill>
              </a:rPr>
              <a:t>		Mari kita bersenang-senang</a:t>
            </a:r>
          </a:p>
          <a:p>
            <a:pPr marL="0" indent="0" algn="ctr">
              <a:buNone/>
            </a:pPr>
            <a:r>
              <a:rPr lang="id-ID" sz="2000" dirty="0" smtClean="0">
                <a:solidFill>
                  <a:srgbClr val="FF0000"/>
                </a:solidFill>
              </a:rPr>
              <a:t>			Penuh Cinta “Bunda Mila” </a:t>
            </a:r>
          </a:p>
          <a:p>
            <a:endParaRPr lang="id-ID" sz="20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679359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084729"/>
          </a:xfrm>
        </p:spPr>
        <p:txBody>
          <a:bodyPr/>
          <a:lstStyle/>
          <a:p>
            <a:pPr algn="ctr"/>
            <a:r>
              <a:rPr lang="id-ID" dirty="0" smtClean="0"/>
              <a:t>TUGAS MINGGU DEPAN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1694329"/>
            <a:ext cx="9872871" cy="4401671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id-ID" sz="2000" dirty="0" smtClean="0">
                <a:solidFill>
                  <a:srgbClr val="FF0000"/>
                </a:solidFill>
              </a:rPr>
              <a:t>Carilah referensi mengenai kajian berikut ini, (buat materi penjelasan meliputi pengertian, tujuan, kelemahan/kelebihan dan cara bermainnya): </a:t>
            </a:r>
          </a:p>
          <a:p>
            <a:pPr marL="45720" indent="0">
              <a:buNone/>
            </a:pPr>
            <a:endParaRPr lang="id-ID" sz="2000" dirty="0" smtClean="0">
              <a:solidFill>
                <a:srgbClr val="FF0000"/>
              </a:solidFill>
            </a:endParaRPr>
          </a:p>
          <a:p>
            <a:r>
              <a:rPr lang="id-ID" sz="2000" dirty="0" smtClean="0">
                <a:solidFill>
                  <a:srgbClr val="FF0000"/>
                </a:solidFill>
              </a:rPr>
              <a:t>METODE BERCERITA (DENGAN ALAT, TANPA ALAT)</a:t>
            </a:r>
          </a:p>
          <a:p>
            <a:r>
              <a:rPr lang="id-ID" sz="2000" dirty="0" smtClean="0">
                <a:solidFill>
                  <a:srgbClr val="FF0000"/>
                </a:solidFill>
              </a:rPr>
              <a:t>METODE BERCAKAP-CAKAP/DISKUSI</a:t>
            </a:r>
          </a:p>
          <a:p>
            <a:r>
              <a:rPr lang="id-ID" sz="2000" dirty="0" smtClean="0">
                <a:solidFill>
                  <a:srgbClr val="FF0000"/>
                </a:solidFill>
              </a:rPr>
              <a:t>METODE TANYA JAWAB</a:t>
            </a:r>
          </a:p>
          <a:p>
            <a:r>
              <a:rPr lang="id-ID" sz="2000" dirty="0" smtClean="0">
                <a:solidFill>
                  <a:srgbClr val="FF0000"/>
                </a:solidFill>
              </a:rPr>
              <a:t>METODE BERMAIN PERAN (MAKRO/MIKRO)</a:t>
            </a:r>
          </a:p>
          <a:p>
            <a:r>
              <a:rPr lang="id-ID" sz="2000" dirty="0" smtClean="0">
                <a:solidFill>
                  <a:srgbClr val="FF0000"/>
                </a:solidFill>
              </a:rPr>
              <a:t>METODE PROYEK</a:t>
            </a:r>
          </a:p>
          <a:p>
            <a:r>
              <a:rPr lang="id-ID" sz="2000" dirty="0" smtClean="0">
                <a:solidFill>
                  <a:srgbClr val="FF0000"/>
                </a:solidFill>
              </a:rPr>
              <a:t>METODE EKSPERIMEN</a:t>
            </a:r>
          </a:p>
          <a:p>
            <a:r>
              <a:rPr lang="id-ID" sz="2000" dirty="0" smtClean="0">
                <a:solidFill>
                  <a:srgbClr val="FF0000"/>
                </a:solidFill>
              </a:rPr>
              <a:t>METODE KARYAWISATA</a:t>
            </a:r>
          </a:p>
          <a:p>
            <a:r>
              <a:rPr lang="id-ID" sz="2000" smtClean="0">
                <a:solidFill>
                  <a:srgbClr val="FF0000"/>
                </a:solidFill>
              </a:rPr>
              <a:t>REFERENSI BUKU : Moeslichatun, Modul Metode Pengembangan Bahasa</a:t>
            </a:r>
            <a:endParaRPr lang="id-ID" sz="2000" dirty="0" smtClean="0">
              <a:solidFill>
                <a:srgbClr val="FF0000"/>
              </a:solidFill>
            </a:endParaRPr>
          </a:p>
          <a:p>
            <a:endParaRPr lang="id-ID" sz="2000" dirty="0" smtClean="0">
              <a:solidFill>
                <a:srgbClr val="FF0000"/>
              </a:solidFill>
            </a:endParaRPr>
          </a:p>
          <a:p>
            <a:endParaRPr lang="id-ID" sz="2000" dirty="0" smtClean="0">
              <a:solidFill>
                <a:srgbClr val="FF0000"/>
              </a:solidFill>
            </a:endParaRPr>
          </a:p>
          <a:p>
            <a:endParaRPr lang="id-ID" sz="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4417451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TM03457444[[fn=Basis]]</Template>
  <TotalTime>249</TotalTime>
  <Words>689</Words>
  <Application>Microsoft Office PowerPoint</Application>
  <PresentationFormat>Widescreen</PresentationFormat>
  <Paragraphs>82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5" baseType="lpstr">
      <vt:lpstr>Corbel</vt:lpstr>
      <vt:lpstr>Basis</vt:lpstr>
      <vt:lpstr>Memperluas Perkembangan Bahasa Anak Usia Taman Kanak-kanak</vt:lpstr>
      <vt:lpstr>Gambaran Kurikulum Taman Kanak-Kanak</vt:lpstr>
      <vt:lpstr>Tujuan Kurikuler Yang Berkaitan Dengan Bahasa</vt:lpstr>
      <vt:lpstr>Panduan Interkasi Guru Dengan Anak TK</vt:lpstr>
      <vt:lpstr>Panduan Guru Tk Untuk Pembelajaran Bahasa Asing</vt:lpstr>
      <vt:lpstr>Kegiatan Eksploratori Untuk Meningkatkan Perkembangan Bahasa Anak TK</vt:lpstr>
      <vt:lpstr>Pusat Kegiatan Menggambar/Menulis</vt:lpstr>
      <vt:lpstr>Perpustakaan Kelas</vt:lpstr>
      <vt:lpstr>Pusat Kegiatan Kognitif (Matematika)</vt:lpstr>
      <vt:lpstr>Pusat Drama</vt:lpstr>
      <vt:lpstr>Kegiatan Di Luar Kelas</vt:lpstr>
      <vt:lpstr>Kegiatan-kegiatan Yang Dipandu Guru</vt:lpstr>
      <vt:lpstr>TUGAS MINGGU DEPAN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Memperluas pekembanganbahasa anak usia Taman Kanak-kanak</dc:title>
  <dc:creator>asus</dc:creator>
  <cp:lastModifiedBy>asus</cp:lastModifiedBy>
  <cp:revision>12</cp:revision>
  <dcterms:created xsi:type="dcterms:W3CDTF">2019-04-12T14:09:50Z</dcterms:created>
  <dcterms:modified xsi:type="dcterms:W3CDTF">2019-12-08T02:13:21Z</dcterms:modified>
</cp:coreProperties>
</file>