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E2B079C-055E-467F-977E-E1080F09034A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244BFE6-6767-4776-86C0-46582E7723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E2B079C-055E-467F-977E-E1080F09034A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44BFE6-6767-4776-86C0-46582E77236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E2B079C-055E-467F-977E-E1080F09034A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44BFE6-6767-4776-86C0-46582E77236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E2B079C-055E-467F-977E-E1080F09034A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44BFE6-6767-4776-86C0-46582E77236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E2B079C-055E-467F-977E-E1080F09034A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44BFE6-6767-4776-86C0-46582E77236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E2B079C-055E-467F-977E-E1080F09034A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44BFE6-6767-4776-86C0-46582E772369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E2B079C-055E-467F-977E-E1080F09034A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44BFE6-6767-4776-86C0-46582E7723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BE2B079C-055E-467F-977E-E1080F09034A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44BFE6-6767-4776-86C0-46582E77236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E2B079C-055E-467F-977E-E1080F09034A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244BFE6-6767-4776-86C0-46582E772369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E2B079C-055E-467F-977E-E1080F09034A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44BFE6-6767-4776-86C0-46582E7723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E2B079C-055E-467F-977E-E1080F09034A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44BFE6-6767-4776-86C0-46582E7723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E2B079C-055E-467F-977E-E1080F09034A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8244BFE6-6767-4776-86C0-46582E77236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RANGKAIAN ARUS SEARAH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TEKNIK TENAGA LISTRIK </a:t>
            </a:r>
          </a:p>
          <a:p>
            <a:r>
              <a:rPr lang="en-US" dirty="0" smtClean="0"/>
              <a:t>PERTEMUAN KE-2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Ada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cara</a:t>
            </a:r>
            <a:r>
              <a:rPr lang="en-US" dirty="0" smtClean="0"/>
              <a:t> </a:t>
            </a:r>
            <a:r>
              <a:rPr lang="en-US" dirty="0" err="1" smtClean="0"/>
              <a:t>dasar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menghubungkan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buah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komponen</a:t>
            </a:r>
            <a:r>
              <a:rPr lang="en-US" dirty="0" smtClean="0"/>
              <a:t> </a:t>
            </a:r>
            <a:r>
              <a:rPr lang="en-US" dirty="0" err="1" smtClean="0"/>
              <a:t>listrik</a:t>
            </a:r>
            <a:r>
              <a:rPr lang="en-US" dirty="0" smtClean="0"/>
              <a:t>, </a:t>
            </a:r>
            <a:r>
              <a:rPr lang="en-US" dirty="0" err="1" smtClean="0"/>
              <a:t>yaitu</a:t>
            </a:r>
            <a:r>
              <a:rPr lang="en-US" dirty="0" smtClean="0"/>
              <a:t>:</a:t>
            </a:r>
          </a:p>
          <a:p>
            <a:pPr lvl="1"/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seri</a:t>
            </a:r>
            <a:endParaRPr lang="en-US" dirty="0" smtClean="0"/>
          </a:p>
          <a:p>
            <a:pPr lvl="1"/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paralel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DASAR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Hubungan</a:t>
            </a:r>
            <a:r>
              <a:rPr lang="en-US" dirty="0" smtClean="0"/>
              <a:t> </a:t>
            </a:r>
            <a:r>
              <a:rPr lang="en-US" dirty="0" err="1" smtClean="0"/>
              <a:t>Arus</a:t>
            </a:r>
            <a:endParaRPr lang="en-US" dirty="0" smtClean="0"/>
          </a:p>
          <a:p>
            <a:pPr lvl="1"/>
            <a:r>
              <a:rPr lang="en-US" dirty="0" err="1" smtClean="0"/>
              <a:t>Arus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jumlah</a:t>
            </a:r>
            <a:r>
              <a:rPr lang="en-US" dirty="0" smtClean="0"/>
              <a:t> yang </a:t>
            </a:r>
            <a:r>
              <a:rPr lang="en-US" dirty="0" err="1" smtClean="0"/>
              <a:t>sama</a:t>
            </a:r>
            <a:r>
              <a:rPr lang="en-US" dirty="0" smtClean="0"/>
              <a:t> </a:t>
            </a:r>
            <a:r>
              <a:rPr lang="en-US" dirty="0" err="1" smtClean="0"/>
              <a:t>harus</a:t>
            </a:r>
            <a:r>
              <a:rPr lang="en-US" dirty="0" smtClean="0"/>
              <a:t> </a:t>
            </a:r>
            <a:r>
              <a:rPr lang="en-US" dirty="0" err="1" smtClean="0"/>
              <a:t>mengalir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setiap</a:t>
            </a:r>
            <a:r>
              <a:rPr lang="en-US" dirty="0" smtClean="0"/>
              <a:t> </a:t>
            </a:r>
            <a:r>
              <a:rPr lang="en-US" dirty="0" err="1" smtClean="0"/>
              <a:t>bagian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rangkaian</a:t>
            </a:r>
            <a:r>
              <a:rPr lang="en-US" dirty="0" smtClean="0"/>
              <a:t> </a:t>
            </a:r>
            <a:r>
              <a:rPr lang="en-US" dirty="0" err="1" smtClean="0"/>
              <a:t>seri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Rangkaian</a:t>
            </a:r>
            <a:r>
              <a:rPr lang="en-US" dirty="0" smtClean="0"/>
              <a:t> Seri</a:t>
            </a:r>
            <a:endParaRPr lang="en-US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95400" y="3200400"/>
            <a:ext cx="3040380" cy="457200"/>
          </a:xfrm>
          <a:prstGeom prst="rect">
            <a:avLst/>
          </a:prstGeom>
          <a:noFill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67199" y="3352800"/>
            <a:ext cx="3798903" cy="3130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/>
          <a:lstStyle/>
          <a:p>
            <a:r>
              <a:rPr lang="en-US" dirty="0" err="1" smtClean="0"/>
              <a:t>Hubungan</a:t>
            </a:r>
            <a:r>
              <a:rPr lang="en-US" dirty="0" smtClean="0"/>
              <a:t> </a:t>
            </a:r>
            <a:r>
              <a:rPr lang="en-US" dirty="0" err="1" smtClean="0"/>
              <a:t>Tegangan</a:t>
            </a:r>
            <a:endParaRPr lang="en-US" dirty="0" smtClean="0"/>
          </a:p>
          <a:p>
            <a:pPr lvl="1"/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rangkaian</a:t>
            </a:r>
            <a:r>
              <a:rPr lang="en-US" dirty="0" smtClean="0"/>
              <a:t> </a:t>
            </a:r>
            <a:r>
              <a:rPr lang="en-US" dirty="0" err="1" smtClean="0"/>
              <a:t>listrik</a:t>
            </a:r>
            <a:r>
              <a:rPr lang="en-US" dirty="0" smtClean="0"/>
              <a:t>, </a:t>
            </a:r>
            <a:r>
              <a:rPr lang="en-US" dirty="0" err="1" smtClean="0"/>
              <a:t>diperlukan</a:t>
            </a:r>
            <a:r>
              <a:rPr lang="en-US" dirty="0" smtClean="0"/>
              <a:t> </a:t>
            </a:r>
            <a:r>
              <a:rPr lang="en-US" dirty="0" err="1" smtClean="0"/>
              <a:t>tegangan</a:t>
            </a:r>
            <a:r>
              <a:rPr lang="en-US" dirty="0" smtClean="0"/>
              <a:t> agar </a:t>
            </a:r>
            <a:r>
              <a:rPr lang="en-US" dirty="0" err="1" smtClean="0"/>
              <a:t>arus</a:t>
            </a:r>
            <a:r>
              <a:rPr lang="en-US" dirty="0" smtClean="0"/>
              <a:t> </a:t>
            </a:r>
            <a:r>
              <a:rPr lang="en-US" dirty="0" err="1" smtClean="0"/>
              <a:t>mengalir</a:t>
            </a:r>
            <a:endParaRPr lang="en-US" dirty="0" smtClean="0"/>
          </a:p>
          <a:p>
            <a:pPr lvl="1"/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rangkaian</a:t>
            </a:r>
            <a:r>
              <a:rPr lang="en-US" dirty="0" smtClean="0"/>
              <a:t> </a:t>
            </a:r>
            <a:r>
              <a:rPr lang="en-US" dirty="0" err="1" smtClean="0"/>
              <a:t>seri</a:t>
            </a:r>
            <a:r>
              <a:rPr lang="en-US" dirty="0" smtClean="0"/>
              <a:t>, </a:t>
            </a:r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tegangan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beberapa</a:t>
            </a:r>
            <a:r>
              <a:rPr lang="en-US" dirty="0" smtClean="0"/>
              <a:t> </a:t>
            </a:r>
            <a:r>
              <a:rPr lang="en-US" dirty="0" err="1" smtClean="0"/>
              <a:t>bagian</a:t>
            </a:r>
            <a:r>
              <a:rPr lang="en-US" dirty="0" smtClean="0"/>
              <a:t> </a:t>
            </a:r>
            <a:r>
              <a:rPr lang="en-US" dirty="0" err="1" smtClean="0"/>
              <a:t>sama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tegangan</a:t>
            </a:r>
            <a:r>
              <a:rPr lang="en-US" dirty="0" smtClean="0"/>
              <a:t> total yang </a:t>
            </a:r>
            <a:r>
              <a:rPr lang="en-US" dirty="0" err="1" smtClean="0"/>
              <a:t>dihubungkan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rangkaian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71600" y="5791200"/>
            <a:ext cx="2895600" cy="416633"/>
          </a:xfrm>
          <a:prstGeom prst="rect">
            <a:avLst/>
          </a:prstGeom>
          <a:noFill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14600" y="2667000"/>
            <a:ext cx="6138333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Hubungan</a:t>
            </a:r>
            <a:r>
              <a:rPr lang="en-US" dirty="0" smtClean="0"/>
              <a:t> </a:t>
            </a:r>
            <a:r>
              <a:rPr lang="en-US" dirty="0" err="1" smtClean="0"/>
              <a:t>Tegangan</a:t>
            </a:r>
            <a:endParaRPr lang="en-US" dirty="0" smtClean="0"/>
          </a:p>
          <a:p>
            <a:pPr lvl="1"/>
            <a:r>
              <a:rPr lang="en-US" dirty="0" err="1" smtClean="0"/>
              <a:t>Tegangan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setiap</a:t>
            </a:r>
            <a:r>
              <a:rPr lang="en-US" dirty="0" smtClean="0"/>
              <a:t> </a:t>
            </a:r>
            <a:r>
              <a:rPr lang="en-US" dirty="0" err="1" smtClean="0"/>
              <a:t>cabang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kombinasi</a:t>
            </a:r>
            <a:r>
              <a:rPr lang="en-US" dirty="0" smtClean="0"/>
              <a:t> </a:t>
            </a:r>
            <a:r>
              <a:rPr lang="en-US" dirty="0" err="1" smtClean="0"/>
              <a:t>paralel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sama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tegangan</a:t>
            </a:r>
            <a:r>
              <a:rPr lang="en-US" dirty="0" smtClean="0"/>
              <a:t> yang </a:t>
            </a:r>
            <a:r>
              <a:rPr lang="en-US" dirty="0" err="1" smtClean="0"/>
              <a:t>dipasang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seluruh</a:t>
            </a:r>
            <a:r>
              <a:rPr lang="en-US" dirty="0" smtClean="0"/>
              <a:t> </a:t>
            </a:r>
            <a:r>
              <a:rPr lang="en-US" dirty="0" err="1" smtClean="0"/>
              <a:t>kombinasi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Rangkaian</a:t>
            </a:r>
            <a:r>
              <a:rPr lang="en-US" dirty="0" smtClean="0"/>
              <a:t> </a:t>
            </a:r>
            <a:r>
              <a:rPr lang="en-US" dirty="0" err="1" smtClean="0"/>
              <a:t>Paralel</a:t>
            </a:r>
            <a:endParaRPr lang="en-US" dirty="0"/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7409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57800" y="6019800"/>
            <a:ext cx="2724150" cy="381000"/>
          </a:xfrm>
          <a:prstGeom prst="rect">
            <a:avLst/>
          </a:prstGeom>
          <a:noFill/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3048000"/>
            <a:ext cx="6062296" cy="260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473891"/>
          </a:xfrm>
        </p:spPr>
        <p:txBody>
          <a:bodyPr/>
          <a:lstStyle/>
          <a:p>
            <a:r>
              <a:rPr lang="en-US" dirty="0" err="1" smtClean="0"/>
              <a:t>Hubungan</a:t>
            </a:r>
            <a:r>
              <a:rPr lang="en-US" dirty="0" smtClean="0"/>
              <a:t> </a:t>
            </a:r>
            <a:r>
              <a:rPr lang="en-US" dirty="0" err="1" smtClean="0"/>
              <a:t>Arus</a:t>
            </a:r>
            <a:endParaRPr lang="en-US" dirty="0" smtClean="0"/>
          </a:p>
          <a:p>
            <a:pPr lvl="1"/>
            <a:r>
              <a:rPr lang="en-US" dirty="0" err="1" smtClean="0"/>
              <a:t>Arus</a:t>
            </a:r>
            <a:r>
              <a:rPr lang="en-US" dirty="0" smtClean="0"/>
              <a:t> total yang </a:t>
            </a:r>
            <a:r>
              <a:rPr lang="en-US" dirty="0" err="1" smtClean="0"/>
              <a:t>dicatu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rangkaian</a:t>
            </a:r>
            <a:r>
              <a:rPr lang="en-US" dirty="0" smtClean="0"/>
              <a:t> </a:t>
            </a:r>
            <a:r>
              <a:rPr lang="en-US" dirty="0" err="1" smtClean="0"/>
              <a:t>paralel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arus-arus</a:t>
            </a:r>
            <a:r>
              <a:rPr lang="en-US" dirty="0" smtClean="0"/>
              <a:t> </a:t>
            </a:r>
            <a:r>
              <a:rPr lang="en-US" dirty="0" err="1" smtClean="0"/>
              <a:t>cabang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0721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66800" y="1828800"/>
            <a:ext cx="2926080" cy="457200"/>
          </a:xfrm>
          <a:prstGeom prst="rect">
            <a:avLst/>
          </a:prstGeom>
          <a:noFill/>
        </p:spPr>
      </p:pic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2819400"/>
            <a:ext cx="7076965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Besarnya</a:t>
            </a:r>
            <a:r>
              <a:rPr lang="en-US" dirty="0" smtClean="0"/>
              <a:t> </a:t>
            </a:r>
            <a:r>
              <a:rPr lang="en-US" dirty="0" err="1" smtClean="0"/>
              <a:t>arus</a:t>
            </a:r>
            <a:r>
              <a:rPr lang="en-US" dirty="0" smtClean="0"/>
              <a:t> yang </a:t>
            </a:r>
            <a:r>
              <a:rPr lang="en-US" dirty="0" err="1" smtClean="0"/>
              <a:t>mengalir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sebuah</a:t>
            </a:r>
            <a:r>
              <a:rPr lang="en-US" dirty="0" smtClean="0"/>
              <a:t> </a:t>
            </a:r>
            <a:r>
              <a:rPr lang="en-US" dirty="0" err="1" smtClean="0"/>
              <a:t>rangkaian</a:t>
            </a:r>
            <a:r>
              <a:rPr lang="en-US" dirty="0" smtClean="0"/>
              <a:t> </a:t>
            </a:r>
            <a:r>
              <a:rPr lang="en-US" dirty="0" err="1" smtClean="0"/>
              <a:t>sama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tegangan</a:t>
            </a:r>
            <a:r>
              <a:rPr lang="en-US" dirty="0" smtClean="0"/>
              <a:t> </a:t>
            </a:r>
            <a:r>
              <a:rPr lang="en-US" dirty="0" err="1" smtClean="0"/>
              <a:t>dibagi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tahanan</a:t>
            </a:r>
            <a:r>
              <a:rPr lang="en-US" dirty="0" smtClean="0"/>
              <a:t> </a:t>
            </a:r>
            <a:r>
              <a:rPr lang="en-US" dirty="0" err="1" smtClean="0"/>
              <a:t>rangkaian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HUKUM OHM</a:t>
            </a:r>
            <a:endParaRPr lang="en-US" dirty="0"/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1745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62400" y="3810000"/>
            <a:ext cx="3246967" cy="990600"/>
          </a:xfrm>
          <a:prstGeom prst="rect">
            <a:avLst/>
          </a:prstGeom>
          <a:noFill/>
        </p:spPr>
      </p:pic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47800" y="3733800"/>
            <a:ext cx="1066800" cy="1066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Hubungan</a:t>
            </a:r>
            <a:r>
              <a:rPr lang="en-US" dirty="0" smtClean="0"/>
              <a:t> </a:t>
            </a:r>
            <a:r>
              <a:rPr lang="en-US" dirty="0" err="1" smtClean="0"/>
              <a:t>seri</a:t>
            </a:r>
            <a:endParaRPr lang="en-US" dirty="0" smtClean="0"/>
          </a:p>
          <a:p>
            <a:pPr lvl="1"/>
            <a:r>
              <a:rPr lang="en-US" dirty="0" err="1" smtClean="0"/>
              <a:t>Tahanan</a:t>
            </a:r>
            <a:r>
              <a:rPr lang="en-US" dirty="0" smtClean="0"/>
              <a:t> total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sebuah</a:t>
            </a:r>
            <a:r>
              <a:rPr lang="en-US" dirty="0" smtClean="0"/>
              <a:t> </a:t>
            </a:r>
            <a:r>
              <a:rPr lang="en-US" dirty="0" err="1" smtClean="0"/>
              <a:t>rangkaian</a:t>
            </a:r>
            <a:r>
              <a:rPr lang="en-US" dirty="0" smtClean="0"/>
              <a:t> </a:t>
            </a:r>
            <a:r>
              <a:rPr lang="en-US" dirty="0" err="1" smtClean="0"/>
              <a:t>seri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tahanan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beberapa</a:t>
            </a:r>
            <a:r>
              <a:rPr lang="en-US" dirty="0" smtClean="0"/>
              <a:t> </a:t>
            </a:r>
            <a:r>
              <a:rPr lang="en-US" dirty="0" err="1" smtClean="0"/>
              <a:t>bagian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Tahanan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32769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9200" y="2819400"/>
            <a:ext cx="3337560" cy="457200"/>
          </a:xfrm>
          <a:prstGeom prst="rect">
            <a:avLst/>
          </a:prstGeom>
          <a:noFill/>
        </p:spPr>
      </p:pic>
      <p:sp>
        <p:nvSpPr>
          <p:cNvPr id="32823" name="Rectangle 5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2843" name="Rectangle 75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2844" name="Rectangle 76"/>
          <p:cNvSpPr>
            <a:spLocks noChangeArrowheads="1"/>
          </p:cNvSpPr>
          <p:nvPr/>
        </p:nvSpPr>
        <p:spPr bwMode="auto">
          <a:xfrm>
            <a:off x="0" y="647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2845" name="Picture 7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2800" y="3505200"/>
            <a:ext cx="467868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626291"/>
          </a:xfrm>
        </p:spPr>
        <p:txBody>
          <a:bodyPr/>
          <a:lstStyle/>
          <a:p>
            <a:r>
              <a:rPr lang="en-US" dirty="0" err="1" smtClean="0"/>
              <a:t>Hubungan</a:t>
            </a:r>
            <a:r>
              <a:rPr lang="en-US" dirty="0" smtClean="0"/>
              <a:t> </a:t>
            </a:r>
            <a:r>
              <a:rPr lang="en-US" dirty="0" err="1" smtClean="0"/>
              <a:t>Paralel</a:t>
            </a:r>
            <a:endParaRPr lang="en-US" dirty="0" smtClean="0"/>
          </a:p>
          <a:p>
            <a:pPr lvl="1"/>
            <a:r>
              <a:rPr lang="en-US" dirty="0" err="1" smtClean="0"/>
              <a:t>Tahanan</a:t>
            </a:r>
            <a:r>
              <a:rPr lang="en-US" dirty="0" smtClean="0"/>
              <a:t> total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rangkaian</a:t>
            </a:r>
            <a:r>
              <a:rPr lang="en-US" dirty="0" smtClean="0"/>
              <a:t> </a:t>
            </a:r>
            <a:r>
              <a:rPr lang="en-US" dirty="0" err="1" smtClean="0"/>
              <a:t>paralel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kecil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tahanan</a:t>
            </a:r>
            <a:r>
              <a:rPr lang="en-US" dirty="0" smtClean="0"/>
              <a:t> </a:t>
            </a:r>
            <a:r>
              <a:rPr lang="en-US" dirty="0" err="1" smtClean="0"/>
              <a:t>masing-masing</a:t>
            </a:r>
            <a:r>
              <a:rPr lang="en-US" dirty="0" smtClean="0"/>
              <a:t> </a:t>
            </a:r>
            <a:r>
              <a:rPr lang="en-US" dirty="0" err="1" smtClean="0"/>
              <a:t>cabang</a:t>
            </a:r>
            <a:endParaRPr lang="en-US" dirty="0"/>
          </a:p>
        </p:txBody>
      </p:sp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3793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9200" y="1828800"/>
            <a:ext cx="2567354" cy="685800"/>
          </a:xfrm>
          <a:prstGeom prst="rect">
            <a:avLst/>
          </a:prstGeom>
          <a:noFill/>
        </p:spPr>
      </p:pic>
      <p:grpSp>
        <p:nvGrpSpPr>
          <p:cNvPr id="33795" name="Group 3"/>
          <p:cNvGrpSpPr>
            <a:grpSpLocks/>
          </p:cNvGrpSpPr>
          <p:nvPr/>
        </p:nvGrpSpPr>
        <p:grpSpPr bwMode="auto">
          <a:xfrm>
            <a:off x="2971800" y="2743200"/>
            <a:ext cx="4495800" cy="3124200"/>
            <a:chOff x="4660" y="4491"/>
            <a:chExt cx="4340" cy="2526"/>
          </a:xfrm>
        </p:grpSpPr>
        <p:cxnSp>
          <p:nvCxnSpPr>
            <p:cNvPr id="33796" name="AutoShape 4"/>
            <p:cNvCxnSpPr>
              <a:cxnSpLocks noChangeShapeType="1"/>
            </p:cNvCxnSpPr>
            <p:nvPr/>
          </p:nvCxnSpPr>
          <p:spPr bwMode="auto">
            <a:xfrm>
              <a:off x="7304" y="4866"/>
              <a:ext cx="146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33797" name="AutoShape 5"/>
            <p:cNvCxnSpPr>
              <a:cxnSpLocks noChangeShapeType="1"/>
            </p:cNvCxnSpPr>
            <p:nvPr/>
          </p:nvCxnSpPr>
          <p:spPr bwMode="auto">
            <a:xfrm>
              <a:off x="7304" y="6056"/>
              <a:ext cx="0" cy="60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33798" name="AutoShape 6"/>
            <p:cNvCxnSpPr>
              <a:cxnSpLocks noChangeShapeType="1"/>
            </p:cNvCxnSpPr>
            <p:nvPr/>
          </p:nvCxnSpPr>
          <p:spPr bwMode="auto">
            <a:xfrm>
              <a:off x="8024" y="6044"/>
              <a:ext cx="0" cy="96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33799" name="AutoShape 7"/>
            <p:cNvCxnSpPr>
              <a:cxnSpLocks noChangeShapeType="1"/>
            </p:cNvCxnSpPr>
            <p:nvPr/>
          </p:nvCxnSpPr>
          <p:spPr bwMode="auto">
            <a:xfrm flipH="1">
              <a:off x="4660" y="7016"/>
              <a:ext cx="3364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33800" name="AutoShape 8"/>
            <p:cNvCxnSpPr>
              <a:cxnSpLocks noChangeShapeType="1"/>
            </p:cNvCxnSpPr>
            <p:nvPr/>
          </p:nvCxnSpPr>
          <p:spPr bwMode="auto">
            <a:xfrm flipV="1">
              <a:off x="5400" y="4491"/>
              <a:ext cx="0" cy="251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 type="arrow" w="med" len="med"/>
              <a:tailEnd type="arrow" w="med" len="med"/>
            </a:ln>
          </p:spPr>
        </p:cxnSp>
        <p:cxnSp>
          <p:nvCxnSpPr>
            <p:cNvPr id="33801" name="AutoShape 9"/>
            <p:cNvCxnSpPr>
              <a:cxnSpLocks noChangeShapeType="1"/>
            </p:cNvCxnSpPr>
            <p:nvPr/>
          </p:nvCxnSpPr>
          <p:spPr bwMode="auto">
            <a:xfrm>
              <a:off x="7304" y="4866"/>
              <a:ext cx="0" cy="60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33802" name="AutoShape 10"/>
            <p:cNvCxnSpPr>
              <a:cxnSpLocks noChangeShapeType="1"/>
            </p:cNvCxnSpPr>
            <p:nvPr/>
          </p:nvCxnSpPr>
          <p:spPr bwMode="auto">
            <a:xfrm>
              <a:off x="8024" y="4503"/>
              <a:ext cx="0" cy="96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33803" name="AutoShape 11"/>
            <p:cNvCxnSpPr>
              <a:cxnSpLocks noChangeShapeType="1"/>
            </p:cNvCxnSpPr>
            <p:nvPr/>
          </p:nvCxnSpPr>
          <p:spPr bwMode="auto">
            <a:xfrm flipH="1">
              <a:off x="4710" y="4506"/>
              <a:ext cx="3314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33804" name="AutoShape 12"/>
            <p:cNvCxnSpPr>
              <a:cxnSpLocks noChangeShapeType="1"/>
            </p:cNvCxnSpPr>
            <p:nvPr/>
          </p:nvCxnSpPr>
          <p:spPr bwMode="auto">
            <a:xfrm>
              <a:off x="8764" y="6056"/>
              <a:ext cx="0" cy="60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33805" name="AutoShape 13"/>
            <p:cNvCxnSpPr>
              <a:cxnSpLocks noChangeShapeType="1"/>
            </p:cNvCxnSpPr>
            <p:nvPr/>
          </p:nvCxnSpPr>
          <p:spPr bwMode="auto">
            <a:xfrm>
              <a:off x="8764" y="4866"/>
              <a:ext cx="0" cy="60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33806" name="AutoShape 14"/>
            <p:cNvCxnSpPr>
              <a:cxnSpLocks noChangeShapeType="1"/>
            </p:cNvCxnSpPr>
            <p:nvPr/>
          </p:nvCxnSpPr>
          <p:spPr bwMode="auto">
            <a:xfrm>
              <a:off x="7304" y="6656"/>
              <a:ext cx="146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33807" name="Text Box 15"/>
            <p:cNvSpPr txBox="1">
              <a:spLocks noChangeArrowheads="1"/>
            </p:cNvSpPr>
            <p:nvPr/>
          </p:nvSpPr>
          <p:spPr bwMode="auto">
            <a:xfrm>
              <a:off x="5400" y="5614"/>
              <a:ext cx="557" cy="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V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808" name="Rectangle 16"/>
            <p:cNvSpPr>
              <a:spLocks noChangeArrowheads="1"/>
            </p:cNvSpPr>
            <p:nvPr/>
          </p:nvSpPr>
          <p:spPr bwMode="auto">
            <a:xfrm>
              <a:off x="6980" y="5180"/>
              <a:ext cx="510" cy="12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R</a:t>
              </a:r>
              <a:r>
                <a:rPr kumimoji="0" lang="en-US" sz="1100" b="0" i="0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1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809" name="Rectangle 17"/>
            <p:cNvSpPr>
              <a:spLocks noChangeArrowheads="1"/>
            </p:cNvSpPr>
            <p:nvPr/>
          </p:nvSpPr>
          <p:spPr bwMode="auto">
            <a:xfrm>
              <a:off x="7760" y="5180"/>
              <a:ext cx="510" cy="12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R</a:t>
              </a:r>
              <a:r>
                <a:rPr kumimoji="0" lang="en-US" sz="1100" b="0" i="0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2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810" name="Rectangle 18"/>
            <p:cNvSpPr>
              <a:spLocks noChangeArrowheads="1"/>
            </p:cNvSpPr>
            <p:nvPr/>
          </p:nvSpPr>
          <p:spPr bwMode="auto">
            <a:xfrm>
              <a:off x="8490" y="5180"/>
              <a:ext cx="510" cy="12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R</a:t>
              </a:r>
              <a:r>
                <a:rPr kumimoji="0" lang="en-US" sz="1100" b="0" i="0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3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Tahanan</a:t>
            </a:r>
            <a:r>
              <a:rPr lang="en-US" dirty="0" smtClean="0"/>
              <a:t> </a:t>
            </a:r>
            <a:r>
              <a:rPr lang="en-US" dirty="0" err="1" smtClean="0"/>
              <a:t>kawat</a:t>
            </a:r>
            <a:r>
              <a:rPr lang="en-US" dirty="0" smtClean="0"/>
              <a:t> </a:t>
            </a:r>
            <a:r>
              <a:rPr lang="en-US" dirty="0" err="1" smtClean="0"/>
              <a:t>penghubung</a:t>
            </a:r>
            <a:r>
              <a:rPr lang="en-US" dirty="0" smtClean="0"/>
              <a:t> </a:t>
            </a:r>
            <a:r>
              <a:rPr lang="en-US" dirty="0" err="1" smtClean="0"/>
              <a:t>antara</a:t>
            </a:r>
            <a:r>
              <a:rPr lang="en-US" dirty="0" smtClean="0"/>
              <a:t> </a:t>
            </a:r>
            <a:r>
              <a:rPr lang="en-US" dirty="0" err="1" smtClean="0"/>
              <a:t>sumber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beban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panjang</a:t>
            </a:r>
            <a:r>
              <a:rPr lang="en-US" dirty="0" smtClean="0"/>
              <a:t> </a:t>
            </a:r>
            <a:r>
              <a:rPr lang="en-US" dirty="0" err="1" smtClean="0"/>
              <a:t>tertentu</a:t>
            </a:r>
            <a:r>
              <a:rPr lang="en-US" dirty="0" smtClean="0"/>
              <a:t> </a:t>
            </a: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tahanan</a:t>
            </a:r>
            <a:r>
              <a:rPr lang="en-US" dirty="0" smtClean="0"/>
              <a:t> yang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diabaikan</a:t>
            </a:r>
            <a:endParaRPr lang="en-US" dirty="0" smtClean="0"/>
          </a:p>
          <a:p>
            <a:r>
              <a:rPr lang="en-US" dirty="0" err="1" smtClean="0"/>
              <a:t>Dasar</a:t>
            </a:r>
            <a:r>
              <a:rPr lang="en-US" dirty="0" smtClean="0"/>
              <a:t> </a:t>
            </a:r>
            <a:r>
              <a:rPr lang="en-US" dirty="0" err="1" smtClean="0"/>
              <a:t>perhitungan</a:t>
            </a:r>
            <a:r>
              <a:rPr lang="en-US" dirty="0" smtClean="0"/>
              <a:t> </a:t>
            </a:r>
            <a:r>
              <a:rPr lang="en-US" dirty="0" err="1" smtClean="0"/>
              <a:t>sesuai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OHM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TEGANGAN JATUH (LINE DROP)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Contoh</a:t>
            </a:r>
            <a:endParaRPr lang="en-US" dirty="0"/>
          </a:p>
        </p:txBody>
      </p:sp>
      <p:grpSp>
        <p:nvGrpSpPr>
          <p:cNvPr id="34842" name="Group 26"/>
          <p:cNvGrpSpPr>
            <a:grpSpLocks/>
          </p:cNvGrpSpPr>
          <p:nvPr/>
        </p:nvGrpSpPr>
        <p:grpSpPr bwMode="auto">
          <a:xfrm>
            <a:off x="2362200" y="1066800"/>
            <a:ext cx="5334000" cy="3048000"/>
            <a:chOff x="2762" y="4009"/>
            <a:chExt cx="6664" cy="3223"/>
          </a:xfrm>
        </p:grpSpPr>
        <p:cxnSp>
          <p:nvCxnSpPr>
            <p:cNvPr id="34843" name="AutoShape 27"/>
            <p:cNvCxnSpPr>
              <a:cxnSpLocks noChangeShapeType="1"/>
            </p:cNvCxnSpPr>
            <p:nvPr/>
          </p:nvCxnSpPr>
          <p:spPr bwMode="auto">
            <a:xfrm>
              <a:off x="5850" y="4749"/>
              <a:ext cx="146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34844" name="AutoShape 28"/>
            <p:cNvCxnSpPr>
              <a:cxnSpLocks noChangeShapeType="1"/>
            </p:cNvCxnSpPr>
            <p:nvPr/>
          </p:nvCxnSpPr>
          <p:spPr bwMode="auto">
            <a:xfrm>
              <a:off x="5850" y="5939"/>
              <a:ext cx="0" cy="60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34845" name="AutoShape 29"/>
            <p:cNvCxnSpPr>
              <a:cxnSpLocks noChangeShapeType="1"/>
            </p:cNvCxnSpPr>
            <p:nvPr/>
          </p:nvCxnSpPr>
          <p:spPr bwMode="auto">
            <a:xfrm>
              <a:off x="6570" y="6539"/>
              <a:ext cx="1" cy="34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34846" name="AutoShape 30"/>
            <p:cNvCxnSpPr>
              <a:cxnSpLocks noChangeShapeType="1"/>
            </p:cNvCxnSpPr>
            <p:nvPr/>
          </p:nvCxnSpPr>
          <p:spPr bwMode="auto">
            <a:xfrm flipH="1">
              <a:off x="3256" y="6899"/>
              <a:ext cx="3314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34847" name="AutoShape 31"/>
            <p:cNvCxnSpPr>
              <a:cxnSpLocks noChangeShapeType="1"/>
            </p:cNvCxnSpPr>
            <p:nvPr/>
          </p:nvCxnSpPr>
          <p:spPr bwMode="auto">
            <a:xfrm flipV="1">
              <a:off x="3946" y="4374"/>
              <a:ext cx="0" cy="251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 type="arrow" w="med" len="med"/>
              <a:tailEnd type="arrow" w="med" len="med"/>
            </a:ln>
          </p:spPr>
        </p:cxnSp>
        <p:cxnSp>
          <p:nvCxnSpPr>
            <p:cNvPr id="34848" name="AutoShape 32"/>
            <p:cNvCxnSpPr>
              <a:cxnSpLocks noChangeShapeType="1"/>
            </p:cNvCxnSpPr>
            <p:nvPr/>
          </p:nvCxnSpPr>
          <p:spPr bwMode="auto">
            <a:xfrm>
              <a:off x="5850" y="4749"/>
              <a:ext cx="0" cy="60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arrow" w="med" len="med"/>
            </a:ln>
          </p:spPr>
        </p:cxnSp>
        <p:cxnSp>
          <p:nvCxnSpPr>
            <p:cNvPr id="34849" name="AutoShape 33"/>
            <p:cNvCxnSpPr>
              <a:cxnSpLocks noChangeShapeType="1"/>
            </p:cNvCxnSpPr>
            <p:nvPr/>
          </p:nvCxnSpPr>
          <p:spPr bwMode="auto">
            <a:xfrm>
              <a:off x="6570" y="4386"/>
              <a:ext cx="0" cy="36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34850" name="AutoShape 34"/>
            <p:cNvCxnSpPr>
              <a:cxnSpLocks noChangeShapeType="1"/>
            </p:cNvCxnSpPr>
            <p:nvPr/>
          </p:nvCxnSpPr>
          <p:spPr bwMode="auto">
            <a:xfrm flipH="1">
              <a:off x="3256" y="4389"/>
              <a:ext cx="3314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34851" name="AutoShape 35"/>
            <p:cNvCxnSpPr>
              <a:cxnSpLocks noChangeShapeType="1"/>
            </p:cNvCxnSpPr>
            <p:nvPr/>
          </p:nvCxnSpPr>
          <p:spPr bwMode="auto">
            <a:xfrm>
              <a:off x="7310" y="5939"/>
              <a:ext cx="0" cy="60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34852" name="AutoShape 36"/>
            <p:cNvCxnSpPr>
              <a:cxnSpLocks noChangeShapeType="1"/>
            </p:cNvCxnSpPr>
            <p:nvPr/>
          </p:nvCxnSpPr>
          <p:spPr bwMode="auto">
            <a:xfrm>
              <a:off x="7310" y="4749"/>
              <a:ext cx="0" cy="60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arrow" w="med" len="med"/>
            </a:ln>
          </p:spPr>
        </p:cxnSp>
        <p:cxnSp>
          <p:nvCxnSpPr>
            <p:cNvPr id="34853" name="AutoShape 37"/>
            <p:cNvCxnSpPr>
              <a:cxnSpLocks noChangeShapeType="1"/>
            </p:cNvCxnSpPr>
            <p:nvPr/>
          </p:nvCxnSpPr>
          <p:spPr bwMode="auto">
            <a:xfrm>
              <a:off x="5850" y="6539"/>
              <a:ext cx="146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34854" name="Text Box 38"/>
            <p:cNvSpPr txBox="1">
              <a:spLocks noChangeArrowheads="1"/>
            </p:cNvSpPr>
            <p:nvPr/>
          </p:nvSpPr>
          <p:spPr bwMode="auto">
            <a:xfrm>
              <a:off x="3946" y="5497"/>
              <a:ext cx="880" cy="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120V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855" name="Oval 39"/>
            <p:cNvSpPr>
              <a:spLocks noChangeArrowheads="1"/>
            </p:cNvSpPr>
            <p:nvPr/>
          </p:nvSpPr>
          <p:spPr bwMode="auto">
            <a:xfrm>
              <a:off x="5536" y="5349"/>
              <a:ext cx="630" cy="60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L</a:t>
              </a:r>
              <a:r>
                <a:rPr kumimoji="0" lang="en-US" sz="1100" b="0" i="0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1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856" name="Oval 40"/>
            <p:cNvSpPr>
              <a:spLocks noChangeArrowheads="1"/>
            </p:cNvSpPr>
            <p:nvPr/>
          </p:nvSpPr>
          <p:spPr bwMode="auto">
            <a:xfrm>
              <a:off x="7006" y="5349"/>
              <a:ext cx="630" cy="60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L</a:t>
              </a:r>
              <a:r>
                <a:rPr kumimoji="0" lang="en-US" sz="1100" b="0" i="0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2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857" name="Text Box 41"/>
            <p:cNvSpPr txBox="1">
              <a:spLocks noChangeArrowheads="1"/>
            </p:cNvSpPr>
            <p:nvPr/>
          </p:nvSpPr>
          <p:spPr bwMode="auto">
            <a:xfrm>
              <a:off x="5691" y="4837"/>
              <a:ext cx="880" cy="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0.6A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858" name="Text Box 42"/>
            <p:cNvSpPr txBox="1">
              <a:spLocks noChangeArrowheads="1"/>
            </p:cNvSpPr>
            <p:nvPr/>
          </p:nvSpPr>
          <p:spPr bwMode="auto">
            <a:xfrm>
              <a:off x="7171" y="4837"/>
              <a:ext cx="880" cy="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0.6A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859" name="Text Box 43"/>
            <p:cNvSpPr txBox="1">
              <a:spLocks noChangeArrowheads="1"/>
            </p:cNvSpPr>
            <p:nvPr/>
          </p:nvSpPr>
          <p:spPr bwMode="auto">
            <a:xfrm>
              <a:off x="4596" y="4009"/>
              <a:ext cx="880" cy="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1.5Ω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860" name="Text Box 44"/>
            <p:cNvSpPr txBox="1">
              <a:spLocks noChangeArrowheads="1"/>
            </p:cNvSpPr>
            <p:nvPr/>
          </p:nvSpPr>
          <p:spPr bwMode="auto">
            <a:xfrm>
              <a:off x="4614" y="6802"/>
              <a:ext cx="880" cy="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1.5Ω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861" name="Oval 45"/>
            <p:cNvSpPr>
              <a:spLocks noChangeArrowheads="1"/>
            </p:cNvSpPr>
            <p:nvPr/>
          </p:nvSpPr>
          <p:spPr bwMode="auto">
            <a:xfrm>
              <a:off x="2816" y="5267"/>
              <a:ext cx="836" cy="775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Gen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34862" name="AutoShape 46"/>
            <p:cNvCxnSpPr>
              <a:cxnSpLocks noChangeShapeType="1"/>
            </p:cNvCxnSpPr>
            <p:nvPr/>
          </p:nvCxnSpPr>
          <p:spPr bwMode="auto">
            <a:xfrm>
              <a:off x="3256" y="4390"/>
              <a:ext cx="0" cy="87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34863" name="AutoShape 47"/>
            <p:cNvCxnSpPr>
              <a:cxnSpLocks noChangeShapeType="1"/>
            </p:cNvCxnSpPr>
            <p:nvPr/>
          </p:nvCxnSpPr>
          <p:spPr bwMode="auto">
            <a:xfrm>
              <a:off x="3242" y="6022"/>
              <a:ext cx="0" cy="87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34864" name="Text Box 48"/>
            <p:cNvSpPr txBox="1">
              <a:spLocks noChangeArrowheads="1"/>
            </p:cNvSpPr>
            <p:nvPr/>
          </p:nvSpPr>
          <p:spPr bwMode="auto">
            <a:xfrm>
              <a:off x="2772" y="4919"/>
              <a:ext cx="675" cy="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+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865" name="Text Box 49"/>
            <p:cNvSpPr txBox="1">
              <a:spLocks noChangeArrowheads="1"/>
            </p:cNvSpPr>
            <p:nvPr/>
          </p:nvSpPr>
          <p:spPr bwMode="auto">
            <a:xfrm>
              <a:off x="2762" y="6109"/>
              <a:ext cx="675" cy="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-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34866" name="AutoShape 50"/>
            <p:cNvCxnSpPr>
              <a:cxnSpLocks noChangeShapeType="1"/>
            </p:cNvCxnSpPr>
            <p:nvPr/>
          </p:nvCxnSpPr>
          <p:spPr bwMode="auto">
            <a:xfrm>
              <a:off x="6570" y="4390"/>
              <a:ext cx="2145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34867" name="AutoShape 51"/>
            <p:cNvCxnSpPr>
              <a:cxnSpLocks noChangeShapeType="1"/>
            </p:cNvCxnSpPr>
            <p:nvPr/>
          </p:nvCxnSpPr>
          <p:spPr bwMode="auto">
            <a:xfrm>
              <a:off x="6571" y="6896"/>
              <a:ext cx="2145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34868" name="AutoShape 52"/>
            <p:cNvCxnSpPr>
              <a:cxnSpLocks noChangeShapeType="1"/>
            </p:cNvCxnSpPr>
            <p:nvPr/>
          </p:nvCxnSpPr>
          <p:spPr bwMode="auto">
            <a:xfrm flipV="1">
              <a:off x="8490" y="4390"/>
              <a:ext cx="0" cy="251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 type="arrow" w="med" len="med"/>
              <a:tailEnd type="arrow" w="med" len="med"/>
            </a:ln>
          </p:spPr>
        </p:cxnSp>
        <p:sp>
          <p:nvSpPr>
            <p:cNvPr id="34869" name="Text Box 53"/>
            <p:cNvSpPr txBox="1">
              <a:spLocks noChangeArrowheads="1"/>
            </p:cNvSpPr>
            <p:nvPr/>
          </p:nvSpPr>
          <p:spPr bwMode="auto">
            <a:xfrm>
              <a:off x="8546" y="5497"/>
              <a:ext cx="880" cy="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….V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34871" name="Rectangle 5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4870" name="Picture 5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9600" y="4267200"/>
            <a:ext cx="2560320" cy="304800"/>
          </a:xfrm>
          <a:prstGeom prst="rect">
            <a:avLst/>
          </a:prstGeom>
          <a:noFill/>
        </p:spPr>
      </p:pic>
      <p:sp>
        <p:nvSpPr>
          <p:cNvPr id="34872" name="Rectangle 56"/>
          <p:cNvSpPr>
            <a:spLocks noChangeArrowheads="1"/>
          </p:cNvSpPr>
          <p:nvPr/>
        </p:nvSpPr>
        <p:spPr bwMode="auto">
          <a:xfrm>
            <a:off x="0" y="647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4874" name="Rectangle 5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4873" name="Picture 57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9600" y="4724400"/>
            <a:ext cx="4191000" cy="381000"/>
          </a:xfrm>
          <a:prstGeom prst="rect">
            <a:avLst/>
          </a:prstGeom>
          <a:noFill/>
        </p:spPr>
      </p:pic>
      <p:sp>
        <p:nvSpPr>
          <p:cNvPr id="34876" name="Rectangle 6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4875" name="Picture 59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9600" y="5105400"/>
            <a:ext cx="4724400" cy="609600"/>
          </a:xfrm>
          <a:prstGeom prst="rect">
            <a:avLst/>
          </a:prstGeom>
          <a:noFill/>
        </p:spPr>
      </p:pic>
      <p:sp>
        <p:nvSpPr>
          <p:cNvPr id="34877" name="Rectangle 61"/>
          <p:cNvSpPr>
            <a:spLocks noChangeArrowheads="1"/>
          </p:cNvSpPr>
          <p:nvPr/>
        </p:nvSpPr>
        <p:spPr bwMode="auto">
          <a:xfrm>
            <a:off x="0" y="800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Arus</a:t>
            </a:r>
            <a:endParaRPr lang="en-US" dirty="0" smtClean="0"/>
          </a:p>
          <a:p>
            <a:pPr lvl="1"/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arus</a:t>
            </a:r>
            <a:r>
              <a:rPr lang="en-US" dirty="0" smtClean="0"/>
              <a:t> yang </a:t>
            </a:r>
            <a:r>
              <a:rPr lang="en-US" dirty="0" err="1" smtClean="0"/>
              <a:t>mengalir</a:t>
            </a:r>
            <a:r>
              <a:rPr lang="en-US" dirty="0" smtClean="0"/>
              <a:t> </a:t>
            </a:r>
            <a:r>
              <a:rPr lang="en-US" dirty="0" err="1" smtClean="0"/>
              <a:t>keluar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titik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sebuah</a:t>
            </a:r>
            <a:r>
              <a:rPr lang="en-US" dirty="0" smtClean="0"/>
              <a:t> </a:t>
            </a:r>
            <a:r>
              <a:rPr lang="en-US" dirty="0" err="1" smtClean="0"/>
              <a:t>rangkaian</a:t>
            </a:r>
            <a:r>
              <a:rPr lang="en-US" dirty="0" smtClean="0"/>
              <a:t> </a:t>
            </a:r>
            <a:r>
              <a:rPr lang="en-US" dirty="0" err="1" smtClean="0"/>
              <a:t>listrik</a:t>
            </a:r>
            <a:r>
              <a:rPr lang="en-US" dirty="0" smtClean="0"/>
              <a:t> </a:t>
            </a:r>
            <a:r>
              <a:rPr lang="en-US" dirty="0" err="1" smtClean="0"/>
              <a:t>harus</a:t>
            </a:r>
            <a:r>
              <a:rPr lang="en-US" dirty="0" smtClean="0"/>
              <a:t> </a:t>
            </a:r>
            <a:r>
              <a:rPr lang="en-US" dirty="0" err="1" smtClean="0"/>
              <a:t>sama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arus</a:t>
            </a:r>
            <a:r>
              <a:rPr lang="en-US" dirty="0" smtClean="0"/>
              <a:t> yang </a:t>
            </a:r>
            <a:r>
              <a:rPr lang="en-US" dirty="0" err="1" smtClean="0"/>
              <a:t>mengalir</a:t>
            </a:r>
            <a:r>
              <a:rPr lang="en-US" dirty="0" smtClean="0"/>
              <a:t> </a:t>
            </a:r>
            <a:r>
              <a:rPr lang="en-US" dirty="0" err="1" smtClean="0"/>
              <a:t>menuju</a:t>
            </a:r>
            <a:r>
              <a:rPr lang="en-US" dirty="0" smtClean="0"/>
              <a:t> </a:t>
            </a:r>
            <a:r>
              <a:rPr lang="en-US" dirty="0" err="1" smtClean="0"/>
              <a:t>titik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HUKUM KIRCHOFF</a:t>
            </a:r>
            <a:endParaRPr lang="en-US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95400" y="3352800"/>
            <a:ext cx="2425967" cy="379057"/>
          </a:xfrm>
          <a:prstGeom prst="rect">
            <a:avLst/>
          </a:prstGeom>
          <a:noFill/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90800" y="3810000"/>
            <a:ext cx="6192344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397691"/>
          </a:xfrm>
        </p:spPr>
        <p:txBody>
          <a:bodyPr/>
          <a:lstStyle/>
          <a:p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Tegangan</a:t>
            </a:r>
            <a:endParaRPr lang="en-US" dirty="0" smtClean="0"/>
          </a:p>
          <a:p>
            <a:pPr lvl="1"/>
            <a:r>
              <a:rPr lang="en-US" dirty="0" err="1" smtClean="0"/>
              <a:t>Sekeliling</a:t>
            </a:r>
            <a:r>
              <a:rPr lang="en-US" dirty="0" smtClean="0"/>
              <a:t> </a:t>
            </a:r>
            <a:r>
              <a:rPr lang="en-US" dirty="0" err="1" smtClean="0"/>
              <a:t>setiap</a:t>
            </a:r>
            <a:r>
              <a:rPr lang="en-US" dirty="0" smtClean="0"/>
              <a:t> </a:t>
            </a:r>
            <a:r>
              <a:rPr lang="en-US" dirty="0" err="1" smtClean="0"/>
              <a:t>lintasan</a:t>
            </a:r>
            <a:r>
              <a:rPr lang="en-US" dirty="0" smtClean="0"/>
              <a:t> </a:t>
            </a:r>
            <a:r>
              <a:rPr lang="en-US" dirty="0" err="1" smtClean="0"/>
              <a:t>tertutup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sebuah</a:t>
            </a:r>
            <a:r>
              <a:rPr lang="en-US" dirty="0" smtClean="0"/>
              <a:t> </a:t>
            </a:r>
            <a:r>
              <a:rPr lang="en-US" dirty="0" err="1" smtClean="0"/>
              <a:t>rangkaian</a:t>
            </a:r>
            <a:r>
              <a:rPr lang="en-US" dirty="0" smtClean="0"/>
              <a:t> </a:t>
            </a:r>
            <a:r>
              <a:rPr lang="en-US" dirty="0" err="1" smtClean="0"/>
              <a:t>listrik</a:t>
            </a:r>
            <a:r>
              <a:rPr lang="en-US" dirty="0" smtClean="0"/>
              <a:t>, </a:t>
            </a:r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penurunan</a:t>
            </a:r>
            <a:r>
              <a:rPr lang="en-US" dirty="0" smtClean="0"/>
              <a:t> </a:t>
            </a:r>
            <a:r>
              <a:rPr lang="en-US" dirty="0" err="1" smtClean="0"/>
              <a:t>potensial</a:t>
            </a:r>
            <a:r>
              <a:rPr lang="en-US" dirty="0" smtClean="0"/>
              <a:t> </a:t>
            </a:r>
            <a:r>
              <a:rPr lang="en-US" dirty="0" err="1" smtClean="0"/>
              <a:t>sama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GGL yang </a:t>
            </a:r>
            <a:r>
              <a:rPr lang="en-US" dirty="0" err="1" smtClean="0"/>
              <a:t>ada</a:t>
            </a:r>
            <a:endParaRPr lang="en-US" dirty="0"/>
          </a:p>
        </p:txBody>
      </p:sp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6865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14400" y="5257800"/>
            <a:ext cx="6979227" cy="381000"/>
          </a:xfrm>
          <a:prstGeom prst="rect">
            <a:avLst/>
          </a:prstGeom>
          <a:noFill/>
        </p:spPr>
      </p:pic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05000" y="5715000"/>
            <a:ext cx="4260273" cy="381000"/>
          </a:xfrm>
          <a:prstGeom prst="rect">
            <a:avLst/>
          </a:prstGeom>
          <a:noFill/>
        </p:spPr>
      </p:pic>
      <p:sp>
        <p:nvSpPr>
          <p:cNvPr id="36869" name="Rectangle 5"/>
          <p:cNvSpPr>
            <a:spLocks noChangeArrowheads="1"/>
          </p:cNvSpPr>
          <p:nvPr/>
        </p:nvSpPr>
        <p:spPr bwMode="auto">
          <a:xfrm>
            <a:off x="0" y="666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6870" name="Group 6"/>
          <p:cNvGrpSpPr>
            <a:grpSpLocks/>
          </p:cNvGrpSpPr>
          <p:nvPr/>
        </p:nvGrpSpPr>
        <p:grpSpPr bwMode="auto">
          <a:xfrm>
            <a:off x="1303338" y="2362200"/>
            <a:ext cx="5249862" cy="2895600"/>
            <a:chOff x="2052" y="4500"/>
            <a:chExt cx="6664" cy="3379"/>
          </a:xfrm>
        </p:grpSpPr>
        <p:grpSp>
          <p:nvGrpSpPr>
            <p:cNvPr id="36871" name="Group 7"/>
            <p:cNvGrpSpPr>
              <a:grpSpLocks/>
            </p:cNvGrpSpPr>
            <p:nvPr/>
          </p:nvGrpSpPr>
          <p:grpSpPr bwMode="auto">
            <a:xfrm>
              <a:off x="2052" y="4518"/>
              <a:ext cx="6664" cy="3223"/>
              <a:chOff x="2762" y="4009"/>
              <a:chExt cx="6664" cy="3223"/>
            </a:xfrm>
          </p:grpSpPr>
          <p:cxnSp>
            <p:nvCxnSpPr>
              <p:cNvPr id="36872" name="AutoShape 8"/>
              <p:cNvCxnSpPr>
                <a:cxnSpLocks noChangeShapeType="1"/>
              </p:cNvCxnSpPr>
              <p:nvPr/>
            </p:nvCxnSpPr>
            <p:spPr bwMode="auto">
              <a:xfrm>
                <a:off x="5850" y="4749"/>
                <a:ext cx="1460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36873" name="AutoShape 9"/>
              <p:cNvCxnSpPr>
                <a:cxnSpLocks noChangeShapeType="1"/>
              </p:cNvCxnSpPr>
              <p:nvPr/>
            </p:nvCxnSpPr>
            <p:spPr bwMode="auto">
              <a:xfrm>
                <a:off x="5850" y="5939"/>
                <a:ext cx="0" cy="60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36874" name="AutoShape 10"/>
              <p:cNvCxnSpPr>
                <a:cxnSpLocks noChangeShapeType="1"/>
              </p:cNvCxnSpPr>
              <p:nvPr/>
            </p:nvCxnSpPr>
            <p:spPr bwMode="auto">
              <a:xfrm>
                <a:off x="6570" y="6539"/>
                <a:ext cx="1" cy="348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36875" name="AutoShape 11"/>
              <p:cNvCxnSpPr>
                <a:cxnSpLocks noChangeShapeType="1"/>
              </p:cNvCxnSpPr>
              <p:nvPr/>
            </p:nvCxnSpPr>
            <p:spPr bwMode="auto">
              <a:xfrm flipH="1">
                <a:off x="3256" y="6899"/>
                <a:ext cx="3314" cy="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36876" name="AutoShape 12"/>
              <p:cNvCxnSpPr>
                <a:cxnSpLocks noChangeShapeType="1"/>
              </p:cNvCxnSpPr>
              <p:nvPr/>
            </p:nvCxnSpPr>
            <p:spPr bwMode="auto">
              <a:xfrm flipV="1">
                <a:off x="3946" y="4374"/>
                <a:ext cx="0" cy="2513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prstDash val="sysDot"/>
                <a:round/>
                <a:headEnd type="arrow" w="med" len="med"/>
                <a:tailEnd type="arrow" w="med" len="med"/>
              </a:ln>
            </p:spPr>
          </p:cxnSp>
          <p:cxnSp>
            <p:nvCxnSpPr>
              <p:cNvPr id="36877" name="AutoShape 13"/>
              <p:cNvCxnSpPr>
                <a:cxnSpLocks noChangeShapeType="1"/>
              </p:cNvCxnSpPr>
              <p:nvPr/>
            </p:nvCxnSpPr>
            <p:spPr bwMode="auto">
              <a:xfrm>
                <a:off x="5850" y="4749"/>
                <a:ext cx="0" cy="60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arrow" w="med" len="med"/>
              </a:ln>
            </p:spPr>
          </p:cxnSp>
          <p:cxnSp>
            <p:nvCxnSpPr>
              <p:cNvPr id="36878" name="AutoShape 14"/>
              <p:cNvCxnSpPr>
                <a:cxnSpLocks noChangeShapeType="1"/>
              </p:cNvCxnSpPr>
              <p:nvPr/>
            </p:nvCxnSpPr>
            <p:spPr bwMode="auto">
              <a:xfrm>
                <a:off x="6570" y="4386"/>
                <a:ext cx="0" cy="363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36879" name="AutoShape 15"/>
              <p:cNvCxnSpPr>
                <a:cxnSpLocks noChangeShapeType="1"/>
              </p:cNvCxnSpPr>
              <p:nvPr/>
            </p:nvCxnSpPr>
            <p:spPr bwMode="auto">
              <a:xfrm flipH="1">
                <a:off x="3256" y="4389"/>
                <a:ext cx="3314" cy="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36880" name="AutoShape 16"/>
              <p:cNvCxnSpPr>
                <a:cxnSpLocks noChangeShapeType="1"/>
              </p:cNvCxnSpPr>
              <p:nvPr/>
            </p:nvCxnSpPr>
            <p:spPr bwMode="auto">
              <a:xfrm>
                <a:off x="7310" y="5939"/>
                <a:ext cx="0" cy="60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36881" name="AutoShape 17"/>
              <p:cNvCxnSpPr>
                <a:cxnSpLocks noChangeShapeType="1"/>
              </p:cNvCxnSpPr>
              <p:nvPr/>
            </p:nvCxnSpPr>
            <p:spPr bwMode="auto">
              <a:xfrm>
                <a:off x="7310" y="4749"/>
                <a:ext cx="0" cy="60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arrow" w="med" len="med"/>
              </a:ln>
            </p:spPr>
          </p:cxnSp>
          <p:cxnSp>
            <p:nvCxnSpPr>
              <p:cNvPr id="36882" name="AutoShape 18"/>
              <p:cNvCxnSpPr>
                <a:cxnSpLocks noChangeShapeType="1"/>
              </p:cNvCxnSpPr>
              <p:nvPr/>
            </p:nvCxnSpPr>
            <p:spPr bwMode="auto">
              <a:xfrm>
                <a:off x="5850" y="6539"/>
                <a:ext cx="1460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sp>
            <p:nvSpPr>
              <p:cNvPr id="36883" name="Text Box 19"/>
              <p:cNvSpPr txBox="1">
                <a:spLocks noChangeArrowheads="1"/>
              </p:cNvSpPr>
              <p:nvPr/>
            </p:nvSpPr>
            <p:spPr bwMode="auto">
              <a:xfrm>
                <a:off x="3946" y="5497"/>
                <a:ext cx="880" cy="4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120V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6884" name="Oval 20"/>
              <p:cNvSpPr>
                <a:spLocks noChangeArrowheads="1"/>
              </p:cNvSpPr>
              <p:nvPr/>
            </p:nvSpPr>
            <p:spPr bwMode="auto">
              <a:xfrm>
                <a:off x="5536" y="5349"/>
                <a:ext cx="630" cy="600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L</a:t>
                </a:r>
                <a:r>
                  <a:rPr kumimoji="0" lang="en-US" sz="1100" b="0" i="0" u="none" strike="noStrike" cap="none" normalizeH="0" baseline="-2500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1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6885" name="Oval 21"/>
              <p:cNvSpPr>
                <a:spLocks noChangeArrowheads="1"/>
              </p:cNvSpPr>
              <p:nvPr/>
            </p:nvSpPr>
            <p:spPr bwMode="auto">
              <a:xfrm>
                <a:off x="7006" y="5349"/>
                <a:ext cx="630" cy="600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L</a:t>
                </a:r>
                <a:r>
                  <a:rPr kumimoji="0" lang="en-US" sz="1100" b="0" i="0" u="none" strike="noStrike" cap="none" normalizeH="0" baseline="-2500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2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6886" name="Text Box 22"/>
              <p:cNvSpPr txBox="1">
                <a:spLocks noChangeArrowheads="1"/>
              </p:cNvSpPr>
              <p:nvPr/>
            </p:nvSpPr>
            <p:spPr bwMode="auto">
              <a:xfrm>
                <a:off x="5691" y="4837"/>
                <a:ext cx="880" cy="4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0.6A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6887" name="Text Box 23"/>
              <p:cNvSpPr txBox="1">
                <a:spLocks noChangeArrowheads="1"/>
              </p:cNvSpPr>
              <p:nvPr/>
            </p:nvSpPr>
            <p:spPr bwMode="auto">
              <a:xfrm>
                <a:off x="7171" y="4837"/>
                <a:ext cx="880" cy="4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0.6A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6888" name="Text Box 24"/>
              <p:cNvSpPr txBox="1">
                <a:spLocks noChangeArrowheads="1"/>
              </p:cNvSpPr>
              <p:nvPr/>
            </p:nvSpPr>
            <p:spPr bwMode="auto">
              <a:xfrm>
                <a:off x="4596" y="4009"/>
                <a:ext cx="880" cy="4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1.5Ω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6889" name="Text Box 25"/>
              <p:cNvSpPr txBox="1">
                <a:spLocks noChangeArrowheads="1"/>
              </p:cNvSpPr>
              <p:nvPr/>
            </p:nvSpPr>
            <p:spPr bwMode="auto">
              <a:xfrm>
                <a:off x="4614" y="6802"/>
                <a:ext cx="880" cy="4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1.5Ω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6890" name="Oval 26"/>
              <p:cNvSpPr>
                <a:spLocks noChangeArrowheads="1"/>
              </p:cNvSpPr>
              <p:nvPr/>
            </p:nvSpPr>
            <p:spPr bwMode="auto">
              <a:xfrm>
                <a:off x="2816" y="5267"/>
                <a:ext cx="836" cy="77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Gen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cxnSp>
            <p:nvCxnSpPr>
              <p:cNvPr id="36891" name="AutoShape 27"/>
              <p:cNvCxnSpPr>
                <a:cxnSpLocks noChangeShapeType="1"/>
              </p:cNvCxnSpPr>
              <p:nvPr/>
            </p:nvCxnSpPr>
            <p:spPr bwMode="auto">
              <a:xfrm>
                <a:off x="3256" y="4390"/>
                <a:ext cx="0" cy="877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36892" name="AutoShape 28"/>
              <p:cNvCxnSpPr>
                <a:cxnSpLocks noChangeShapeType="1"/>
              </p:cNvCxnSpPr>
              <p:nvPr/>
            </p:nvCxnSpPr>
            <p:spPr bwMode="auto">
              <a:xfrm>
                <a:off x="3242" y="6022"/>
                <a:ext cx="0" cy="877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sp>
            <p:nvSpPr>
              <p:cNvPr id="36893" name="Text Box 29"/>
              <p:cNvSpPr txBox="1">
                <a:spLocks noChangeArrowheads="1"/>
              </p:cNvSpPr>
              <p:nvPr/>
            </p:nvSpPr>
            <p:spPr bwMode="auto">
              <a:xfrm>
                <a:off x="2772" y="4919"/>
                <a:ext cx="675" cy="4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+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6894" name="Text Box 30"/>
              <p:cNvSpPr txBox="1">
                <a:spLocks noChangeArrowheads="1"/>
              </p:cNvSpPr>
              <p:nvPr/>
            </p:nvSpPr>
            <p:spPr bwMode="auto">
              <a:xfrm>
                <a:off x="2762" y="6109"/>
                <a:ext cx="675" cy="4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-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cxnSp>
            <p:nvCxnSpPr>
              <p:cNvPr id="36895" name="AutoShape 31"/>
              <p:cNvCxnSpPr>
                <a:cxnSpLocks noChangeShapeType="1"/>
              </p:cNvCxnSpPr>
              <p:nvPr/>
            </p:nvCxnSpPr>
            <p:spPr bwMode="auto">
              <a:xfrm>
                <a:off x="6570" y="4390"/>
                <a:ext cx="2145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36896" name="AutoShape 32"/>
              <p:cNvCxnSpPr>
                <a:cxnSpLocks noChangeShapeType="1"/>
              </p:cNvCxnSpPr>
              <p:nvPr/>
            </p:nvCxnSpPr>
            <p:spPr bwMode="auto">
              <a:xfrm>
                <a:off x="6571" y="6896"/>
                <a:ext cx="2145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</p:cxnSp>
          <p:cxnSp>
            <p:nvCxnSpPr>
              <p:cNvPr id="36897" name="AutoShape 33"/>
              <p:cNvCxnSpPr>
                <a:cxnSpLocks noChangeShapeType="1"/>
              </p:cNvCxnSpPr>
              <p:nvPr/>
            </p:nvCxnSpPr>
            <p:spPr bwMode="auto">
              <a:xfrm flipV="1">
                <a:off x="8490" y="4390"/>
                <a:ext cx="0" cy="2513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prstDash val="sysDot"/>
                <a:round/>
                <a:headEnd type="arrow" w="med" len="med"/>
                <a:tailEnd type="arrow" w="med" len="med"/>
              </a:ln>
            </p:spPr>
          </p:cxnSp>
          <p:sp>
            <p:nvSpPr>
              <p:cNvPr id="36898" name="Text Box 34"/>
              <p:cNvSpPr txBox="1">
                <a:spLocks noChangeArrowheads="1"/>
              </p:cNvSpPr>
              <p:nvPr/>
            </p:nvSpPr>
            <p:spPr bwMode="auto">
              <a:xfrm>
                <a:off x="8546" y="5497"/>
                <a:ext cx="880" cy="4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….V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36899" name="Text Box 35"/>
            <p:cNvSpPr txBox="1">
              <a:spLocks noChangeArrowheads="1"/>
            </p:cNvSpPr>
            <p:nvPr/>
          </p:nvSpPr>
          <p:spPr bwMode="auto">
            <a:xfrm>
              <a:off x="2609" y="4500"/>
              <a:ext cx="476" cy="4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A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900" name="Text Box 36"/>
            <p:cNvSpPr txBox="1">
              <a:spLocks noChangeArrowheads="1"/>
            </p:cNvSpPr>
            <p:nvPr/>
          </p:nvSpPr>
          <p:spPr bwMode="auto">
            <a:xfrm>
              <a:off x="5676" y="4500"/>
              <a:ext cx="476" cy="4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901" name="Text Box 37"/>
            <p:cNvSpPr txBox="1">
              <a:spLocks noChangeArrowheads="1"/>
            </p:cNvSpPr>
            <p:nvPr/>
          </p:nvSpPr>
          <p:spPr bwMode="auto">
            <a:xfrm>
              <a:off x="5612" y="7396"/>
              <a:ext cx="476" cy="4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902" name="Text Box 38"/>
            <p:cNvSpPr txBox="1">
              <a:spLocks noChangeArrowheads="1"/>
            </p:cNvSpPr>
            <p:nvPr/>
          </p:nvSpPr>
          <p:spPr bwMode="auto">
            <a:xfrm>
              <a:off x="2532" y="7412"/>
              <a:ext cx="476" cy="4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D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err="1" smtClean="0"/>
              <a:t>Delapa</a:t>
            </a:r>
            <a:r>
              <a:rPr lang="en-US" dirty="0" smtClean="0"/>
              <a:t> </a:t>
            </a:r>
            <a:r>
              <a:rPr lang="en-US" dirty="0" err="1" smtClean="0"/>
              <a:t>buah</a:t>
            </a:r>
            <a:r>
              <a:rPr lang="en-US" dirty="0" smtClean="0"/>
              <a:t> </a:t>
            </a:r>
            <a:r>
              <a:rPr lang="en-US" dirty="0" err="1" smtClean="0"/>
              <a:t>lampu</a:t>
            </a:r>
            <a:r>
              <a:rPr lang="en-US" dirty="0" smtClean="0"/>
              <a:t> </a:t>
            </a:r>
            <a:r>
              <a:rPr lang="en-US" dirty="0" err="1" smtClean="0"/>
              <a:t>dihubungkan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seri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tegangan</a:t>
            </a:r>
            <a:r>
              <a:rPr lang="en-US" dirty="0" smtClean="0"/>
              <a:t> 120V, </a:t>
            </a:r>
            <a:r>
              <a:rPr lang="en-US" dirty="0" err="1" smtClean="0"/>
              <a:t>berapa</a:t>
            </a:r>
            <a:r>
              <a:rPr lang="en-US" dirty="0" smtClean="0"/>
              <a:t> </a:t>
            </a:r>
            <a:r>
              <a:rPr lang="en-US" dirty="0" err="1" smtClean="0"/>
              <a:t>tegangan</a:t>
            </a:r>
            <a:r>
              <a:rPr lang="en-US" dirty="0" smtClean="0"/>
              <a:t> </a:t>
            </a:r>
            <a:r>
              <a:rPr lang="en-US" dirty="0" err="1" smtClean="0"/>
              <a:t>setiap</a:t>
            </a:r>
            <a:r>
              <a:rPr lang="en-US" dirty="0" smtClean="0"/>
              <a:t> </a:t>
            </a:r>
            <a:r>
              <a:rPr lang="en-US" dirty="0" err="1" smtClean="0"/>
              <a:t>lampu</a:t>
            </a:r>
            <a:r>
              <a:rPr lang="en-US" dirty="0" smtClean="0"/>
              <a:t>? (</a:t>
            </a:r>
            <a:r>
              <a:rPr lang="en-US" dirty="0" err="1" smtClean="0"/>
              <a:t>jelaskan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dilengkapi</a:t>
            </a:r>
            <a:r>
              <a:rPr lang="en-US" dirty="0" smtClean="0"/>
              <a:t> </a:t>
            </a:r>
            <a:r>
              <a:rPr lang="en-US" dirty="0" err="1" smtClean="0"/>
              <a:t>gambar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Tiga</a:t>
            </a:r>
            <a:r>
              <a:rPr lang="en-US" dirty="0" smtClean="0"/>
              <a:t> </a:t>
            </a:r>
            <a:r>
              <a:rPr lang="en-US" dirty="0" err="1" smtClean="0"/>
              <a:t>buah</a:t>
            </a:r>
            <a:r>
              <a:rPr lang="en-US" dirty="0" smtClean="0"/>
              <a:t> </a:t>
            </a:r>
            <a:r>
              <a:rPr lang="en-US" dirty="0" err="1" smtClean="0"/>
              <a:t>lampu</a:t>
            </a:r>
            <a:r>
              <a:rPr lang="en-US" dirty="0" smtClean="0"/>
              <a:t> yang </a:t>
            </a:r>
            <a:r>
              <a:rPr lang="en-US" dirty="0" err="1" smtClean="0"/>
              <a:t>sama</a:t>
            </a:r>
            <a:r>
              <a:rPr lang="en-US" dirty="0" smtClean="0"/>
              <a:t> </a:t>
            </a:r>
            <a:r>
              <a:rPr lang="en-US" dirty="0" err="1" smtClean="0"/>
              <a:t>dihubungkan</a:t>
            </a:r>
            <a:r>
              <a:rPr lang="en-US" dirty="0" smtClean="0"/>
              <a:t> </a:t>
            </a:r>
            <a:r>
              <a:rPr lang="en-US" dirty="0" err="1" smtClean="0"/>
              <a:t>paralel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rangkaian</a:t>
            </a:r>
            <a:r>
              <a:rPr lang="en-US" dirty="0" smtClean="0"/>
              <a:t> </a:t>
            </a:r>
            <a:r>
              <a:rPr lang="en-US" dirty="0" err="1" smtClean="0"/>
              <a:t>penerangan</a:t>
            </a:r>
            <a:r>
              <a:rPr lang="en-US" dirty="0" smtClean="0"/>
              <a:t>, </a:t>
            </a:r>
            <a:r>
              <a:rPr lang="en-US" dirty="0" err="1" smtClean="0"/>
              <a:t>setiap</a:t>
            </a:r>
            <a:r>
              <a:rPr lang="en-US" dirty="0" smtClean="0"/>
              <a:t> </a:t>
            </a:r>
            <a:r>
              <a:rPr lang="en-US" dirty="0" err="1" smtClean="0"/>
              <a:t>lampu</a:t>
            </a:r>
            <a:r>
              <a:rPr lang="en-US" dirty="0" smtClean="0"/>
              <a:t> </a:t>
            </a:r>
            <a:r>
              <a:rPr lang="en-US" dirty="0" err="1" smtClean="0"/>
              <a:t>mengalirkan</a:t>
            </a:r>
            <a:r>
              <a:rPr lang="en-US" dirty="0" smtClean="0"/>
              <a:t> </a:t>
            </a:r>
            <a:r>
              <a:rPr lang="en-US" dirty="0" err="1" smtClean="0"/>
              <a:t>arus</a:t>
            </a:r>
            <a:r>
              <a:rPr lang="en-US" dirty="0" smtClean="0"/>
              <a:t> </a:t>
            </a:r>
            <a:r>
              <a:rPr lang="en-US" dirty="0" err="1" smtClean="0"/>
              <a:t>sebesar</a:t>
            </a:r>
            <a:r>
              <a:rPr lang="en-US" dirty="0" smtClean="0"/>
              <a:t> 1,5 A. </a:t>
            </a:r>
            <a:r>
              <a:rPr lang="en-US" dirty="0" err="1" smtClean="0"/>
              <a:t>berapa</a:t>
            </a:r>
            <a:r>
              <a:rPr lang="en-US" dirty="0" smtClean="0"/>
              <a:t> </a:t>
            </a:r>
            <a:r>
              <a:rPr lang="en-US" dirty="0" err="1" smtClean="0"/>
              <a:t>arus</a:t>
            </a:r>
            <a:r>
              <a:rPr lang="en-US" dirty="0" smtClean="0"/>
              <a:t> </a:t>
            </a:r>
            <a:r>
              <a:rPr lang="en-US" dirty="0" err="1" smtClean="0"/>
              <a:t>totalnya</a:t>
            </a:r>
            <a:r>
              <a:rPr lang="en-US" dirty="0" smtClean="0"/>
              <a:t>? </a:t>
            </a:r>
            <a:r>
              <a:rPr lang="en-US" dirty="0" smtClean="0"/>
              <a:t>(</a:t>
            </a:r>
            <a:r>
              <a:rPr lang="en-US" dirty="0" err="1" smtClean="0"/>
              <a:t>jelaskan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dilengkapi</a:t>
            </a:r>
            <a:r>
              <a:rPr lang="en-US" dirty="0" smtClean="0"/>
              <a:t> </a:t>
            </a:r>
            <a:r>
              <a:rPr lang="en-US" dirty="0" err="1" smtClean="0"/>
              <a:t>gambar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Alat</a:t>
            </a:r>
            <a:r>
              <a:rPr lang="en-US" dirty="0" smtClean="0"/>
              <a:t> </a:t>
            </a:r>
            <a:r>
              <a:rPr lang="en-US" dirty="0" err="1" smtClean="0"/>
              <a:t>penerima</a:t>
            </a:r>
            <a:r>
              <a:rPr lang="en-US" dirty="0" smtClean="0"/>
              <a:t> </a:t>
            </a:r>
            <a:r>
              <a:rPr lang="en-US" dirty="0" err="1" smtClean="0"/>
              <a:t>telepon</a:t>
            </a:r>
            <a:r>
              <a:rPr lang="en-US" dirty="0" smtClean="0"/>
              <a:t> </a:t>
            </a:r>
            <a:r>
              <a:rPr lang="en-US" dirty="0" err="1" smtClean="0"/>
              <a:t>mempunyai</a:t>
            </a:r>
            <a:r>
              <a:rPr lang="en-US" dirty="0" smtClean="0"/>
              <a:t> </a:t>
            </a:r>
            <a:r>
              <a:rPr lang="en-US" dirty="0" err="1" smtClean="0"/>
              <a:t>tahanan</a:t>
            </a:r>
            <a:r>
              <a:rPr lang="en-US" dirty="0" smtClean="0"/>
              <a:t> 1200 ohm. </a:t>
            </a:r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 err="1" smtClean="0"/>
              <a:t>arus</a:t>
            </a:r>
            <a:r>
              <a:rPr lang="en-US" dirty="0" smtClean="0"/>
              <a:t> 0.02 A </a:t>
            </a:r>
            <a:r>
              <a:rPr lang="en-US" dirty="0" err="1" smtClean="0"/>
              <a:t>mengalir</a:t>
            </a:r>
            <a:r>
              <a:rPr lang="en-US" dirty="0" smtClean="0"/>
              <a:t> </a:t>
            </a:r>
            <a:r>
              <a:rPr lang="en-US" dirty="0" err="1" smtClean="0"/>
              <a:t>melalui</a:t>
            </a:r>
            <a:r>
              <a:rPr lang="en-US" dirty="0" smtClean="0"/>
              <a:t> </a:t>
            </a:r>
            <a:r>
              <a:rPr lang="en-US" dirty="0" err="1" smtClean="0"/>
              <a:t>penerima</a:t>
            </a:r>
            <a:r>
              <a:rPr lang="en-US" dirty="0" smtClean="0"/>
              <a:t>, </a:t>
            </a:r>
            <a:r>
              <a:rPr lang="en-US" dirty="0" err="1" smtClean="0"/>
              <a:t>berapakah</a:t>
            </a:r>
            <a:r>
              <a:rPr lang="en-US" dirty="0" smtClean="0"/>
              <a:t> </a:t>
            </a:r>
            <a:r>
              <a:rPr lang="en-US" dirty="0" err="1" smtClean="0"/>
              <a:t>tegangan</a:t>
            </a:r>
            <a:r>
              <a:rPr lang="en-US" dirty="0" smtClean="0"/>
              <a:t> yang </a:t>
            </a:r>
            <a:r>
              <a:rPr lang="en-US" dirty="0" err="1" smtClean="0"/>
              <a:t>harus</a:t>
            </a:r>
            <a:r>
              <a:rPr lang="en-US" dirty="0" smtClean="0"/>
              <a:t> </a:t>
            </a:r>
            <a:r>
              <a:rPr lang="en-US" dirty="0" err="1" smtClean="0"/>
              <a:t>digunakan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Tiga</a:t>
            </a:r>
            <a:r>
              <a:rPr lang="en-US" dirty="0" smtClean="0"/>
              <a:t> </a:t>
            </a:r>
            <a:r>
              <a:rPr lang="en-US" dirty="0" err="1" smtClean="0"/>
              <a:t>tahanan</a:t>
            </a:r>
            <a:r>
              <a:rPr lang="en-US" dirty="0" smtClean="0"/>
              <a:t> A, B </a:t>
            </a:r>
            <a:r>
              <a:rPr lang="en-US" dirty="0" err="1" smtClean="0"/>
              <a:t>dan</a:t>
            </a:r>
            <a:r>
              <a:rPr lang="en-US" dirty="0" smtClean="0"/>
              <a:t> C </a:t>
            </a:r>
            <a:r>
              <a:rPr lang="en-US" dirty="0" err="1" smtClean="0"/>
              <a:t>masing-masing</a:t>
            </a:r>
            <a:r>
              <a:rPr lang="en-US" dirty="0" smtClean="0"/>
              <a:t> 10, 30 </a:t>
            </a:r>
            <a:r>
              <a:rPr lang="en-US" dirty="0" err="1" smtClean="0"/>
              <a:t>dan</a:t>
            </a:r>
            <a:r>
              <a:rPr lang="en-US" dirty="0" smtClean="0"/>
              <a:t> 40 ohm </a:t>
            </a:r>
            <a:r>
              <a:rPr lang="en-US" dirty="0" err="1" smtClean="0"/>
              <a:t>dihubungkan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paralel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tegangan</a:t>
            </a:r>
            <a:r>
              <a:rPr lang="en-US" dirty="0" smtClean="0"/>
              <a:t> 120 V. </a:t>
            </a:r>
            <a:r>
              <a:rPr lang="en-US" dirty="0" err="1" smtClean="0"/>
              <a:t>tentukan</a:t>
            </a:r>
            <a:r>
              <a:rPr lang="en-US" dirty="0" smtClean="0"/>
              <a:t> a) </a:t>
            </a:r>
            <a:r>
              <a:rPr lang="en-US" dirty="0" err="1" smtClean="0"/>
              <a:t>tegangan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setiap</a:t>
            </a:r>
            <a:r>
              <a:rPr lang="en-US" dirty="0" smtClean="0"/>
              <a:t> </a:t>
            </a:r>
            <a:r>
              <a:rPr lang="en-US" dirty="0" err="1" smtClean="0"/>
              <a:t>tahanan</a:t>
            </a:r>
            <a:r>
              <a:rPr lang="en-US" dirty="0" smtClean="0"/>
              <a:t>, b)</a:t>
            </a:r>
            <a:r>
              <a:rPr lang="en-US" dirty="0" err="1" smtClean="0"/>
              <a:t>arus</a:t>
            </a:r>
            <a:r>
              <a:rPr lang="en-US" dirty="0" smtClean="0"/>
              <a:t> yang </a:t>
            </a:r>
            <a:r>
              <a:rPr lang="en-US" dirty="0" err="1" smtClean="0"/>
              <a:t>melalui</a:t>
            </a:r>
            <a:r>
              <a:rPr lang="en-US" dirty="0" smtClean="0"/>
              <a:t> </a:t>
            </a:r>
            <a:r>
              <a:rPr lang="en-US" dirty="0" err="1" smtClean="0"/>
              <a:t>setiap</a:t>
            </a:r>
            <a:r>
              <a:rPr lang="en-US" dirty="0" smtClean="0"/>
              <a:t> </a:t>
            </a:r>
            <a:r>
              <a:rPr lang="en-US" dirty="0" err="1" smtClean="0"/>
              <a:t>tahanan</a:t>
            </a:r>
            <a:r>
              <a:rPr lang="en-US" dirty="0" smtClean="0"/>
              <a:t>, c) </a:t>
            </a:r>
            <a:r>
              <a:rPr lang="en-US" dirty="0" err="1" smtClean="0"/>
              <a:t>arus</a:t>
            </a:r>
            <a:r>
              <a:rPr lang="en-US" dirty="0" smtClean="0"/>
              <a:t> total, d) </a:t>
            </a:r>
            <a:r>
              <a:rPr lang="en-US" dirty="0" err="1" smtClean="0"/>
              <a:t>tahanan</a:t>
            </a:r>
            <a:r>
              <a:rPr lang="en-US" dirty="0" smtClean="0"/>
              <a:t> total </a:t>
            </a:r>
            <a:r>
              <a:rPr lang="en-US" dirty="0" smtClean="0"/>
              <a:t>(</a:t>
            </a:r>
            <a:r>
              <a:rPr lang="en-US" dirty="0" err="1" smtClean="0"/>
              <a:t>jelaskan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dilengkapi</a:t>
            </a:r>
            <a:r>
              <a:rPr lang="en-US" dirty="0" smtClean="0"/>
              <a:t> </a:t>
            </a:r>
            <a:r>
              <a:rPr lang="en-US" dirty="0" err="1" smtClean="0"/>
              <a:t>gambar</a:t>
            </a:r>
            <a:r>
              <a:rPr lang="en-US" dirty="0" smtClean="0"/>
              <a:t>)</a:t>
            </a:r>
            <a:endParaRPr lang="en-US" dirty="0" smtClean="0"/>
          </a:p>
          <a:p>
            <a:r>
              <a:rPr lang="en-US" dirty="0" err="1" smtClean="0"/>
              <a:t>Kawat</a:t>
            </a:r>
            <a:r>
              <a:rPr lang="en-US" dirty="0" smtClean="0"/>
              <a:t> </a:t>
            </a:r>
            <a:r>
              <a:rPr lang="en-US" dirty="0" err="1" smtClean="0"/>
              <a:t>lori</a:t>
            </a:r>
            <a:r>
              <a:rPr lang="en-US" dirty="0" smtClean="0"/>
              <a:t> </a:t>
            </a:r>
            <a:r>
              <a:rPr lang="en-US" dirty="0" err="1" smtClean="0"/>
              <a:t>sepanjang</a:t>
            </a:r>
            <a:r>
              <a:rPr lang="en-US" dirty="0" smtClean="0"/>
              <a:t> 3 mil </a:t>
            </a:r>
            <a:r>
              <a:rPr lang="en-US" dirty="0" err="1" smtClean="0"/>
              <a:t>diparalelkan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kabel</a:t>
            </a:r>
            <a:r>
              <a:rPr lang="en-US" dirty="0" smtClean="0"/>
              <a:t> </a:t>
            </a:r>
            <a:r>
              <a:rPr lang="en-US" dirty="0" err="1" smtClean="0"/>
              <a:t>tembaga</a:t>
            </a:r>
            <a:r>
              <a:rPr lang="en-US" dirty="0" smtClean="0"/>
              <a:t> yang </a:t>
            </a:r>
            <a:r>
              <a:rPr lang="en-US" dirty="0" err="1" smtClean="0"/>
              <a:t>berat</a:t>
            </a:r>
            <a:r>
              <a:rPr lang="en-US" dirty="0" smtClean="0"/>
              <a:t>. </a:t>
            </a:r>
            <a:r>
              <a:rPr lang="en-US" dirty="0" err="1" smtClean="0"/>
              <a:t>Tahanan</a:t>
            </a:r>
            <a:r>
              <a:rPr lang="en-US" dirty="0" smtClean="0"/>
              <a:t> </a:t>
            </a:r>
            <a:r>
              <a:rPr lang="en-US" dirty="0" err="1" smtClean="0"/>
              <a:t>kawat</a:t>
            </a:r>
            <a:r>
              <a:rPr lang="en-US" dirty="0" smtClean="0"/>
              <a:t> </a:t>
            </a:r>
            <a:r>
              <a:rPr lang="en-US" dirty="0" err="1" smtClean="0"/>
              <a:t>lori</a:t>
            </a:r>
            <a:r>
              <a:rPr lang="en-US" dirty="0" smtClean="0"/>
              <a:t> 0.3 ohm per mil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tahanan</a:t>
            </a:r>
            <a:r>
              <a:rPr lang="en-US" dirty="0" smtClean="0"/>
              <a:t> </a:t>
            </a:r>
            <a:r>
              <a:rPr lang="en-US" dirty="0" err="1" smtClean="0"/>
              <a:t>kabel</a:t>
            </a:r>
            <a:r>
              <a:rPr lang="en-US" dirty="0" smtClean="0"/>
              <a:t> </a:t>
            </a:r>
            <a:r>
              <a:rPr lang="en-US" dirty="0" err="1" smtClean="0"/>
              <a:t>tembaga</a:t>
            </a:r>
            <a:r>
              <a:rPr lang="en-US" dirty="0" smtClean="0"/>
              <a:t> 0.1 ohm per mil. </a:t>
            </a:r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kedua</a:t>
            </a:r>
            <a:r>
              <a:rPr lang="en-US" dirty="0" smtClean="0"/>
              <a:t> </a:t>
            </a:r>
            <a:r>
              <a:rPr lang="en-US" dirty="0" err="1" smtClean="0"/>
              <a:t>arus</a:t>
            </a:r>
            <a:r>
              <a:rPr lang="en-US" dirty="0" smtClean="0"/>
              <a:t> </a:t>
            </a:r>
            <a:r>
              <a:rPr lang="en-US" dirty="0" err="1" smtClean="0"/>
              <a:t>melalui</a:t>
            </a:r>
            <a:r>
              <a:rPr lang="en-US" dirty="0" smtClean="0"/>
              <a:t> </a:t>
            </a:r>
            <a:r>
              <a:rPr lang="en-US" dirty="0" err="1" smtClean="0"/>
              <a:t>saluran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150 A, </a:t>
            </a:r>
            <a:r>
              <a:rPr lang="en-US" dirty="0" err="1" smtClean="0"/>
              <a:t>tentukan</a:t>
            </a:r>
            <a:r>
              <a:rPr lang="en-US" dirty="0" smtClean="0"/>
              <a:t> </a:t>
            </a:r>
            <a:r>
              <a:rPr lang="en-US" dirty="0" err="1" smtClean="0"/>
              <a:t>besarnya</a:t>
            </a:r>
            <a:r>
              <a:rPr lang="en-US" dirty="0" smtClean="0"/>
              <a:t> </a:t>
            </a:r>
            <a:r>
              <a:rPr lang="en-US" dirty="0" err="1" smtClean="0"/>
              <a:t>arus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setiap</a:t>
            </a:r>
            <a:r>
              <a:rPr lang="en-US" dirty="0" smtClean="0"/>
              <a:t> </a:t>
            </a:r>
            <a:r>
              <a:rPr lang="en-US" dirty="0" err="1" smtClean="0"/>
              <a:t>konduktor</a:t>
            </a:r>
            <a:r>
              <a:rPr lang="en-US" dirty="0" smtClean="0"/>
              <a:t>? </a:t>
            </a:r>
            <a:r>
              <a:rPr lang="en-US" dirty="0" smtClean="0"/>
              <a:t>(</a:t>
            </a:r>
            <a:r>
              <a:rPr lang="en-US" dirty="0" err="1" smtClean="0"/>
              <a:t>jelaskan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dilengkapi</a:t>
            </a:r>
            <a:r>
              <a:rPr lang="en-US" dirty="0" smtClean="0"/>
              <a:t> </a:t>
            </a:r>
            <a:r>
              <a:rPr lang="en-US" dirty="0" err="1" smtClean="0"/>
              <a:t>gambar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Tegangan</a:t>
            </a:r>
            <a:r>
              <a:rPr lang="en-US" dirty="0" smtClean="0"/>
              <a:t> </a:t>
            </a:r>
            <a:r>
              <a:rPr lang="en-US" dirty="0" err="1" smtClean="0"/>
              <a:t>jatuh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pemanas</a:t>
            </a:r>
            <a:r>
              <a:rPr lang="en-US" dirty="0" smtClean="0"/>
              <a:t> </a:t>
            </a:r>
            <a:r>
              <a:rPr lang="en-US" dirty="0" err="1" smtClean="0"/>
              <a:t>listrik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225 V. </a:t>
            </a:r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 err="1" smtClean="0"/>
              <a:t>tegangan</a:t>
            </a:r>
            <a:r>
              <a:rPr lang="en-US" dirty="0" smtClean="0"/>
              <a:t> </a:t>
            </a:r>
            <a:r>
              <a:rPr lang="en-US" dirty="0" err="1" smtClean="0"/>
              <a:t>sumber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230 V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pemanas</a:t>
            </a:r>
            <a:r>
              <a:rPr lang="en-US" dirty="0" smtClean="0"/>
              <a:t> </a:t>
            </a:r>
            <a:r>
              <a:rPr lang="en-US" dirty="0" err="1" smtClean="0"/>
              <a:t>mengalirkan</a:t>
            </a:r>
            <a:r>
              <a:rPr lang="en-US" dirty="0" smtClean="0"/>
              <a:t> 15A, </a:t>
            </a:r>
            <a:r>
              <a:rPr lang="en-US" dirty="0" err="1" smtClean="0"/>
              <a:t>berapa</a:t>
            </a:r>
            <a:r>
              <a:rPr lang="en-US" dirty="0" smtClean="0"/>
              <a:t> </a:t>
            </a:r>
            <a:r>
              <a:rPr lang="en-US" dirty="0" err="1" smtClean="0"/>
              <a:t>tahanan</a:t>
            </a:r>
            <a:r>
              <a:rPr lang="en-US" dirty="0" smtClean="0"/>
              <a:t> </a:t>
            </a:r>
            <a:r>
              <a:rPr lang="en-US" dirty="0" err="1" smtClean="0"/>
              <a:t>setiap</a:t>
            </a:r>
            <a:r>
              <a:rPr lang="en-US" dirty="0" smtClean="0"/>
              <a:t> </a:t>
            </a:r>
            <a:r>
              <a:rPr lang="en-US" dirty="0" err="1" smtClean="0"/>
              <a:t>kawat</a:t>
            </a:r>
            <a:r>
              <a:rPr lang="en-US" dirty="0" smtClean="0"/>
              <a:t> </a:t>
            </a:r>
            <a:r>
              <a:rPr lang="en-US" dirty="0" err="1" smtClean="0"/>
              <a:t>penghubung</a:t>
            </a:r>
            <a:r>
              <a:rPr lang="en-US" dirty="0" smtClean="0"/>
              <a:t>? </a:t>
            </a:r>
            <a:r>
              <a:rPr lang="en-US" dirty="0" smtClean="0"/>
              <a:t>(</a:t>
            </a:r>
            <a:r>
              <a:rPr lang="en-US" dirty="0" err="1" smtClean="0"/>
              <a:t>jelaskan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dilengkapi</a:t>
            </a:r>
            <a:r>
              <a:rPr lang="en-US" dirty="0" smtClean="0"/>
              <a:t> </a:t>
            </a:r>
            <a:r>
              <a:rPr lang="en-US" dirty="0" err="1" smtClean="0"/>
              <a:t>gambar</a:t>
            </a:r>
            <a:r>
              <a:rPr lang="en-US" smtClean="0"/>
              <a:t>)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TUGAS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180</TotalTime>
  <Words>467</Words>
  <Application>Microsoft Office PowerPoint</Application>
  <PresentationFormat>On-screen Show (4:3)</PresentationFormat>
  <Paragraphs>74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Concourse</vt:lpstr>
      <vt:lpstr>RANGKAIAN ARUS SEARAH</vt:lpstr>
      <vt:lpstr>DASAR</vt:lpstr>
      <vt:lpstr>Rangkaian Seri</vt:lpstr>
      <vt:lpstr>Slide 4</vt:lpstr>
      <vt:lpstr>Rangkaian Paralel</vt:lpstr>
      <vt:lpstr>Slide 6</vt:lpstr>
      <vt:lpstr>HUKUM OHM</vt:lpstr>
      <vt:lpstr>Tahanan </vt:lpstr>
      <vt:lpstr>Slide 9</vt:lpstr>
      <vt:lpstr>TEGANGAN JATUH (LINE DROP)</vt:lpstr>
      <vt:lpstr>Contoh</vt:lpstr>
      <vt:lpstr>HUKUM KIRCHOFF</vt:lpstr>
      <vt:lpstr>Slide 13</vt:lpstr>
      <vt:lpstr>TUGAS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RANGKAIAN ARUS SEARAH</dc:title>
  <dc:creator>Bathrisya</dc:creator>
  <cp:lastModifiedBy>Bathrisya</cp:lastModifiedBy>
  <cp:revision>20</cp:revision>
  <dcterms:created xsi:type="dcterms:W3CDTF">2021-03-09T15:28:52Z</dcterms:created>
  <dcterms:modified xsi:type="dcterms:W3CDTF">2021-03-09T18:29:17Z</dcterms:modified>
</cp:coreProperties>
</file>