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D9233BB-A5D1-4BC2-8520-347AEFE2E06F}" type="datetimeFigureOut">
              <a:rPr lang="id-ID" smtClean="0"/>
              <a:pPr/>
              <a:t>01/05/2012</a:t>
            </a:fld>
            <a:endParaRPr lang="id-ID"/>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id-ID"/>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841A277-BBF9-4CFA-B573-60FB07B89415}"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D9233BB-A5D1-4BC2-8520-347AEFE2E06F}" type="datetimeFigureOut">
              <a:rPr lang="id-ID" smtClean="0"/>
              <a:pPr/>
              <a:t>01/05/2012</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1841A277-BBF9-4CFA-B573-60FB07B89415}" type="slidenum">
              <a:rPr lang="id-ID" smtClean="0"/>
              <a:pPr/>
              <a:t>‹#›</a:t>
            </a:fld>
            <a:endParaRPr lang="id-ID"/>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D9233BB-A5D1-4BC2-8520-347AEFE2E06F}" type="datetimeFigureOut">
              <a:rPr lang="id-ID" smtClean="0"/>
              <a:pPr/>
              <a:t>01/05/2012</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1841A277-BBF9-4CFA-B573-60FB07B89415}" type="slidenum">
              <a:rPr lang="id-ID" smtClean="0"/>
              <a:pPr/>
              <a:t>‹#›</a:t>
            </a:fld>
            <a:endParaRPr lang="id-ID"/>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D9233BB-A5D1-4BC2-8520-347AEFE2E06F}" type="datetimeFigureOut">
              <a:rPr lang="id-ID" smtClean="0"/>
              <a:pPr/>
              <a:t>01/05/2012</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1841A277-BBF9-4CFA-B573-60FB07B89415}" type="slidenum">
              <a:rPr lang="id-ID" smtClean="0"/>
              <a:pPr/>
              <a:t>‹#›</a:t>
            </a:fld>
            <a:endParaRPr lang="id-ID"/>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D9233BB-A5D1-4BC2-8520-347AEFE2E06F}" type="datetimeFigureOut">
              <a:rPr lang="id-ID" smtClean="0"/>
              <a:pPr/>
              <a:t>01/05/2012</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1841A277-BBF9-4CFA-B573-60FB07B89415}"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D9233BB-A5D1-4BC2-8520-347AEFE2E06F}" type="datetimeFigureOut">
              <a:rPr lang="id-ID" smtClean="0"/>
              <a:pPr/>
              <a:t>01/05/2012</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1841A277-BBF9-4CFA-B573-60FB07B89415}" type="slidenum">
              <a:rPr lang="id-ID" smtClean="0"/>
              <a:pPr/>
              <a:t>‹#›</a:t>
            </a:fld>
            <a:endParaRPr lang="id-ID"/>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D9233BB-A5D1-4BC2-8520-347AEFE2E06F}" type="datetimeFigureOut">
              <a:rPr lang="id-ID" smtClean="0"/>
              <a:pPr/>
              <a:t>01/05/2012</a:t>
            </a:fld>
            <a:endParaRPr lang="id-ID"/>
          </a:p>
        </p:txBody>
      </p:sp>
      <p:sp>
        <p:nvSpPr>
          <p:cNvPr id="3" name="Footer Placeholder 2"/>
          <p:cNvSpPr>
            <a:spLocks noGrp="1"/>
          </p:cNvSpPr>
          <p:nvPr>
            <p:ph type="ftr" sz="quarter" idx="11"/>
          </p:nvPr>
        </p:nvSpPr>
        <p:spPr/>
        <p:txBody>
          <a:bodyPr/>
          <a:lstStyle>
            <a:extLst/>
          </a:lstStyle>
          <a:p>
            <a:endParaRPr lang="id-ID"/>
          </a:p>
        </p:txBody>
      </p:sp>
      <p:sp>
        <p:nvSpPr>
          <p:cNvPr id="4" name="Slide Number Placeholder 3"/>
          <p:cNvSpPr>
            <a:spLocks noGrp="1"/>
          </p:cNvSpPr>
          <p:nvPr>
            <p:ph type="sldNum" sz="quarter" idx="12"/>
          </p:nvPr>
        </p:nvSpPr>
        <p:spPr/>
        <p:txBody>
          <a:bodyPr/>
          <a:lstStyle>
            <a:extLst/>
          </a:lstStyle>
          <a:p>
            <a:fld id="{1841A277-BBF9-4CFA-B573-60FB07B89415}"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D9233BB-A5D1-4BC2-8520-347AEFE2E06F}" type="datetimeFigureOut">
              <a:rPr lang="id-ID" smtClean="0"/>
              <a:pPr/>
              <a:t>01/05/2012</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1841A277-BBF9-4CFA-B573-60FB07B89415}"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D9233BB-A5D1-4BC2-8520-347AEFE2E06F}" type="datetimeFigureOut">
              <a:rPr lang="id-ID" smtClean="0"/>
              <a:pPr/>
              <a:t>01/05/2012</a:t>
            </a:fld>
            <a:endParaRPr lang="id-ID"/>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id-ID"/>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841A277-BBF9-4CFA-B573-60FB07B89415}" type="slidenum">
              <a:rPr lang="id-ID" smtClean="0"/>
              <a:pPr/>
              <a:t>‹#›</a:t>
            </a:fld>
            <a:endParaRPr lang="id-ID"/>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D9233BB-A5D1-4BC2-8520-347AEFE2E06F}" type="datetimeFigureOut">
              <a:rPr lang="id-ID" smtClean="0"/>
              <a:pPr/>
              <a:t>01/05/2012</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1841A277-BBF9-4CFA-B573-60FB07B89415}"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D9233BB-A5D1-4BC2-8520-347AEFE2E06F}" type="datetimeFigureOut">
              <a:rPr lang="id-ID" smtClean="0"/>
              <a:pPr/>
              <a:t>01/05/2012</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1841A277-BBF9-4CFA-B573-60FB07B89415}"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D9233BB-A5D1-4BC2-8520-347AEFE2E06F}" type="datetimeFigureOut">
              <a:rPr lang="id-ID" smtClean="0"/>
              <a:pPr/>
              <a:t>01/05/2012</a:t>
            </a:fld>
            <a:endParaRPr lang="id-ID"/>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id-ID"/>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841A277-BBF9-4CFA-B573-60FB07B89415}"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id-ID" dirty="0" smtClean="0"/>
              <a:t>Strategi  umum pengembangan  kemampuan  dasar dan perilaku anak usia 3-4tahun</a:t>
            </a:r>
            <a:endParaRPr lang="id-ID" dirty="0"/>
          </a:p>
        </p:txBody>
      </p:sp>
      <p:sp>
        <p:nvSpPr>
          <p:cNvPr id="3" name="Subtitle 2"/>
          <p:cNvSpPr>
            <a:spLocks noGrp="1"/>
          </p:cNvSpPr>
          <p:nvPr>
            <p:ph type="subTitle" idx="1"/>
          </p:nvPr>
        </p:nvSpPr>
        <p:spPr>
          <a:xfrm>
            <a:off x="685800" y="4000503"/>
            <a:ext cx="7772400" cy="810807"/>
          </a:xfrm>
        </p:spPr>
        <p:txBody>
          <a:bodyPr>
            <a:normAutofit/>
          </a:bodyPr>
          <a:lstStyle/>
          <a:p>
            <a:r>
              <a:rPr lang="id-ID" dirty="0" smtClean="0"/>
              <a:t>Dwi Prasetiyawati D.H., S.Pd.,M.Pd.</a:t>
            </a:r>
            <a:endParaRPr lang="id-ID" dirty="0"/>
          </a:p>
        </p:txBody>
      </p:sp>
    </p:spTree>
  </p:cSld>
  <p:clrMapOvr>
    <a:masterClrMapping/>
  </p:clrMapOvr>
  <p:transition>
    <p:wipe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2011354"/>
          </a:xfrm>
        </p:spPr>
        <p:txBody>
          <a:bodyPr>
            <a:noAutofit/>
          </a:bodyPr>
          <a:lstStyle/>
          <a:p>
            <a:r>
              <a:rPr lang="id-ID" sz="4800" b="0" dirty="0" smtClean="0">
                <a:effectLst/>
                <a:latin typeface="Times New Roman" pitchFamily="18" charset="0"/>
                <a:cs typeface="Times New Roman" pitchFamily="18" charset="0"/>
              </a:rPr>
              <a:t/>
            </a:r>
            <a:br>
              <a:rPr lang="id-ID" sz="4800" b="0" dirty="0" smtClean="0">
                <a:effectLst/>
                <a:latin typeface="Times New Roman" pitchFamily="18" charset="0"/>
                <a:cs typeface="Times New Roman" pitchFamily="18" charset="0"/>
              </a:rPr>
            </a:br>
            <a:r>
              <a:rPr lang="id-ID" sz="4800" b="0" dirty="0" smtClean="0">
                <a:effectLst/>
                <a:latin typeface="Times New Roman" pitchFamily="18" charset="0"/>
                <a:cs typeface="Times New Roman" pitchFamily="18" charset="0"/>
              </a:rPr>
              <a:t/>
            </a:r>
            <a:br>
              <a:rPr lang="id-ID" sz="4800" b="0" dirty="0" smtClean="0">
                <a:effectLst/>
                <a:latin typeface="Times New Roman" pitchFamily="18" charset="0"/>
                <a:cs typeface="Times New Roman" pitchFamily="18" charset="0"/>
              </a:rPr>
            </a:br>
            <a:r>
              <a:rPr lang="id-ID" sz="4800" b="0" dirty="0" smtClean="0">
                <a:effectLst/>
                <a:latin typeface="Times New Roman" pitchFamily="18" charset="0"/>
                <a:cs typeface="Times New Roman" pitchFamily="18" charset="0"/>
              </a:rPr>
              <a:t/>
            </a:r>
            <a:br>
              <a:rPr lang="id-ID" sz="4800" b="0" dirty="0" smtClean="0">
                <a:effectLst/>
                <a:latin typeface="Times New Roman" pitchFamily="18" charset="0"/>
                <a:cs typeface="Times New Roman" pitchFamily="18" charset="0"/>
              </a:rPr>
            </a:br>
            <a:r>
              <a:rPr lang="id-ID" sz="4800" b="0" dirty="0" smtClean="0">
                <a:effectLst/>
                <a:latin typeface="Times New Roman" pitchFamily="18" charset="0"/>
                <a:cs typeface="Times New Roman" pitchFamily="18" charset="0"/>
              </a:rPr>
              <a:t/>
            </a:r>
            <a:br>
              <a:rPr lang="id-ID" sz="4800" b="0" dirty="0" smtClean="0">
                <a:effectLst/>
                <a:latin typeface="Times New Roman" pitchFamily="18" charset="0"/>
                <a:cs typeface="Times New Roman" pitchFamily="18" charset="0"/>
              </a:rPr>
            </a:br>
            <a:r>
              <a:rPr lang="id-ID" sz="4800" b="0" dirty="0" smtClean="0">
                <a:effectLst/>
                <a:latin typeface="Times New Roman" pitchFamily="18" charset="0"/>
                <a:cs typeface="Times New Roman" pitchFamily="18" charset="0"/>
              </a:rPr>
              <a:t/>
            </a:r>
            <a:br>
              <a:rPr lang="id-ID" sz="4800" b="0" dirty="0" smtClean="0">
                <a:effectLst/>
                <a:latin typeface="Times New Roman" pitchFamily="18" charset="0"/>
                <a:cs typeface="Times New Roman" pitchFamily="18" charset="0"/>
              </a:rPr>
            </a:br>
            <a:r>
              <a:rPr lang="id-ID" sz="4800" b="0" dirty="0" smtClean="0">
                <a:effectLst/>
                <a:latin typeface="Times New Roman" pitchFamily="18" charset="0"/>
                <a:cs typeface="Times New Roman" pitchFamily="18" charset="0"/>
              </a:rPr>
              <a:t>A.Kurikulum terintegrasi dan pendidikan holistik dalam mengembangkan perilaku dan kemampuan dasar anak usia 3-4 tahun</a:t>
            </a:r>
            <a:endParaRPr lang="id-ID" sz="4800" b="0" dirty="0">
              <a:effectLst/>
              <a:latin typeface="Times New Roman" pitchFamily="18" charset="0"/>
              <a:cs typeface="Times New Roman" pitchFamily="18" charset="0"/>
            </a:endParaRPr>
          </a:p>
        </p:txBody>
      </p:sp>
    </p:spTree>
  </p:cSld>
  <p:clrMapOvr>
    <a:masterClrMapping/>
  </p:clrMapOvr>
  <p:transition>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id-ID" sz="3200" dirty="0" smtClean="0">
                <a:latin typeface="Times New Roman" pitchFamily="18" charset="0"/>
                <a:cs typeface="Times New Roman" pitchFamily="18" charset="0"/>
              </a:rPr>
              <a:t>Konsep kurikulum terintegrasi berasal dari pemahaman bahwa perkembangan secara alamiah terjadi dalam satu hal yang terintegrasi, perkembangan pada satu aspek pengembangan akan mempengaruhi aspek pengembangan lainnya.</a:t>
            </a:r>
          </a:p>
        </p:txBody>
      </p:sp>
      <p:sp>
        <p:nvSpPr>
          <p:cNvPr id="3" name="Title 2"/>
          <p:cNvSpPr>
            <a:spLocks noGrp="1"/>
          </p:cNvSpPr>
          <p:nvPr>
            <p:ph type="title"/>
          </p:nvPr>
        </p:nvSpPr>
        <p:spPr/>
        <p:txBody>
          <a:bodyPr/>
          <a:lstStyle/>
          <a:p>
            <a:r>
              <a:rPr lang="id-ID" dirty="0" smtClean="0"/>
              <a:t>1.Kurikulum terintegrasi</a:t>
            </a:r>
            <a:endParaRPr lang="id-ID" dirty="0"/>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id-ID" sz="2000" dirty="0" smtClean="0">
                <a:latin typeface="Times New Roman" pitchFamily="18" charset="0"/>
                <a:cs typeface="Times New Roman" pitchFamily="18" charset="0"/>
              </a:rPr>
              <a:t>1.Kurikulum terintregasi memberikan hubungan atau ketertarikan antara pengalaman anak dengan pengetahuan optimal yang di bangunkannya</a:t>
            </a:r>
          </a:p>
          <a:p>
            <a:r>
              <a:rPr lang="id-ID" sz="2000" dirty="0" smtClean="0">
                <a:latin typeface="Times New Roman" pitchFamily="18" charset="0"/>
                <a:cs typeface="Times New Roman" pitchFamily="18" charset="0"/>
              </a:rPr>
              <a:t>2.Pemisah terhadap area kurikulum dari satu subjek dengan subjek lainnya tidak akan membantu anak memahami bagaimana mengaplikasikan pengetahuan melalui cara yang relevan. </a:t>
            </a:r>
          </a:p>
          <a:p>
            <a:r>
              <a:rPr lang="id-ID" sz="2000" dirty="0" smtClean="0">
                <a:latin typeface="Times New Roman" pitchFamily="18" charset="0"/>
                <a:cs typeface="Times New Roman" pitchFamily="18" charset="0"/>
              </a:rPr>
              <a:t>3.Kurikulum terintregasi memberikan kesempatan pada anak untuk belajar melalui aktifitas dalam rentang waktu yang lebih luas.</a:t>
            </a:r>
          </a:p>
          <a:p>
            <a:r>
              <a:rPr lang="id-ID" sz="2000" dirty="0" smtClean="0">
                <a:latin typeface="Times New Roman" pitchFamily="18" charset="0"/>
                <a:cs typeface="Times New Roman" pitchFamily="18" charset="0"/>
              </a:rPr>
              <a:t>4.Waktu dan kesempatan anak untuk mengaitkan apa yang dipelajari dengan sejumlah aktifitas yang berulang dan penguasaan yang dicapai tanpa tindakan pendidik yang harus merasa “dikejar-kejar oleh target kurikulum”.</a:t>
            </a:r>
          </a:p>
          <a:p>
            <a:r>
              <a:rPr lang="id-ID" sz="2000" dirty="0" smtClean="0">
                <a:latin typeface="Times New Roman" pitchFamily="18" charset="0"/>
                <a:cs typeface="Times New Roman" pitchFamily="18" charset="0"/>
              </a:rPr>
              <a:t>5.Motivasi internal dalam belajar akan membuat anak lebih terlihat sepanjang waktu terhadap proyek dan aktivitas yang memancing minatnya.</a:t>
            </a:r>
          </a:p>
          <a:p>
            <a:endParaRPr lang="id-ID" sz="2200" dirty="0">
              <a:latin typeface="Times New Roman" pitchFamily="18" charset="0"/>
              <a:cs typeface="Times New Roman" pitchFamily="18" charset="0"/>
            </a:endParaRPr>
          </a:p>
        </p:txBody>
      </p:sp>
      <p:sp>
        <p:nvSpPr>
          <p:cNvPr id="3" name="Title 2"/>
          <p:cNvSpPr>
            <a:spLocks noGrp="1"/>
          </p:cNvSpPr>
          <p:nvPr>
            <p:ph type="title"/>
          </p:nvPr>
        </p:nvSpPr>
        <p:spPr/>
        <p:txBody>
          <a:bodyPr>
            <a:normAutofit/>
          </a:bodyPr>
          <a:lstStyle/>
          <a:p>
            <a:r>
              <a:rPr lang="id-ID" sz="3200" b="0" dirty="0" smtClean="0">
                <a:effectLst/>
                <a:latin typeface="Times New Roman" pitchFamily="18" charset="0"/>
                <a:cs typeface="Times New Roman" pitchFamily="18" charset="0"/>
              </a:rPr>
              <a:t>manfaat aktivitas pengembangan dalam kurikulum terintegrasi</a:t>
            </a:r>
            <a:endParaRPr lang="id-ID" sz="3200" b="0" dirty="0">
              <a:effectLst/>
              <a:latin typeface="Times New Roman" pitchFamily="18" charset="0"/>
              <a:cs typeface="Times New Roman" pitchFamily="18" charset="0"/>
            </a:endParaRPr>
          </a:p>
        </p:txBody>
      </p:sp>
    </p:spTree>
  </p:cSld>
  <p:clrMapOvr>
    <a:masterClrMapping/>
  </p:clrMapOvr>
  <p:transition>
    <p:pull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r>
              <a:rPr lang="id-ID" sz="2000" dirty="0" smtClean="0"/>
              <a:t>1.Menggunakan batasan istilah yang umum, seperti dalam tema, urutan, atau keluaran yang ingin dicapai.</a:t>
            </a:r>
          </a:p>
          <a:p>
            <a:r>
              <a:rPr lang="id-ID" sz="2000" dirty="0" smtClean="0"/>
              <a:t>2.Sumber daya yang memungkinkan (SDM dan SDA yang mendukung terciptanya kegiatan pengembangan terintegrasi)</a:t>
            </a:r>
          </a:p>
          <a:p>
            <a:r>
              <a:rPr lang="id-ID" sz="2000" dirty="0" smtClean="0"/>
              <a:t>3.Fleksibel dalam jadwal </a:t>
            </a:r>
          </a:p>
          <a:p>
            <a:r>
              <a:rPr lang="id-ID" sz="2000" dirty="0" smtClean="0"/>
              <a:t>4.Dukungan pelayanan</a:t>
            </a:r>
          </a:p>
          <a:p>
            <a:r>
              <a:rPr lang="id-ID" sz="2000" dirty="0" smtClean="0"/>
              <a:t>5.Subjek dan konsep yang akan di intregasikan(subjek merupakan anak dan konsepnya ialah kegiatan seperti apa yang akan diintegrasikan) </a:t>
            </a:r>
          </a:p>
          <a:p>
            <a:r>
              <a:rPr lang="id-ID" sz="2000" dirty="0" smtClean="0"/>
              <a:t>6.Keterkaitan akan pembelajaran terintregasi dengan hasil yang diharapkan</a:t>
            </a:r>
          </a:p>
          <a:p>
            <a:r>
              <a:rPr lang="id-ID" sz="2000" dirty="0" smtClean="0"/>
              <a:t>7.Ruang lingkup dan urutan kurikulum</a:t>
            </a:r>
          </a:p>
          <a:p>
            <a:r>
              <a:rPr lang="id-ID" sz="2000" dirty="0" smtClean="0"/>
              <a:t>8.Bagaiamana evaluasi akan dilakukan </a:t>
            </a:r>
          </a:p>
          <a:p>
            <a:r>
              <a:rPr lang="id-ID" sz="2000" dirty="0" smtClean="0"/>
              <a:t>9.Dukungan orang tua dan komunitas </a:t>
            </a:r>
          </a:p>
          <a:p>
            <a:r>
              <a:rPr lang="id-ID" sz="2000" dirty="0" smtClean="0"/>
              <a:t>10.Tema yang mendukung transformasi pembelajaran dan hubungan</a:t>
            </a:r>
          </a:p>
          <a:p>
            <a:r>
              <a:rPr lang="id-ID" sz="2000" dirty="0" smtClean="0"/>
              <a:t>11.Waktu perencanaan kelompok yang digunakan untuk bertukar informasi, dan metode yang digunakan oleh pendidik.</a:t>
            </a:r>
          </a:p>
          <a:p>
            <a:endParaRPr lang="id-ID" sz="2000" dirty="0">
              <a:latin typeface="Times New Roman" pitchFamily="18" charset="0"/>
              <a:cs typeface="Times New Roman" pitchFamily="18" charset="0"/>
            </a:endParaRPr>
          </a:p>
        </p:txBody>
      </p:sp>
      <p:sp>
        <p:nvSpPr>
          <p:cNvPr id="3" name="Title 2"/>
          <p:cNvSpPr>
            <a:spLocks noGrp="1"/>
          </p:cNvSpPr>
          <p:nvPr>
            <p:ph type="title"/>
          </p:nvPr>
        </p:nvSpPr>
        <p:spPr/>
        <p:txBody>
          <a:bodyPr>
            <a:normAutofit/>
          </a:bodyPr>
          <a:lstStyle/>
          <a:p>
            <a:r>
              <a:rPr lang="id-ID" sz="2400" b="0" dirty="0" smtClean="0">
                <a:effectLst/>
                <a:latin typeface="Times New Roman" pitchFamily="18" charset="0"/>
                <a:cs typeface="Times New Roman" pitchFamily="18" charset="0"/>
              </a:rPr>
              <a:t>Faktor-faktor yang perlu dipertimbangkan dalam kegiatan pengembangan terintegrasi</a:t>
            </a:r>
            <a:endParaRPr lang="id-ID" sz="2400" b="0" dirty="0">
              <a:effectLst/>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id-ID" sz="3600" dirty="0" smtClean="0">
                <a:latin typeface="Times New Roman" pitchFamily="18" charset="0"/>
                <a:cs typeface="Times New Roman" pitchFamily="18" charset="0"/>
              </a:rPr>
              <a:t>1.Kemampuan dan proses inti</a:t>
            </a:r>
          </a:p>
          <a:p>
            <a:r>
              <a:rPr lang="id-ID" sz="3600" dirty="0" smtClean="0">
                <a:latin typeface="Times New Roman" pitchFamily="18" charset="0"/>
                <a:cs typeface="Times New Roman" pitchFamily="18" charset="0"/>
              </a:rPr>
              <a:t>2.Urutan kurikulum dan tema</a:t>
            </a:r>
          </a:p>
          <a:p>
            <a:r>
              <a:rPr lang="id-ID" sz="3600" dirty="0" smtClean="0">
                <a:latin typeface="Times New Roman" pitchFamily="18" charset="0"/>
                <a:cs typeface="Times New Roman" pitchFamily="18" charset="0"/>
              </a:rPr>
              <a:t>3.Tema utama</a:t>
            </a:r>
          </a:p>
          <a:p>
            <a:r>
              <a:rPr lang="id-ID" sz="3600" dirty="0" smtClean="0">
                <a:latin typeface="Times New Roman" pitchFamily="18" charset="0"/>
                <a:cs typeface="Times New Roman" pitchFamily="18" charset="0"/>
              </a:rPr>
              <a:t>4.Pertanyaan yang diajukan untuk mendefinisikan tema utama dan fokus aktivitas</a:t>
            </a:r>
          </a:p>
          <a:p>
            <a:r>
              <a:rPr lang="id-ID" sz="3600" dirty="0" smtClean="0">
                <a:latin typeface="Times New Roman" pitchFamily="18" charset="0"/>
                <a:cs typeface="Times New Roman" pitchFamily="18" charset="0"/>
              </a:rPr>
              <a:t>5.Unit perkembangan</a:t>
            </a:r>
            <a:endParaRPr lang="id-ID" sz="3600" dirty="0">
              <a:latin typeface="Times New Roman" pitchFamily="18" charset="0"/>
              <a:cs typeface="Times New Roman" pitchFamily="18" charset="0"/>
            </a:endParaRPr>
          </a:p>
        </p:txBody>
      </p:sp>
      <p:sp>
        <p:nvSpPr>
          <p:cNvPr id="3" name="Title 2"/>
          <p:cNvSpPr>
            <a:spLocks noGrp="1"/>
          </p:cNvSpPr>
          <p:nvPr>
            <p:ph type="title"/>
          </p:nvPr>
        </p:nvSpPr>
        <p:spPr/>
        <p:txBody>
          <a:bodyPr>
            <a:normAutofit/>
          </a:bodyPr>
          <a:lstStyle/>
          <a:p>
            <a:r>
              <a:rPr lang="id-ID" sz="3200" b="0" dirty="0" smtClean="0">
                <a:effectLst/>
                <a:latin typeface="Times New Roman" pitchFamily="18" charset="0"/>
                <a:cs typeface="Times New Roman" pitchFamily="18" charset="0"/>
              </a:rPr>
              <a:t>Komponen penting dalam kegiatan pengembangan terintegrasi</a:t>
            </a:r>
            <a:endParaRPr lang="id-ID" sz="3200" b="0" dirty="0">
              <a:effectLst/>
              <a:latin typeface="Times New Roman" pitchFamily="18" charset="0"/>
              <a:cs typeface="Times New Roman" pitchFamily="18" charset="0"/>
            </a:endParaRPr>
          </a:p>
        </p:txBody>
      </p:sp>
    </p:spTree>
  </p:cSld>
  <p:clrMapOvr>
    <a:masterClrMapping/>
  </p:clrMapOvr>
  <p:transition>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id-ID" sz="3200" b="0" dirty="0" smtClean="0">
                <a:effectLst/>
                <a:latin typeface="Times New Roman" pitchFamily="18" charset="0"/>
                <a:cs typeface="Times New Roman" pitchFamily="18" charset="0"/>
              </a:rPr>
              <a:t>Bagaimana kurikulum terintegrasi dalam mengembangkan kemampuan dasar dan perilaku anak usia 3-4tahun?</a:t>
            </a:r>
            <a:endParaRPr lang="id-ID" sz="3200" b="0" dirty="0">
              <a:effectLst/>
              <a:latin typeface="Times New Roman" pitchFamily="18" charset="0"/>
              <a:cs typeface="Times New Roman" pitchFamily="18" charset="0"/>
            </a:endParaRPr>
          </a:p>
        </p:txBody>
      </p:sp>
      <p:sp>
        <p:nvSpPr>
          <p:cNvPr id="5" name="Content Placeholder 4"/>
          <p:cNvSpPr>
            <a:spLocks noGrp="1"/>
          </p:cNvSpPr>
          <p:nvPr>
            <p:ph idx="1"/>
          </p:nvPr>
        </p:nvSpPr>
        <p:spPr/>
        <p:txBody>
          <a:bodyPr/>
          <a:lstStyle/>
          <a:p>
            <a:r>
              <a:rPr lang="id-ID" sz="3600" dirty="0" smtClean="0">
                <a:latin typeface="Times New Roman" pitchFamily="18" charset="0"/>
                <a:cs typeface="Times New Roman" pitchFamily="18" charset="0"/>
              </a:rPr>
              <a:t>Tema</a:t>
            </a:r>
          </a:p>
          <a:p>
            <a:r>
              <a:rPr lang="id-ID" sz="3600" dirty="0" smtClean="0">
                <a:latin typeface="Times New Roman" pitchFamily="18" charset="0"/>
                <a:cs typeface="Times New Roman" pitchFamily="18" charset="0"/>
              </a:rPr>
              <a:t>Perencanaan bersama</a:t>
            </a:r>
          </a:p>
          <a:p>
            <a:r>
              <a:rPr lang="id-ID" sz="3600" dirty="0" smtClean="0">
                <a:latin typeface="Times New Roman" pitchFamily="18" charset="0"/>
                <a:cs typeface="Times New Roman" pitchFamily="18" charset="0"/>
              </a:rPr>
              <a:t>Elaborasi dalam kelompok kecil</a:t>
            </a:r>
          </a:p>
          <a:p>
            <a:r>
              <a:rPr lang="id-ID" sz="3600" dirty="0" smtClean="0">
                <a:latin typeface="Times New Roman" pitchFamily="18" charset="0"/>
                <a:cs typeface="Times New Roman" pitchFamily="18" charset="0"/>
              </a:rPr>
              <a:t>Pendidik sebagai fasilitator</a:t>
            </a:r>
          </a:p>
          <a:p>
            <a:pPr>
              <a:buNone/>
            </a:pPr>
            <a:endParaRPr lang="id-ID" dirty="0">
              <a:latin typeface="Times New Roman" pitchFamily="18" charset="0"/>
              <a:cs typeface="Times New Roman" pitchFamily="18" charset="0"/>
            </a:endParaRP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id-ID" sz="3200" dirty="0" smtClean="0">
                <a:latin typeface="Times New Roman" pitchFamily="18" charset="0"/>
                <a:cs typeface="Times New Roman" pitchFamily="18" charset="0"/>
              </a:rPr>
              <a:t>Holistik berasal dari kata whole yang berarti menyeluruh. Pendidikan holistik merupakan pendidikan yang bertujuan memberi kebebasan anak didik untuk mengembangkan diri tidak saja secara intelektual, tapi juga memfasilitasi perkembangan jiwa dan raga secara keseluruhan sehingga tercipta manusia yang berkarakter</a:t>
            </a:r>
            <a:endParaRPr lang="id-ID" sz="3200" dirty="0">
              <a:latin typeface="Times New Roman" pitchFamily="18" charset="0"/>
              <a:cs typeface="Times New Roman" pitchFamily="18" charset="0"/>
            </a:endParaRPr>
          </a:p>
        </p:txBody>
      </p:sp>
      <p:sp>
        <p:nvSpPr>
          <p:cNvPr id="3" name="Title 2"/>
          <p:cNvSpPr>
            <a:spLocks noGrp="1"/>
          </p:cNvSpPr>
          <p:nvPr>
            <p:ph type="title"/>
          </p:nvPr>
        </p:nvSpPr>
        <p:spPr/>
        <p:txBody>
          <a:bodyPr>
            <a:normAutofit/>
          </a:bodyPr>
          <a:lstStyle/>
          <a:p>
            <a:r>
              <a:rPr lang="id-ID" sz="4400" b="0" dirty="0" smtClean="0">
                <a:effectLst/>
                <a:latin typeface="Times New Roman" pitchFamily="18" charset="0"/>
                <a:cs typeface="Times New Roman" pitchFamily="18" charset="0"/>
              </a:rPr>
              <a:t>2.Pendidikan holistik</a:t>
            </a:r>
            <a:endParaRPr lang="id-ID" sz="4400" b="0" dirty="0">
              <a:effectLst/>
              <a:latin typeface="Times New Roman" pitchFamily="18" charset="0"/>
              <a:cs typeface="Times New Roman" pitchFamily="18" charset="0"/>
            </a:endParaRPr>
          </a:p>
        </p:txBody>
      </p:sp>
    </p:spTree>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id-ID" sz="2000" dirty="0" smtClean="0">
                <a:latin typeface="Times New Roman" pitchFamily="18" charset="0"/>
                <a:cs typeface="Times New Roman" pitchFamily="18" charset="0"/>
              </a:rPr>
              <a:t>1.Mengajarkan anak dengan kesadaran penuh bahwa setiap aspek dalam kehidupan saling terkait sehingga mereka dapat menjalani kehidupan dengan produktif, damai dan berkelanjuatn, karena setiap tindakan individu berdampak terhadap lingkungannya;</a:t>
            </a:r>
          </a:p>
          <a:p>
            <a:r>
              <a:rPr lang="id-ID" sz="2000" dirty="0" smtClean="0">
                <a:latin typeface="Times New Roman" pitchFamily="18" charset="0"/>
                <a:cs typeface="Times New Roman" pitchFamily="18" charset="0"/>
              </a:rPr>
              <a:t>2.Mendidik seluruh aspek perkembangan anak;</a:t>
            </a:r>
          </a:p>
          <a:p>
            <a:r>
              <a:rPr lang="id-ID" sz="2000" dirty="0" smtClean="0">
                <a:latin typeface="Times New Roman" pitchFamily="18" charset="0"/>
                <a:cs typeface="Times New Roman" pitchFamily="18" charset="0"/>
              </a:rPr>
              <a:t>3.Menghargai bahwa setiap manusia mempunyai kelebihan masing-masing sehingga tidak dapat disamakan;</a:t>
            </a:r>
          </a:p>
          <a:p>
            <a:r>
              <a:rPr lang="id-ID" sz="2000" dirty="0" smtClean="0">
                <a:latin typeface="Times New Roman" pitchFamily="18" charset="0"/>
                <a:cs typeface="Times New Roman" pitchFamily="18" charset="0"/>
              </a:rPr>
              <a:t>4.Mendidik anak untuk berpikir secara holistik yang mencakup intuisi, kontekstual, kreativitas, dan aspek fisik;</a:t>
            </a:r>
          </a:p>
          <a:p>
            <a:r>
              <a:rPr lang="id-ID" sz="2000" dirty="0" smtClean="0">
                <a:latin typeface="Times New Roman" pitchFamily="18" charset="0"/>
                <a:cs typeface="Times New Roman" pitchFamily="18" charset="0"/>
              </a:rPr>
              <a:t>5.Memberikan lingkungan pembelajaran yang kondusif karena pembelajaran adalah suatu proses yang aktif, termotivasi dari dalam, mendukung, dan menggairahkan semangat;</a:t>
            </a:r>
          </a:p>
          <a:p>
            <a:r>
              <a:rPr lang="id-ID" sz="2000" dirty="0" smtClean="0">
                <a:latin typeface="Times New Roman" pitchFamily="18" charset="0"/>
                <a:cs typeface="Times New Roman" pitchFamily="18" charset="0"/>
              </a:rPr>
              <a:t>6.Menggunakan kurikulum holistik yang mengintegrasikan komunitas dengn perspektif global.</a:t>
            </a:r>
            <a:endParaRPr lang="id-ID" sz="2000" dirty="0">
              <a:latin typeface="Times New Roman" pitchFamily="18" charset="0"/>
              <a:cs typeface="Times New Roman" pitchFamily="18" charset="0"/>
            </a:endParaRPr>
          </a:p>
        </p:txBody>
      </p:sp>
      <p:sp>
        <p:nvSpPr>
          <p:cNvPr id="3" name="Title 2"/>
          <p:cNvSpPr>
            <a:spLocks noGrp="1"/>
          </p:cNvSpPr>
          <p:nvPr>
            <p:ph type="title"/>
          </p:nvPr>
        </p:nvSpPr>
        <p:spPr/>
        <p:txBody>
          <a:bodyPr>
            <a:normAutofit/>
          </a:bodyPr>
          <a:lstStyle/>
          <a:p>
            <a:r>
              <a:rPr lang="id-ID" sz="3200" b="0" dirty="0" smtClean="0">
                <a:effectLst/>
                <a:latin typeface="Times New Roman" pitchFamily="18" charset="0"/>
                <a:cs typeface="Times New Roman" pitchFamily="18" charset="0"/>
              </a:rPr>
              <a:t>Tujuan pendidikan holistik</a:t>
            </a:r>
            <a:endParaRPr lang="id-ID" sz="3200" b="0" dirty="0">
              <a:effectLst/>
              <a:latin typeface="Times New Roman" pitchFamily="18" charset="0"/>
              <a:cs typeface="Times New Roman" pitchFamily="18" charset="0"/>
            </a:endParaRPr>
          </a:p>
        </p:txBody>
      </p:sp>
    </p:spTree>
  </p:cSld>
  <p:clrMapOvr>
    <a:masterClrMapping/>
  </p:clrMapOvr>
  <p:transition>
    <p:pull dir="l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id-ID" sz="3600" dirty="0" smtClean="0"/>
              <a:t>B. Metodologi yang sesuai dengan perkembangan dan penggunaan multimetode dalam mengembangkan perilaku dan kemampuan dasar anak usia 3-4tahun</a:t>
            </a:r>
            <a:endParaRPr lang="id-ID" sz="3600" dirty="0"/>
          </a:p>
        </p:txBody>
      </p:sp>
      <p:sp>
        <p:nvSpPr>
          <p:cNvPr id="3" name="Title 2"/>
          <p:cNvSpPr>
            <a:spLocks noGrp="1"/>
          </p:cNvSpPr>
          <p:nvPr>
            <p:ph type="title"/>
          </p:nvPr>
        </p:nvSpPr>
        <p:spPr/>
        <p:txBody>
          <a:bodyPr/>
          <a:lstStyle/>
          <a:p>
            <a:endParaRPr lang="id-ID"/>
          </a:p>
        </p:txBody>
      </p:sp>
    </p:spTree>
  </p:cSld>
  <p:clrMapOvr>
    <a:masterClrMapping/>
  </p:clrMapOvr>
  <p:transition>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id-ID" sz="3200" dirty="0" smtClean="0">
                <a:latin typeface="Times New Roman" pitchFamily="18" charset="0"/>
                <a:cs typeface="Times New Roman" pitchFamily="18" charset="0"/>
              </a:rPr>
              <a:t>Metodologi yang sesuai dengan perkembangan anak atau lebih dikenal dengan istilah Developmentally Appropiate Practise(DAP) merupakan metodologi yang dilandasi pada pemikiran mengenai perkembangan anak.</a:t>
            </a:r>
            <a:endParaRPr lang="id-ID" sz="3200" dirty="0">
              <a:latin typeface="Times New Roman" pitchFamily="18" charset="0"/>
              <a:cs typeface="Times New Roman" pitchFamily="18" charset="0"/>
            </a:endParaRPr>
          </a:p>
        </p:txBody>
      </p:sp>
      <p:sp>
        <p:nvSpPr>
          <p:cNvPr id="3" name="Title 2"/>
          <p:cNvSpPr>
            <a:spLocks noGrp="1"/>
          </p:cNvSpPr>
          <p:nvPr>
            <p:ph type="title"/>
          </p:nvPr>
        </p:nvSpPr>
        <p:spPr/>
        <p:txBody>
          <a:bodyPr>
            <a:normAutofit fontScale="90000"/>
          </a:bodyPr>
          <a:lstStyle/>
          <a:p>
            <a:r>
              <a:rPr lang="id-ID" sz="4000" b="0" dirty="0" smtClean="0">
                <a:effectLst/>
                <a:latin typeface="Times New Roman" pitchFamily="18" charset="0"/>
                <a:cs typeface="Times New Roman" pitchFamily="18" charset="0"/>
              </a:rPr>
              <a:t>1.Metodologi yang sesuai perkembangan</a:t>
            </a:r>
            <a:endParaRPr lang="id-ID" sz="4000" b="0" dirty="0">
              <a:effectLst/>
              <a:latin typeface="Times New Roman" pitchFamily="18" charset="0"/>
              <a:cs typeface="Times New Roman" pitchFamily="18" charset="0"/>
            </a:endParaRPr>
          </a:p>
        </p:txBody>
      </p:sp>
    </p:spTree>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id-ID" sz="4000" dirty="0" smtClean="0">
                <a:latin typeface="Times New Roman" pitchFamily="18" charset="0"/>
                <a:cs typeface="Times New Roman" pitchFamily="18" charset="0"/>
              </a:rPr>
              <a:t>Pengembangan fisik motorik</a:t>
            </a:r>
          </a:p>
          <a:p>
            <a:r>
              <a:rPr lang="id-ID" sz="4000" dirty="0" smtClean="0">
                <a:latin typeface="Times New Roman" pitchFamily="18" charset="0"/>
                <a:cs typeface="Times New Roman" pitchFamily="18" charset="0"/>
              </a:rPr>
              <a:t>Pengembangan bahasa</a:t>
            </a:r>
          </a:p>
          <a:p>
            <a:r>
              <a:rPr lang="id-ID" sz="4000" dirty="0" smtClean="0">
                <a:latin typeface="Times New Roman" pitchFamily="18" charset="0"/>
                <a:cs typeface="Times New Roman" pitchFamily="18" charset="0"/>
              </a:rPr>
              <a:t>Kemampuan intelektual/kognitif</a:t>
            </a:r>
          </a:p>
          <a:p>
            <a:endParaRPr lang="id-ID" sz="4000" dirty="0" smtClean="0">
              <a:latin typeface="Times New Roman" pitchFamily="18" charset="0"/>
              <a:cs typeface="Times New Roman" pitchFamily="18" charset="0"/>
            </a:endParaRPr>
          </a:p>
          <a:p>
            <a:endParaRPr lang="id-ID" dirty="0"/>
          </a:p>
        </p:txBody>
      </p:sp>
      <p:sp>
        <p:nvSpPr>
          <p:cNvPr id="3" name="Title 2"/>
          <p:cNvSpPr>
            <a:spLocks noGrp="1"/>
          </p:cNvSpPr>
          <p:nvPr>
            <p:ph type="title"/>
          </p:nvPr>
        </p:nvSpPr>
        <p:spPr/>
        <p:txBody>
          <a:bodyPr>
            <a:normAutofit fontScale="90000"/>
          </a:bodyPr>
          <a:lstStyle/>
          <a:p>
            <a:r>
              <a:rPr lang="id-ID" sz="3600" b="0" dirty="0" smtClean="0">
                <a:effectLst/>
                <a:latin typeface="Times New Roman" pitchFamily="18" charset="0"/>
                <a:cs typeface="Times New Roman" pitchFamily="18" charset="0"/>
              </a:rPr>
              <a:t>Pertimbangan dalam pengembangan kemampuan dasar bagi anak usia 3-4tahun</a:t>
            </a:r>
            <a:endParaRPr lang="id-ID" sz="3600" b="0" dirty="0">
              <a:effectLst/>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r>
              <a:rPr lang="id-ID" dirty="0" smtClean="0"/>
              <a:t>a.menyediakan kesempatan bagi anak untuk menerima perspektif orang lain;</a:t>
            </a:r>
          </a:p>
          <a:p>
            <a:r>
              <a:rPr lang="id-ID" dirty="0" smtClean="0"/>
              <a:t>b.mendukung interaksi antara anak dengan teman dan orang dewasa;</a:t>
            </a:r>
          </a:p>
          <a:p>
            <a:r>
              <a:rPr lang="id-ID" dirty="0" smtClean="0"/>
              <a:t>c.memahami elemen sosial dalam permainan;</a:t>
            </a:r>
          </a:p>
          <a:p>
            <a:r>
              <a:rPr lang="id-ID" dirty="0" smtClean="0"/>
              <a:t>d.merencanakan sejumlah pengalaman bermain,termasuk pengalaman individual dan kelompok;</a:t>
            </a:r>
          </a:p>
          <a:p>
            <a:r>
              <a:rPr lang="id-ID" dirty="0" smtClean="0"/>
              <a:t>e.mendukung perkembangan otonomi dan inisiatif anak;</a:t>
            </a:r>
          </a:p>
          <a:p>
            <a:r>
              <a:rPr lang="id-ID" dirty="0" smtClean="0"/>
              <a:t>f.menyiapkan umpan balik yang realistik dan jujur untuk membantu mereka mengembangkan pemahaman yang realistis dan konsep diri yang seimbang; </a:t>
            </a:r>
          </a:p>
          <a:p>
            <a:r>
              <a:rPr lang="id-ID" dirty="0" smtClean="0"/>
              <a:t>h.mengetahui nilai pertemanan pada anak;</a:t>
            </a:r>
          </a:p>
          <a:p>
            <a:r>
              <a:rPr lang="id-ID" dirty="0" smtClean="0"/>
              <a:t>i.mengamati pola interaksi antar-anak, yang bertujuan untuk mendukung interaksi positif dan membantu anak dalam memasuki serta menjaga interaksi tersebut;</a:t>
            </a:r>
          </a:p>
          <a:p>
            <a:r>
              <a:rPr lang="id-ID" dirty="0" smtClean="0"/>
              <a:t>j.menyediakan model sikap prososial;</a:t>
            </a:r>
          </a:p>
          <a:p>
            <a:r>
              <a:rPr lang="id-ID" dirty="0" smtClean="0"/>
              <a:t>k.mencontohkan cara untuk mengelola sikap agresif </a:t>
            </a:r>
          </a:p>
          <a:p>
            <a:r>
              <a:rPr lang="id-ID" dirty="0" smtClean="0"/>
              <a:t>l.mendukung negosiasi antar teman sebaya;</a:t>
            </a:r>
          </a:p>
          <a:p>
            <a:r>
              <a:rPr lang="id-ID" dirty="0" smtClean="0"/>
              <a:t>m.mengenali dan menghormati emosi anak;</a:t>
            </a:r>
            <a:endParaRPr lang="id-ID" dirty="0"/>
          </a:p>
        </p:txBody>
      </p:sp>
      <p:sp>
        <p:nvSpPr>
          <p:cNvPr id="3" name="Title 2"/>
          <p:cNvSpPr>
            <a:spLocks noGrp="1"/>
          </p:cNvSpPr>
          <p:nvPr>
            <p:ph type="title"/>
          </p:nvPr>
        </p:nvSpPr>
        <p:spPr/>
        <p:txBody>
          <a:bodyPr>
            <a:normAutofit fontScale="90000"/>
          </a:bodyPr>
          <a:lstStyle/>
          <a:p>
            <a:r>
              <a:rPr lang="id-ID" sz="3600" b="0" dirty="0" smtClean="0">
                <a:effectLst/>
                <a:latin typeface="Times New Roman" pitchFamily="18" charset="0"/>
                <a:cs typeface="Times New Roman" pitchFamily="18" charset="0"/>
              </a:rPr>
              <a:t>Pertimbangan dalam pengembangan perilaku anak usia 3-4tahun</a:t>
            </a:r>
            <a:endParaRPr lang="id-ID" sz="3600" b="0" dirty="0">
              <a:effectLst/>
              <a:latin typeface="Times New Roman" pitchFamily="18" charset="0"/>
              <a:cs typeface="Times New Roman" pitchFamily="18" charset="0"/>
            </a:endParaRPr>
          </a:p>
        </p:txBody>
      </p:sp>
    </p:spTree>
  </p:cSld>
  <p:clrMapOvr>
    <a:masterClrMapping/>
  </p:clrMapOvr>
  <p:transition>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id-ID" dirty="0" smtClean="0"/>
              <a:t>a.Metode bercakap-cakap</a:t>
            </a:r>
          </a:p>
          <a:p>
            <a:endParaRPr lang="id-ID" dirty="0" smtClean="0"/>
          </a:p>
        </p:txBody>
      </p:sp>
      <p:sp>
        <p:nvSpPr>
          <p:cNvPr id="3" name="Title 2"/>
          <p:cNvSpPr>
            <a:spLocks noGrp="1"/>
          </p:cNvSpPr>
          <p:nvPr>
            <p:ph type="title"/>
          </p:nvPr>
        </p:nvSpPr>
        <p:spPr/>
        <p:txBody>
          <a:bodyPr>
            <a:normAutofit/>
          </a:bodyPr>
          <a:lstStyle/>
          <a:p>
            <a:r>
              <a:rPr lang="id-ID" sz="3600" b="0" dirty="0" smtClean="0">
                <a:effectLst/>
                <a:latin typeface="Times New Roman" pitchFamily="18" charset="0"/>
                <a:cs typeface="Times New Roman" pitchFamily="18" charset="0"/>
              </a:rPr>
              <a:t>2.Penggunaan multimetode</a:t>
            </a:r>
            <a:endParaRPr lang="id-ID" sz="3600" b="0" dirty="0">
              <a:effectLst/>
              <a:latin typeface="Times New Roman" pitchFamily="18" charset="0"/>
              <a:cs typeface="Times New Roman" pitchFamily="18" charset="0"/>
            </a:endParaRPr>
          </a:p>
        </p:txBody>
      </p:sp>
      <p:pic>
        <p:nvPicPr>
          <p:cNvPr id="4" name="Picture 3" descr="bercakap-cakap.jpg"/>
          <p:cNvPicPr>
            <a:picLocks noChangeAspect="1"/>
          </p:cNvPicPr>
          <p:nvPr/>
        </p:nvPicPr>
        <p:blipFill>
          <a:blip r:embed="rId2" cstate="print"/>
          <a:stretch>
            <a:fillRect/>
          </a:stretch>
        </p:blipFill>
        <p:spPr>
          <a:xfrm>
            <a:off x="928662" y="2084737"/>
            <a:ext cx="6680474" cy="3630279"/>
          </a:xfrm>
          <a:prstGeom prst="rect">
            <a:avLst/>
          </a:prstGeom>
        </p:spPr>
      </p:pic>
    </p:spTree>
  </p:cSld>
  <p:clrMapOvr>
    <a:masterClrMapping/>
  </p:clrMapOvr>
  <p:transition>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tanya jawab.jpg"/>
          <p:cNvPicPr>
            <a:picLocks noGrp="1" noChangeAspect="1"/>
          </p:cNvPicPr>
          <p:nvPr>
            <p:ph idx="1"/>
          </p:nvPr>
        </p:nvPicPr>
        <p:blipFill>
          <a:blip r:embed="rId2" cstate="print"/>
          <a:stretch>
            <a:fillRect/>
          </a:stretch>
        </p:blipFill>
        <p:spPr>
          <a:xfrm>
            <a:off x="1071538" y="1857365"/>
            <a:ext cx="7000924" cy="3929090"/>
          </a:xfrm>
        </p:spPr>
      </p:pic>
      <p:sp>
        <p:nvSpPr>
          <p:cNvPr id="3" name="Title 2"/>
          <p:cNvSpPr>
            <a:spLocks noGrp="1"/>
          </p:cNvSpPr>
          <p:nvPr>
            <p:ph type="title"/>
          </p:nvPr>
        </p:nvSpPr>
        <p:spPr/>
        <p:txBody>
          <a:bodyPr>
            <a:normAutofit/>
          </a:bodyPr>
          <a:lstStyle/>
          <a:p>
            <a:r>
              <a:rPr lang="id-ID" sz="2800" b="0" dirty="0" smtClean="0">
                <a:effectLst/>
                <a:latin typeface="Times New Roman" pitchFamily="18" charset="0"/>
                <a:cs typeface="Times New Roman" pitchFamily="18" charset="0"/>
              </a:rPr>
              <a:t>b.Metode tanya jawab</a:t>
            </a:r>
            <a:endParaRPr lang="id-ID" sz="2800" b="0" dirty="0">
              <a:effectLst/>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bercerita.jpg"/>
          <p:cNvPicPr>
            <a:picLocks noGrp="1" noChangeAspect="1"/>
          </p:cNvPicPr>
          <p:nvPr>
            <p:ph idx="1"/>
          </p:nvPr>
        </p:nvPicPr>
        <p:blipFill>
          <a:blip r:embed="rId2" cstate="print"/>
          <a:stretch>
            <a:fillRect/>
          </a:stretch>
        </p:blipFill>
        <p:spPr>
          <a:xfrm>
            <a:off x="571472" y="1714488"/>
            <a:ext cx="7786742" cy="4000528"/>
          </a:xfrm>
        </p:spPr>
      </p:pic>
      <p:sp>
        <p:nvSpPr>
          <p:cNvPr id="3" name="Title 2"/>
          <p:cNvSpPr>
            <a:spLocks noGrp="1"/>
          </p:cNvSpPr>
          <p:nvPr>
            <p:ph type="title"/>
          </p:nvPr>
        </p:nvSpPr>
        <p:spPr/>
        <p:txBody>
          <a:bodyPr>
            <a:normAutofit/>
          </a:bodyPr>
          <a:lstStyle/>
          <a:p>
            <a:r>
              <a:rPr lang="id-ID" sz="3200" b="0" dirty="0" smtClean="0">
                <a:effectLst/>
                <a:latin typeface="Times New Roman" pitchFamily="18" charset="0"/>
                <a:cs typeface="Times New Roman" pitchFamily="18" charset="0"/>
              </a:rPr>
              <a:t>c.Metode bercerita</a:t>
            </a:r>
            <a:endParaRPr lang="id-ID" sz="3200" b="0" dirty="0">
              <a:effectLst/>
              <a:latin typeface="Times New Roman" pitchFamily="18" charset="0"/>
              <a:cs typeface="Times New Roman" pitchFamily="18" charset="0"/>
            </a:endParaRPr>
          </a:p>
        </p:txBody>
      </p:sp>
    </p:spTree>
  </p:cSld>
  <p:clrMapOvr>
    <a:masterClrMapping/>
  </p:clrMapOvr>
  <p:transition>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emberian tugas.jpg"/>
          <p:cNvPicPr>
            <a:picLocks noGrp="1" noChangeAspect="1"/>
          </p:cNvPicPr>
          <p:nvPr>
            <p:ph idx="1"/>
          </p:nvPr>
        </p:nvPicPr>
        <p:blipFill>
          <a:blip r:embed="rId2" cstate="print"/>
          <a:stretch>
            <a:fillRect/>
          </a:stretch>
        </p:blipFill>
        <p:spPr>
          <a:xfrm>
            <a:off x="1643042" y="1785926"/>
            <a:ext cx="6215106" cy="3786213"/>
          </a:xfrm>
        </p:spPr>
      </p:pic>
      <p:sp>
        <p:nvSpPr>
          <p:cNvPr id="3" name="Title 2"/>
          <p:cNvSpPr>
            <a:spLocks noGrp="1"/>
          </p:cNvSpPr>
          <p:nvPr>
            <p:ph type="title"/>
          </p:nvPr>
        </p:nvSpPr>
        <p:spPr/>
        <p:txBody>
          <a:bodyPr>
            <a:normAutofit/>
          </a:bodyPr>
          <a:lstStyle/>
          <a:p>
            <a:r>
              <a:rPr lang="id-ID" sz="4000" b="0" dirty="0" smtClean="0">
                <a:effectLst/>
                <a:latin typeface="Times New Roman" pitchFamily="18" charset="0"/>
                <a:cs typeface="Times New Roman" pitchFamily="18" charset="0"/>
              </a:rPr>
              <a:t>d.Metode pemberian tugas</a:t>
            </a:r>
            <a:endParaRPr lang="id-ID" sz="4000" b="0" dirty="0">
              <a:effectLst/>
              <a:latin typeface="Times New Roman" pitchFamily="18" charset="0"/>
              <a:cs typeface="Times New Roman" pitchFamily="18" charset="0"/>
            </a:endParaRPr>
          </a:p>
        </p:txBody>
      </p:sp>
    </p:spTree>
  </p:cSld>
  <p:clrMapOvr>
    <a:masterClrMapping/>
  </p:clrMapOvr>
  <p:transition>
    <p:pull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karya wisata.jpg"/>
          <p:cNvPicPr>
            <a:picLocks noGrp="1" noChangeAspect="1"/>
          </p:cNvPicPr>
          <p:nvPr>
            <p:ph idx="1"/>
          </p:nvPr>
        </p:nvPicPr>
        <p:blipFill>
          <a:blip r:embed="rId2" cstate="print"/>
          <a:stretch>
            <a:fillRect/>
          </a:stretch>
        </p:blipFill>
        <p:spPr>
          <a:xfrm>
            <a:off x="1357290" y="1928802"/>
            <a:ext cx="6786609" cy="4071965"/>
          </a:xfrm>
        </p:spPr>
      </p:pic>
      <p:sp>
        <p:nvSpPr>
          <p:cNvPr id="3" name="Title 2"/>
          <p:cNvSpPr>
            <a:spLocks noGrp="1"/>
          </p:cNvSpPr>
          <p:nvPr>
            <p:ph type="title"/>
          </p:nvPr>
        </p:nvSpPr>
        <p:spPr/>
        <p:txBody>
          <a:bodyPr/>
          <a:lstStyle/>
          <a:p>
            <a:r>
              <a:rPr lang="id-ID" b="0" dirty="0" smtClean="0">
                <a:effectLst/>
                <a:latin typeface="Times New Roman" pitchFamily="18" charset="0"/>
                <a:cs typeface="Times New Roman" pitchFamily="18" charset="0"/>
              </a:rPr>
              <a:t>e.Metode karya wisata</a:t>
            </a:r>
            <a:endParaRPr lang="id-ID" b="0" dirty="0">
              <a:effectLst/>
              <a:latin typeface="Times New Roman" pitchFamily="18" charset="0"/>
              <a:cs typeface="Times New Roman" pitchFamily="18" charset="0"/>
            </a:endParaRPr>
          </a:p>
        </p:txBody>
      </p:sp>
    </p:spTree>
  </p:cSld>
  <p:clrMapOvr>
    <a:masterClrMapping/>
  </p:clrMapOvr>
  <p:transition>
    <p:pull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emonstrasi.jpg"/>
          <p:cNvPicPr>
            <a:picLocks noGrp="1" noChangeAspect="1"/>
          </p:cNvPicPr>
          <p:nvPr>
            <p:ph idx="1"/>
          </p:nvPr>
        </p:nvPicPr>
        <p:blipFill>
          <a:blip r:embed="rId2" cstate="print"/>
          <a:stretch>
            <a:fillRect/>
          </a:stretch>
        </p:blipFill>
        <p:spPr>
          <a:xfrm>
            <a:off x="357158" y="2000240"/>
            <a:ext cx="8001056" cy="4071966"/>
          </a:xfrm>
        </p:spPr>
      </p:pic>
      <p:sp>
        <p:nvSpPr>
          <p:cNvPr id="3" name="Title 2"/>
          <p:cNvSpPr>
            <a:spLocks noGrp="1"/>
          </p:cNvSpPr>
          <p:nvPr>
            <p:ph type="title"/>
          </p:nvPr>
        </p:nvSpPr>
        <p:spPr/>
        <p:txBody>
          <a:bodyPr>
            <a:normAutofit/>
          </a:bodyPr>
          <a:lstStyle/>
          <a:p>
            <a:r>
              <a:rPr lang="id-ID" sz="4000" b="0" dirty="0" smtClean="0">
                <a:effectLst/>
              </a:rPr>
              <a:t>f.Metode demonstrasi</a:t>
            </a:r>
            <a:endParaRPr lang="id-ID" sz="4000" b="0" dirty="0">
              <a:effectLst/>
            </a:endParaRPr>
          </a:p>
        </p:txBody>
      </p: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rama.jpg"/>
          <p:cNvPicPr>
            <a:picLocks noGrp="1" noChangeAspect="1"/>
          </p:cNvPicPr>
          <p:nvPr>
            <p:ph idx="1"/>
          </p:nvPr>
        </p:nvPicPr>
        <p:blipFill>
          <a:blip r:embed="rId2" cstate="print"/>
          <a:stretch>
            <a:fillRect/>
          </a:stretch>
        </p:blipFill>
        <p:spPr>
          <a:xfrm>
            <a:off x="1142976" y="1500174"/>
            <a:ext cx="7500990" cy="4143404"/>
          </a:xfrm>
        </p:spPr>
      </p:pic>
      <p:sp>
        <p:nvSpPr>
          <p:cNvPr id="3" name="Title 2"/>
          <p:cNvSpPr>
            <a:spLocks noGrp="1"/>
          </p:cNvSpPr>
          <p:nvPr>
            <p:ph type="title"/>
          </p:nvPr>
        </p:nvSpPr>
        <p:spPr/>
        <p:txBody>
          <a:bodyPr>
            <a:normAutofit/>
          </a:bodyPr>
          <a:lstStyle/>
          <a:p>
            <a:r>
              <a:rPr lang="id-ID" sz="4000" b="0" dirty="0" smtClean="0">
                <a:effectLst/>
                <a:latin typeface="Times New Roman" pitchFamily="18" charset="0"/>
                <a:cs typeface="Times New Roman" pitchFamily="18" charset="0"/>
              </a:rPr>
              <a:t>g.Metode sosiodrama</a:t>
            </a:r>
            <a:endParaRPr lang="id-ID" sz="4000" b="0" dirty="0">
              <a:effectLst/>
              <a:latin typeface="Times New Roman" pitchFamily="18" charset="0"/>
              <a:cs typeface="Times New Roman" pitchFamily="18" charset="0"/>
            </a:endParaRPr>
          </a:p>
        </p:txBody>
      </p:sp>
    </p:spTree>
  </p:cSld>
  <p:clrMapOvr>
    <a:masterClrMapping/>
  </p:clrMapOvr>
  <p:transition>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bermain peran.jpg"/>
          <p:cNvPicPr>
            <a:picLocks noGrp="1" noChangeAspect="1"/>
          </p:cNvPicPr>
          <p:nvPr>
            <p:ph idx="1"/>
          </p:nvPr>
        </p:nvPicPr>
        <p:blipFill>
          <a:blip r:embed="rId2" cstate="print"/>
          <a:stretch>
            <a:fillRect/>
          </a:stretch>
        </p:blipFill>
        <p:spPr>
          <a:xfrm>
            <a:off x="1928794" y="1857364"/>
            <a:ext cx="5214974" cy="3786214"/>
          </a:xfrm>
        </p:spPr>
      </p:pic>
      <p:sp>
        <p:nvSpPr>
          <p:cNvPr id="3" name="Title 2"/>
          <p:cNvSpPr>
            <a:spLocks noGrp="1"/>
          </p:cNvSpPr>
          <p:nvPr>
            <p:ph type="title"/>
          </p:nvPr>
        </p:nvSpPr>
        <p:spPr/>
        <p:txBody>
          <a:bodyPr>
            <a:normAutofit/>
          </a:bodyPr>
          <a:lstStyle/>
          <a:p>
            <a:r>
              <a:rPr lang="id-ID" sz="4000" b="0" dirty="0" smtClean="0">
                <a:effectLst/>
                <a:latin typeface="Times New Roman" pitchFamily="18" charset="0"/>
                <a:cs typeface="Times New Roman" pitchFamily="18" charset="0"/>
              </a:rPr>
              <a:t>h.Metode bermain peran</a:t>
            </a:r>
            <a:endParaRPr lang="id-ID" sz="4000" b="0" dirty="0">
              <a:effectLst/>
              <a:latin typeface="Times New Roman" pitchFamily="18" charset="0"/>
              <a:cs typeface="Times New Roman" pitchFamily="18" charset="0"/>
            </a:endParaRPr>
          </a:p>
        </p:txBody>
      </p:sp>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eksperimen.jpg"/>
          <p:cNvPicPr>
            <a:picLocks noGrp="1" noChangeAspect="1"/>
          </p:cNvPicPr>
          <p:nvPr>
            <p:ph idx="1"/>
          </p:nvPr>
        </p:nvPicPr>
        <p:blipFill>
          <a:blip r:embed="rId2" cstate="print"/>
          <a:stretch>
            <a:fillRect/>
          </a:stretch>
        </p:blipFill>
        <p:spPr>
          <a:xfrm>
            <a:off x="2143108" y="2000240"/>
            <a:ext cx="4643469" cy="3143271"/>
          </a:xfrm>
        </p:spPr>
      </p:pic>
      <p:sp>
        <p:nvSpPr>
          <p:cNvPr id="3" name="Title 2"/>
          <p:cNvSpPr>
            <a:spLocks noGrp="1"/>
          </p:cNvSpPr>
          <p:nvPr>
            <p:ph type="title"/>
          </p:nvPr>
        </p:nvSpPr>
        <p:spPr/>
        <p:txBody>
          <a:bodyPr>
            <a:normAutofit/>
          </a:bodyPr>
          <a:lstStyle/>
          <a:p>
            <a:r>
              <a:rPr lang="id-ID" sz="4000" b="0" dirty="0" smtClean="0">
                <a:effectLst/>
                <a:latin typeface="Times New Roman" pitchFamily="18" charset="0"/>
                <a:cs typeface="Times New Roman" pitchFamily="18" charset="0"/>
              </a:rPr>
              <a:t>i.Metode eksperimen</a:t>
            </a:r>
            <a:endParaRPr lang="id-ID" sz="4000" b="0" dirty="0">
              <a:effectLst/>
              <a:latin typeface="Times New Roman" pitchFamily="18" charset="0"/>
              <a:cs typeface="Times New Roman" pitchFamily="18" charset="0"/>
            </a:endParaRPr>
          </a:p>
        </p:txBody>
      </p:sp>
    </p:spTree>
  </p:cSld>
  <p:clrMapOvr>
    <a:masterClrMapping/>
  </p:clrMapOvr>
  <p:transition>
    <p:pull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jh.jpg"/>
          <p:cNvPicPr>
            <a:picLocks noGrp="1" noChangeAspect="1"/>
          </p:cNvPicPr>
          <p:nvPr>
            <p:ph idx="1"/>
          </p:nvPr>
        </p:nvPicPr>
        <p:blipFill>
          <a:blip r:embed="rId2" cstate="print"/>
          <a:stretch>
            <a:fillRect/>
          </a:stretch>
        </p:blipFill>
        <p:spPr>
          <a:xfrm>
            <a:off x="2071670" y="1571612"/>
            <a:ext cx="5357849" cy="3500461"/>
          </a:xfrm>
        </p:spPr>
      </p:pic>
      <p:sp>
        <p:nvSpPr>
          <p:cNvPr id="3" name="Title 2"/>
          <p:cNvSpPr>
            <a:spLocks noGrp="1"/>
          </p:cNvSpPr>
          <p:nvPr>
            <p:ph type="title"/>
          </p:nvPr>
        </p:nvSpPr>
        <p:spPr/>
        <p:txBody>
          <a:bodyPr>
            <a:normAutofit/>
          </a:bodyPr>
          <a:lstStyle/>
          <a:p>
            <a:r>
              <a:rPr lang="id-ID" sz="4000" b="0" dirty="0" smtClean="0">
                <a:effectLst/>
                <a:latin typeface="Times New Roman" pitchFamily="18" charset="0"/>
                <a:cs typeface="Times New Roman" pitchFamily="18" charset="0"/>
              </a:rPr>
              <a:t>j.Metode proyek</a:t>
            </a:r>
            <a:endParaRPr lang="id-ID" sz="4000" b="0" dirty="0">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197</TotalTime>
  <Words>675</Words>
  <Application>Microsoft Office PowerPoint</Application>
  <PresentationFormat>On-screen Show (4:3)</PresentationFormat>
  <Paragraphs>74</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Concourse</vt:lpstr>
      <vt:lpstr>Strategi  umum pengembangan  kemampuan  dasar dan perilaku anak usia 3-4tahun</vt:lpstr>
      <vt:lpstr>     A.Kurikulum terintegrasi dan pendidikan holistik dalam mengembangkan perilaku dan kemampuan dasar anak usia 3-4 tahun</vt:lpstr>
      <vt:lpstr>1.Kurikulum terintegrasi</vt:lpstr>
      <vt:lpstr>manfaat aktivitas pengembangan dalam kurikulum terintegrasi</vt:lpstr>
      <vt:lpstr>Faktor-faktor yang perlu dipertimbangkan dalam kegiatan pengembangan terintegrasi</vt:lpstr>
      <vt:lpstr>Komponen penting dalam kegiatan pengembangan terintegrasi</vt:lpstr>
      <vt:lpstr>Bagaimana kurikulum terintegrasi dalam mengembangkan kemampuan dasar dan perilaku anak usia 3-4tahun?</vt:lpstr>
      <vt:lpstr>2.Pendidikan holistik</vt:lpstr>
      <vt:lpstr>Tujuan pendidikan holistik</vt:lpstr>
      <vt:lpstr>Slide 10</vt:lpstr>
      <vt:lpstr>1.Metodologi yang sesuai perkembangan</vt:lpstr>
      <vt:lpstr>Pertimbangan dalam pengembangan kemampuan dasar bagi anak usia 3-4tahun</vt:lpstr>
      <vt:lpstr>Pertimbangan dalam pengembangan perilaku anak usia 3-4tahun</vt:lpstr>
      <vt:lpstr>2.Penggunaan multimetode</vt:lpstr>
      <vt:lpstr>b.Metode tanya jawab</vt:lpstr>
      <vt:lpstr>c.Metode bercerita</vt:lpstr>
      <vt:lpstr>d.Metode pemberian tugas</vt:lpstr>
      <vt:lpstr>e.Metode karya wisata</vt:lpstr>
      <vt:lpstr>f.Metode demonstrasi</vt:lpstr>
      <vt:lpstr>g.Metode sosiodrama</vt:lpstr>
      <vt:lpstr>h.Metode bermain peran</vt:lpstr>
      <vt:lpstr>i.Metode eksperimen</vt:lpstr>
      <vt:lpstr>j.Metode proyek</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  umum pengembangan  kemampuan  dasar dan perilaku anak usia 3-4tahun</dc:title>
  <dc:creator>toshiba</dc:creator>
  <cp:lastModifiedBy>TOSHIBA</cp:lastModifiedBy>
  <cp:revision>21</cp:revision>
  <dcterms:created xsi:type="dcterms:W3CDTF">2012-04-02T13:59:49Z</dcterms:created>
  <dcterms:modified xsi:type="dcterms:W3CDTF">2012-05-01T12:43:59Z</dcterms:modified>
</cp:coreProperties>
</file>