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95" r:id="rId4"/>
    <p:sldId id="296" r:id="rId5"/>
    <p:sldId id="281" r:id="rId6"/>
    <p:sldId id="298" r:id="rId7"/>
    <p:sldId id="309" r:id="rId8"/>
    <p:sldId id="299" r:id="rId9"/>
    <p:sldId id="300" r:id="rId10"/>
    <p:sldId id="294" r:id="rId11"/>
    <p:sldId id="297" r:id="rId12"/>
    <p:sldId id="301" r:id="rId13"/>
    <p:sldId id="303" r:id="rId14"/>
    <p:sldId id="302" r:id="rId15"/>
    <p:sldId id="304" r:id="rId16"/>
    <p:sldId id="310" r:id="rId17"/>
    <p:sldId id="305" r:id="rId18"/>
    <p:sldId id="306" r:id="rId19"/>
    <p:sldId id="308" r:id="rId20"/>
    <p:sldId id="307" r:id="rId21"/>
    <p:sldId id="311" r:id="rId22"/>
    <p:sldId id="312" r:id="rId23"/>
    <p:sldId id="313" r:id="rId24"/>
    <p:sldId id="314" r:id="rId25"/>
    <p:sldId id="293" r:id="rId26"/>
    <p:sldId id="282" r:id="rId27"/>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99"/>
    <a:srgbClr val="FF99FF"/>
    <a:srgbClr val="9900CC"/>
    <a:srgbClr val="FFFF66"/>
    <a:srgbClr val="669900"/>
    <a:srgbClr val="336699"/>
    <a:srgbClr val="FF0066"/>
    <a:srgbClr val="6699FF"/>
    <a:srgbClr val="3399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7976" autoAdjust="0"/>
    <p:restoredTop sz="94660"/>
  </p:normalViewPr>
  <p:slideViewPr>
    <p:cSldViewPr>
      <p:cViewPr>
        <p:scale>
          <a:sx n="69" d="100"/>
          <a:sy n="69" d="100"/>
        </p:scale>
        <p:origin x="-540" y="-7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id-ID"/>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id-I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id-ID"/>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hyperlink" Target="http://www.powerpointstyles.com/" TargetMode="Externa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9" name="Text Box 15"/>
          <p:cNvSpPr txBox="1">
            <a:spLocks noChangeArrowheads="1"/>
          </p:cNvSpPr>
          <p:nvPr userDrawn="1"/>
        </p:nvSpPr>
        <p:spPr bwMode="auto">
          <a:xfrm>
            <a:off x="3348038" y="6237288"/>
            <a:ext cx="2457450" cy="366712"/>
          </a:xfrm>
          <a:prstGeom prst="rect">
            <a:avLst/>
          </a:prstGeom>
          <a:noFill/>
          <a:ln w="9525">
            <a:noFill/>
            <a:miter lim="800000"/>
            <a:headEnd/>
            <a:tailEnd/>
          </a:ln>
          <a:effectLst/>
        </p:spPr>
        <p:txBody>
          <a:bodyPr wrap="none">
            <a:spAutoFit/>
          </a:bodyPr>
          <a:lstStyle/>
          <a:p>
            <a:r>
              <a:rPr lang="fr-FR">
                <a:hlinkClick r:id="rId13"/>
              </a:rPr>
              <a:t>Powerpoint Templates</a:t>
            </a:r>
            <a:endParaRPr lang="fr-FR"/>
          </a:p>
        </p:txBody>
      </p:sp>
      <p:pic>
        <p:nvPicPr>
          <p:cNvPr id="1038" name="Picture 14" descr="Imvcxage1qsazroiudsf"/>
          <p:cNvPicPr>
            <a:picLocks noChangeAspect="1" noChangeArrowheads="1"/>
          </p:cNvPicPr>
          <p:nvPr userDrawn="1"/>
        </p:nvPicPr>
        <p:blipFill>
          <a:blip r:embed="rId14"/>
          <a:srcRect/>
          <a:stretch>
            <a:fillRect/>
          </a:stretch>
        </p:blipFill>
        <p:spPr bwMode="auto">
          <a:xfrm>
            <a:off x="0" y="0"/>
            <a:ext cx="9144000" cy="6858000"/>
          </a:xfrm>
          <a:prstGeom prst="rect">
            <a:avLst/>
          </a:prstGeom>
          <a:noFill/>
        </p:spPr>
      </p:pic>
      <p:sp>
        <p:nvSpPr>
          <p:cNvPr id="1036" name="Rectangle 12"/>
          <p:cNvSpPr>
            <a:spLocks noChangeArrowheads="1"/>
          </p:cNvSpPr>
          <p:nvPr userDrawn="1"/>
        </p:nvSpPr>
        <p:spPr bwMode="auto">
          <a:xfrm>
            <a:off x="323850" y="836613"/>
            <a:ext cx="8569325" cy="5761037"/>
          </a:xfrm>
          <a:prstGeom prst="rect">
            <a:avLst/>
          </a:prstGeom>
          <a:solidFill>
            <a:schemeClr val="bg1">
              <a:alpha val="70000"/>
            </a:schemeClr>
          </a:solidFill>
          <a:ln w="9525">
            <a:noFill/>
            <a:miter lim="800000"/>
            <a:headEnd/>
            <a:tailEnd/>
          </a:ln>
          <a:effectLst/>
        </p:spPr>
        <p:txBody>
          <a:bodyPr wrap="none" anchor="ctr"/>
          <a:lstStyle/>
          <a:p>
            <a:pPr algn="ctr"/>
            <a:endParaRPr lang="id-ID"/>
          </a:p>
        </p:txBody>
      </p:sp>
      <p:sp>
        <p:nvSpPr>
          <p:cNvPr id="1032" name="Text Box 8"/>
          <p:cNvSpPr txBox="1">
            <a:spLocks noChangeArrowheads="1"/>
          </p:cNvSpPr>
          <p:nvPr userDrawn="1"/>
        </p:nvSpPr>
        <p:spPr bwMode="auto">
          <a:xfrm>
            <a:off x="7812088" y="6302375"/>
            <a:ext cx="1073150" cy="366713"/>
          </a:xfrm>
          <a:prstGeom prst="rect">
            <a:avLst/>
          </a:prstGeom>
          <a:noFill/>
          <a:ln w="9525">
            <a:noFill/>
            <a:miter lim="800000"/>
            <a:headEnd/>
            <a:tailEnd/>
          </a:ln>
          <a:effectLst/>
        </p:spPr>
        <p:txBody>
          <a:bodyPr wrap="none">
            <a:spAutoFit/>
          </a:bodyPr>
          <a:lstStyle/>
          <a:p>
            <a:r>
              <a:rPr lang="fr-FR" b="1">
                <a:solidFill>
                  <a:srgbClr val="336699"/>
                </a:solidFill>
              </a:rPr>
              <a:t>Page </a:t>
            </a:r>
            <a:fld id="{7702F283-D723-46CD-BF9D-635C9B4E8DF9}" type="slidenum">
              <a:rPr lang="fr-FR" b="1">
                <a:solidFill>
                  <a:srgbClr val="336699"/>
                </a:solidFill>
              </a:rPr>
              <a:pPr/>
              <a:t>‹#›</a:t>
            </a:fld>
            <a:endParaRPr lang="fr-FR" b="1">
              <a:solidFill>
                <a:srgbClr val="336699"/>
              </a:solidFill>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powerpointstyles.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1.bp.blogspot.com/-0NpGYoK9dzc/Tldom3juDvI/AAAAAAAAAB4/-h5WkzH-CqQ/s1600/Untitled7.png" TargetMode="Externa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0" name="Text Box 12"/>
          <p:cNvSpPr txBox="1">
            <a:spLocks noChangeArrowheads="1"/>
          </p:cNvSpPr>
          <p:nvPr/>
        </p:nvSpPr>
        <p:spPr bwMode="auto">
          <a:xfrm>
            <a:off x="3348038" y="6237288"/>
            <a:ext cx="2457450" cy="366712"/>
          </a:xfrm>
          <a:prstGeom prst="rect">
            <a:avLst/>
          </a:prstGeom>
          <a:noFill/>
          <a:ln w="9525">
            <a:noFill/>
            <a:miter lim="800000"/>
            <a:headEnd/>
            <a:tailEnd/>
          </a:ln>
          <a:effectLst/>
        </p:spPr>
        <p:txBody>
          <a:bodyPr wrap="none">
            <a:spAutoFit/>
          </a:bodyPr>
          <a:lstStyle/>
          <a:p>
            <a:r>
              <a:rPr lang="fr-FR">
                <a:hlinkClick r:id="rId2"/>
              </a:rPr>
              <a:t>Powerpoint Templates</a:t>
            </a:r>
            <a:endParaRPr lang="fr-FR"/>
          </a:p>
        </p:txBody>
      </p:sp>
      <p:pic>
        <p:nvPicPr>
          <p:cNvPr id="2059" name="Picture 11" descr="Imvcxage1qsazroiudsf"/>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2054" name="Text Box 6"/>
          <p:cNvSpPr txBox="1">
            <a:spLocks noChangeArrowheads="1"/>
          </p:cNvSpPr>
          <p:nvPr/>
        </p:nvSpPr>
        <p:spPr bwMode="auto">
          <a:xfrm>
            <a:off x="3143240" y="2786058"/>
            <a:ext cx="4772460" cy="1384995"/>
          </a:xfrm>
          <a:prstGeom prst="rect">
            <a:avLst/>
          </a:prstGeom>
          <a:noFill/>
          <a:ln w="9525">
            <a:noFill/>
            <a:miter lim="800000"/>
            <a:headEnd/>
            <a:tailEnd/>
          </a:ln>
          <a:effectLst/>
        </p:spPr>
        <p:txBody>
          <a:bodyPr wrap="none">
            <a:spAutoFit/>
          </a:bodyPr>
          <a:lstStyle/>
          <a:p>
            <a:r>
              <a:rPr lang="id-ID" sz="3200" b="1" dirty="0" smtClean="0">
                <a:solidFill>
                  <a:srgbClr val="0070C0"/>
                </a:solidFill>
                <a:latin typeface="Century Gothic" pitchFamily="34" charset="0"/>
              </a:rPr>
              <a:t>Gambar Teknik </a:t>
            </a:r>
            <a:r>
              <a:rPr lang="id-ID" sz="3200" b="1" dirty="0" smtClean="0">
                <a:solidFill>
                  <a:srgbClr val="0070C0"/>
                </a:solidFill>
                <a:latin typeface="Century Gothic" pitchFamily="34" charset="0"/>
              </a:rPr>
              <a:t>2-02</a:t>
            </a:r>
          </a:p>
          <a:p>
            <a:r>
              <a:rPr lang="id-ID" sz="3200" b="1" dirty="0" smtClean="0">
                <a:solidFill>
                  <a:srgbClr val="C00000"/>
                </a:solidFill>
                <a:latin typeface="Century Gothic" pitchFamily="34" charset="0"/>
              </a:rPr>
              <a:t>Perspektif Miring</a:t>
            </a:r>
            <a:endParaRPr lang="fr-FR" sz="3200" b="1" dirty="0">
              <a:solidFill>
                <a:srgbClr val="C00000"/>
              </a:solidFill>
              <a:latin typeface="Century Gothic" pitchFamily="34" charset="0"/>
            </a:endParaRPr>
          </a:p>
          <a:p>
            <a:r>
              <a:rPr lang="id-ID" sz="2000" b="1" i="1" dirty="0" smtClean="0">
                <a:solidFill>
                  <a:srgbClr val="336699"/>
                </a:solidFill>
                <a:latin typeface="Verdana" pitchFamily="34" charset="0"/>
              </a:rPr>
              <a:t>Oleh M. Agung Wahyudi, ST.MT.</a:t>
            </a:r>
            <a:endParaRPr lang="fr-FR" sz="2000" i="1" dirty="0">
              <a:solidFill>
                <a:srgbClr val="336699"/>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54"/>
                                        </p:tgtEl>
                                        <p:attrNameLst>
                                          <p:attrName>style.visibility</p:attrName>
                                        </p:attrNameLst>
                                      </p:cBhvr>
                                      <p:to>
                                        <p:strVal val="visible"/>
                                      </p:to>
                                    </p:set>
                                    <p:animEffect transition="in" filter="fade">
                                      <p:cBhvr>
                                        <p:cTn id="7" dur="2000"/>
                                        <p:tgtEl>
                                          <p:spTgt spid="20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2285984" y="357166"/>
            <a:ext cx="4589718" cy="584775"/>
          </a:xfrm>
          <a:prstGeom prst="rect">
            <a:avLst/>
          </a:prstGeom>
          <a:noFill/>
          <a:ln w="9525">
            <a:noFill/>
            <a:miter lim="800000"/>
            <a:headEnd/>
            <a:tailEnd/>
          </a:ln>
          <a:effectLst/>
        </p:spPr>
        <p:txBody>
          <a:bodyPr wrap="none">
            <a:spAutoFit/>
          </a:bodyPr>
          <a:lstStyle/>
          <a:p>
            <a:r>
              <a:rPr lang="id-ID" sz="3200" b="1" dirty="0" smtClean="0">
                <a:solidFill>
                  <a:srgbClr val="336699"/>
                </a:solidFill>
                <a:latin typeface="Verdana" pitchFamily="34" charset="0"/>
              </a:rPr>
              <a:t>Target Perkuliahan</a:t>
            </a:r>
            <a:endParaRPr lang="fr-FR" dirty="0">
              <a:solidFill>
                <a:srgbClr val="336699"/>
              </a:solidFill>
            </a:endParaRPr>
          </a:p>
        </p:txBody>
      </p:sp>
      <p:sp>
        <p:nvSpPr>
          <p:cNvPr id="8195" name="Text Box 3"/>
          <p:cNvSpPr txBox="1">
            <a:spLocks noChangeArrowheads="1"/>
          </p:cNvSpPr>
          <p:nvPr/>
        </p:nvSpPr>
        <p:spPr bwMode="auto">
          <a:xfrm>
            <a:off x="785786" y="1142984"/>
            <a:ext cx="7715304" cy="571504"/>
          </a:xfrm>
          <a:prstGeom prst="rect">
            <a:avLst/>
          </a:prstGeom>
          <a:noFill/>
          <a:ln w="9525">
            <a:noFill/>
            <a:miter lim="800000"/>
            <a:headEnd/>
            <a:tailEnd/>
          </a:ln>
          <a:effectLst/>
        </p:spPr>
        <p:txBody>
          <a:bodyPr/>
          <a:lstStyle/>
          <a:p>
            <a:pPr algn="just"/>
            <a:r>
              <a:rPr lang="id-ID" sz="2400" b="1" dirty="0" smtClean="0">
                <a:solidFill>
                  <a:srgbClr val="6699FF"/>
                </a:solidFill>
                <a:latin typeface="Verdana" pitchFamily="34" charset="0"/>
              </a:rPr>
              <a:t>KEMAMPUAN AKHIR YANG DIHARAPKAN</a:t>
            </a:r>
          </a:p>
        </p:txBody>
      </p:sp>
      <p:sp>
        <p:nvSpPr>
          <p:cNvPr id="5" name="Text Box 3"/>
          <p:cNvSpPr txBox="1">
            <a:spLocks noChangeArrowheads="1"/>
          </p:cNvSpPr>
          <p:nvPr/>
        </p:nvSpPr>
        <p:spPr bwMode="auto">
          <a:xfrm>
            <a:off x="785786" y="1643050"/>
            <a:ext cx="7715304" cy="1857388"/>
          </a:xfrm>
          <a:prstGeom prst="rect">
            <a:avLst/>
          </a:prstGeom>
          <a:noFill/>
          <a:ln w="9525">
            <a:noFill/>
            <a:miter lim="800000"/>
            <a:headEnd/>
            <a:tailEnd/>
          </a:ln>
          <a:effectLst/>
        </p:spPr>
        <p:txBody>
          <a:bodyPr/>
          <a:lstStyle/>
          <a:p>
            <a:pPr lvl="0"/>
            <a:r>
              <a:rPr lang="id-ID" sz="2800" b="1" dirty="0" smtClean="0">
                <a:solidFill>
                  <a:srgbClr val="7030A0"/>
                </a:solidFill>
                <a:latin typeface="Calibri" pitchFamily="34" charset="0"/>
                <a:cs typeface="Calibri" pitchFamily="34" charset="0"/>
              </a:rPr>
              <a:t>Setelah mengikuti perkuliahan </a:t>
            </a:r>
            <a:r>
              <a:rPr lang="id-ID" sz="2800" b="1" dirty="0" smtClean="0">
                <a:solidFill>
                  <a:srgbClr val="7030A0"/>
                </a:solidFill>
                <a:latin typeface="Calibri" pitchFamily="34" charset="0"/>
                <a:cs typeface="Calibri" pitchFamily="34" charset="0"/>
              </a:rPr>
              <a:t>Perspektif Miring, </a:t>
            </a:r>
            <a:r>
              <a:rPr lang="id-ID" sz="2800" b="1" dirty="0" smtClean="0">
                <a:solidFill>
                  <a:srgbClr val="7030A0"/>
                </a:solidFill>
                <a:latin typeface="Calibri" pitchFamily="34" charset="0"/>
                <a:cs typeface="Calibri" pitchFamily="34" charset="0"/>
              </a:rPr>
              <a:t>mahasiswa diharapkan bisa:</a:t>
            </a:r>
            <a:endParaRPr lang="id-ID" sz="2800" b="1" dirty="0">
              <a:solidFill>
                <a:srgbClr val="7030A0"/>
              </a:solidFill>
              <a:latin typeface="Calibri" pitchFamily="34" charset="0"/>
              <a:cs typeface="Calibri" pitchFamily="34" charset="0"/>
            </a:endParaRPr>
          </a:p>
          <a:p>
            <a:pPr marL="179388" lvl="0" indent="-179388">
              <a:buFont typeface="Arial" pitchFamily="34" charset="0"/>
              <a:buChar char="•"/>
            </a:pPr>
            <a:r>
              <a:rPr lang="id-ID" sz="2800" b="1" dirty="0" smtClean="0">
                <a:solidFill>
                  <a:srgbClr val="7030A0"/>
                </a:solidFill>
                <a:latin typeface="Calibri" pitchFamily="34" charset="0"/>
                <a:cs typeface="Calibri" pitchFamily="34" charset="0"/>
              </a:rPr>
              <a:t>Memahami pengertian </a:t>
            </a:r>
            <a:r>
              <a:rPr lang="id-ID" sz="2800" b="1" dirty="0" smtClean="0">
                <a:solidFill>
                  <a:srgbClr val="7030A0"/>
                </a:solidFill>
                <a:latin typeface="Calibri" pitchFamily="34" charset="0"/>
                <a:cs typeface="Calibri" pitchFamily="34" charset="0"/>
              </a:rPr>
              <a:t>Perspektif Miring, ciri-cirinya dan perbedaannya dengan gambar proyeksi lain..</a:t>
            </a:r>
            <a:endParaRPr lang="id-ID" sz="2800" b="1" dirty="0">
              <a:solidFill>
                <a:srgbClr val="7030A0"/>
              </a:solidFill>
              <a:latin typeface="Calibri" pitchFamily="34" charset="0"/>
              <a:cs typeface="Calibri" pitchFamily="34" charset="0"/>
            </a:endParaRPr>
          </a:p>
        </p:txBody>
      </p:sp>
      <p:sp>
        <p:nvSpPr>
          <p:cNvPr id="6" name="Text Box 3"/>
          <p:cNvSpPr txBox="1">
            <a:spLocks noChangeArrowheads="1"/>
          </p:cNvSpPr>
          <p:nvPr/>
        </p:nvSpPr>
        <p:spPr bwMode="auto">
          <a:xfrm>
            <a:off x="785786" y="3857628"/>
            <a:ext cx="7715304" cy="1928850"/>
          </a:xfrm>
          <a:prstGeom prst="rect">
            <a:avLst/>
          </a:prstGeom>
          <a:noFill/>
          <a:ln w="9525">
            <a:noFill/>
            <a:miter lim="800000"/>
            <a:headEnd/>
            <a:tailEnd/>
          </a:ln>
          <a:effectLst/>
        </p:spPr>
        <p:txBody>
          <a:bodyPr/>
          <a:lstStyle/>
          <a:p>
            <a:pPr marL="179388" lvl="0" indent="-179388">
              <a:buFont typeface="Arial" pitchFamily="34" charset="0"/>
              <a:buChar char="•"/>
            </a:pPr>
            <a:r>
              <a:rPr lang="id-ID" sz="2800" b="1" dirty="0" smtClean="0">
                <a:solidFill>
                  <a:srgbClr val="7030A0"/>
                </a:solidFill>
                <a:latin typeface="Calibri" pitchFamily="34" charset="0"/>
                <a:cs typeface="Calibri" pitchFamily="34" charset="0"/>
              </a:rPr>
              <a:t>Bisa membuat Gambar Proyeksi Miring dengan </a:t>
            </a:r>
            <a:r>
              <a:rPr lang="id-ID" sz="2800" b="1" dirty="0" smtClean="0">
                <a:solidFill>
                  <a:srgbClr val="7030A0"/>
                </a:solidFill>
                <a:latin typeface="Calibri" pitchFamily="34" charset="0"/>
                <a:cs typeface="Calibri" pitchFamily="34" charset="0"/>
              </a:rPr>
              <a:t>menggunakan alat manual seperti pensil dan </a:t>
            </a:r>
            <a:r>
              <a:rPr lang="id-ID" sz="2800" b="1" dirty="0" smtClean="0">
                <a:solidFill>
                  <a:srgbClr val="7030A0"/>
                </a:solidFill>
                <a:latin typeface="Calibri" pitchFamily="34" charset="0"/>
                <a:cs typeface="Calibri" pitchFamily="34" charset="0"/>
              </a:rPr>
              <a:t>mistar.</a:t>
            </a:r>
            <a:endParaRPr lang="id-ID" sz="2800" b="1" dirty="0">
              <a:solidFill>
                <a:srgbClr val="7030A0"/>
              </a:solidFill>
              <a:latin typeface="Calibri" pitchFamily="34" charset="0"/>
              <a:cs typeface="Calibri" pitchFamily="34" charset="0"/>
            </a:endParaRPr>
          </a:p>
          <a:p>
            <a:pPr algn="just"/>
            <a:endParaRPr lang="fr-FR" b="1" dirty="0">
              <a:solidFill>
                <a:srgbClr val="6699FF"/>
              </a:solidFill>
              <a:latin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1000" fill="hold"/>
                                        <p:tgtEl>
                                          <p:spTgt spid="8194"/>
                                        </p:tgtEl>
                                        <p:attrNameLst>
                                          <p:attrName>ppt_w</p:attrName>
                                        </p:attrNameLst>
                                      </p:cBhvr>
                                      <p:tavLst>
                                        <p:tav tm="0">
                                          <p:val>
                                            <p:strVal val="#ppt_w*0.70"/>
                                          </p:val>
                                        </p:tav>
                                        <p:tav tm="100000">
                                          <p:val>
                                            <p:strVal val="#ppt_w"/>
                                          </p:val>
                                        </p:tav>
                                      </p:tavLst>
                                    </p:anim>
                                    <p:anim calcmode="lin" valueType="num">
                                      <p:cBhvr>
                                        <p:cTn id="8" dur="1000" fill="hold"/>
                                        <p:tgtEl>
                                          <p:spTgt spid="8194"/>
                                        </p:tgtEl>
                                        <p:attrNameLst>
                                          <p:attrName>ppt_h</p:attrName>
                                        </p:attrNameLst>
                                      </p:cBhvr>
                                      <p:tavLst>
                                        <p:tav tm="0">
                                          <p:val>
                                            <p:strVal val="#ppt_h"/>
                                          </p:val>
                                        </p:tav>
                                        <p:tav tm="100000">
                                          <p:val>
                                            <p:strVal val="#ppt_h"/>
                                          </p:val>
                                        </p:tav>
                                      </p:tavLst>
                                    </p:anim>
                                    <p:animEffect transition="in" filter="fade">
                                      <p:cBhvr>
                                        <p:cTn id="9" dur="1000"/>
                                        <p:tgtEl>
                                          <p:spTgt spid="8194"/>
                                        </p:tgtEl>
                                      </p:cBhvr>
                                    </p:animEffect>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grpId="0" nodeType="clickEffect">
                                  <p:stCondLst>
                                    <p:cond delay="0"/>
                                  </p:stCondLst>
                                  <p:childTnLst>
                                    <p:set>
                                      <p:cBhvr>
                                        <p:cTn id="13" dur="1" fill="hold">
                                          <p:stCondLst>
                                            <p:cond delay="0"/>
                                          </p:stCondLst>
                                        </p:cTn>
                                        <p:tgtEl>
                                          <p:spTgt spid="8195"/>
                                        </p:tgtEl>
                                        <p:attrNameLst>
                                          <p:attrName>style.visibility</p:attrName>
                                        </p:attrNameLst>
                                      </p:cBhvr>
                                      <p:to>
                                        <p:strVal val="visible"/>
                                      </p:to>
                                    </p:set>
                                    <p:animEffect transition="in" filter="dissolve">
                                      <p:cBhvr>
                                        <p:cTn id="14" dur="500"/>
                                        <p:tgtEl>
                                          <p:spTgt spid="8195"/>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 fill="hold"/>
                                        <p:tgtEl>
                                          <p:spTgt spid="6"/>
                                        </p:tgtEl>
                                        <p:attrNameLst>
                                          <p:attrName>ppt_w</p:attrName>
                                        </p:attrNameLst>
                                      </p:cBhvr>
                                      <p:tavLst>
                                        <p:tav tm="0">
                                          <p:val>
                                            <p:fltVal val="0"/>
                                          </p:val>
                                        </p:tav>
                                        <p:tav tm="100000">
                                          <p:val>
                                            <p:strVal val="#ppt_w"/>
                                          </p:val>
                                        </p:tav>
                                      </p:tavLst>
                                    </p:anim>
                                    <p:anim calcmode="lin" valueType="num">
                                      <p:cBhvr>
                                        <p:cTn id="27" dur="500" fill="hold"/>
                                        <p:tgtEl>
                                          <p:spTgt spid="6"/>
                                        </p:tgtEl>
                                        <p:attrNameLst>
                                          <p:attrName>ppt_h</p:attrName>
                                        </p:attrNameLst>
                                      </p:cBhvr>
                                      <p:tavLst>
                                        <p:tav tm="0">
                                          <p:val>
                                            <p:fltVal val="0"/>
                                          </p:val>
                                        </p:tav>
                                        <p:tav tm="100000">
                                          <p:val>
                                            <p:strVal val="#ppt_h"/>
                                          </p:val>
                                        </p:tav>
                                      </p:tavLst>
                                    </p:anim>
                                    <p:animEffect transition="in" filter="fade">
                                      <p:cBhvr>
                                        <p:cTn id="2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8195" grpId="0"/>
      <p:bldP spid="5"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2143108" y="642918"/>
            <a:ext cx="4565673" cy="584775"/>
          </a:xfrm>
          <a:prstGeom prst="rect">
            <a:avLst/>
          </a:prstGeom>
          <a:noFill/>
          <a:ln w="9525">
            <a:noFill/>
            <a:miter lim="800000"/>
            <a:headEnd/>
            <a:tailEnd/>
          </a:ln>
          <a:effectLst/>
        </p:spPr>
        <p:txBody>
          <a:bodyPr wrap="none">
            <a:spAutoFit/>
          </a:bodyPr>
          <a:lstStyle/>
          <a:p>
            <a:r>
              <a:rPr lang="id-ID" sz="3200" b="1" dirty="0" smtClean="0">
                <a:solidFill>
                  <a:srgbClr val="C00000"/>
                </a:solidFill>
                <a:latin typeface="Kozuka Gothic Pro B" pitchFamily="34" charset="-128"/>
                <a:ea typeface="Kozuka Gothic Pro B" pitchFamily="34" charset="-128"/>
              </a:rPr>
              <a:t>PENGERTIAN PROYEKSI</a:t>
            </a:r>
            <a:endParaRPr lang="fr-FR" dirty="0">
              <a:solidFill>
                <a:srgbClr val="C00000"/>
              </a:solidFill>
              <a:latin typeface="Kozuka Gothic Pro B" pitchFamily="34" charset="-128"/>
              <a:ea typeface="Kozuka Gothic Pro B" pitchFamily="34" charset="-128"/>
            </a:endParaRPr>
          </a:p>
        </p:txBody>
      </p:sp>
      <p:sp>
        <p:nvSpPr>
          <p:cNvPr id="4" name="Text Box 2"/>
          <p:cNvSpPr txBox="1">
            <a:spLocks noChangeArrowheads="1"/>
          </p:cNvSpPr>
          <p:nvPr/>
        </p:nvSpPr>
        <p:spPr bwMode="auto">
          <a:xfrm>
            <a:off x="785786" y="1357298"/>
            <a:ext cx="7715304" cy="3882473"/>
          </a:xfrm>
          <a:prstGeom prst="rect">
            <a:avLst/>
          </a:prstGeom>
          <a:noFill/>
          <a:ln w="9525">
            <a:noFill/>
            <a:miter lim="800000"/>
            <a:headEnd/>
            <a:tailEnd/>
          </a:ln>
          <a:effectLst/>
        </p:spPr>
        <p:txBody>
          <a:bodyPr wrap="square">
            <a:spAutoFit/>
          </a:bodyPr>
          <a:lstStyle/>
          <a:p>
            <a:pPr>
              <a:lnSpc>
                <a:spcPct val="150000"/>
              </a:lnSpc>
            </a:pPr>
            <a:r>
              <a:rPr lang="id-ID" sz="2800" b="1" dirty="0" smtClean="0">
                <a:solidFill>
                  <a:srgbClr val="0070C0"/>
                </a:solidFill>
                <a:latin typeface="Tahoma" pitchFamily="34" charset="0"/>
                <a:ea typeface="Tahoma" pitchFamily="34" charset="0"/>
                <a:cs typeface="Tahoma" pitchFamily="34" charset="0"/>
              </a:rPr>
              <a:t>Ilmu proyeksi adalah ilmu yang</a:t>
            </a:r>
          </a:p>
          <a:p>
            <a:pPr>
              <a:lnSpc>
                <a:spcPct val="150000"/>
              </a:lnSpc>
            </a:pPr>
            <a:r>
              <a:rPr lang="id-ID" sz="2800" b="1" dirty="0" smtClean="0">
                <a:solidFill>
                  <a:srgbClr val="0070C0"/>
                </a:solidFill>
                <a:latin typeface="Tahoma" pitchFamily="34" charset="0"/>
                <a:ea typeface="Tahoma" pitchFamily="34" charset="0"/>
                <a:cs typeface="Tahoma" pitchFamily="34" charset="0"/>
              </a:rPr>
              <a:t>mempelajari cara penggambaran</a:t>
            </a:r>
          </a:p>
          <a:p>
            <a:pPr>
              <a:lnSpc>
                <a:spcPct val="150000"/>
              </a:lnSpc>
            </a:pPr>
            <a:r>
              <a:rPr lang="de-DE" sz="2800" b="1" dirty="0" smtClean="0">
                <a:solidFill>
                  <a:srgbClr val="0070C0"/>
                </a:solidFill>
                <a:latin typeface="Tahoma" pitchFamily="34" charset="0"/>
                <a:ea typeface="Tahoma" pitchFamily="34" charset="0"/>
                <a:cs typeface="Tahoma" pitchFamily="34" charset="0"/>
              </a:rPr>
              <a:t>titik, garis, bidang maupun </a:t>
            </a:r>
            <a:r>
              <a:rPr lang="de-DE" sz="2800" b="1" dirty="0" smtClean="0">
                <a:solidFill>
                  <a:srgbClr val="0070C0"/>
                </a:solidFill>
                <a:latin typeface="Tahoma" pitchFamily="34" charset="0"/>
                <a:ea typeface="Tahoma" pitchFamily="34" charset="0"/>
                <a:cs typeface="Tahoma" pitchFamily="34" charset="0"/>
              </a:rPr>
              <a:t>benda</a:t>
            </a:r>
            <a:r>
              <a:rPr lang="id-ID" sz="2800" b="1" dirty="0" smtClean="0">
                <a:solidFill>
                  <a:srgbClr val="0070C0"/>
                </a:solidFill>
                <a:latin typeface="Tahoma" pitchFamily="34" charset="0"/>
                <a:ea typeface="Tahoma" pitchFamily="34" charset="0"/>
                <a:cs typeface="Tahoma" pitchFamily="34" charset="0"/>
              </a:rPr>
              <a:t>-</a:t>
            </a:r>
            <a:r>
              <a:rPr lang="de-DE" sz="2800" b="1" dirty="0" smtClean="0">
                <a:solidFill>
                  <a:srgbClr val="0070C0"/>
                </a:solidFill>
                <a:latin typeface="Tahoma" pitchFamily="34" charset="0"/>
                <a:ea typeface="Tahoma" pitchFamily="34" charset="0"/>
                <a:cs typeface="Tahoma" pitchFamily="34" charset="0"/>
              </a:rPr>
              <a:t>benda</a:t>
            </a:r>
            <a:endParaRPr lang="de-DE" sz="2800" b="1" dirty="0" smtClean="0">
              <a:solidFill>
                <a:srgbClr val="0070C0"/>
              </a:solidFill>
              <a:latin typeface="Tahoma" pitchFamily="34" charset="0"/>
              <a:ea typeface="Tahoma" pitchFamily="34" charset="0"/>
              <a:cs typeface="Tahoma" pitchFamily="34" charset="0"/>
            </a:endParaRPr>
          </a:p>
          <a:p>
            <a:pPr>
              <a:lnSpc>
                <a:spcPct val="150000"/>
              </a:lnSpc>
            </a:pPr>
            <a:r>
              <a:rPr lang="id-ID" sz="2800" b="1" dirty="0" smtClean="0">
                <a:solidFill>
                  <a:srgbClr val="0070C0"/>
                </a:solidFill>
                <a:latin typeface="Tahoma" pitchFamily="34" charset="0"/>
                <a:ea typeface="Tahoma" pitchFamily="34" charset="0"/>
                <a:cs typeface="Tahoma" pitchFamily="34" charset="0"/>
              </a:rPr>
              <a:t>dalam sebuah ruang dan</a:t>
            </a:r>
          </a:p>
          <a:p>
            <a:pPr>
              <a:lnSpc>
                <a:spcPct val="150000"/>
              </a:lnSpc>
            </a:pPr>
            <a:r>
              <a:rPr lang="id-ID" sz="2800" b="1" dirty="0" smtClean="0">
                <a:solidFill>
                  <a:srgbClr val="0070C0"/>
                </a:solidFill>
                <a:latin typeface="Tahoma" pitchFamily="34" charset="0"/>
                <a:ea typeface="Tahoma" pitchFamily="34" charset="0"/>
                <a:cs typeface="Tahoma" pitchFamily="34" charset="0"/>
              </a:rPr>
              <a:t>mengetahui letak benda maupun</a:t>
            </a:r>
          </a:p>
          <a:p>
            <a:pPr>
              <a:lnSpc>
                <a:spcPct val="150000"/>
              </a:lnSpc>
            </a:pPr>
            <a:r>
              <a:rPr lang="id-ID" sz="2800" b="1" dirty="0" smtClean="0">
                <a:solidFill>
                  <a:srgbClr val="0070C0"/>
                </a:solidFill>
                <a:latin typeface="Tahoma" pitchFamily="34" charset="0"/>
                <a:ea typeface="Tahoma" pitchFamily="34" charset="0"/>
                <a:cs typeface="Tahoma" pitchFamily="34" charset="0"/>
              </a:rPr>
              <a:t>ukuran-ukurannya.</a:t>
            </a:r>
            <a:endParaRPr lang="fr-FR" sz="1600" b="1" dirty="0">
              <a:solidFill>
                <a:srgbClr val="0070C0"/>
              </a:solidFill>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500" fill="hold"/>
                                        <p:tgtEl>
                                          <p:spTgt spid="8194"/>
                                        </p:tgtEl>
                                        <p:attrNameLst>
                                          <p:attrName>ppt_w</p:attrName>
                                        </p:attrNameLst>
                                      </p:cBhvr>
                                      <p:tavLst>
                                        <p:tav tm="0">
                                          <p:val>
                                            <p:fltVal val="0"/>
                                          </p:val>
                                        </p:tav>
                                        <p:tav tm="100000">
                                          <p:val>
                                            <p:strVal val="#ppt_w"/>
                                          </p:val>
                                        </p:tav>
                                      </p:tavLst>
                                    </p:anim>
                                    <p:anim calcmode="lin" valueType="num">
                                      <p:cBhvr>
                                        <p:cTn id="8" dur="500" fill="hold"/>
                                        <p:tgtEl>
                                          <p:spTgt spid="8194"/>
                                        </p:tgtEl>
                                        <p:attrNameLst>
                                          <p:attrName>ppt_h</p:attrName>
                                        </p:attrNameLst>
                                      </p:cBhvr>
                                      <p:tavLst>
                                        <p:tav tm="0">
                                          <p:val>
                                            <p:fltVal val="0"/>
                                          </p:val>
                                        </p:tav>
                                        <p:tav tm="100000">
                                          <p:val>
                                            <p:strVal val="#ppt_h"/>
                                          </p:val>
                                        </p:tav>
                                      </p:tavLst>
                                    </p:anim>
                                    <p:animEffect transition="in" filter="fade">
                                      <p:cBhvr>
                                        <p:cTn id="9" dur="500"/>
                                        <p:tgtEl>
                                          <p:spTgt spid="819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2643174" y="714356"/>
            <a:ext cx="3650358" cy="584775"/>
          </a:xfrm>
          <a:prstGeom prst="rect">
            <a:avLst/>
          </a:prstGeom>
          <a:noFill/>
          <a:ln w="9525">
            <a:noFill/>
            <a:miter lim="800000"/>
            <a:headEnd/>
            <a:tailEnd/>
          </a:ln>
          <a:effectLst/>
        </p:spPr>
        <p:txBody>
          <a:bodyPr wrap="none">
            <a:spAutoFit/>
          </a:bodyPr>
          <a:lstStyle/>
          <a:p>
            <a:r>
              <a:rPr lang="id-ID" sz="3200" b="1" dirty="0" smtClean="0">
                <a:solidFill>
                  <a:srgbClr val="C00000"/>
                </a:solidFill>
                <a:latin typeface="Kozuka Gothic Pro B" pitchFamily="34" charset="-128"/>
                <a:ea typeface="Kozuka Gothic Pro B" pitchFamily="34" charset="-128"/>
              </a:rPr>
              <a:t>BIDANG PROYEKSI</a:t>
            </a:r>
            <a:endParaRPr lang="fr-FR" dirty="0">
              <a:solidFill>
                <a:srgbClr val="C00000"/>
              </a:solidFill>
              <a:latin typeface="Kozuka Gothic Pro B" pitchFamily="34" charset="-128"/>
              <a:ea typeface="Kozuka Gothic Pro B" pitchFamily="34" charset="-128"/>
            </a:endParaRPr>
          </a:p>
        </p:txBody>
      </p:sp>
      <p:sp>
        <p:nvSpPr>
          <p:cNvPr id="4" name="Text Box 2"/>
          <p:cNvSpPr txBox="1">
            <a:spLocks noChangeArrowheads="1"/>
          </p:cNvSpPr>
          <p:nvPr/>
        </p:nvSpPr>
        <p:spPr bwMode="auto">
          <a:xfrm>
            <a:off x="785786" y="1357298"/>
            <a:ext cx="7715304" cy="2031325"/>
          </a:xfrm>
          <a:prstGeom prst="rect">
            <a:avLst/>
          </a:prstGeom>
          <a:noFill/>
          <a:ln w="9525">
            <a:noFill/>
            <a:miter lim="800000"/>
            <a:headEnd/>
            <a:tailEnd/>
          </a:ln>
          <a:effectLst/>
        </p:spPr>
        <p:txBody>
          <a:bodyPr wrap="square">
            <a:spAutoFit/>
          </a:bodyPr>
          <a:lstStyle/>
          <a:p>
            <a:pPr>
              <a:lnSpc>
                <a:spcPct val="150000"/>
              </a:lnSpc>
            </a:pPr>
            <a:r>
              <a:rPr lang="id-ID" sz="2800" b="1" dirty="0" smtClean="0">
                <a:solidFill>
                  <a:srgbClr val="0070C0"/>
                </a:solidFill>
                <a:latin typeface="Tahoma" pitchFamily="34" charset="0"/>
                <a:ea typeface="Tahoma" pitchFamily="34" charset="0"/>
                <a:cs typeface="Tahoma" pitchFamily="34" charset="0"/>
              </a:rPr>
              <a:t>Adalah bidang-bidang tempat kita menggambar benda-benda yang diproyeksikan.</a:t>
            </a:r>
            <a:endParaRPr lang="fr-FR" sz="1600" b="1" dirty="0">
              <a:solidFill>
                <a:srgbClr val="0070C0"/>
              </a:solidFill>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500" fill="hold"/>
                                        <p:tgtEl>
                                          <p:spTgt spid="8194"/>
                                        </p:tgtEl>
                                        <p:attrNameLst>
                                          <p:attrName>ppt_w</p:attrName>
                                        </p:attrNameLst>
                                      </p:cBhvr>
                                      <p:tavLst>
                                        <p:tav tm="0">
                                          <p:val>
                                            <p:fltVal val="0"/>
                                          </p:val>
                                        </p:tav>
                                        <p:tav tm="100000">
                                          <p:val>
                                            <p:strVal val="#ppt_w"/>
                                          </p:val>
                                        </p:tav>
                                      </p:tavLst>
                                    </p:anim>
                                    <p:anim calcmode="lin" valueType="num">
                                      <p:cBhvr>
                                        <p:cTn id="8" dur="500" fill="hold"/>
                                        <p:tgtEl>
                                          <p:spTgt spid="8194"/>
                                        </p:tgtEl>
                                        <p:attrNameLst>
                                          <p:attrName>ppt_h</p:attrName>
                                        </p:attrNameLst>
                                      </p:cBhvr>
                                      <p:tavLst>
                                        <p:tav tm="0">
                                          <p:val>
                                            <p:fltVal val="0"/>
                                          </p:val>
                                        </p:tav>
                                        <p:tav tm="100000">
                                          <p:val>
                                            <p:strVal val="#ppt_h"/>
                                          </p:val>
                                        </p:tav>
                                      </p:tavLst>
                                    </p:anim>
                                    <p:animEffect transition="in" filter="fade">
                                      <p:cBhvr>
                                        <p:cTn id="9" dur="500"/>
                                        <p:tgtEl>
                                          <p:spTgt spid="819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1071539" y="642918"/>
            <a:ext cx="7429552" cy="954107"/>
          </a:xfrm>
          <a:prstGeom prst="rect">
            <a:avLst/>
          </a:prstGeom>
          <a:noFill/>
          <a:ln w="9525">
            <a:noFill/>
            <a:miter lim="800000"/>
            <a:headEnd/>
            <a:tailEnd/>
          </a:ln>
          <a:effectLst/>
        </p:spPr>
        <p:txBody>
          <a:bodyPr wrap="square">
            <a:spAutoFit/>
          </a:bodyPr>
          <a:lstStyle/>
          <a:p>
            <a:pPr algn="ctr"/>
            <a:r>
              <a:rPr lang="id-ID" sz="2800" b="1" dirty="0" smtClean="0">
                <a:solidFill>
                  <a:srgbClr val="C00000"/>
                </a:solidFill>
                <a:latin typeface="Kozuka Gothic Pro B" pitchFamily="34" charset="-128"/>
                <a:ea typeface="Kozuka Gothic Pro B" pitchFamily="34" charset="-128"/>
              </a:rPr>
              <a:t>PENGERTIAN PROYEKSI MIRING / OBELIK / OBLIQUE</a:t>
            </a:r>
            <a:endParaRPr lang="fr-FR" sz="1600" dirty="0">
              <a:solidFill>
                <a:srgbClr val="C00000"/>
              </a:solidFill>
              <a:latin typeface="Kozuka Gothic Pro B" pitchFamily="34" charset="-128"/>
              <a:ea typeface="Kozuka Gothic Pro B" pitchFamily="34" charset="-128"/>
            </a:endParaRPr>
          </a:p>
        </p:txBody>
      </p:sp>
      <p:sp>
        <p:nvSpPr>
          <p:cNvPr id="4" name="Text Box 2"/>
          <p:cNvSpPr txBox="1">
            <a:spLocks noChangeArrowheads="1"/>
          </p:cNvSpPr>
          <p:nvPr/>
        </p:nvSpPr>
        <p:spPr bwMode="auto">
          <a:xfrm>
            <a:off x="785786" y="1714488"/>
            <a:ext cx="7858180" cy="1569660"/>
          </a:xfrm>
          <a:prstGeom prst="rect">
            <a:avLst/>
          </a:prstGeom>
          <a:noFill/>
          <a:ln w="9525">
            <a:noFill/>
            <a:miter lim="800000"/>
            <a:headEnd/>
            <a:tailEnd/>
          </a:ln>
          <a:effectLst/>
        </p:spPr>
        <p:txBody>
          <a:bodyPr wrap="square">
            <a:spAutoFit/>
          </a:bodyPr>
          <a:lstStyle/>
          <a:p>
            <a:r>
              <a:rPr lang="id-ID" sz="2400" b="1" dirty="0" smtClean="0">
                <a:solidFill>
                  <a:srgbClr val="336699"/>
                </a:solidFill>
                <a:latin typeface="Tahoma" pitchFamily="34" charset="0"/>
                <a:ea typeface="Tahoma" pitchFamily="34" charset="0"/>
                <a:cs typeface="Tahoma" pitchFamily="34" charset="0"/>
              </a:rPr>
              <a:t>Proyeksi Miring / Obelik / Oblique adalah penggambaran 3 dimensi suatu objek / bangunan dengan cara memproyeksikan garis-garis pararel dengan sudut selain 90° terhadap bidang gambar</a:t>
            </a:r>
            <a:endParaRPr lang="fr-FR" sz="1400" dirty="0">
              <a:solidFill>
                <a:srgbClr val="336699"/>
              </a:solidFill>
              <a:latin typeface="Tahoma" pitchFamily="34" charset="0"/>
              <a:ea typeface="Tahoma" pitchFamily="34" charset="0"/>
              <a:cs typeface="Tahoma" pitchFamily="34" charset="0"/>
            </a:endParaRPr>
          </a:p>
        </p:txBody>
      </p:sp>
      <p:sp>
        <p:nvSpPr>
          <p:cNvPr id="5" name="Text Box 2"/>
          <p:cNvSpPr txBox="1">
            <a:spLocks noChangeArrowheads="1"/>
          </p:cNvSpPr>
          <p:nvPr/>
        </p:nvSpPr>
        <p:spPr bwMode="auto">
          <a:xfrm>
            <a:off x="785786" y="3357562"/>
            <a:ext cx="7858180" cy="1938992"/>
          </a:xfrm>
          <a:prstGeom prst="rect">
            <a:avLst/>
          </a:prstGeom>
          <a:noFill/>
          <a:ln w="9525">
            <a:noFill/>
            <a:miter lim="800000"/>
            <a:headEnd/>
            <a:tailEnd/>
          </a:ln>
          <a:effectLst/>
        </p:spPr>
        <p:txBody>
          <a:bodyPr wrap="square">
            <a:spAutoFit/>
          </a:bodyPr>
          <a:lstStyle/>
          <a:p>
            <a:r>
              <a:rPr lang="id-ID" sz="2400" b="1" dirty="0" smtClean="0">
                <a:solidFill>
                  <a:srgbClr val="7030A0"/>
                </a:solidFill>
                <a:latin typeface="Tahoma" pitchFamily="34" charset="0"/>
                <a:ea typeface="Tahoma" pitchFamily="34" charset="0"/>
                <a:cs typeface="Tahoma" pitchFamily="34" charset="0"/>
              </a:rPr>
              <a:t>Atau bisa dikatakan jika seorang pengamat dianggap berada pada jarak tak terhingga dari suatu objek  dan melihat ke arah objek tersebut sehingga garis proyeksi sejajar satu sama lain dan miring terhadap bidang proyeksi.</a:t>
            </a:r>
            <a:endParaRPr lang="fr-FR" sz="1400" dirty="0">
              <a:solidFill>
                <a:srgbClr val="7030A0"/>
              </a:solidFill>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500" fill="hold"/>
                                        <p:tgtEl>
                                          <p:spTgt spid="8194"/>
                                        </p:tgtEl>
                                        <p:attrNameLst>
                                          <p:attrName>ppt_w</p:attrName>
                                        </p:attrNameLst>
                                      </p:cBhvr>
                                      <p:tavLst>
                                        <p:tav tm="0">
                                          <p:val>
                                            <p:fltVal val="0"/>
                                          </p:val>
                                        </p:tav>
                                        <p:tav tm="100000">
                                          <p:val>
                                            <p:strVal val="#ppt_w"/>
                                          </p:val>
                                        </p:tav>
                                      </p:tavLst>
                                    </p:anim>
                                    <p:anim calcmode="lin" valueType="num">
                                      <p:cBhvr>
                                        <p:cTn id="8" dur="500" fill="hold"/>
                                        <p:tgtEl>
                                          <p:spTgt spid="8194"/>
                                        </p:tgtEl>
                                        <p:attrNameLst>
                                          <p:attrName>ppt_h</p:attrName>
                                        </p:attrNameLst>
                                      </p:cBhvr>
                                      <p:tavLst>
                                        <p:tav tm="0">
                                          <p:val>
                                            <p:fltVal val="0"/>
                                          </p:val>
                                        </p:tav>
                                        <p:tav tm="100000">
                                          <p:val>
                                            <p:strVal val="#ppt_h"/>
                                          </p:val>
                                        </p:tav>
                                      </p:tavLst>
                                    </p:anim>
                                    <p:animEffect transition="in" filter="fade">
                                      <p:cBhvr>
                                        <p:cTn id="9" dur="500"/>
                                        <p:tgtEl>
                                          <p:spTgt spid="819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500" fill="hold"/>
                                        <p:tgtEl>
                                          <p:spTgt spid="5"/>
                                        </p:tgtEl>
                                        <p:attrNameLst>
                                          <p:attrName>ppt_w</p:attrName>
                                        </p:attrNameLst>
                                      </p:cBhvr>
                                      <p:tavLst>
                                        <p:tav tm="0">
                                          <p:val>
                                            <p:fltVal val="0"/>
                                          </p:val>
                                        </p:tav>
                                        <p:tav tm="100000">
                                          <p:val>
                                            <p:strVal val="#ppt_w"/>
                                          </p:val>
                                        </p:tav>
                                      </p:tavLst>
                                    </p:anim>
                                    <p:anim calcmode="lin" valueType="num">
                                      <p:cBhvr>
                                        <p:cTn id="22" dur="500" fill="hold"/>
                                        <p:tgtEl>
                                          <p:spTgt spid="5"/>
                                        </p:tgtEl>
                                        <p:attrNameLst>
                                          <p:attrName>ppt_h</p:attrName>
                                        </p:attrNameLst>
                                      </p:cBhvr>
                                      <p:tavLst>
                                        <p:tav tm="0">
                                          <p:val>
                                            <p:fltVal val="0"/>
                                          </p:val>
                                        </p:tav>
                                        <p:tav tm="100000">
                                          <p:val>
                                            <p:strVal val="#ppt_h"/>
                                          </p:val>
                                        </p:tav>
                                      </p:tavLst>
                                    </p:anim>
                                    <p:animEffect transition="in" filter="fade">
                                      <p:cBhvr>
                                        <p:cTn id="2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4"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1071539" y="642918"/>
            <a:ext cx="7429552" cy="954107"/>
          </a:xfrm>
          <a:prstGeom prst="rect">
            <a:avLst/>
          </a:prstGeom>
          <a:noFill/>
          <a:ln w="9525">
            <a:noFill/>
            <a:miter lim="800000"/>
            <a:headEnd/>
            <a:tailEnd/>
          </a:ln>
          <a:effectLst/>
        </p:spPr>
        <p:txBody>
          <a:bodyPr wrap="square">
            <a:spAutoFit/>
          </a:bodyPr>
          <a:lstStyle/>
          <a:p>
            <a:pPr algn="ctr"/>
            <a:r>
              <a:rPr lang="id-ID" sz="2800" b="1" dirty="0" smtClean="0">
                <a:solidFill>
                  <a:srgbClr val="C00000"/>
                </a:solidFill>
                <a:latin typeface="Kozuka Gothic Pro B" pitchFamily="34" charset="-128"/>
                <a:ea typeface="Kozuka Gothic Pro B" pitchFamily="34" charset="-128"/>
              </a:rPr>
              <a:t>PENGERTIAN PROYEKSI MIRING / OBELIK / OBLIQUE</a:t>
            </a:r>
            <a:endParaRPr lang="fr-FR" sz="1600" dirty="0">
              <a:solidFill>
                <a:srgbClr val="C00000"/>
              </a:solidFill>
              <a:latin typeface="Kozuka Gothic Pro B" pitchFamily="34" charset="-128"/>
              <a:ea typeface="Kozuka Gothic Pro B" pitchFamily="34" charset="-128"/>
            </a:endParaRPr>
          </a:p>
        </p:txBody>
      </p:sp>
      <p:sp>
        <p:nvSpPr>
          <p:cNvPr id="4" name="Text Box 2"/>
          <p:cNvSpPr txBox="1">
            <a:spLocks noChangeArrowheads="1"/>
          </p:cNvSpPr>
          <p:nvPr/>
        </p:nvSpPr>
        <p:spPr bwMode="auto">
          <a:xfrm>
            <a:off x="785786" y="1714488"/>
            <a:ext cx="7858180" cy="2308324"/>
          </a:xfrm>
          <a:prstGeom prst="rect">
            <a:avLst/>
          </a:prstGeom>
          <a:noFill/>
          <a:ln w="9525">
            <a:noFill/>
            <a:miter lim="800000"/>
            <a:headEnd/>
            <a:tailEnd/>
          </a:ln>
          <a:effectLst/>
        </p:spPr>
        <p:txBody>
          <a:bodyPr wrap="square">
            <a:spAutoFit/>
          </a:bodyPr>
          <a:lstStyle/>
          <a:p>
            <a:r>
              <a:rPr lang="id-ID" sz="2400" b="1" dirty="0" smtClean="0">
                <a:solidFill>
                  <a:srgbClr val="336699"/>
                </a:solidFill>
                <a:latin typeface="Tahoma" pitchFamily="34" charset="0"/>
                <a:ea typeface="Tahoma" pitchFamily="34" charset="0"/>
                <a:cs typeface="Tahoma" pitchFamily="34" charset="0"/>
              </a:rPr>
              <a:t>Proyeksi Miring merupakan gabungan antara proyeksi ortogonal &amp; proyeksi isometri, yaitu dengan menggambar tampak secara ortogonal dan kemudian membuat garis-garis proyeksi yang miring membentuk sudut terhadap bidang proyeksi.</a:t>
            </a:r>
            <a:endParaRPr lang="fr-FR" sz="1400" dirty="0">
              <a:solidFill>
                <a:srgbClr val="336699"/>
              </a:solidFill>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500" fill="hold"/>
                                        <p:tgtEl>
                                          <p:spTgt spid="8194"/>
                                        </p:tgtEl>
                                        <p:attrNameLst>
                                          <p:attrName>ppt_w</p:attrName>
                                        </p:attrNameLst>
                                      </p:cBhvr>
                                      <p:tavLst>
                                        <p:tav tm="0">
                                          <p:val>
                                            <p:fltVal val="0"/>
                                          </p:val>
                                        </p:tav>
                                        <p:tav tm="100000">
                                          <p:val>
                                            <p:strVal val="#ppt_w"/>
                                          </p:val>
                                        </p:tav>
                                      </p:tavLst>
                                    </p:anim>
                                    <p:anim calcmode="lin" valueType="num">
                                      <p:cBhvr>
                                        <p:cTn id="8" dur="500" fill="hold"/>
                                        <p:tgtEl>
                                          <p:spTgt spid="8194"/>
                                        </p:tgtEl>
                                        <p:attrNameLst>
                                          <p:attrName>ppt_h</p:attrName>
                                        </p:attrNameLst>
                                      </p:cBhvr>
                                      <p:tavLst>
                                        <p:tav tm="0">
                                          <p:val>
                                            <p:fltVal val="0"/>
                                          </p:val>
                                        </p:tav>
                                        <p:tav tm="100000">
                                          <p:val>
                                            <p:strVal val="#ppt_h"/>
                                          </p:val>
                                        </p:tav>
                                      </p:tavLst>
                                    </p:anim>
                                    <p:animEffect transition="in" filter="fade">
                                      <p:cBhvr>
                                        <p:cTn id="9" dur="500"/>
                                        <p:tgtEl>
                                          <p:spTgt spid="819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proyeksi-miring05.jpg"/>
          <p:cNvPicPr>
            <a:picLocks noChangeAspect="1"/>
          </p:cNvPicPr>
          <p:nvPr/>
        </p:nvPicPr>
        <p:blipFill>
          <a:blip r:embed="rId2"/>
          <a:srcRect t="4396" r="2743" b="3296"/>
          <a:stretch>
            <a:fillRect/>
          </a:stretch>
        </p:blipFill>
        <p:spPr>
          <a:xfrm>
            <a:off x="785786" y="428604"/>
            <a:ext cx="7429552" cy="600079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1071539" y="642918"/>
            <a:ext cx="7429552" cy="954107"/>
          </a:xfrm>
          <a:prstGeom prst="rect">
            <a:avLst/>
          </a:prstGeom>
          <a:noFill/>
          <a:ln w="9525">
            <a:noFill/>
            <a:miter lim="800000"/>
            <a:headEnd/>
            <a:tailEnd/>
          </a:ln>
          <a:effectLst/>
        </p:spPr>
        <p:txBody>
          <a:bodyPr wrap="square">
            <a:spAutoFit/>
          </a:bodyPr>
          <a:lstStyle/>
          <a:p>
            <a:pPr algn="ctr"/>
            <a:r>
              <a:rPr lang="id-ID" sz="2800" b="1" dirty="0" smtClean="0">
                <a:solidFill>
                  <a:srgbClr val="C00000"/>
                </a:solidFill>
                <a:latin typeface="Kozuka Gothic Pro B" pitchFamily="34" charset="-128"/>
                <a:ea typeface="Kozuka Gothic Pro B" pitchFamily="34" charset="-128"/>
              </a:rPr>
              <a:t>PERLETAKAN GAMBAR PADA PROYEKSI MIRING </a:t>
            </a:r>
            <a:endParaRPr lang="fr-FR" sz="1600" dirty="0">
              <a:solidFill>
                <a:srgbClr val="C00000"/>
              </a:solidFill>
              <a:latin typeface="Kozuka Gothic Pro B" pitchFamily="34" charset="-128"/>
              <a:ea typeface="Kozuka Gothic Pro B" pitchFamily="34" charset="-128"/>
            </a:endParaRPr>
          </a:p>
        </p:txBody>
      </p:sp>
      <p:sp>
        <p:nvSpPr>
          <p:cNvPr id="4" name="Text Box 2"/>
          <p:cNvSpPr txBox="1">
            <a:spLocks noChangeArrowheads="1"/>
          </p:cNvSpPr>
          <p:nvPr/>
        </p:nvSpPr>
        <p:spPr bwMode="auto">
          <a:xfrm>
            <a:off x="785786" y="1714488"/>
            <a:ext cx="7858180" cy="1938992"/>
          </a:xfrm>
          <a:prstGeom prst="rect">
            <a:avLst/>
          </a:prstGeom>
          <a:noFill/>
          <a:ln w="9525">
            <a:noFill/>
            <a:miter lim="800000"/>
            <a:headEnd/>
            <a:tailEnd/>
          </a:ln>
          <a:effectLst/>
        </p:spPr>
        <p:txBody>
          <a:bodyPr wrap="square">
            <a:spAutoFit/>
          </a:bodyPr>
          <a:lstStyle/>
          <a:p>
            <a:r>
              <a:rPr lang="en-US" sz="2400" b="1" dirty="0" err="1" smtClean="0">
                <a:solidFill>
                  <a:srgbClr val="0070C0"/>
                </a:solidFill>
                <a:latin typeface="Verdana" pitchFamily="34" charset="0"/>
                <a:ea typeface="Verdana" pitchFamily="34" charset="0"/>
                <a:cs typeface="Verdana" pitchFamily="34" charset="0"/>
              </a:rPr>
              <a:t>Peletakan</a:t>
            </a:r>
            <a:r>
              <a:rPr lang="en-US" sz="2400" b="1" dirty="0" smtClean="0">
                <a:solidFill>
                  <a:srgbClr val="0070C0"/>
                </a:solidFill>
                <a:latin typeface="Verdana" pitchFamily="34" charset="0"/>
                <a:ea typeface="Verdana" pitchFamily="34" charset="0"/>
                <a:cs typeface="Verdana" pitchFamily="34" charset="0"/>
              </a:rPr>
              <a:t> </a:t>
            </a:r>
            <a:r>
              <a:rPr lang="en-US" sz="2400" b="1" dirty="0" err="1" smtClean="0">
                <a:solidFill>
                  <a:srgbClr val="0070C0"/>
                </a:solidFill>
                <a:latin typeface="Verdana" pitchFamily="34" charset="0"/>
                <a:ea typeface="Verdana" pitchFamily="34" charset="0"/>
                <a:cs typeface="Verdana" pitchFamily="34" charset="0"/>
              </a:rPr>
              <a:t>benda</a:t>
            </a:r>
            <a:r>
              <a:rPr lang="en-US" sz="2400" b="1" dirty="0" smtClean="0">
                <a:solidFill>
                  <a:srgbClr val="0070C0"/>
                </a:solidFill>
                <a:latin typeface="Verdana" pitchFamily="34" charset="0"/>
                <a:ea typeface="Verdana" pitchFamily="34" charset="0"/>
                <a:cs typeface="Verdana" pitchFamily="34" charset="0"/>
              </a:rPr>
              <a:t> </a:t>
            </a:r>
            <a:r>
              <a:rPr lang="en-US" sz="2400" b="1" dirty="0" err="1" smtClean="0">
                <a:solidFill>
                  <a:srgbClr val="0070C0"/>
                </a:solidFill>
                <a:latin typeface="Verdana" pitchFamily="34" charset="0"/>
                <a:ea typeface="Verdana" pitchFamily="34" charset="0"/>
                <a:cs typeface="Verdana" pitchFamily="34" charset="0"/>
              </a:rPr>
              <a:t>dapat</a:t>
            </a:r>
            <a:r>
              <a:rPr lang="en-US" sz="2400" b="1" dirty="0" smtClean="0">
                <a:solidFill>
                  <a:srgbClr val="0070C0"/>
                </a:solidFill>
                <a:latin typeface="Verdana" pitchFamily="34" charset="0"/>
                <a:ea typeface="Verdana" pitchFamily="34" charset="0"/>
                <a:cs typeface="Verdana" pitchFamily="34" charset="0"/>
              </a:rPr>
              <a:t> </a:t>
            </a:r>
            <a:r>
              <a:rPr lang="en-US" sz="2400" b="1" dirty="0" err="1" smtClean="0">
                <a:solidFill>
                  <a:srgbClr val="0070C0"/>
                </a:solidFill>
                <a:latin typeface="Verdana" pitchFamily="34" charset="0"/>
                <a:ea typeface="Verdana" pitchFamily="34" charset="0"/>
                <a:cs typeface="Verdana" pitchFamily="34" charset="0"/>
              </a:rPr>
              <a:t>dibuat</a:t>
            </a:r>
            <a:r>
              <a:rPr lang="en-US" sz="2400" b="1" dirty="0" smtClean="0">
                <a:solidFill>
                  <a:srgbClr val="0070C0"/>
                </a:solidFill>
                <a:latin typeface="Verdana" pitchFamily="34" charset="0"/>
                <a:ea typeface="Verdana" pitchFamily="34" charset="0"/>
                <a:cs typeface="Verdana" pitchFamily="34" charset="0"/>
              </a:rPr>
              <a:t> </a:t>
            </a:r>
            <a:r>
              <a:rPr lang="en-US" sz="2400" b="1" dirty="0" err="1" smtClean="0">
                <a:solidFill>
                  <a:srgbClr val="0070C0"/>
                </a:solidFill>
                <a:latin typeface="Verdana" pitchFamily="34" charset="0"/>
                <a:ea typeface="Verdana" pitchFamily="34" charset="0"/>
                <a:cs typeface="Verdana" pitchFamily="34" charset="0"/>
              </a:rPr>
              <a:t>sesukanya</a:t>
            </a:r>
            <a:r>
              <a:rPr lang="en-US" sz="2400" b="1" dirty="0" smtClean="0">
                <a:solidFill>
                  <a:srgbClr val="0070C0"/>
                </a:solidFill>
                <a:latin typeface="Verdana" pitchFamily="34" charset="0"/>
                <a:ea typeface="Verdana" pitchFamily="34" charset="0"/>
                <a:cs typeface="Verdana" pitchFamily="34" charset="0"/>
              </a:rPr>
              <a:t>, </a:t>
            </a:r>
            <a:r>
              <a:rPr lang="en-US" sz="2400" b="1" dirty="0" err="1" smtClean="0">
                <a:solidFill>
                  <a:srgbClr val="0070C0"/>
                </a:solidFill>
                <a:latin typeface="Verdana" pitchFamily="34" charset="0"/>
                <a:ea typeface="Verdana" pitchFamily="34" charset="0"/>
                <a:cs typeface="Verdana" pitchFamily="34" charset="0"/>
              </a:rPr>
              <a:t>tetapi</a:t>
            </a:r>
            <a:r>
              <a:rPr lang="en-US" sz="2400" b="1" dirty="0" smtClean="0">
                <a:solidFill>
                  <a:srgbClr val="0070C0"/>
                </a:solidFill>
                <a:latin typeface="Verdana" pitchFamily="34" charset="0"/>
                <a:ea typeface="Verdana" pitchFamily="34" charset="0"/>
                <a:cs typeface="Verdana" pitchFamily="34" charset="0"/>
              </a:rPr>
              <a:t> </a:t>
            </a:r>
            <a:r>
              <a:rPr lang="en-US" sz="2400" b="1" dirty="0" err="1" smtClean="0">
                <a:solidFill>
                  <a:srgbClr val="0070C0"/>
                </a:solidFill>
                <a:latin typeface="Verdana" pitchFamily="34" charset="0"/>
                <a:ea typeface="Verdana" pitchFamily="34" charset="0"/>
                <a:cs typeface="Verdana" pitchFamily="34" charset="0"/>
              </a:rPr>
              <a:t>biasanya</a:t>
            </a:r>
            <a:r>
              <a:rPr lang="en-US" sz="2400" b="1" dirty="0" smtClean="0">
                <a:solidFill>
                  <a:srgbClr val="0070C0"/>
                </a:solidFill>
                <a:latin typeface="Verdana" pitchFamily="34" charset="0"/>
                <a:ea typeface="Verdana" pitchFamily="34" charset="0"/>
                <a:cs typeface="Verdana" pitchFamily="34" charset="0"/>
              </a:rPr>
              <a:t> yang </a:t>
            </a:r>
            <a:r>
              <a:rPr lang="en-US" sz="2400" b="1" dirty="0" err="1" smtClean="0">
                <a:solidFill>
                  <a:srgbClr val="0070C0"/>
                </a:solidFill>
                <a:latin typeface="Verdana" pitchFamily="34" charset="0"/>
                <a:ea typeface="Verdana" pitchFamily="34" charset="0"/>
                <a:cs typeface="Verdana" pitchFamily="34" charset="0"/>
              </a:rPr>
              <a:t>memberikan</a:t>
            </a:r>
            <a:r>
              <a:rPr lang="en-US" sz="2400" b="1" dirty="0" smtClean="0">
                <a:solidFill>
                  <a:srgbClr val="0070C0"/>
                </a:solidFill>
                <a:latin typeface="Verdana" pitchFamily="34" charset="0"/>
                <a:ea typeface="Verdana" pitchFamily="34" charset="0"/>
                <a:cs typeface="Verdana" pitchFamily="34" charset="0"/>
              </a:rPr>
              <a:t> </a:t>
            </a:r>
            <a:r>
              <a:rPr lang="en-US" sz="2400" b="1" dirty="0" err="1" smtClean="0">
                <a:solidFill>
                  <a:srgbClr val="0070C0"/>
                </a:solidFill>
                <a:latin typeface="Verdana" pitchFamily="34" charset="0"/>
                <a:ea typeface="Verdana" pitchFamily="34" charset="0"/>
                <a:cs typeface="Verdana" pitchFamily="34" charset="0"/>
              </a:rPr>
              <a:t>keterangan</a:t>
            </a:r>
            <a:r>
              <a:rPr lang="en-US" sz="2400" b="1" dirty="0" smtClean="0">
                <a:solidFill>
                  <a:srgbClr val="0070C0"/>
                </a:solidFill>
                <a:latin typeface="Verdana" pitchFamily="34" charset="0"/>
                <a:ea typeface="Verdana" pitchFamily="34" charset="0"/>
                <a:cs typeface="Verdana" pitchFamily="34" charset="0"/>
              </a:rPr>
              <a:t> paling </a:t>
            </a:r>
            <a:r>
              <a:rPr lang="en-US" sz="2400" b="1" dirty="0" err="1" smtClean="0">
                <a:solidFill>
                  <a:srgbClr val="0070C0"/>
                </a:solidFill>
                <a:latin typeface="Verdana" pitchFamily="34" charset="0"/>
                <a:ea typeface="Verdana" pitchFamily="34" charset="0"/>
                <a:cs typeface="Verdana" pitchFamily="34" charset="0"/>
              </a:rPr>
              <a:t>banyak</a:t>
            </a:r>
            <a:r>
              <a:rPr lang="en-US" sz="2400" b="1" dirty="0" smtClean="0">
                <a:solidFill>
                  <a:srgbClr val="0070C0"/>
                </a:solidFill>
                <a:latin typeface="Verdana" pitchFamily="34" charset="0"/>
                <a:ea typeface="Verdana" pitchFamily="34" charset="0"/>
                <a:cs typeface="Verdana" pitchFamily="34" charset="0"/>
              </a:rPr>
              <a:t> </a:t>
            </a:r>
            <a:r>
              <a:rPr lang="en-US" sz="2400" b="1" dirty="0" err="1" smtClean="0">
                <a:solidFill>
                  <a:srgbClr val="0070C0"/>
                </a:solidFill>
                <a:latin typeface="Verdana" pitchFamily="34" charset="0"/>
                <a:ea typeface="Verdana" pitchFamily="34" charset="0"/>
                <a:cs typeface="Verdana" pitchFamily="34" charset="0"/>
              </a:rPr>
              <a:t>dibuat</a:t>
            </a:r>
            <a:r>
              <a:rPr lang="en-US" sz="2400" b="1" dirty="0" smtClean="0">
                <a:solidFill>
                  <a:srgbClr val="0070C0"/>
                </a:solidFill>
                <a:latin typeface="Verdana" pitchFamily="34" charset="0"/>
                <a:ea typeface="Verdana" pitchFamily="34" charset="0"/>
                <a:cs typeface="Verdana" pitchFamily="34" charset="0"/>
              </a:rPr>
              <a:t> </a:t>
            </a:r>
            <a:r>
              <a:rPr lang="en-US" sz="2400" b="1" dirty="0" err="1" smtClean="0">
                <a:solidFill>
                  <a:srgbClr val="0070C0"/>
                </a:solidFill>
                <a:latin typeface="Verdana" pitchFamily="34" charset="0"/>
                <a:ea typeface="Verdana" pitchFamily="34" charset="0"/>
                <a:cs typeface="Verdana" pitchFamily="34" charset="0"/>
              </a:rPr>
              <a:t>sejajar</a:t>
            </a:r>
            <a:r>
              <a:rPr lang="en-US" sz="2400" b="1" dirty="0" smtClean="0">
                <a:solidFill>
                  <a:srgbClr val="0070C0"/>
                </a:solidFill>
                <a:latin typeface="Verdana" pitchFamily="34" charset="0"/>
                <a:ea typeface="Verdana" pitchFamily="34" charset="0"/>
                <a:cs typeface="Verdana" pitchFamily="34" charset="0"/>
              </a:rPr>
              <a:t> </a:t>
            </a:r>
            <a:r>
              <a:rPr lang="en-US" sz="2400" b="1" dirty="0" err="1" smtClean="0">
                <a:solidFill>
                  <a:srgbClr val="0070C0"/>
                </a:solidFill>
                <a:latin typeface="Verdana" pitchFamily="34" charset="0"/>
                <a:ea typeface="Verdana" pitchFamily="34" charset="0"/>
                <a:cs typeface="Verdana" pitchFamily="34" charset="0"/>
              </a:rPr>
              <a:t>dengan</a:t>
            </a:r>
            <a:r>
              <a:rPr lang="en-US" sz="2400" b="1" dirty="0" smtClean="0">
                <a:solidFill>
                  <a:srgbClr val="0070C0"/>
                </a:solidFill>
                <a:latin typeface="Verdana" pitchFamily="34" charset="0"/>
                <a:ea typeface="Verdana" pitchFamily="34" charset="0"/>
                <a:cs typeface="Verdana" pitchFamily="34" charset="0"/>
              </a:rPr>
              <a:t> </a:t>
            </a:r>
            <a:r>
              <a:rPr lang="en-US" sz="2400" b="1" dirty="0" err="1" smtClean="0">
                <a:solidFill>
                  <a:srgbClr val="0070C0"/>
                </a:solidFill>
                <a:latin typeface="Verdana" pitchFamily="34" charset="0"/>
                <a:ea typeface="Verdana" pitchFamily="34" charset="0"/>
                <a:cs typeface="Verdana" pitchFamily="34" charset="0"/>
              </a:rPr>
              <a:t>bidang</a:t>
            </a:r>
            <a:r>
              <a:rPr lang="en-US" sz="2400" b="1" dirty="0" smtClean="0">
                <a:solidFill>
                  <a:srgbClr val="0070C0"/>
                </a:solidFill>
                <a:latin typeface="Verdana" pitchFamily="34" charset="0"/>
                <a:ea typeface="Verdana" pitchFamily="34" charset="0"/>
                <a:cs typeface="Verdana" pitchFamily="34" charset="0"/>
              </a:rPr>
              <a:t> </a:t>
            </a:r>
            <a:r>
              <a:rPr lang="en-US" sz="2400" b="1" dirty="0" err="1" smtClean="0">
                <a:solidFill>
                  <a:srgbClr val="0070C0"/>
                </a:solidFill>
                <a:latin typeface="Verdana" pitchFamily="34" charset="0"/>
                <a:ea typeface="Verdana" pitchFamily="34" charset="0"/>
                <a:cs typeface="Verdana" pitchFamily="34" charset="0"/>
              </a:rPr>
              <a:t>proyeksi</a:t>
            </a:r>
            <a:r>
              <a:rPr lang="en-US" sz="2400" b="1" dirty="0" smtClean="0">
                <a:solidFill>
                  <a:srgbClr val="0070C0"/>
                </a:solidFill>
                <a:latin typeface="Verdana" pitchFamily="34" charset="0"/>
                <a:ea typeface="Verdana" pitchFamily="34" charset="0"/>
                <a:cs typeface="Verdana" pitchFamily="34" charset="0"/>
              </a:rPr>
              <a:t> </a:t>
            </a:r>
            <a:r>
              <a:rPr lang="en-US" sz="2400" b="1" dirty="0" err="1" smtClean="0">
                <a:solidFill>
                  <a:srgbClr val="0070C0"/>
                </a:solidFill>
                <a:latin typeface="Verdana" pitchFamily="34" charset="0"/>
                <a:ea typeface="Verdana" pitchFamily="34" charset="0"/>
                <a:cs typeface="Verdana" pitchFamily="34" charset="0"/>
              </a:rPr>
              <a:t>vertikal</a:t>
            </a:r>
            <a:r>
              <a:rPr lang="en-US" sz="2400" b="1" dirty="0" smtClean="0">
                <a:solidFill>
                  <a:srgbClr val="0070C0"/>
                </a:solidFill>
                <a:latin typeface="Verdana" pitchFamily="34" charset="0"/>
                <a:ea typeface="Verdana" pitchFamily="34" charset="0"/>
                <a:cs typeface="Verdana" pitchFamily="34" charset="0"/>
              </a:rPr>
              <a:t> (</a:t>
            </a:r>
            <a:r>
              <a:rPr lang="en-US" sz="2400" b="1" dirty="0" err="1" smtClean="0">
                <a:solidFill>
                  <a:srgbClr val="0070C0"/>
                </a:solidFill>
                <a:latin typeface="Verdana" pitchFamily="34" charset="0"/>
                <a:ea typeface="Verdana" pitchFamily="34" charset="0"/>
                <a:cs typeface="Verdana" pitchFamily="34" charset="0"/>
              </a:rPr>
              <a:t>tampak</a:t>
            </a:r>
            <a:r>
              <a:rPr lang="en-US" sz="2400" b="1" dirty="0" smtClean="0">
                <a:solidFill>
                  <a:srgbClr val="0070C0"/>
                </a:solidFill>
                <a:latin typeface="Verdana" pitchFamily="34" charset="0"/>
                <a:ea typeface="Verdana" pitchFamily="34" charset="0"/>
                <a:cs typeface="Verdana" pitchFamily="34" charset="0"/>
              </a:rPr>
              <a:t> </a:t>
            </a:r>
            <a:r>
              <a:rPr lang="en-US" sz="2400" b="1" dirty="0" err="1" smtClean="0">
                <a:solidFill>
                  <a:srgbClr val="0070C0"/>
                </a:solidFill>
                <a:latin typeface="Verdana" pitchFamily="34" charset="0"/>
                <a:ea typeface="Verdana" pitchFamily="34" charset="0"/>
                <a:cs typeface="Verdana" pitchFamily="34" charset="0"/>
              </a:rPr>
              <a:t>depan</a:t>
            </a:r>
            <a:r>
              <a:rPr lang="en-US" sz="2400" b="1" dirty="0" smtClean="0">
                <a:solidFill>
                  <a:srgbClr val="0070C0"/>
                </a:solidFill>
                <a:latin typeface="Verdana" pitchFamily="34" charset="0"/>
                <a:ea typeface="Verdana" pitchFamily="34" charset="0"/>
                <a:cs typeface="Verdana" pitchFamily="34" charset="0"/>
              </a:rPr>
              <a:t>).</a:t>
            </a:r>
            <a:endParaRPr lang="fr-FR" sz="1400" b="1" dirty="0">
              <a:solidFill>
                <a:srgbClr val="0070C0"/>
              </a:solidFill>
              <a:latin typeface="Verdana" pitchFamily="34" charset="0"/>
              <a:ea typeface="Verdana" pitchFamily="34" charset="0"/>
              <a:cs typeface="Verdana" pitchFamily="34" charset="0"/>
            </a:endParaRPr>
          </a:p>
        </p:txBody>
      </p:sp>
      <p:pic>
        <p:nvPicPr>
          <p:cNvPr id="5" name="Picture 4" descr="proyeksi-miring01.jpg"/>
          <p:cNvPicPr>
            <a:picLocks noChangeAspect="1"/>
          </p:cNvPicPr>
          <p:nvPr/>
        </p:nvPicPr>
        <p:blipFill>
          <a:blip r:embed="rId2"/>
          <a:srcRect t="76042"/>
          <a:stretch>
            <a:fillRect/>
          </a:stretch>
        </p:blipFill>
        <p:spPr>
          <a:xfrm>
            <a:off x="1785918" y="3786190"/>
            <a:ext cx="5000660" cy="244424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500" fill="hold"/>
                                        <p:tgtEl>
                                          <p:spTgt spid="8194"/>
                                        </p:tgtEl>
                                        <p:attrNameLst>
                                          <p:attrName>ppt_w</p:attrName>
                                        </p:attrNameLst>
                                      </p:cBhvr>
                                      <p:tavLst>
                                        <p:tav tm="0">
                                          <p:val>
                                            <p:fltVal val="0"/>
                                          </p:val>
                                        </p:tav>
                                        <p:tav tm="100000">
                                          <p:val>
                                            <p:strVal val="#ppt_w"/>
                                          </p:val>
                                        </p:tav>
                                      </p:tavLst>
                                    </p:anim>
                                    <p:anim calcmode="lin" valueType="num">
                                      <p:cBhvr>
                                        <p:cTn id="8" dur="500" fill="hold"/>
                                        <p:tgtEl>
                                          <p:spTgt spid="8194"/>
                                        </p:tgtEl>
                                        <p:attrNameLst>
                                          <p:attrName>ppt_h</p:attrName>
                                        </p:attrNameLst>
                                      </p:cBhvr>
                                      <p:tavLst>
                                        <p:tav tm="0">
                                          <p:val>
                                            <p:fltVal val="0"/>
                                          </p:val>
                                        </p:tav>
                                        <p:tav tm="100000">
                                          <p:val>
                                            <p:strVal val="#ppt_h"/>
                                          </p:val>
                                        </p:tav>
                                      </p:tavLst>
                                    </p:anim>
                                    <p:animEffect transition="in" filter="fade">
                                      <p:cBhvr>
                                        <p:cTn id="9" dur="500"/>
                                        <p:tgtEl>
                                          <p:spTgt spid="819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9"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dissolve">
                                      <p:cBhvr>
                                        <p:cTn id="2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1071539" y="642918"/>
            <a:ext cx="7429552" cy="523220"/>
          </a:xfrm>
          <a:prstGeom prst="rect">
            <a:avLst/>
          </a:prstGeom>
          <a:noFill/>
          <a:ln w="9525">
            <a:noFill/>
            <a:miter lim="800000"/>
            <a:headEnd/>
            <a:tailEnd/>
          </a:ln>
          <a:effectLst/>
        </p:spPr>
        <p:txBody>
          <a:bodyPr wrap="square">
            <a:spAutoFit/>
          </a:bodyPr>
          <a:lstStyle/>
          <a:p>
            <a:pPr algn="ctr"/>
            <a:r>
              <a:rPr lang="id-ID" sz="2800" b="1" dirty="0" smtClean="0">
                <a:solidFill>
                  <a:srgbClr val="C00000"/>
                </a:solidFill>
                <a:latin typeface="Kozuka Gothic Pro B" pitchFamily="34" charset="-128"/>
                <a:ea typeface="Kozuka Gothic Pro B" pitchFamily="34" charset="-128"/>
              </a:rPr>
              <a:t>SUDUT </a:t>
            </a:r>
            <a:r>
              <a:rPr lang="id-ID" sz="2800" b="1" dirty="0" smtClean="0">
                <a:solidFill>
                  <a:srgbClr val="C00000"/>
                </a:solidFill>
                <a:latin typeface="Kozuka Gothic Pro B" pitchFamily="34" charset="-128"/>
                <a:ea typeface="Kozuka Gothic Pro B" pitchFamily="34" charset="-128"/>
              </a:rPr>
              <a:t>GAMBAR PADA PROYEKSI MIRING </a:t>
            </a:r>
            <a:endParaRPr lang="fr-FR" sz="1600" dirty="0">
              <a:solidFill>
                <a:srgbClr val="C00000"/>
              </a:solidFill>
              <a:latin typeface="Kozuka Gothic Pro B" pitchFamily="34" charset="-128"/>
              <a:ea typeface="Kozuka Gothic Pro B" pitchFamily="34" charset="-128"/>
            </a:endParaRPr>
          </a:p>
        </p:txBody>
      </p:sp>
      <p:sp>
        <p:nvSpPr>
          <p:cNvPr id="4" name="Text Box 2"/>
          <p:cNvSpPr txBox="1">
            <a:spLocks noChangeArrowheads="1"/>
          </p:cNvSpPr>
          <p:nvPr/>
        </p:nvSpPr>
        <p:spPr bwMode="auto">
          <a:xfrm>
            <a:off x="785786" y="1214422"/>
            <a:ext cx="7858180" cy="1200329"/>
          </a:xfrm>
          <a:prstGeom prst="rect">
            <a:avLst/>
          </a:prstGeom>
          <a:noFill/>
          <a:ln w="9525">
            <a:noFill/>
            <a:miter lim="800000"/>
            <a:headEnd/>
            <a:tailEnd/>
          </a:ln>
          <a:effectLst/>
        </p:spPr>
        <p:txBody>
          <a:bodyPr wrap="square">
            <a:spAutoFit/>
          </a:bodyPr>
          <a:lstStyle/>
          <a:p>
            <a:r>
              <a:rPr lang="en-US" sz="2400" b="1" dirty="0" err="1" smtClean="0">
                <a:solidFill>
                  <a:srgbClr val="0070C0"/>
                </a:solidFill>
                <a:latin typeface="Verdana" pitchFamily="34" charset="0"/>
                <a:ea typeface="Verdana" pitchFamily="34" charset="0"/>
                <a:cs typeface="Verdana" pitchFamily="34" charset="0"/>
              </a:rPr>
              <a:t>Sudut</a:t>
            </a:r>
            <a:r>
              <a:rPr lang="en-US" sz="2400" b="1" dirty="0" smtClean="0">
                <a:solidFill>
                  <a:srgbClr val="0070C0"/>
                </a:solidFill>
                <a:latin typeface="Verdana" pitchFamily="34" charset="0"/>
                <a:ea typeface="Verdana" pitchFamily="34" charset="0"/>
                <a:cs typeface="Verdana" pitchFamily="34" charset="0"/>
              </a:rPr>
              <a:t> yang </a:t>
            </a:r>
            <a:r>
              <a:rPr lang="en-US" sz="2400" b="1" dirty="0" err="1" smtClean="0">
                <a:solidFill>
                  <a:srgbClr val="0070C0"/>
                </a:solidFill>
                <a:latin typeface="Verdana" pitchFamily="34" charset="0"/>
                <a:ea typeface="Verdana" pitchFamily="34" charset="0"/>
                <a:cs typeface="Verdana" pitchFamily="34" charset="0"/>
              </a:rPr>
              <a:t>menggambarkan</a:t>
            </a:r>
            <a:r>
              <a:rPr lang="en-US" sz="2400" b="1" dirty="0" smtClean="0">
                <a:solidFill>
                  <a:srgbClr val="0070C0"/>
                </a:solidFill>
                <a:latin typeface="Verdana" pitchFamily="34" charset="0"/>
                <a:ea typeface="Verdana" pitchFamily="34" charset="0"/>
                <a:cs typeface="Verdana" pitchFamily="34" charset="0"/>
              </a:rPr>
              <a:t> </a:t>
            </a:r>
            <a:r>
              <a:rPr lang="en-US" sz="2400" b="1" dirty="0" err="1" smtClean="0">
                <a:solidFill>
                  <a:srgbClr val="0070C0"/>
                </a:solidFill>
                <a:latin typeface="Verdana" pitchFamily="34" charset="0"/>
                <a:ea typeface="Verdana" pitchFamily="34" charset="0"/>
                <a:cs typeface="Verdana" pitchFamily="34" charset="0"/>
              </a:rPr>
              <a:t>kedalaman</a:t>
            </a:r>
            <a:r>
              <a:rPr lang="en-US" sz="2400" b="1" dirty="0" smtClean="0">
                <a:solidFill>
                  <a:srgbClr val="0070C0"/>
                </a:solidFill>
                <a:latin typeface="Verdana" pitchFamily="34" charset="0"/>
                <a:ea typeface="Verdana" pitchFamily="34" charset="0"/>
                <a:cs typeface="Verdana" pitchFamily="34" charset="0"/>
              </a:rPr>
              <a:t> </a:t>
            </a:r>
            <a:r>
              <a:rPr lang="en-US" sz="2400" b="1" dirty="0" err="1" smtClean="0">
                <a:solidFill>
                  <a:srgbClr val="0070C0"/>
                </a:solidFill>
                <a:latin typeface="Verdana" pitchFamily="34" charset="0"/>
                <a:ea typeface="Verdana" pitchFamily="34" charset="0"/>
                <a:cs typeface="Verdana" pitchFamily="34" charset="0"/>
              </a:rPr>
              <a:t>biasanya</a:t>
            </a:r>
            <a:r>
              <a:rPr lang="en-US" sz="2400" b="1" dirty="0" smtClean="0">
                <a:solidFill>
                  <a:srgbClr val="0070C0"/>
                </a:solidFill>
                <a:latin typeface="Verdana" pitchFamily="34" charset="0"/>
                <a:ea typeface="Verdana" pitchFamily="34" charset="0"/>
                <a:cs typeface="Verdana" pitchFamily="34" charset="0"/>
              </a:rPr>
              <a:t> 30</a:t>
            </a:r>
            <a:r>
              <a:rPr lang="id-ID" sz="2400" b="1" baseline="30000" dirty="0" smtClean="0">
                <a:solidFill>
                  <a:srgbClr val="0070C0"/>
                </a:solidFill>
                <a:latin typeface="Verdana" pitchFamily="34" charset="0"/>
                <a:ea typeface="Verdana" pitchFamily="34" charset="0"/>
                <a:cs typeface="Verdana" pitchFamily="34" charset="0"/>
              </a:rPr>
              <a:t>0</a:t>
            </a:r>
            <a:r>
              <a:rPr lang="en-US" sz="2400" b="1" dirty="0" smtClean="0">
                <a:solidFill>
                  <a:srgbClr val="0070C0"/>
                </a:solidFill>
                <a:latin typeface="Verdana" pitchFamily="34" charset="0"/>
                <a:ea typeface="Verdana" pitchFamily="34" charset="0"/>
                <a:cs typeface="Verdana" pitchFamily="34" charset="0"/>
              </a:rPr>
              <a:t>, 45</a:t>
            </a:r>
            <a:r>
              <a:rPr lang="id-ID" sz="2400" b="1" baseline="30000" dirty="0" smtClean="0">
                <a:solidFill>
                  <a:srgbClr val="0070C0"/>
                </a:solidFill>
                <a:latin typeface="Verdana" pitchFamily="34" charset="0"/>
                <a:ea typeface="Verdana" pitchFamily="34" charset="0"/>
                <a:cs typeface="Verdana" pitchFamily="34" charset="0"/>
              </a:rPr>
              <a:t>0</a:t>
            </a:r>
            <a:r>
              <a:rPr lang="en-US" sz="2400" b="1" dirty="0" smtClean="0">
                <a:solidFill>
                  <a:srgbClr val="0070C0"/>
                </a:solidFill>
                <a:latin typeface="Verdana" pitchFamily="34" charset="0"/>
                <a:ea typeface="Verdana" pitchFamily="34" charset="0"/>
                <a:cs typeface="Verdana" pitchFamily="34" charset="0"/>
              </a:rPr>
              <a:t> </a:t>
            </a:r>
            <a:r>
              <a:rPr lang="en-US" sz="2400" b="1" dirty="0" err="1" smtClean="0">
                <a:solidFill>
                  <a:srgbClr val="0070C0"/>
                </a:solidFill>
                <a:latin typeface="Verdana" pitchFamily="34" charset="0"/>
                <a:ea typeface="Verdana" pitchFamily="34" charset="0"/>
                <a:cs typeface="Verdana" pitchFamily="34" charset="0"/>
              </a:rPr>
              <a:t>dan</a:t>
            </a:r>
            <a:r>
              <a:rPr lang="en-US" sz="2400" b="1" dirty="0" smtClean="0">
                <a:solidFill>
                  <a:srgbClr val="0070C0"/>
                </a:solidFill>
                <a:latin typeface="Verdana" pitchFamily="34" charset="0"/>
                <a:ea typeface="Verdana" pitchFamily="34" charset="0"/>
                <a:cs typeface="Verdana" pitchFamily="34" charset="0"/>
              </a:rPr>
              <a:t> 60</a:t>
            </a:r>
            <a:r>
              <a:rPr lang="id-ID" sz="2400" b="1" baseline="30000" dirty="0" smtClean="0">
                <a:solidFill>
                  <a:srgbClr val="0070C0"/>
                </a:solidFill>
                <a:latin typeface="Verdana" pitchFamily="34" charset="0"/>
                <a:ea typeface="Verdana" pitchFamily="34" charset="0"/>
                <a:cs typeface="Verdana" pitchFamily="34" charset="0"/>
              </a:rPr>
              <a:t>0</a:t>
            </a:r>
            <a:r>
              <a:rPr lang="en-US" sz="2400" b="1" dirty="0" smtClean="0">
                <a:solidFill>
                  <a:srgbClr val="0070C0"/>
                </a:solidFill>
                <a:latin typeface="Verdana" pitchFamily="34" charset="0"/>
                <a:ea typeface="Verdana" pitchFamily="34" charset="0"/>
                <a:cs typeface="Verdana" pitchFamily="34" charset="0"/>
              </a:rPr>
              <a:t> </a:t>
            </a:r>
            <a:r>
              <a:rPr lang="en-US" sz="2400" b="1" dirty="0" err="1" smtClean="0">
                <a:solidFill>
                  <a:srgbClr val="0070C0"/>
                </a:solidFill>
                <a:latin typeface="Verdana" pitchFamily="34" charset="0"/>
                <a:ea typeface="Verdana" pitchFamily="34" charset="0"/>
                <a:cs typeface="Verdana" pitchFamily="34" charset="0"/>
              </a:rPr>
              <a:t>terhadap</a:t>
            </a:r>
            <a:r>
              <a:rPr lang="en-US" sz="2400" b="1" dirty="0" smtClean="0">
                <a:solidFill>
                  <a:srgbClr val="0070C0"/>
                </a:solidFill>
                <a:latin typeface="Verdana" pitchFamily="34" charset="0"/>
                <a:ea typeface="Verdana" pitchFamily="34" charset="0"/>
                <a:cs typeface="Verdana" pitchFamily="34" charset="0"/>
              </a:rPr>
              <a:t> </a:t>
            </a:r>
            <a:r>
              <a:rPr lang="en-US" sz="2400" b="1" dirty="0" err="1" smtClean="0">
                <a:solidFill>
                  <a:srgbClr val="0070C0"/>
                </a:solidFill>
                <a:latin typeface="Verdana" pitchFamily="34" charset="0"/>
                <a:ea typeface="Verdana" pitchFamily="34" charset="0"/>
                <a:cs typeface="Verdana" pitchFamily="34" charset="0"/>
              </a:rPr>
              <a:t>sumbu</a:t>
            </a:r>
            <a:r>
              <a:rPr lang="en-US" sz="2400" b="1" dirty="0" smtClean="0">
                <a:solidFill>
                  <a:srgbClr val="0070C0"/>
                </a:solidFill>
                <a:latin typeface="Verdana" pitchFamily="34" charset="0"/>
                <a:ea typeface="Verdana" pitchFamily="34" charset="0"/>
                <a:cs typeface="Verdana" pitchFamily="34" charset="0"/>
              </a:rPr>
              <a:t> </a:t>
            </a:r>
            <a:r>
              <a:rPr lang="en-US" sz="2400" b="1" dirty="0" err="1" smtClean="0">
                <a:solidFill>
                  <a:srgbClr val="0070C0"/>
                </a:solidFill>
                <a:latin typeface="Verdana" pitchFamily="34" charset="0"/>
                <a:ea typeface="Verdana" pitchFamily="34" charset="0"/>
                <a:cs typeface="Verdana" pitchFamily="34" charset="0"/>
              </a:rPr>
              <a:t>horisontal</a:t>
            </a:r>
            <a:endParaRPr lang="fr-FR" sz="1400" b="1" dirty="0">
              <a:solidFill>
                <a:srgbClr val="0070C0"/>
              </a:solidFill>
              <a:latin typeface="Verdana" pitchFamily="34" charset="0"/>
              <a:ea typeface="Verdana" pitchFamily="34" charset="0"/>
              <a:cs typeface="Verdana" pitchFamily="34" charset="0"/>
            </a:endParaRPr>
          </a:p>
        </p:txBody>
      </p:sp>
      <p:sp>
        <p:nvSpPr>
          <p:cNvPr id="5" name="Text Box 2"/>
          <p:cNvSpPr txBox="1">
            <a:spLocks noChangeArrowheads="1"/>
          </p:cNvSpPr>
          <p:nvPr/>
        </p:nvSpPr>
        <p:spPr bwMode="auto">
          <a:xfrm>
            <a:off x="785786" y="2428868"/>
            <a:ext cx="7858180" cy="1200329"/>
          </a:xfrm>
          <a:prstGeom prst="rect">
            <a:avLst/>
          </a:prstGeom>
          <a:noFill/>
          <a:ln w="9525">
            <a:noFill/>
            <a:miter lim="800000"/>
            <a:headEnd/>
            <a:tailEnd/>
          </a:ln>
          <a:effectLst/>
        </p:spPr>
        <p:txBody>
          <a:bodyPr wrap="square">
            <a:spAutoFit/>
          </a:bodyPr>
          <a:lstStyle/>
          <a:p>
            <a:r>
              <a:rPr lang="en-US" sz="2400" b="1" dirty="0" err="1" smtClean="0">
                <a:solidFill>
                  <a:srgbClr val="0070C0"/>
                </a:solidFill>
                <a:latin typeface="Verdana" pitchFamily="34" charset="0"/>
                <a:ea typeface="Verdana" pitchFamily="34" charset="0"/>
                <a:cs typeface="Verdana" pitchFamily="34" charset="0"/>
              </a:rPr>
              <a:t>Sudut-sudut</a:t>
            </a:r>
            <a:r>
              <a:rPr lang="en-US" sz="2400" b="1" dirty="0" smtClean="0">
                <a:solidFill>
                  <a:srgbClr val="0070C0"/>
                </a:solidFill>
                <a:latin typeface="Verdana" pitchFamily="34" charset="0"/>
                <a:ea typeface="Verdana" pitchFamily="34" charset="0"/>
                <a:cs typeface="Verdana" pitchFamily="34" charset="0"/>
              </a:rPr>
              <a:t> </a:t>
            </a:r>
            <a:r>
              <a:rPr lang="en-US" sz="2400" b="1" dirty="0" err="1" smtClean="0">
                <a:solidFill>
                  <a:srgbClr val="0070C0"/>
                </a:solidFill>
                <a:latin typeface="Verdana" pitchFamily="34" charset="0"/>
                <a:ea typeface="Verdana" pitchFamily="34" charset="0"/>
                <a:cs typeface="Verdana" pitchFamily="34" charset="0"/>
              </a:rPr>
              <a:t>ini</a:t>
            </a:r>
            <a:r>
              <a:rPr lang="en-US" sz="2400" b="1" dirty="0" smtClean="0">
                <a:solidFill>
                  <a:srgbClr val="0070C0"/>
                </a:solidFill>
                <a:latin typeface="Verdana" pitchFamily="34" charset="0"/>
                <a:ea typeface="Verdana" pitchFamily="34" charset="0"/>
                <a:cs typeface="Verdana" pitchFamily="34" charset="0"/>
              </a:rPr>
              <a:t> </a:t>
            </a:r>
            <a:r>
              <a:rPr lang="en-US" sz="2400" b="1" dirty="0" err="1" smtClean="0">
                <a:solidFill>
                  <a:srgbClr val="0070C0"/>
                </a:solidFill>
                <a:latin typeface="Verdana" pitchFamily="34" charset="0"/>
                <a:ea typeface="Verdana" pitchFamily="34" charset="0"/>
                <a:cs typeface="Verdana" pitchFamily="34" charset="0"/>
              </a:rPr>
              <a:t>dipakai</a:t>
            </a:r>
            <a:r>
              <a:rPr lang="en-US" sz="2400" b="1" dirty="0" smtClean="0">
                <a:solidFill>
                  <a:srgbClr val="0070C0"/>
                </a:solidFill>
                <a:latin typeface="Verdana" pitchFamily="34" charset="0"/>
                <a:ea typeface="Verdana" pitchFamily="34" charset="0"/>
                <a:cs typeface="Verdana" pitchFamily="34" charset="0"/>
              </a:rPr>
              <a:t> </a:t>
            </a:r>
            <a:r>
              <a:rPr lang="en-US" sz="2400" b="1" dirty="0" err="1" smtClean="0">
                <a:solidFill>
                  <a:srgbClr val="0070C0"/>
                </a:solidFill>
                <a:latin typeface="Verdana" pitchFamily="34" charset="0"/>
                <a:ea typeface="Verdana" pitchFamily="34" charset="0"/>
                <a:cs typeface="Verdana" pitchFamily="34" charset="0"/>
              </a:rPr>
              <a:t>karena</a:t>
            </a:r>
            <a:r>
              <a:rPr lang="en-US" sz="2400" b="1" dirty="0" smtClean="0">
                <a:solidFill>
                  <a:srgbClr val="0070C0"/>
                </a:solidFill>
                <a:latin typeface="Verdana" pitchFamily="34" charset="0"/>
                <a:ea typeface="Verdana" pitchFamily="34" charset="0"/>
                <a:cs typeface="Verdana" pitchFamily="34" charset="0"/>
              </a:rPr>
              <a:t> </a:t>
            </a:r>
            <a:r>
              <a:rPr lang="en-US" sz="2400" b="1" dirty="0" err="1" smtClean="0">
                <a:solidFill>
                  <a:srgbClr val="0070C0"/>
                </a:solidFill>
                <a:latin typeface="Verdana" pitchFamily="34" charset="0"/>
                <a:ea typeface="Verdana" pitchFamily="34" charset="0"/>
                <a:cs typeface="Verdana" pitchFamily="34" charset="0"/>
              </a:rPr>
              <a:t>sudah</a:t>
            </a:r>
            <a:r>
              <a:rPr lang="en-US" sz="2400" b="1" dirty="0" smtClean="0">
                <a:solidFill>
                  <a:srgbClr val="0070C0"/>
                </a:solidFill>
                <a:latin typeface="Verdana" pitchFamily="34" charset="0"/>
                <a:ea typeface="Verdana" pitchFamily="34" charset="0"/>
                <a:cs typeface="Verdana" pitchFamily="34" charset="0"/>
              </a:rPr>
              <a:t> </a:t>
            </a:r>
            <a:r>
              <a:rPr lang="en-US" sz="2400" b="1" dirty="0" err="1" smtClean="0">
                <a:solidFill>
                  <a:srgbClr val="0070C0"/>
                </a:solidFill>
                <a:latin typeface="Verdana" pitchFamily="34" charset="0"/>
                <a:ea typeface="Verdana" pitchFamily="34" charset="0"/>
                <a:cs typeface="Verdana" pitchFamily="34" charset="0"/>
              </a:rPr>
              <a:t>banyak</a:t>
            </a:r>
            <a:r>
              <a:rPr lang="en-US" sz="2400" b="1" dirty="0" smtClean="0">
                <a:solidFill>
                  <a:srgbClr val="0070C0"/>
                </a:solidFill>
                <a:latin typeface="Verdana" pitchFamily="34" charset="0"/>
                <a:ea typeface="Verdana" pitchFamily="34" charset="0"/>
                <a:cs typeface="Verdana" pitchFamily="34" charset="0"/>
              </a:rPr>
              <a:t> </a:t>
            </a:r>
            <a:r>
              <a:rPr lang="id-ID" sz="2400" b="1" dirty="0" smtClean="0">
                <a:solidFill>
                  <a:srgbClr val="0070C0"/>
                </a:solidFill>
                <a:latin typeface="Verdana" pitchFamily="34" charset="0"/>
                <a:ea typeface="Verdana" pitchFamily="34" charset="0"/>
                <a:cs typeface="Verdana" pitchFamily="34" charset="0"/>
              </a:rPr>
              <a:t>mistar </a:t>
            </a:r>
            <a:r>
              <a:rPr lang="en-US" sz="2400" b="1" dirty="0" err="1" smtClean="0">
                <a:solidFill>
                  <a:srgbClr val="0070C0"/>
                </a:solidFill>
                <a:latin typeface="Verdana" pitchFamily="34" charset="0"/>
                <a:ea typeface="Verdana" pitchFamily="34" charset="0"/>
                <a:cs typeface="Verdana" pitchFamily="34" charset="0"/>
              </a:rPr>
              <a:t>segitiga</a:t>
            </a:r>
            <a:r>
              <a:rPr lang="en-US" sz="2400" b="1" dirty="0" smtClean="0">
                <a:solidFill>
                  <a:srgbClr val="0070C0"/>
                </a:solidFill>
                <a:latin typeface="Verdana" pitchFamily="34" charset="0"/>
                <a:ea typeface="Verdana" pitchFamily="34" charset="0"/>
                <a:cs typeface="Verdana" pitchFamily="34" charset="0"/>
              </a:rPr>
              <a:t> </a:t>
            </a:r>
            <a:r>
              <a:rPr lang="en-US" sz="2400" b="1" dirty="0" smtClean="0">
                <a:solidFill>
                  <a:srgbClr val="0070C0"/>
                </a:solidFill>
                <a:latin typeface="Verdana" pitchFamily="34" charset="0"/>
                <a:ea typeface="Verdana" pitchFamily="34" charset="0"/>
                <a:cs typeface="Verdana" pitchFamily="34" charset="0"/>
              </a:rPr>
              <a:t>yang </a:t>
            </a:r>
            <a:r>
              <a:rPr lang="en-US" sz="2400" b="1" dirty="0" err="1" smtClean="0">
                <a:solidFill>
                  <a:srgbClr val="0070C0"/>
                </a:solidFill>
                <a:latin typeface="Verdana" pitchFamily="34" charset="0"/>
                <a:ea typeface="Verdana" pitchFamily="34" charset="0"/>
                <a:cs typeface="Verdana" pitchFamily="34" charset="0"/>
              </a:rPr>
              <a:t>mempunyai</a:t>
            </a:r>
            <a:r>
              <a:rPr lang="en-US" sz="2400" b="1" dirty="0" smtClean="0">
                <a:solidFill>
                  <a:srgbClr val="0070C0"/>
                </a:solidFill>
                <a:latin typeface="Verdana" pitchFamily="34" charset="0"/>
                <a:ea typeface="Verdana" pitchFamily="34" charset="0"/>
                <a:cs typeface="Verdana" pitchFamily="34" charset="0"/>
              </a:rPr>
              <a:t> </a:t>
            </a:r>
            <a:r>
              <a:rPr lang="en-US" sz="2400" b="1" dirty="0" err="1" smtClean="0">
                <a:solidFill>
                  <a:srgbClr val="0070C0"/>
                </a:solidFill>
                <a:latin typeface="Verdana" pitchFamily="34" charset="0"/>
                <a:ea typeface="Verdana" pitchFamily="34" charset="0"/>
                <a:cs typeface="Verdana" pitchFamily="34" charset="0"/>
              </a:rPr>
              <a:t>sudut</a:t>
            </a:r>
            <a:r>
              <a:rPr lang="en-US" sz="2400" b="1" dirty="0" smtClean="0">
                <a:solidFill>
                  <a:srgbClr val="0070C0"/>
                </a:solidFill>
                <a:latin typeface="Verdana" pitchFamily="34" charset="0"/>
                <a:ea typeface="Verdana" pitchFamily="34" charset="0"/>
                <a:cs typeface="Verdana" pitchFamily="34" charset="0"/>
              </a:rPr>
              <a:t> </a:t>
            </a:r>
            <a:r>
              <a:rPr lang="en-US" sz="2400" b="1" dirty="0" err="1" smtClean="0">
                <a:solidFill>
                  <a:srgbClr val="0070C0"/>
                </a:solidFill>
                <a:latin typeface="Verdana" pitchFamily="34" charset="0"/>
                <a:ea typeface="Verdana" pitchFamily="34" charset="0"/>
                <a:cs typeface="Verdana" pitchFamily="34" charset="0"/>
              </a:rPr>
              <a:t>ini</a:t>
            </a:r>
            <a:endParaRPr lang="fr-FR" sz="1400" b="1" dirty="0">
              <a:solidFill>
                <a:srgbClr val="0070C0"/>
              </a:solidFill>
              <a:latin typeface="Verdana" pitchFamily="34" charset="0"/>
              <a:ea typeface="Verdana" pitchFamily="34" charset="0"/>
              <a:cs typeface="Verdana" pitchFamily="34" charset="0"/>
            </a:endParaRPr>
          </a:p>
        </p:txBody>
      </p:sp>
      <p:pic>
        <p:nvPicPr>
          <p:cNvPr id="4098" name="Picture 2"/>
          <p:cNvPicPr>
            <a:picLocks noChangeAspect="1" noChangeArrowheads="1"/>
          </p:cNvPicPr>
          <p:nvPr/>
        </p:nvPicPr>
        <p:blipFill>
          <a:blip r:embed="rId2"/>
          <a:srcRect/>
          <a:stretch>
            <a:fillRect/>
          </a:stretch>
        </p:blipFill>
        <p:spPr bwMode="auto">
          <a:xfrm>
            <a:off x="1000099" y="3643314"/>
            <a:ext cx="7143801" cy="2986025"/>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500" fill="hold"/>
                                        <p:tgtEl>
                                          <p:spTgt spid="8194"/>
                                        </p:tgtEl>
                                        <p:attrNameLst>
                                          <p:attrName>ppt_w</p:attrName>
                                        </p:attrNameLst>
                                      </p:cBhvr>
                                      <p:tavLst>
                                        <p:tav tm="0">
                                          <p:val>
                                            <p:fltVal val="0"/>
                                          </p:val>
                                        </p:tav>
                                        <p:tav tm="100000">
                                          <p:val>
                                            <p:strVal val="#ppt_w"/>
                                          </p:val>
                                        </p:tav>
                                      </p:tavLst>
                                    </p:anim>
                                    <p:anim calcmode="lin" valueType="num">
                                      <p:cBhvr>
                                        <p:cTn id="8" dur="500" fill="hold"/>
                                        <p:tgtEl>
                                          <p:spTgt spid="8194"/>
                                        </p:tgtEl>
                                        <p:attrNameLst>
                                          <p:attrName>ppt_h</p:attrName>
                                        </p:attrNameLst>
                                      </p:cBhvr>
                                      <p:tavLst>
                                        <p:tav tm="0">
                                          <p:val>
                                            <p:fltVal val="0"/>
                                          </p:val>
                                        </p:tav>
                                        <p:tav tm="100000">
                                          <p:val>
                                            <p:strVal val="#ppt_h"/>
                                          </p:val>
                                        </p:tav>
                                      </p:tavLst>
                                    </p:anim>
                                    <p:animEffect transition="in" filter="fade">
                                      <p:cBhvr>
                                        <p:cTn id="9" dur="500"/>
                                        <p:tgtEl>
                                          <p:spTgt spid="819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500" fill="hold"/>
                                        <p:tgtEl>
                                          <p:spTgt spid="5"/>
                                        </p:tgtEl>
                                        <p:attrNameLst>
                                          <p:attrName>ppt_w</p:attrName>
                                        </p:attrNameLst>
                                      </p:cBhvr>
                                      <p:tavLst>
                                        <p:tav tm="0">
                                          <p:val>
                                            <p:fltVal val="0"/>
                                          </p:val>
                                        </p:tav>
                                        <p:tav tm="100000">
                                          <p:val>
                                            <p:strVal val="#ppt_w"/>
                                          </p:val>
                                        </p:tav>
                                      </p:tavLst>
                                    </p:anim>
                                    <p:anim calcmode="lin" valueType="num">
                                      <p:cBhvr>
                                        <p:cTn id="22" dur="500" fill="hold"/>
                                        <p:tgtEl>
                                          <p:spTgt spid="5"/>
                                        </p:tgtEl>
                                        <p:attrNameLst>
                                          <p:attrName>ppt_h</p:attrName>
                                        </p:attrNameLst>
                                      </p:cBhvr>
                                      <p:tavLst>
                                        <p:tav tm="0">
                                          <p:val>
                                            <p:fltVal val="0"/>
                                          </p:val>
                                        </p:tav>
                                        <p:tav tm="100000">
                                          <p:val>
                                            <p:strVal val="#ppt_h"/>
                                          </p:val>
                                        </p:tav>
                                      </p:tavLst>
                                    </p:anim>
                                    <p:animEffect transition="in" filter="fade">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5" presetClass="entr" presetSubtype="10" fill="hold" nodeType="clickEffect">
                                  <p:stCondLst>
                                    <p:cond delay="0"/>
                                  </p:stCondLst>
                                  <p:childTnLst>
                                    <p:set>
                                      <p:cBhvr>
                                        <p:cTn id="27" dur="1" fill="hold">
                                          <p:stCondLst>
                                            <p:cond delay="0"/>
                                          </p:stCondLst>
                                        </p:cTn>
                                        <p:tgtEl>
                                          <p:spTgt spid="4098"/>
                                        </p:tgtEl>
                                        <p:attrNameLst>
                                          <p:attrName>style.visibility</p:attrName>
                                        </p:attrNameLst>
                                      </p:cBhvr>
                                      <p:to>
                                        <p:strVal val="visible"/>
                                      </p:to>
                                    </p:set>
                                    <p:animEffect transition="in" filter="checkerboard(across)">
                                      <p:cBhvr>
                                        <p:cTn id="28"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1785918" y="428604"/>
            <a:ext cx="5573962" cy="523220"/>
          </a:xfrm>
          <a:prstGeom prst="rect">
            <a:avLst/>
          </a:prstGeom>
          <a:noFill/>
          <a:ln w="9525">
            <a:noFill/>
            <a:miter lim="800000"/>
            <a:headEnd/>
            <a:tailEnd/>
          </a:ln>
          <a:effectLst/>
        </p:spPr>
        <p:txBody>
          <a:bodyPr wrap="none">
            <a:spAutoFit/>
          </a:bodyPr>
          <a:lstStyle/>
          <a:p>
            <a:r>
              <a:rPr lang="id-ID" sz="2800" b="1" dirty="0" smtClean="0">
                <a:solidFill>
                  <a:srgbClr val="C00000"/>
                </a:solidFill>
                <a:latin typeface="Kozuka Gothic Pro B" pitchFamily="34" charset="-128"/>
                <a:ea typeface="Kozuka Gothic Pro B" pitchFamily="34" charset="-128"/>
              </a:rPr>
              <a:t>KEKURANGAN PROYEKSI MIRING</a:t>
            </a:r>
            <a:endParaRPr lang="fr-FR" sz="1600" dirty="0">
              <a:solidFill>
                <a:srgbClr val="C00000"/>
              </a:solidFill>
              <a:latin typeface="Kozuka Gothic Pro B" pitchFamily="34" charset="-128"/>
              <a:ea typeface="Kozuka Gothic Pro B" pitchFamily="34" charset="-128"/>
            </a:endParaRPr>
          </a:p>
        </p:txBody>
      </p:sp>
      <p:sp>
        <p:nvSpPr>
          <p:cNvPr id="4" name="Text Box 2"/>
          <p:cNvSpPr txBox="1">
            <a:spLocks noChangeArrowheads="1"/>
          </p:cNvSpPr>
          <p:nvPr/>
        </p:nvSpPr>
        <p:spPr bwMode="auto">
          <a:xfrm>
            <a:off x="2928926" y="1142984"/>
            <a:ext cx="3095719" cy="461665"/>
          </a:xfrm>
          <a:prstGeom prst="rect">
            <a:avLst/>
          </a:prstGeom>
          <a:noFill/>
          <a:ln w="9525">
            <a:noFill/>
            <a:miter lim="800000"/>
            <a:headEnd/>
            <a:tailEnd/>
          </a:ln>
          <a:effectLst/>
        </p:spPr>
        <p:txBody>
          <a:bodyPr wrap="none">
            <a:spAutoFit/>
          </a:bodyPr>
          <a:lstStyle/>
          <a:p>
            <a:r>
              <a:rPr lang="id-ID" sz="2400" b="1" dirty="0" smtClean="0">
                <a:solidFill>
                  <a:srgbClr val="7030A0"/>
                </a:solidFill>
                <a:latin typeface="Tahoma" pitchFamily="34" charset="0"/>
                <a:ea typeface="Tahoma" pitchFamily="34" charset="0"/>
                <a:cs typeface="Tahoma" pitchFamily="34" charset="0"/>
              </a:rPr>
              <a:t>... Kurang alami ....</a:t>
            </a:r>
            <a:endParaRPr lang="fr-FR" sz="1400" dirty="0">
              <a:solidFill>
                <a:srgbClr val="7030A0"/>
              </a:solidFill>
              <a:latin typeface="Tahoma" pitchFamily="34" charset="0"/>
              <a:ea typeface="Tahoma" pitchFamily="34" charset="0"/>
              <a:cs typeface="Tahoma" pitchFamily="34" charset="0"/>
            </a:endParaRPr>
          </a:p>
        </p:txBody>
      </p:sp>
      <p:sp>
        <p:nvSpPr>
          <p:cNvPr id="5" name="Text Box 2"/>
          <p:cNvSpPr txBox="1">
            <a:spLocks noChangeArrowheads="1"/>
          </p:cNvSpPr>
          <p:nvPr/>
        </p:nvSpPr>
        <p:spPr bwMode="auto">
          <a:xfrm>
            <a:off x="785787" y="1714488"/>
            <a:ext cx="7929618" cy="1569660"/>
          </a:xfrm>
          <a:prstGeom prst="rect">
            <a:avLst/>
          </a:prstGeom>
          <a:noFill/>
          <a:ln w="9525">
            <a:noFill/>
            <a:miter lim="800000"/>
            <a:headEnd/>
            <a:tailEnd/>
          </a:ln>
          <a:effectLst/>
        </p:spPr>
        <p:txBody>
          <a:bodyPr wrap="square">
            <a:spAutoFit/>
          </a:bodyPr>
          <a:lstStyle/>
          <a:p>
            <a:r>
              <a:rPr lang="id-ID" sz="2400" b="1" dirty="0" smtClean="0">
                <a:solidFill>
                  <a:srgbClr val="336699"/>
                </a:solidFill>
                <a:latin typeface="Tahoma" pitchFamily="34" charset="0"/>
                <a:ea typeface="Tahoma" pitchFamily="34" charset="0"/>
                <a:cs typeface="Tahoma" pitchFamily="34" charset="0"/>
              </a:rPr>
              <a:t>Karena mata kita sudah terbiasa melihat objek-objek dengan semua garis sejajar yang mengumpul, gambar proyeksi miring terlihat terdistorsi</a:t>
            </a:r>
            <a:endParaRPr lang="fr-FR" sz="1400" dirty="0">
              <a:solidFill>
                <a:srgbClr val="336699"/>
              </a:solidFill>
              <a:latin typeface="Tahoma" pitchFamily="34" charset="0"/>
              <a:ea typeface="Tahoma" pitchFamily="34" charset="0"/>
              <a:cs typeface="Tahoma" pitchFamily="34" charset="0"/>
            </a:endParaRPr>
          </a:p>
        </p:txBody>
      </p:sp>
      <p:pic>
        <p:nvPicPr>
          <p:cNvPr id="6" name="Picture 5" descr="proyeksi-miring06.jpg"/>
          <p:cNvPicPr>
            <a:picLocks noChangeAspect="1"/>
          </p:cNvPicPr>
          <p:nvPr/>
        </p:nvPicPr>
        <p:blipFill>
          <a:blip r:embed="rId2"/>
          <a:srcRect t="43592" b="9949"/>
          <a:stretch>
            <a:fillRect/>
          </a:stretch>
        </p:blipFill>
        <p:spPr>
          <a:xfrm>
            <a:off x="571472" y="3286124"/>
            <a:ext cx="7306056" cy="335758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500" fill="hold"/>
                                        <p:tgtEl>
                                          <p:spTgt spid="8194"/>
                                        </p:tgtEl>
                                        <p:attrNameLst>
                                          <p:attrName>ppt_w</p:attrName>
                                        </p:attrNameLst>
                                      </p:cBhvr>
                                      <p:tavLst>
                                        <p:tav tm="0">
                                          <p:val>
                                            <p:fltVal val="0"/>
                                          </p:val>
                                        </p:tav>
                                        <p:tav tm="100000">
                                          <p:val>
                                            <p:strVal val="#ppt_w"/>
                                          </p:val>
                                        </p:tav>
                                      </p:tavLst>
                                    </p:anim>
                                    <p:anim calcmode="lin" valueType="num">
                                      <p:cBhvr>
                                        <p:cTn id="8" dur="500" fill="hold"/>
                                        <p:tgtEl>
                                          <p:spTgt spid="8194"/>
                                        </p:tgtEl>
                                        <p:attrNameLst>
                                          <p:attrName>ppt_h</p:attrName>
                                        </p:attrNameLst>
                                      </p:cBhvr>
                                      <p:tavLst>
                                        <p:tav tm="0">
                                          <p:val>
                                            <p:fltVal val="0"/>
                                          </p:val>
                                        </p:tav>
                                        <p:tav tm="100000">
                                          <p:val>
                                            <p:strVal val="#ppt_h"/>
                                          </p:val>
                                        </p:tav>
                                      </p:tavLst>
                                    </p:anim>
                                    <p:animEffect transition="in" filter="fade">
                                      <p:cBhvr>
                                        <p:cTn id="9" dur="500"/>
                                        <p:tgtEl>
                                          <p:spTgt spid="819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500" fill="hold"/>
                                        <p:tgtEl>
                                          <p:spTgt spid="5"/>
                                        </p:tgtEl>
                                        <p:attrNameLst>
                                          <p:attrName>ppt_w</p:attrName>
                                        </p:attrNameLst>
                                      </p:cBhvr>
                                      <p:tavLst>
                                        <p:tav tm="0">
                                          <p:val>
                                            <p:fltVal val="0"/>
                                          </p:val>
                                        </p:tav>
                                        <p:tav tm="100000">
                                          <p:val>
                                            <p:strVal val="#ppt_w"/>
                                          </p:val>
                                        </p:tav>
                                      </p:tavLst>
                                    </p:anim>
                                    <p:anim calcmode="lin" valueType="num">
                                      <p:cBhvr>
                                        <p:cTn id="22" dur="500" fill="hold"/>
                                        <p:tgtEl>
                                          <p:spTgt spid="5"/>
                                        </p:tgtEl>
                                        <p:attrNameLst>
                                          <p:attrName>ppt_h</p:attrName>
                                        </p:attrNameLst>
                                      </p:cBhvr>
                                      <p:tavLst>
                                        <p:tav tm="0">
                                          <p:val>
                                            <p:fltVal val="0"/>
                                          </p:val>
                                        </p:tav>
                                        <p:tav tm="100000">
                                          <p:val>
                                            <p:strVal val="#ppt_h"/>
                                          </p:val>
                                        </p:tav>
                                      </p:tavLst>
                                    </p:anim>
                                    <p:animEffect transition="in" filter="fade">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500" fill="hold"/>
                                        <p:tgtEl>
                                          <p:spTgt spid="6"/>
                                        </p:tgtEl>
                                        <p:attrNameLst>
                                          <p:attrName>ppt_w</p:attrName>
                                        </p:attrNameLst>
                                      </p:cBhvr>
                                      <p:tavLst>
                                        <p:tav tm="0">
                                          <p:val>
                                            <p:fltVal val="0"/>
                                          </p:val>
                                        </p:tav>
                                        <p:tav tm="100000">
                                          <p:val>
                                            <p:strVal val="#ppt_w"/>
                                          </p:val>
                                        </p:tav>
                                      </p:tavLst>
                                    </p:anim>
                                    <p:anim calcmode="lin" valueType="num">
                                      <p:cBhvr>
                                        <p:cTn id="29" dur="500" fill="hold"/>
                                        <p:tgtEl>
                                          <p:spTgt spid="6"/>
                                        </p:tgtEl>
                                        <p:attrNameLst>
                                          <p:attrName>ppt_h</p:attrName>
                                        </p:attrNameLst>
                                      </p:cBhvr>
                                      <p:tavLst>
                                        <p:tav tm="0">
                                          <p:val>
                                            <p:fltVal val="0"/>
                                          </p:val>
                                        </p:tav>
                                        <p:tav tm="100000">
                                          <p:val>
                                            <p:strVal val="#ppt_h"/>
                                          </p:val>
                                        </p:tav>
                                      </p:tavLst>
                                    </p:anim>
                                    <p:animEffect transition="in" filter="fade">
                                      <p:cBhvr>
                                        <p:cTn id="3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4"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1785919" y="428604"/>
            <a:ext cx="6072230" cy="954107"/>
          </a:xfrm>
          <a:prstGeom prst="rect">
            <a:avLst/>
          </a:prstGeom>
          <a:noFill/>
          <a:ln w="9525">
            <a:noFill/>
            <a:miter lim="800000"/>
            <a:headEnd/>
            <a:tailEnd/>
          </a:ln>
          <a:effectLst/>
        </p:spPr>
        <p:txBody>
          <a:bodyPr wrap="square">
            <a:spAutoFit/>
          </a:bodyPr>
          <a:lstStyle/>
          <a:p>
            <a:pPr algn="ctr"/>
            <a:r>
              <a:rPr lang="id-ID" sz="2800" b="1" dirty="0" smtClean="0">
                <a:solidFill>
                  <a:srgbClr val="C00000"/>
                </a:solidFill>
                <a:latin typeface="Kozuka Gothic Pro B" pitchFamily="34" charset="-128"/>
                <a:ea typeface="Kozuka Gothic Pro B" pitchFamily="34" charset="-128"/>
              </a:rPr>
              <a:t>CARA MENGATASI KEKURANGAN PROYEKSI MIRING</a:t>
            </a:r>
            <a:endParaRPr lang="fr-FR" sz="1600" dirty="0">
              <a:solidFill>
                <a:srgbClr val="C00000"/>
              </a:solidFill>
              <a:latin typeface="Kozuka Gothic Pro B" pitchFamily="34" charset="-128"/>
              <a:ea typeface="Kozuka Gothic Pro B" pitchFamily="34" charset="-128"/>
            </a:endParaRPr>
          </a:p>
        </p:txBody>
      </p:sp>
      <p:sp>
        <p:nvSpPr>
          <p:cNvPr id="4" name="Text Box 2"/>
          <p:cNvSpPr txBox="1">
            <a:spLocks noChangeArrowheads="1"/>
          </p:cNvSpPr>
          <p:nvPr/>
        </p:nvSpPr>
        <p:spPr bwMode="auto">
          <a:xfrm>
            <a:off x="714348" y="1428736"/>
            <a:ext cx="5925020" cy="461665"/>
          </a:xfrm>
          <a:prstGeom prst="rect">
            <a:avLst/>
          </a:prstGeom>
          <a:noFill/>
          <a:ln w="9525">
            <a:noFill/>
            <a:miter lim="800000"/>
            <a:headEnd/>
            <a:tailEnd/>
          </a:ln>
          <a:effectLst/>
        </p:spPr>
        <p:txBody>
          <a:bodyPr wrap="none">
            <a:spAutoFit/>
          </a:bodyPr>
          <a:lstStyle/>
          <a:p>
            <a:r>
              <a:rPr lang="id-ID" sz="2400" b="1" dirty="0" smtClean="0">
                <a:solidFill>
                  <a:srgbClr val="7030A0"/>
                </a:solidFill>
                <a:latin typeface="Tahoma" pitchFamily="34" charset="0"/>
                <a:ea typeface="Tahoma" pitchFamily="34" charset="0"/>
                <a:cs typeface="Tahoma" pitchFamily="34" charset="0"/>
              </a:rPr>
              <a:t>Memendekkan sumbu Z (kedalaman)</a:t>
            </a:r>
            <a:endParaRPr lang="fr-FR" sz="1400" dirty="0">
              <a:solidFill>
                <a:srgbClr val="7030A0"/>
              </a:solidFill>
              <a:latin typeface="Tahoma" pitchFamily="34" charset="0"/>
              <a:ea typeface="Tahoma" pitchFamily="34" charset="0"/>
              <a:cs typeface="Tahoma" pitchFamily="34" charset="0"/>
            </a:endParaRPr>
          </a:p>
        </p:txBody>
      </p:sp>
      <p:sp>
        <p:nvSpPr>
          <p:cNvPr id="5" name="Text Box 2"/>
          <p:cNvSpPr txBox="1">
            <a:spLocks noChangeArrowheads="1"/>
          </p:cNvSpPr>
          <p:nvPr/>
        </p:nvSpPr>
        <p:spPr bwMode="auto">
          <a:xfrm>
            <a:off x="714348" y="1857364"/>
            <a:ext cx="7929618" cy="1569660"/>
          </a:xfrm>
          <a:prstGeom prst="rect">
            <a:avLst/>
          </a:prstGeom>
          <a:noFill/>
          <a:ln w="9525">
            <a:noFill/>
            <a:miter lim="800000"/>
            <a:headEnd/>
            <a:tailEnd/>
          </a:ln>
          <a:effectLst/>
        </p:spPr>
        <p:txBody>
          <a:bodyPr wrap="square">
            <a:spAutoFit/>
          </a:bodyPr>
          <a:lstStyle/>
          <a:p>
            <a:r>
              <a:rPr lang="id-ID" sz="2400" b="1" dirty="0" smtClean="0">
                <a:solidFill>
                  <a:srgbClr val="336699"/>
                </a:solidFill>
                <a:latin typeface="Tahoma" pitchFamily="34" charset="0"/>
                <a:ea typeface="Tahoma" pitchFamily="34" charset="0"/>
                <a:cs typeface="Tahoma" pitchFamily="34" charset="0"/>
              </a:rPr>
              <a:t>Karena mata kita sudah terbiasa melihat objek-objek dengan semua garis sejajar yang mengumpul, gambar proyeksi miring terlihat terdistorsi</a:t>
            </a:r>
            <a:endParaRPr lang="fr-FR" sz="1400" dirty="0">
              <a:solidFill>
                <a:srgbClr val="336699"/>
              </a:solidFill>
              <a:latin typeface="Tahoma" pitchFamily="34" charset="0"/>
              <a:ea typeface="Tahoma" pitchFamily="34" charset="0"/>
              <a:cs typeface="Tahoma" pitchFamily="34" charset="0"/>
            </a:endParaRPr>
          </a:p>
        </p:txBody>
      </p:sp>
      <p:pic>
        <p:nvPicPr>
          <p:cNvPr id="6" name="Picture 5" descr="proyeksi-miring06.jpg"/>
          <p:cNvPicPr>
            <a:picLocks noChangeAspect="1"/>
          </p:cNvPicPr>
          <p:nvPr/>
        </p:nvPicPr>
        <p:blipFill>
          <a:blip r:embed="rId2"/>
          <a:srcRect l="4754" r="3334" b="64418"/>
          <a:stretch>
            <a:fillRect/>
          </a:stretch>
        </p:blipFill>
        <p:spPr>
          <a:xfrm>
            <a:off x="642909" y="3357562"/>
            <a:ext cx="8021737" cy="307183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500" fill="hold"/>
                                        <p:tgtEl>
                                          <p:spTgt spid="8194"/>
                                        </p:tgtEl>
                                        <p:attrNameLst>
                                          <p:attrName>ppt_w</p:attrName>
                                        </p:attrNameLst>
                                      </p:cBhvr>
                                      <p:tavLst>
                                        <p:tav tm="0">
                                          <p:val>
                                            <p:fltVal val="0"/>
                                          </p:val>
                                        </p:tav>
                                        <p:tav tm="100000">
                                          <p:val>
                                            <p:strVal val="#ppt_w"/>
                                          </p:val>
                                        </p:tav>
                                      </p:tavLst>
                                    </p:anim>
                                    <p:anim calcmode="lin" valueType="num">
                                      <p:cBhvr>
                                        <p:cTn id="8" dur="500" fill="hold"/>
                                        <p:tgtEl>
                                          <p:spTgt spid="8194"/>
                                        </p:tgtEl>
                                        <p:attrNameLst>
                                          <p:attrName>ppt_h</p:attrName>
                                        </p:attrNameLst>
                                      </p:cBhvr>
                                      <p:tavLst>
                                        <p:tav tm="0">
                                          <p:val>
                                            <p:fltVal val="0"/>
                                          </p:val>
                                        </p:tav>
                                        <p:tav tm="100000">
                                          <p:val>
                                            <p:strVal val="#ppt_h"/>
                                          </p:val>
                                        </p:tav>
                                      </p:tavLst>
                                    </p:anim>
                                    <p:animEffect transition="in" filter="fade">
                                      <p:cBhvr>
                                        <p:cTn id="9" dur="500"/>
                                        <p:tgtEl>
                                          <p:spTgt spid="819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500" fill="hold"/>
                                        <p:tgtEl>
                                          <p:spTgt spid="5"/>
                                        </p:tgtEl>
                                        <p:attrNameLst>
                                          <p:attrName>ppt_w</p:attrName>
                                        </p:attrNameLst>
                                      </p:cBhvr>
                                      <p:tavLst>
                                        <p:tav tm="0">
                                          <p:val>
                                            <p:fltVal val="0"/>
                                          </p:val>
                                        </p:tav>
                                        <p:tav tm="100000">
                                          <p:val>
                                            <p:strVal val="#ppt_w"/>
                                          </p:val>
                                        </p:tav>
                                      </p:tavLst>
                                    </p:anim>
                                    <p:anim calcmode="lin" valueType="num">
                                      <p:cBhvr>
                                        <p:cTn id="22" dur="500" fill="hold"/>
                                        <p:tgtEl>
                                          <p:spTgt spid="5"/>
                                        </p:tgtEl>
                                        <p:attrNameLst>
                                          <p:attrName>ppt_h</p:attrName>
                                        </p:attrNameLst>
                                      </p:cBhvr>
                                      <p:tavLst>
                                        <p:tav tm="0">
                                          <p:val>
                                            <p:fltVal val="0"/>
                                          </p:val>
                                        </p:tav>
                                        <p:tav tm="100000">
                                          <p:val>
                                            <p:strVal val="#ppt_h"/>
                                          </p:val>
                                        </p:tav>
                                      </p:tavLst>
                                    </p:anim>
                                    <p:animEffect transition="in" filter="fade">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9" presetClass="entr" presetSubtype="0"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dissolve">
                                      <p:cBhvr>
                                        <p:cTn id="2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4"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1357290" y="428604"/>
            <a:ext cx="6072230" cy="523220"/>
          </a:xfrm>
          <a:prstGeom prst="rect">
            <a:avLst/>
          </a:prstGeom>
          <a:noFill/>
          <a:ln w="9525">
            <a:noFill/>
            <a:miter lim="800000"/>
            <a:headEnd/>
            <a:tailEnd/>
          </a:ln>
          <a:effectLst/>
        </p:spPr>
        <p:txBody>
          <a:bodyPr wrap="square">
            <a:spAutoFit/>
          </a:bodyPr>
          <a:lstStyle/>
          <a:p>
            <a:pPr algn="ctr"/>
            <a:r>
              <a:rPr lang="id-ID" sz="2800" b="1" dirty="0" smtClean="0">
                <a:solidFill>
                  <a:srgbClr val="C00000"/>
                </a:solidFill>
                <a:latin typeface="Kozuka Gothic Pro B" pitchFamily="34" charset="-128"/>
                <a:ea typeface="Kozuka Gothic Pro B" pitchFamily="34" charset="-128"/>
              </a:rPr>
              <a:t>PEMENDEKAN SUMBU Z</a:t>
            </a:r>
            <a:endParaRPr lang="fr-FR" sz="1600" dirty="0">
              <a:solidFill>
                <a:srgbClr val="C00000"/>
              </a:solidFill>
              <a:latin typeface="Kozuka Gothic Pro B" pitchFamily="34" charset="-128"/>
              <a:ea typeface="Kozuka Gothic Pro B" pitchFamily="34" charset="-128"/>
            </a:endParaRPr>
          </a:p>
        </p:txBody>
      </p:sp>
      <p:sp>
        <p:nvSpPr>
          <p:cNvPr id="4" name="Text Box 2"/>
          <p:cNvSpPr txBox="1">
            <a:spLocks noChangeArrowheads="1"/>
          </p:cNvSpPr>
          <p:nvPr/>
        </p:nvSpPr>
        <p:spPr bwMode="auto">
          <a:xfrm>
            <a:off x="714348" y="1142984"/>
            <a:ext cx="6782626" cy="523220"/>
          </a:xfrm>
          <a:prstGeom prst="rect">
            <a:avLst/>
          </a:prstGeom>
          <a:noFill/>
          <a:ln w="9525">
            <a:noFill/>
            <a:miter lim="800000"/>
            <a:headEnd/>
            <a:tailEnd/>
          </a:ln>
          <a:effectLst/>
        </p:spPr>
        <p:txBody>
          <a:bodyPr wrap="none">
            <a:spAutoFit/>
          </a:bodyPr>
          <a:lstStyle/>
          <a:p>
            <a:r>
              <a:rPr lang="id-ID" sz="2800" b="1" dirty="0" smtClean="0">
                <a:solidFill>
                  <a:srgbClr val="7030A0"/>
                </a:solidFill>
                <a:latin typeface="Tahoma" pitchFamily="34" charset="0"/>
                <a:ea typeface="Tahoma" pitchFamily="34" charset="0"/>
                <a:cs typeface="Tahoma" pitchFamily="34" charset="0"/>
              </a:rPr>
              <a:t>Berapa skala pemendekan sumbu Z?</a:t>
            </a:r>
            <a:endParaRPr lang="fr-FR" sz="1600" dirty="0">
              <a:solidFill>
                <a:srgbClr val="7030A0"/>
              </a:solidFill>
              <a:latin typeface="Tahoma" pitchFamily="34" charset="0"/>
              <a:ea typeface="Tahoma" pitchFamily="34" charset="0"/>
              <a:cs typeface="Tahoma" pitchFamily="34" charset="0"/>
            </a:endParaRPr>
          </a:p>
        </p:txBody>
      </p:sp>
      <p:sp>
        <p:nvSpPr>
          <p:cNvPr id="5" name="Text Box 2"/>
          <p:cNvSpPr txBox="1">
            <a:spLocks noChangeArrowheads="1"/>
          </p:cNvSpPr>
          <p:nvPr/>
        </p:nvSpPr>
        <p:spPr bwMode="auto">
          <a:xfrm>
            <a:off x="714348" y="1714488"/>
            <a:ext cx="7929618" cy="1200329"/>
          </a:xfrm>
          <a:prstGeom prst="rect">
            <a:avLst/>
          </a:prstGeom>
          <a:noFill/>
          <a:ln w="9525">
            <a:noFill/>
            <a:miter lim="800000"/>
            <a:headEnd/>
            <a:tailEnd/>
          </a:ln>
          <a:effectLst/>
        </p:spPr>
        <p:txBody>
          <a:bodyPr wrap="square">
            <a:spAutoFit/>
          </a:bodyPr>
          <a:lstStyle/>
          <a:p>
            <a:r>
              <a:rPr lang="en-US" sz="2400" b="1" dirty="0" err="1" smtClean="0">
                <a:solidFill>
                  <a:srgbClr val="0070C0"/>
                </a:solidFill>
                <a:latin typeface="Verdana" pitchFamily="34" charset="0"/>
                <a:ea typeface="Verdana" pitchFamily="34" charset="0"/>
                <a:cs typeface="Verdana" pitchFamily="34" charset="0"/>
              </a:rPr>
              <a:t>Skala</a:t>
            </a:r>
            <a:r>
              <a:rPr lang="en-US" sz="2400" b="1" dirty="0" smtClean="0">
                <a:solidFill>
                  <a:srgbClr val="0070C0"/>
                </a:solidFill>
                <a:latin typeface="Verdana" pitchFamily="34" charset="0"/>
                <a:ea typeface="Verdana" pitchFamily="34" charset="0"/>
                <a:cs typeface="Verdana" pitchFamily="34" charset="0"/>
              </a:rPr>
              <a:t> </a:t>
            </a:r>
            <a:r>
              <a:rPr lang="en-US" sz="2400" b="1" dirty="0" err="1" smtClean="0">
                <a:solidFill>
                  <a:srgbClr val="0070C0"/>
                </a:solidFill>
                <a:latin typeface="Verdana" pitchFamily="34" charset="0"/>
                <a:ea typeface="Verdana" pitchFamily="34" charset="0"/>
                <a:cs typeface="Verdana" pitchFamily="34" charset="0"/>
              </a:rPr>
              <a:t>pemendekan</a:t>
            </a:r>
            <a:r>
              <a:rPr lang="en-US" sz="2400" b="1" dirty="0" smtClean="0">
                <a:solidFill>
                  <a:srgbClr val="0070C0"/>
                </a:solidFill>
                <a:latin typeface="Verdana" pitchFamily="34" charset="0"/>
                <a:ea typeface="Verdana" pitchFamily="34" charset="0"/>
                <a:cs typeface="Verdana" pitchFamily="34" charset="0"/>
              </a:rPr>
              <a:t> </a:t>
            </a:r>
            <a:r>
              <a:rPr lang="en-US" sz="2400" b="1" dirty="0" err="1" smtClean="0">
                <a:solidFill>
                  <a:srgbClr val="0070C0"/>
                </a:solidFill>
                <a:latin typeface="Verdana" pitchFamily="34" charset="0"/>
                <a:ea typeface="Verdana" pitchFamily="34" charset="0"/>
                <a:cs typeface="Verdana" pitchFamily="34" charset="0"/>
              </a:rPr>
              <a:t>ditentukan</a:t>
            </a:r>
            <a:r>
              <a:rPr lang="en-US" sz="2400" b="1" dirty="0" smtClean="0">
                <a:solidFill>
                  <a:srgbClr val="0070C0"/>
                </a:solidFill>
                <a:latin typeface="Verdana" pitchFamily="34" charset="0"/>
                <a:ea typeface="Verdana" pitchFamily="34" charset="0"/>
                <a:cs typeface="Verdana" pitchFamily="34" charset="0"/>
              </a:rPr>
              <a:t> </a:t>
            </a:r>
            <a:r>
              <a:rPr lang="en-US" sz="2400" b="1" dirty="0" err="1" smtClean="0">
                <a:solidFill>
                  <a:srgbClr val="0070C0"/>
                </a:solidFill>
                <a:latin typeface="Verdana" pitchFamily="34" charset="0"/>
                <a:ea typeface="Verdana" pitchFamily="34" charset="0"/>
                <a:cs typeface="Verdana" pitchFamily="34" charset="0"/>
              </a:rPr>
              <a:t>yaitu</a:t>
            </a:r>
            <a:r>
              <a:rPr lang="en-US" sz="2400" b="1" dirty="0" smtClean="0">
                <a:solidFill>
                  <a:srgbClr val="0070C0"/>
                </a:solidFill>
                <a:latin typeface="Verdana" pitchFamily="34" charset="0"/>
                <a:ea typeface="Verdana" pitchFamily="34" charset="0"/>
                <a:cs typeface="Verdana" pitchFamily="34" charset="0"/>
              </a:rPr>
              <a:t> 1/3, ½ </a:t>
            </a:r>
            <a:r>
              <a:rPr lang="en-US" sz="2400" b="1" dirty="0" err="1" smtClean="0">
                <a:solidFill>
                  <a:srgbClr val="0070C0"/>
                </a:solidFill>
                <a:latin typeface="Verdana" pitchFamily="34" charset="0"/>
                <a:ea typeface="Verdana" pitchFamily="34" charset="0"/>
                <a:cs typeface="Verdana" pitchFamily="34" charset="0"/>
              </a:rPr>
              <a:t>dan</a:t>
            </a:r>
            <a:r>
              <a:rPr lang="en-US" sz="2400" b="1" dirty="0" smtClean="0">
                <a:solidFill>
                  <a:srgbClr val="0070C0"/>
                </a:solidFill>
                <a:latin typeface="Verdana" pitchFamily="34" charset="0"/>
                <a:ea typeface="Verdana" pitchFamily="34" charset="0"/>
                <a:cs typeface="Verdana" pitchFamily="34" charset="0"/>
              </a:rPr>
              <a:t> ¾ </a:t>
            </a:r>
            <a:r>
              <a:rPr lang="en-US" sz="2400" b="1" dirty="0" err="1" smtClean="0">
                <a:solidFill>
                  <a:srgbClr val="0070C0"/>
                </a:solidFill>
                <a:latin typeface="Verdana" pitchFamily="34" charset="0"/>
                <a:ea typeface="Verdana" pitchFamily="34" charset="0"/>
                <a:cs typeface="Verdana" pitchFamily="34" charset="0"/>
              </a:rPr>
              <a:t>tergantung</a:t>
            </a:r>
            <a:r>
              <a:rPr lang="en-US" sz="2400" b="1" dirty="0" smtClean="0">
                <a:solidFill>
                  <a:srgbClr val="0070C0"/>
                </a:solidFill>
                <a:latin typeface="Verdana" pitchFamily="34" charset="0"/>
                <a:ea typeface="Verdana" pitchFamily="34" charset="0"/>
                <a:cs typeface="Verdana" pitchFamily="34" charset="0"/>
              </a:rPr>
              <a:t> </a:t>
            </a:r>
            <a:r>
              <a:rPr lang="en-US" sz="2400" b="1" dirty="0" err="1" smtClean="0">
                <a:solidFill>
                  <a:srgbClr val="0070C0"/>
                </a:solidFill>
                <a:latin typeface="Verdana" pitchFamily="34" charset="0"/>
                <a:ea typeface="Verdana" pitchFamily="34" charset="0"/>
                <a:cs typeface="Verdana" pitchFamily="34" charset="0"/>
              </a:rPr>
              <a:t>dari</a:t>
            </a:r>
            <a:r>
              <a:rPr lang="en-US" sz="2400" b="1" dirty="0" smtClean="0">
                <a:solidFill>
                  <a:srgbClr val="0070C0"/>
                </a:solidFill>
                <a:latin typeface="Verdana" pitchFamily="34" charset="0"/>
                <a:ea typeface="Verdana" pitchFamily="34" charset="0"/>
                <a:cs typeface="Verdana" pitchFamily="34" charset="0"/>
              </a:rPr>
              <a:t> </a:t>
            </a:r>
            <a:r>
              <a:rPr lang="en-US" sz="2400" b="1" dirty="0" err="1" smtClean="0">
                <a:solidFill>
                  <a:srgbClr val="0070C0"/>
                </a:solidFill>
                <a:latin typeface="Verdana" pitchFamily="34" charset="0"/>
                <a:ea typeface="Verdana" pitchFamily="34" charset="0"/>
                <a:cs typeface="Verdana" pitchFamily="34" charset="0"/>
              </a:rPr>
              <a:t>sudut</a:t>
            </a:r>
            <a:r>
              <a:rPr lang="en-US" sz="2400" b="1" dirty="0" smtClean="0">
                <a:solidFill>
                  <a:srgbClr val="0070C0"/>
                </a:solidFill>
                <a:latin typeface="Verdana" pitchFamily="34" charset="0"/>
                <a:ea typeface="Verdana" pitchFamily="34" charset="0"/>
                <a:cs typeface="Verdana" pitchFamily="34" charset="0"/>
              </a:rPr>
              <a:t> yang </a:t>
            </a:r>
            <a:r>
              <a:rPr lang="en-US" sz="2400" b="1" dirty="0" err="1" smtClean="0">
                <a:solidFill>
                  <a:srgbClr val="0070C0"/>
                </a:solidFill>
                <a:latin typeface="Verdana" pitchFamily="34" charset="0"/>
                <a:ea typeface="Verdana" pitchFamily="34" charset="0"/>
                <a:cs typeface="Verdana" pitchFamily="34" charset="0"/>
              </a:rPr>
              <a:t>dipergunakan</a:t>
            </a:r>
            <a:r>
              <a:rPr lang="id-ID" sz="2400" b="1" dirty="0" smtClean="0">
                <a:solidFill>
                  <a:srgbClr val="0070C0"/>
                </a:solidFill>
                <a:latin typeface="Verdana" pitchFamily="34" charset="0"/>
                <a:ea typeface="Verdana" pitchFamily="34" charset="0"/>
                <a:cs typeface="Verdana" pitchFamily="34" charset="0"/>
              </a:rPr>
              <a:t>.</a:t>
            </a:r>
            <a:endParaRPr lang="fr-FR" sz="1400" b="1" dirty="0">
              <a:solidFill>
                <a:srgbClr val="0070C0"/>
              </a:solidFill>
              <a:latin typeface="Verdana" pitchFamily="34" charset="0"/>
              <a:ea typeface="Verdana" pitchFamily="34" charset="0"/>
              <a:cs typeface="Verdana" pitchFamily="34" charset="0"/>
            </a:endParaRPr>
          </a:p>
        </p:txBody>
      </p:sp>
      <p:sp>
        <p:nvSpPr>
          <p:cNvPr id="6" name="Text Box 2"/>
          <p:cNvSpPr txBox="1">
            <a:spLocks noChangeArrowheads="1"/>
          </p:cNvSpPr>
          <p:nvPr/>
        </p:nvSpPr>
        <p:spPr bwMode="auto">
          <a:xfrm>
            <a:off x="714348" y="3357562"/>
            <a:ext cx="3214710" cy="1354217"/>
          </a:xfrm>
          <a:prstGeom prst="rect">
            <a:avLst/>
          </a:prstGeom>
          <a:noFill/>
          <a:ln w="9525">
            <a:noFill/>
            <a:miter lim="800000"/>
            <a:headEnd/>
            <a:tailEnd/>
          </a:ln>
          <a:effectLst/>
        </p:spPr>
        <p:txBody>
          <a:bodyPr wrap="square">
            <a:spAutoFit/>
          </a:bodyPr>
          <a:lstStyle/>
          <a:p>
            <a:pPr>
              <a:spcAft>
                <a:spcPts val="600"/>
              </a:spcAft>
              <a:buFont typeface="Arial" pitchFamily="34" charset="0"/>
              <a:buChar char="•"/>
            </a:pPr>
            <a:r>
              <a:rPr lang="en-US" sz="2400" b="1" dirty="0" smtClean="0">
                <a:solidFill>
                  <a:srgbClr val="0070C0"/>
                </a:solidFill>
                <a:latin typeface="Verdana" pitchFamily="34" charset="0"/>
                <a:ea typeface="Verdana" pitchFamily="34" charset="0"/>
                <a:cs typeface="Verdana" pitchFamily="34" charset="0"/>
              </a:rPr>
              <a:t>S</a:t>
            </a:r>
            <a:r>
              <a:rPr lang="id-ID" sz="2400" b="1" dirty="0" smtClean="0">
                <a:solidFill>
                  <a:srgbClr val="0070C0"/>
                </a:solidFill>
                <a:latin typeface="Verdana" pitchFamily="34" charset="0"/>
                <a:ea typeface="Verdana" pitchFamily="34" charset="0"/>
                <a:cs typeface="Verdana" pitchFamily="34" charset="0"/>
              </a:rPr>
              <a:t>udut 60° : ¾</a:t>
            </a:r>
          </a:p>
          <a:p>
            <a:pPr>
              <a:spcAft>
                <a:spcPts val="600"/>
              </a:spcAft>
              <a:buFont typeface="Arial" pitchFamily="34" charset="0"/>
              <a:buChar char="•"/>
            </a:pPr>
            <a:r>
              <a:rPr lang="en-US" sz="2400" b="1" dirty="0" smtClean="0">
                <a:solidFill>
                  <a:srgbClr val="0070C0"/>
                </a:solidFill>
                <a:latin typeface="Verdana" pitchFamily="34" charset="0"/>
                <a:ea typeface="Verdana" pitchFamily="34" charset="0"/>
                <a:cs typeface="Verdana" pitchFamily="34" charset="0"/>
              </a:rPr>
              <a:t>S</a:t>
            </a:r>
            <a:r>
              <a:rPr lang="id-ID" sz="2400" b="1" dirty="0" smtClean="0">
                <a:solidFill>
                  <a:srgbClr val="0070C0"/>
                </a:solidFill>
                <a:latin typeface="Verdana" pitchFamily="34" charset="0"/>
                <a:ea typeface="Verdana" pitchFamily="34" charset="0"/>
                <a:cs typeface="Verdana" pitchFamily="34" charset="0"/>
              </a:rPr>
              <a:t>udut </a:t>
            </a:r>
            <a:r>
              <a:rPr lang="id-ID" sz="2400" b="1" dirty="0" smtClean="0">
                <a:solidFill>
                  <a:srgbClr val="0070C0"/>
                </a:solidFill>
                <a:latin typeface="Verdana" pitchFamily="34" charset="0"/>
                <a:ea typeface="Verdana" pitchFamily="34" charset="0"/>
                <a:cs typeface="Verdana" pitchFamily="34" charset="0"/>
              </a:rPr>
              <a:t>45° </a:t>
            </a:r>
            <a:r>
              <a:rPr lang="id-ID" sz="2400" b="1" dirty="0" smtClean="0">
                <a:solidFill>
                  <a:srgbClr val="0070C0"/>
                </a:solidFill>
                <a:latin typeface="Verdana" pitchFamily="34" charset="0"/>
                <a:ea typeface="Verdana" pitchFamily="34" charset="0"/>
                <a:cs typeface="Verdana" pitchFamily="34" charset="0"/>
              </a:rPr>
              <a:t>: </a:t>
            </a:r>
            <a:r>
              <a:rPr lang="id-ID" sz="2400" b="1" dirty="0" smtClean="0">
                <a:solidFill>
                  <a:srgbClr val="0070C0"/>
                </a:solidFill>
                <a:latin typeface="Verdana" pitchFamily="34" charset="0"/>
                <a:ea typeface="Verdana" pitchFamily="34" charset="0"/>
                <a:cs typeface="Verdana" pitchFamily="34" charset="0"/>
              </a:rPr>
              <a:t>½ </a:t>
            </a:r>
            <a:endParaRPr lang="id-ID" sz="2400" b="1" dirty="0" smtClean="0">
              <a:solidFill>
                <a:srgbClr val="0070C0"/>
              </a:solidFill>
              <a:latin typeface="Verdana" pitchFamily="34" charset="0"/>
              <a:ea typeface="Verdana" pitchFamily="34" charset="0"/>
              <a:cs typeface="Verdana" pitchFamily="34" charset="0"/>
            </a:endParaRPr>
          </a:p>
          <a:p>
            <a:pPr>
              <a:spcAft>
                <a:spcPts val="600"/>
              </a:spcAft>
              <a:buFont typeface="Arial" pitchFamily="34" charset="0"/>
              <a:buChar char="•"/>
            </a:pPr>
            <a:r>
              <a:rPr lang="en-US" sz="2400" b="1" dirty="0" smtClean="0">
                <a:solidFill>
                  <a:srgbClr val="0070C0"/>
                </a:solidFill>
                <a:latin typeface="Verdana" pitchFamily="34" charset="0"/>
                <a:ea typeface="Verdana" pitchFamily="34" charset="0"/>
                <a:cs typeface="Verdana" pitchFamily="34" charset="0"/>
              </a:rPr>
              <a:t>S</a:t>
            </a:r>
            <a:r>
              <a:rPr lang="id-ID" sz="2400" b="1" dirty="0" smtClean="0">
                <a:solidFill>
                  <a:srgbClr val="0070C0"/>
                </a:solidFill>
                <a:latin typeface="Verdana" pitchFamily="34" charset="0"/>
                <a:ea typeface="Verdana" pitchFamily="34" charset="0"/>
                <a:cs typeface="Verdana" pitchFamily="34" charset="0"/>
              </a:rPr>
              <a:t>udut </a:t>
            </a:r>
            <a:r>
              <a:rPr lang="id-ID" sz="2400" b="1" dirty="0" smtClean="0">
                <a:solidFill>
                  <a:srgbClr val="0070C0"/>
                </a:solidFill>
                <a:latin typeface="Verdana" pitchFamily="34" charset="0"/>
                <a:ea typeface="Verdana" pitchFamily="34" charset="0"/>
                <a:cs typeface="Verdana" pitchFamily="34" charset="0"/>
              </a:rPr>
              <a:t>30° </a:t>
            </a:r>
            <a:r>
              <a:rPr lang="id-ID" sz="2400" b="1" dirty="0" smtClean="0">
                <a:solidFill>
                  <a:srgbClr val="0070C0"/>
                </a:solidFill>
                <a:latin typeface="Verdana" pitchFamily="34" charset="0"/>
                <a:ea typeface="Verdana" pitchFamily="34" charset="0"/>
                <a:cs typeface="Verdana" pitchFamily="34" charset="0"/>
              </a:rPr>
              <a:t>: </a:t>
            </a:r>
            <a:r>
              <a:rPr lang="id-ID" sz="2400" b="1" dirty="0" smtClean="0">
                <a:solidFill>
                  <a:srgbClr val="0070C0"/>
                </a:solidFill>
                <a:latin typeface="Verdana" pitchFamily="34" charset="0"/>
                <a:ea typeface="Verdana" pitchFamily="34" charset="0"/>
                <a:cs typeface="Verdana" pitchFamily="34" charset="0"/>
              </a:rPr>
              <a:t>1/3</a:t>
            </a:r>
            <a:endParaRPr lang="id-ID" sz="2400" b="1" dirty="0" smtClean="0">
              <a:solidFill>
                <a:srgbClr val="0070C0"/>
              </a:solidFill>
              <a:latin typeface="Verdana" pitchFamily="34" charset="0"/>
              <a:ea typeface="Verdana" pitchFamily="34" charset="0"/>
              <a:cs typeface="Verdana" pitchFamily="34" charset="0"/>
            </a:endParaRPr>
          </a:p>
        </p:txBody>
      </p:sp>
      <p:pic>
        <p:nvPicPr>
          <p:cNvPr id="7" name="Picture 6" descr="http://1.bp.blogspot.com/-0NpGYoK9dzc/Tldom3juDvI/AAAAAAAAAB4/-h5WkzH-CqQ/s1600/Untitled7.png">
            <a:hlinkClick r:id="rId2"/>
          </p:cNvPr>
          <p:cNvPicPr/>
          <p:nvPr/>
        </p:nvPicPr>
        <p:blipFill>
          <a:blip r:embed="rId3"/>
          <a:srcRect/>
          <a:stretch>
            <a:fillRect/>
          </a:stretch>
        </p:blipFill>
        <p:spPr bwMode="auto">
          <a:xfrm>
            <a:off x="3929058" y="3071810"/>
            <a:ext cx="3643338" cy="350043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500" fill="hold"/>
                                        <p:tgtEl>
                                          <p:spTgt spid="8194"/>
                                        </p:tgtEl>
                                        <p:attrNameLst>
                                          <p:attrName>ppt_w</p:attrName>
                                        </p:attrNameLst>
                                      </p:cBhvr>
                                      <p:tavLst>
                                        <p:tav tm="0">
                                          <p:val>
                                            <p:fltVal val="0"/>
                                          </p:val>
                                        </p:tav>
                                        <p:tav tm="100000">
                                          <p:val>
                                            <p:strVal val="#ppt_w"/>
                                          </p:val>
                                        </p:tav>
                                      </p:tavLst>
                                    </p:anim>
                                    <p:anim calcmode="lin" valueType="num">
                                      <p:cBhvr>
                                        <p:cTn id="8" dur="500" fill="hold"/>
                                        <p:tgtEl>
                                          <p:spTgt spid="8194"/>
                                        </p:tgtEl>
                                        <p:attrNameLst>
                                          <p:attrName>ppt_h</p:attrName>
                                        </p:attrNameLst>
                                      </p:cBhvr>
                                      <p:tavLst>
                                        <p:tav tm="0">
                                          <p:val>
                                            <p:fltVal val="0"/>
                                          </p:val>
                                        </p:tav>
                                        <p:tav tm="100000">
                                          <p:val>
                                            <p:strVal val="#ppt_h"/>
                                          </p:val>
                                        </p:tav>
                                      </p:tavLst>
                                    </p:anim>
                                    <p:animEffect transition="in" filter="fade">
                                      <p:cBhvr>
                                        <p:cTn id="9" dur="500"/>
                                        <p:tgtEl>
                                          <p:spTgt spid="819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500" fill="hold"/>
                                        <p:tgtEl>
                                          <p:spTgt spid="5"/>
                                        </p:tgtEl>
                                        <p:attrNameLst>
                                          <p:attrName>ppt_w</p:attrName>
                                        </p:attrNameLst>
                                      </p:cBhvr>
                                      <p:tavLst>
                                        <p:tav tm="0">
                                          <p:val>
                                            <p:fltVal val="0"/>
                                          </p:val>
                                        </p:tav>
                                        <p:tav tm="100000">
                                          <p:val>
                                            <p:strVal val="#ppt_w"/>
                                          </p:val>
                                        </p:tav>
                                      </p:tavLst>
                                    </p:anim>
                                    <p:anim calcmode="lin" valueType="num">
                                      <p:cBhvr>
                                        <p:cTn id="22" dur="500" fill="hold"/>
                                        <p:tgtEl>
                                          <p:spTgt spid="5"/>
                                        </p:tgtEl>
                                        <p:attrNameLst>
                                          <p:attrName>ppt_h</p:attrName>
                                        </p:attrNameLst>
                                      </p:cBhvr>
                                      <p:tavLst>
                                        <p:tav tm="0">
                                          <p:val>
                                            <p:fltVal val="0"/>
                                          </p:val>
                                        </p:tav>
                                        <p:tav tm="100000">
                                          <p:val>
                                            <p:strVal val="#ppt_h"/>
                                          </p:val>
                                        </p:tav>
                                      </p:tavLst>
                                    </p:anim>
                                    <p:animEffect transition="in" filter="fade">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500" fill="hold"/>
                                        <p:tgtEl>
                                          <p:spTgt spid="6"/>
                                        </p:tgtEl>
                                        <p:attrNameLst>
                                          <p:attrName>ppt_w</p:attrName>
                                        </p:attrNameLst>
                                      </p:cBhvr>
                                      <p:tavLst>
                                        <p:tav tm="0">
                                          <p:val>
                                            <p:fltVal val="0"/>
                                          </p:val>
                                        </p:tav>
                                        <p:tav tm="100000">
                                          <p:val>
                                            <p:strVal val="#ppt_w"/>
                                          </p:val>
                                        </p:tav>
                                      </p:tavLst>
                                    </p:anim>
                                    <p:anim calcmode="lin" valueType="num">
                                      <p:cBhvr>
                                        <p:cTn id="29" dur="500" fill="hold"/>
                                        <p:tgtEl>
                                          <p:spTgt spid="6"/>
                                        </p:tgtEl>
                                        <p:attrNameLst>
                                          <p:attrName>ppt_h</p:attrName>
                                        </p:attrNameLst>
                                      </p:cBhvr>
                                      <p:tavLst>
                                        <p:tav tm="0">
                                          <p:val>
                                            <p:fltVal val="0"/>
                                          </p:val>
                                        </p:tav>
                                        <p:tav tm="100000">
                                          <p:val>
                                            <p:strVal val="#ppt_h"/>
                                          </p:val>
                                        </p:tav>
                                      </p:tavLst>
                                    </p:anim>
                                    <p:animEffect transition="in" filter="fade">
                                      <p:cBhvr>
                                        <p:cTn id="30" dur="5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5" presetClass="entr" presetSubtype="10" fill="hold" nodeType="click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checkerboard(across)">
                                      <p:cBhvr>
                                        <p:cTn id="3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4" grpId="0"/>
      <p:bldP spid="5"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proyeksi-miring03.jpg"/>
          <p:cNvPicPr>
            <a:picLocks noChangeAspect="1"/>
          </p:cNvPicPr>
          <p:nvPr/>
        </p:nvPicPr>
        <p:blipFill>
          <a:blip r:embed="rId2"/>
          <a:srcRect l="2588" t="26041"/>
          <a:stretch>
            <a:fillRect/>
          </a:stretch>
        </p:blipFill>
        <p:spPr>
          <a:xfrm>
            <a:off x="1071538" y="272097"/>
            <a:ext cx="6786610" cy="651448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ssolv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1357290" y="428604"/>
            <a:ext cx="6072230" cy="954107"/>
          </a:xfrm>
          <a:prstGeom prst="rect">
            <a:avLst/>
          </a:prstGeom>
          <a:noFill/>
          <a:ln w="9525">
            <a:noFill/>
            <a:miter lim="800000"/>
            <a:headEnd/>
            <a:tailEnd/>
          </a:ln>
          <a:effectLst/>
        </p:spPr>
        <p:txBody>
          <a:bodyPr wrap="square">
            <a:spAutoFit/>
          </a:bodyPr>
          <a:lstStyle/>
          <a:p>
            <a:pPr algn="ctr"/>
            <a:r>
              <a:rPr lang="id-ID" sz="2800" b="1" dirty="0" smtClean="0">
                <a:solidFill>
                  <a:srgbClr val="C00000"/>
                </a:solidFill>
                <a:latin typeface="Kozuka Gothic Pro B" pitchFamily="34" charset="-128"/>
                <a:ea typeface="Kozuka Gothic Pro B" pitchFamily="34" charset="-128"/>
              </a:rPr>
              <a:t>CARA MENGGAMBAR PROYEKSI MIRING</a:t>
            </a:r>
            <a:endParaRPr lang="fr-FR" sz="1600" dirty="0">
              <a:solidFill>
                <a:srgbClr val="C00000"/>
              </a:solidFill>
              <a:latin typeface="Kozuka Gothic Pro B" pitchFamily="34" charset="-128"/>
              <a:ea typeface="Kozuka Gothic Pro B" pitchFamily="34" charset="-128"/>
            </a:endParaRPr>
          </a:p>
        </p:txBody>
      </p:sp>
      <p:sp>
        <p:nvSpPr>
          <p:cNvPr id="4" name="Text Box 2"/>
          <p:cNvSpPr txBox="1">
            <a:spLocks noChangeArrowheads="1"/>
          </p:cNvSpPr>
          <p:nvPr/>
        </p:nvSpPr>
        <p:spPr bwMode="auto">
          <a:xfrm>
            <a:off x="714348" y="1714488"/>
            <a:ext cx="7929618" cy="830997"/>
          </a:xfrm>
          <a:prstGeom prst="rect">
            <a:avLst/>
          </a:prstGeom>
          <a:noFill/>
          <a:ln w="9525">
            <a:noFill/>
            <a:miter lim="800000"/>
            <a:headEnd/>
            <a:tailEnd/>
          </a:ln>
          <a:effectLst/>
        </p:spPr>
        <p:txBody>
          <a:bodyPr wrap="square">
            <a:spAutoFit/>
          </a:bodyPr>
          <a:lstStyle/>
          <a:p>
            <a:pPr>
              <a:buFont typeface="Arial" pitchFamily="34" charset="0"/>
              <a:buChar char="•"/>
            </a:pPr>
            <a:r>
              <a:rPr lang="id-ID" sz="2400" b="1" dirty="0" smtClean="0">
                <a:solidFill>
                  <a:srgbClr val="0070C0"/>
                </a:solidFill>
                <a:latin typeface="Verdana" pitchFamily="34" charset="0"/>
                <a:ea typeface="Verdana" pitchFamily="34" charset="0"/>
                <a:cs typeface="Verdana" pitchFamily="34" charset="0"/>
              </a:rPr>
              <a:t>Gambarkan sumbu OX &amp; OY yang saling tegak lurus</a:t>
            </a:r>
            <a:endParaRPr lang="fr-FR" sz="1400" dirty="0">
              <a:solidFill>
                <a:srgbClr val="0070C0"/>
              </a:solidFill>
              <a:latin typeface="Verdana" pitchFamily="34" charset="0"/>
              <a:ea typeface="Verdana" pitchFamily="34" charset="0"/>
              <a:cs typeface="Verdana" pitchFamily="34" charset="0"/>
            </a:endParaRPr>
          </a:p>
        </p:txBody>
      </p:sp>
      <p:sp>
        <p:nvSpPr>
          <p:cNvPr id="5" name="Text Box 2"/>
          <p:cNvSpPr txBox="1">
            <a:spLocks noChangeArrowheads="1"/>
          </p:cNvSpPr>
          <p:nvPr/>
        </p:nvSpPr>
        <p:spPr bwMode="auto">
          <a:xfrm>
            <a:off x="714348" y="2571744"/>
            <a:ext cx="7929618" cy="830997"/>
          </a:xfrm>
          <a:prstGeom prst="rect">
            <a:avLst/>
          </a:prstGeom>
          <a:noFill/>
          <a:ln w="9525">
            <a:noFill/>
            <a:miter lim="800000"/>
            <a:headEnd/>
            <a:tailEnd/>
          </a:ln>
          <a:effectLst/>
        </p:spPr>
        <p:txBody>
          <a:bodyPr wrap="square">
            <a:spAutoFit/>
          </a:bodyPr>
          <a:lstStyle/>
          <a:p>
            <a:pPr>
              <a:buFont typeface="Arial" pitchFamily="34" charset="0"/>
              <a:buChar char="•"/>
            </a:pPr>
            <a:r>
              <a:rPr lang="en-US" sz="2400" b="1" dirty="0" smtClean="0">
                <a:solidFill>
                  <a:srgbClr val="0070C0"/>
                </a:solidFill>
                <a:latin typeface="Verdana" pitchFamily="34" charset="0"/>
                <a:ea typeface="Verdana" pitchFamily="34" charset="0"/>
                <a:cs typeface="Verdana" pitchFamily="34" charset="0"/>
              </a:rPr>
              <a:t>G</a:t>
            </a:r>
            <a:r>
              <a:rPr lang="id-ID" sz="2400" b="1" dirty="0" smtClean="0">
                <a:solidFill>
                  <a:srgbClr val="0070C0"/>
                </a:solidFill>
                <a:latin typeface="Verdana" pitchFamily="34" charset="0"/>
                <a:ea typeface="Verdana" pitchFamily="34" charset="0"/>
                <a:cs typeface="Verdana" pitchFamily="34" charset="0"/>
              </a:rPr>
              <a:t>ambarkan sumbu OZ dengan sudut tertentu.</a:t>
            </a:r>
            <a:endParaRPr lang="fr-FR" sz="1400" b="1" dirty="0">
              <a:solidFill>
                <a:srgbClr val="0070C0"/>
              </a:solidFill>
              <a:latin typeface="Verdana" pitchFamily="34" charset="0"/>
              <a:ea typeface="Verdana" pitchFamily="34" charset="0"/>
              <a:cs typeface="Verdana" pitchFamily="34" charset="0"/>
            </a:endParaRPr>
          </a:p>
        </p:txBody>
      </p:sp>
      <p:sp>
        <p:nvSpPr>
          <p:cNvPr id="6" name="Text Box 2"/>
          <p:cNvSpPr txBox="1">
            <a:spLocks noChangeArrowheads="1"/>
          </p:cNvSpPr>
          <p:nvPr/>
        </p:nvSpPr>
        <p:spPr bwMode="auto">
          <a:xfrm>
            <a:off x="714348" y="3429000"/>
            <a:ext cx="7929618" cy="1200329"/>
          </a:xfrm>
          <a:prstGeom prst="rect">
            <a:avLst/>
          </a:prstGeom>
          <a:noFill/>
          <a:ln w="9525">
            <a:noFill/>
            <a:miter lim="800000"/>
            <a:headEnd/>
            <a:tailEnd/>
          </a:ln>
          <a:effectLst/>
        </p:spPr>
        <p:txBody>
          <a:bodyPr wrap="square">
            <a:spAutoFit/>
          </a:bodyPr>
          <a:lstStyle/>
          <a:p>
            <a:pPr>
              <a:buFont typeface="Arial" pitchFamily="34" charset="0"/>
              <a:buChar char="•"/>
            </a:pPr>
            <a:r>
              <a:rPr lang="en-US" sz="2400" b="1" dirty="0" smtClean="0">
                <a:solidFill>
                  <a:srgbClr val="0070C0"/>
                </a:solidFill>
                <a:latin typeface="Verdana" pitchFamily="34" charset="0"/>
                <a:ea typeface="Verdana" pitchFamily="34" charset="0"/>
                <a:cs typeface="Verdana" pitchFamily="34" charset="0"/>
              </a:rPr>
              <a:t>B</a:t>
            </a:r>
            <a:r>
              <a:rPr lang="id-ID" sz="2400" b="1" dirty="0" smtClean="0">
                <a:solidFill>
                  <a:srgbClr val="0070C0"/>
                </a:solidFill>
                <a:latin typeface="Verdana" pitchFamily="34" charset="0"/>
                <a:ea typeface="Verdana" pitchFamily="34" charset="0"/>
                <a:cs typeface="Verdana" pitchFamily="34" charset="0"/>
              </a:rPr>
              <a:t>uat tampak depan dengan ukuran sebenarnya. Buat dengan garis-garis bantu, tebalkan jika sudah terbentuk garis jadinya.</a:t>
            </a:r>
            <a:endParaRPr lang="id-ID" sz="2400" b="1" dirty="0" smtClean="0">
              <a:solidFill>
                <a:srgbClr val="0070C0"/>
              </a:solidFill>
              <a:latin typeface="Verdana" pitchFamily="34" charset="0"/>
              <a:ea typeface="Verdana" pitchFamily="34" charset="0"/>
              <a:cs typeface="Verdana" pitchFamily="34" charset="0"/>
            </a:endParaRPr>
          </a:p>
        </p:txBody>
      </p:sp>
      <p:sp>
        <p:nvSpPr>
          <p:cNvPr id="7" name="Text Box 2"/>
          <p:cNvSpPr txBox="1">
            <a:spLocks noChangeArrowheads="1"/>
          </p:cNvSpPr>
          <p:nvPr/>
        </p:nvSpPr>
        <p:spPr bwMode="auto">
          <a:xfrm>
            <a:off x="714348" y="4714884"/>
            <a:ext cx="7929618" cy="1200329"/>
          </a:xfrm>
          <a:prstGeom prst="rect">
            <a:avLst/>
          </a:prstGeom>
          <a:noFill/>
          <a:ln w="9525">
            <a:noFill/>
            <a:miter lim="800000"/>
            <a:headEnd/>
            <a:tailEnd/>
          </a:ln>
          <a:effectLst/>
        </p:spPr>
        <p:txBody>
          <a:bodyPr wrap="square">
            <a:spAutoFit/>
          </a:bodyPr>
          <a:lstStyle/>
          <a:p>
            <a:pPr>
              <a:buFont typeface="Arial" pitchFamily="34" charset="0"/>
              <a:buChar char="•"/>
            </a:pPr>
            <a:r>
              <a:rPr lang="en-US" sz="2400" b="1" dirty="0" smtClean="0">
                <a:solidFill>
                  <a:srgbClr val="0070C0"/>
                </a:solidFill>
                <a:latin typeface="Verdana" pitchFamily="34" charset="0"/>
                <a:ea typeface="Verdana" pitchFamily="34" charset="0"/>
                <a:cs typeface="Verdana" pitchFamily="34" charset="0"/>
              </a:rPr>
              <a:t>B</a:t>
            </a:r>
            <a:r>
              <a:rPr lang="id-ID" sz="2400" b="1" dirty="0" smtClean="0">
                <a:solidFill>
                  <a:srgbClr val="0070C0"/>
                </a:solidFill>
                <a:latin typeface="Verdana" pitchFamily="34" charset="0"/>
                <a:ea typeface="Verdana" pitchFamily="34" charset="0"/>
                <a:cs typeface="Verdana" pitchFamily="34" charset="0"/>
              </a:rPr>
              <a:t>uat garis proyeksi miring, skalakan panjangnya sesuai sudut kemiringan yang telah dipilih.</a:t>
            </a:r>
            <a:endParaRPr lang="id-ID" sz="2400" b="1" dirty="0" smtClean="0">
              <a:solidFill>
                <a:srgbClr val="0070C0"/>
              </a:solidFill>
              <a:latin typeface="Verdana" pitchFamily="34" charset="0"/>
              <a:ea typeface="Verdana" pitchFamily="34" charset="0"/>
              <a:cs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500" fill="hold"/>
                                        <p:tgtEl>
                                          <p:spTgt spid="8194"/>
                                        </p:tgtEl>
                                        <p:attrNameLst>
                                          <p:attrName>ppt_w</p:attrName>
                                        </p:attrNameLst>
                                      </p:cBhvr>
                                      <p:tavLst>
                                        <p:tav tm="0">
                                          <p:val>
                                            <p:fltVal val="0"/>
                                          </p:val>
                                        </p:tav>
                                        <p:tav tm="100000">
                                          <p:val>
                                            <p:strVal val="#ppt_w"/>
                                          </p:val>
                                        </p:tav>
                                      </p:tavLst>
                                    </p:anim>
                                    <p:anim calcmode="lin" valueType="num">
                                      <p:cBhvr>
                                        <p:cTn id="8" dur="500" fill="hold"/>
                                        <p:tgtEl>
                                          <p:spTgt spid="8194"/>
                                        </p:tgtEl>
                                        <p:attrNameLst>
                                          <p:attrName>ppt_h</p:attrName>
                                        </p:attrNameLst>
                                      </p:cBhvr>
                                      <p:tavLst>
                                        <p:tav tm="0">
                                          <p:val>
                                            <p:fltVal val="0"/>
                                          </p:val>
                                        </p:tav>
                                        <p:tav tm="100000">
                                          <p:val>
                                            <p:strVal val="#ppt_h"/>
                                          </p:val>
                                        </p:tav>
                                      </p:tavLst>
                                    </p:anim>
                                    <p:animEffect transition="in" filter="fade">
                                      <p:cBhvr>
                                        <p:cTn id="9" dur="500"/>
                                        <p:tgtEl>
                                          <p:spTgt spid="819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500" fill="hold"/>
                                        <p:tgtEl>
                                          <p:spTgt spid="5"/>
                                        </p:tgtEl>
                                        <p:attrNameLst>
                                          <p:attrName>ppt_w</p:attrName>
                                        </p:attrNameLst>
                                      </p:cBhvr>
                                      <p:tavLst>
                                        <p:tav tm="0">
                                          <p:val>
                                            <p:fltVal val="0"/>
                                          </p:val>
                                        </p:tav>
                                        <p:tav tm="100000">
                                          <p:val>
                                            <p:strVal val="#ppt_w"/>
                                          </p:val>
                                        </p:tav>
                                      </p:tavLst>
                                    </p:anim>
                                    <p:anim calcmode="lin" valueType="num">
                                      <p:cBhvr>
                                        <p:cTn id="22" dur="500" fill="hold"/>
                                        <p:tgtEl>
                                          <p:spTgt spid="5"/>
                                        </p:tgtEl>
                                        <p:attrNameLst>
                                          <p:attrName>ppt_h</p:attrName>
                                        </p:attrNameLst>
                                      </p:cBhvr>
                                      <p:tavLst>
                                        <p:tav tm="0">
                                          <p:val>
                                            <p:fltVal val="0"/>
                                          </p:val>
                                        </p:tav>
                                        <p:tav tm="100000">
                                          <p:val>
                                            <p:strVal val="#ppt_h"/>
                                          </p:val>
                                        </p:tav>
                                      </p:tavLst>
                                    </p:anim>
                                    <p:animEffect transition="in" filter="fade">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500" fill="hold"/>
                                        <p:tgtEl>
                                          <p:spTgt spid="6"/>
                                        </p:tgtEl>
                                        <p:attrNameLst>
                                          <p:attrName>ppt_w</p:attrName>
                                        </p:attrNameLst>
                                      </p:cBhvr>
                                      <p:tavLst>
                                        <p:tav tm="0">
                                          <p:val>
                                            <p:fltVal val="0"/>
                                          </p:val>
                                        </p:tav>
                                        <p:tav tm="100000">
                                          <p:val>
                                            <p:strVal val="#ppt_w"/>
                                          </p:val>
                                        </p:tav>
                                      </p:tavLst>
                                    </p:anim>
                                    <p:anim calcmode="lin" valueType="num">
                                      <p:cBhvr>
                                        <p:cTn id="29" dur="500" fill="hold"/>
                                        <p:tgtEl>
                                          <p:spTgt spid="6"/>
                                        </p:tgtEl>
                                        <p:attrNameLst>
                                          <p:attrName>ppt_h</p:attrName>
                                        </p:attrNameLst>
                                      </p:cBhvr>
                                      <p:tavLst>
                                        <p:tav tm="0">
                                          <p:val>
                                            <p:fltVal val="0"/>
                                          </p:val>
                                        </p:tav>
                                        <p:tav tm="100000">
                                          <p:val>
                                            <p:strVal val="#ppt_h"/>
                                          </p:val>
                                        </p:tav>
                                      </p:tavLst>
                                    </p:anim>
                                    <p:animEffect transition="in" filter="fade">
                                      <p:cBhvr>
                                        <p:cTn id="30" dur="5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500" fill="hold"/>
                                        <p:tgtEl>
                                          <p:spTgt spid="7"/>
                                        </p:tgtEl>
                                        <p:attrNameLst>
                                          <p:attrName>ppt_w</p:attrName>
                                        </p:attrNameLst>
                                      </p:cBhvr>
                                      <p:tavLst>
                                        <p:tav tm="0">
                                          <p:val>
                                            <p:fltVal val="0"/>
                                          </p:val>
                                        </p:tav>
                                        <p:tav tm="100000">
                                          <p:val>
                                            <p:strVal val="#ppt_w"/>
                                          </p:val>
                                        </p:tav>
                                      </p:tavLst>
                                    </p:anim>
                                    <p:anim calcmode="lin" valueType="num">
                                      <p:cBhvr>
                                        <p:cTn id="36" dur="500" fill="hold"/>
                                        <p:tgtEl>
                                          <p:spTgt spid="7"/>
                                        </p:tgtEl>
                                        <p:attrNameLst>
                                          <p:attrName>ppt_h</p:attrName>
                                        </p:attrNameLst>
                                      </p:cBhvr>
                                      <p:tavLst>
                                        <p:tav tm="0">
                                          <p:val>
                                            <p:fltVal val="0"/>
                                          </p:val>
                                        </p:tav>
                                        <p:tav tm="100000">
                                          <p:val>
                                            <p:strVal val="#ppt_h"/>
                                          </p:val>
                                        </p:tav>
                                      </p:tavLst>
                                    </p:anim>
                                    <p:animEffect transition="in" filter="fade">
                                      <p:cBhvr>
                                        <p:cTn id="3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4" grpId="0"/>
      <p:bldP spid="5" grpId="0"/>
      <p:bldP spid="6"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1357290" y="428604"/>
            <a:ext cx="6072230" cy="954107"/>
          </a:xfrm>
          <a:prstGeom prst="rect">
            <a:avLst/>
          </a:prstGeom>
          <a:noFill/>
          <a:ln w="9525">
            <a:noFill/>
            <a:miter lim="800000"/>
            <a:headEnd/>
            <a:tailEnd/>
          </a:ln>
          <a:effectLst/>
        </p:spPr>
        <p:txBody>
          <a:bodyPr wrap="square">
            <a:spAutoFit/>
          </a:bodyPr>
          <a:lstStyle/>
          <a:p>
            <a:pPr algn="ctr"/>
            <a:r>
              <a:rPr lang="id-ID" sz="2800" b="1" dirty="0" smtClean="0">
                <a:solidFill>
                  <a:srgbClr val="C00000"/>
                </a:solidFill>
                <a:latin typeface="Kozuka Gothic Pro B" pitchFamily="34" charset="-128"/>
                <a:ea typeface="Kozuka Gothic Pro B" pitchFamily="34" charset="-128"/>
              </a:rPr>
              <a:t>CARA MENGGAMBAR PROYEKSI MIRING</a:t>
            </a:r>
            <a:endParaRPr lang="fr-FR" sz="1600" dirty="0">
              <a:solidFill>
                <a:srgbClr val="C00000"/>
              </a:solidFill>
              <a:latin typeface="Kozuka Gothic Pro B" pitchFamily="34" charset="-128"/>
              <a:ea typeface="Kozuka Gothic Pro B" pitchFamily="34" charset="-128"/>
            </a:endParaRPr>
          </a:p>
        </p:txBody>
      </p:sp>
      <p:pic>
        <p:nvPicPr>
          <p:cNvPr id="8" name="Picture 7" descr="proyeksi-miring03.jpg"/>
          <p:cNvPicPr>
            <a:picLocks noChangeAspect="1"/>
          </p:cNvPicPr>
          <p:nvPr/>
        </p:nvPicPr>
        <p:blipFill>
          <a:blip r:embed="rId2"/>
          <a:srcRect l="2634" r="1395" b="73958"/>
          <a:stretch>
            <a:fillRect/>
          </a:stretch>
        </p:blipFill>
        <p:spPr>
          <a:xfrm>
            <a:off x="214282" y="1722842"/>
            <a:ext cx="8929718" cy="306348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500" fill="hold"/>
                                        <p:tgtEl>
                                          <p:spTgt spid="8194"/>
                                        </p:tgtEl>
                                        <p:attrNameLst>
                                          <p:attrName>ppt_w</p:attrName>
                                        </p:attrNameLst>
                                      </p:cBhvr>
                                      <p:tavLst>
                                        <p:tav tm="0">
                                          <p:val>
                                            <p:fltVal val="0"/>
                                          </p:val>
                                        </p:tav>
                                        <p:tav tm="100000">
                                          <p:val>
                                            <p:strVal val="#ppt_w"/>
                                          </p:val>
                                        </p:tav>
                                      </p:tavLst>
                                    </p:anim>
                                    <p:anim calcmode="lin" valueType="num">
                                      <p:cBhvr>
                                        <p:cTn id="8" dur="500" fill="hold"/>
                                        <p:tgtEl>
                                          <p:spTgt spid="8194"/>
                                        </p:tgtEl>
                                        <p:attrNameLst>
                                          <p:attrName>ppt_h</p:attrName>
                                        </p:attrNameLst>
                                      </p:cBhvr>
                                      <p:tavLst>
                                        <p:tav tm="0">
                                          <p:val>
                                            <p:fltVal val="0"/>
                                          </p:val>
                                        </p:tav>
                                        <p:tav tm="100000">
                                          <p:val>
                                            <p:strVal val="#ppt_h"/>
                                          </p:val>
                                        </p:tav>
                                      </p:tavLst>
                                    </p:anim>
                                    <p:animEffect transition="in" filter="fade">
                                      <p:cBhvr>
                                        <p:cTn id="9" dur="500"/>
                                        <p:tgtEl>
                                          <p:spTgt spid="8194"/>
                                        </p:tgtEl>
                                      </p:cBhvr>
                                    </p:animEffect>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dissolve">
                                      <p:cBhvr>
                                        <p:cTn id="1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1357290" y="428604"/>
            <a:ext cx="6072230" cy="954107"/>
          </a:xfrm>
          <a:prstGeom prst="rect">
            <a:avLst/>
          </a:prstGeom>
          <a:noFill/>
          <a:ln w="9525">
            <a:noFill/>
            <a:miter lim="800000"/>
            <a:headEnd/>
            <a:tailEnd/>
          </a:ln>
          <a:effectLst/>
        </p:spPr>
        <p:txBody>
          <a:bodyPr wrap="square">
            <a:spAutoFit/>
          </a:bodyPr>
          <a:lstStyle/>
          <a:p>
            <a:pPr algn="ctr"/>
            <a:r>
              <a:rPr lang="id-ID" sz="2800" b="1" dirty="0" smtClean="0">
                <a:solidFill>
                  <a:srgbClr val="C00000"/>
                </a:solidFill>
                <a:latin typeface="Kozuka Gothic Pro B" pitchFamily="34" charset="-128"/>
                <a:ea typeface="Kozuka Gothic Pro B" pitchFamily="34" charset="-128"/>
              </a:rPr>
              <a:t>CARA MENGGAMBAR PROYEKSI MIRING</a:t>
            </a:r>
            <a:endParaRPr lang="fr-FR" sz="1600" dirty="0">
              <a:solidFill>
                <a:srgbClr val="C00000"/>
              </a:solidFill>
              <a:latin typeface="Kozuka Gothic Pro B" pitchFamily="34" charset="-128"/>
              <a:ea typeface="Kozuka Gothic Pro B" pitchFamily="34" charset="-128"/>
            </a:endParaRPr>
          </a:p>
        </p:txBody>
      </p:sp>
      <p:pic>
        <p:nvPicPr>
          <p:cNvPr id="4" name="Picture 3" descr="proyeksi-miring09.jpg"/>
          <p:cNvPicPr>
            <a:picLocks noChangeAspect="1"/>
          </p:cNvPicPr>
          <p:nvPr/>
        </p:nvPicPr>
        <p:blipFill>
          <a:blip r:embed="rId2"/>
          <a:srcRect r="4789" b="2778"/>
          <a:stretch>
            <a:fillRect/>
          </a:stretch>
        </p:blipFill>
        <p:spPr>
          <a:xfrm>
            <a:off x="0" y="1571612"/>
            <a:ext cx="9152468" cy="250033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500" fill="hold"/>
                                        <p:tgtEl>
                                          <p:spTgt spid="8194"/>
                                        </p:tgtEl>
                                        <p:attrNameLst>
                                          <p:attrName>ppt_w</p:attrName>
                                        </p:attrNameLst>
                                      </p:cBhvr>
                                      <p:tavLst>
                                        <p:tav tm="0">
                                          <p:val>
                                            <p:fltVal val="0"/>
                                          </p:val>
                                        </p:tav>
                                        <p:tav tm="100000">
                                          <p:val>
                                            <p:strVal val="#ppt_w"/>
                                          </p:val>
                                        </p:tav>
                                      </p:tavLst>
                                    </p:anim>
                                    <p:anim calcmode="lin" valueType="num">
                                      <p:cBhvr>
                                        <p:cTn id="8" dur="500" fill="hold"/>
                                        <p:tgtEl>
                                          <p:spTgt spid="8194"/>
                                        </p:tgtEl>
                                        <p:attrNameLst>
                                          <p:attrName>ppt_h</p:attrName>
                                        </p:attrNameLst>
                                      </p:cBhvr>
                                      <p:tavLst>
                                        <p:tav tm="0">
                                          <p:val>
                                            <p:fltVal val="0"/>
                                          </p:val>
                                        </p:tav>
                                        <p:tav tm="100000">
                                          <p:val>
                                            <p:strVal val="#ppt_h"/>
                                          </p:val>
                                        </p:tav>
                                      </p:tavLst>
                                    </p:anim>
                                    <p:animEffect transition="in" filter="fade">
                                      <p:cBhvr>
                                        <p:cTn id="9" dur="500"/>
                                        <p:tgtEl>
                                          <p:spTgt spid="8194"/>
                                        </p:tgtEl>
                                      </p:cBhvr>
                                    </p:animEffect>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ssolve">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1357290" y="428604"/>
            <a:ext cx="6072230" cy="954107"/>
          </a:xfrm>
          <a:prstGeom prst="rect">
            <a:avLst/>
          </a:prstGeom>
          <a:noFill/>
          <a:ln w="9525">
            <a:noFill/>
            <a:miter lim="800000"/>
            <a:headEnd/>
            <a:tailEnd/>
          </a:ln>
          <a:effectLst/>
        </p:spPr>
        <p:txBody>
          <a:bodyPr wrap="square">
            <a:spAutoFit/>
          </a:bodyPr>
          <a:lstStyle/>
          <a:p>
            <a:pPr algn="ctr"/>
            <a:r>
              <a:rPr lang="id-ID" sz="2800" b="1" dirty="0" smtClean="0">
                <a:solidFill>
                  <a:srgbClr val="C00000"/>
                </a:solidFill>
                <a:latin typeface="Kozuka Gothic Pro B" pitchFamily="34" charset="-128"/>
                <a:ea typeface="Kozuka Gothic Pro B" pitchFamily="34" charset="-128"/>
              </a:rPr>
              <a:t>CARA MENGGAMBAR LINGKARAN PADA PROYEKSI MIRING</a:t>
            </a:r>
            <a:endParaRPr lang="fr-FR" sz="1600" dirty="0">
              <a:solidFill>
                <a:srgbClr val="C00000"/>
              </a:solidFill>
              <a:latin typeface="Kozuka Gothic Pro B" pitchFamily="34" charset="-128"/>
              <a:ea typeface="Kozuka Gothic Pro B" pitchFamily="34" charset="-128"/>
            </a:endParaRPr>
          </a:p>
        </p:txBody>
      </p:sp>
      <p:sp>
        <p:nvSpPr>
          <p:cNvPr id="4" name="Text Box 2"/>
          <p:cNvSpPr txBox="1">
            <a:spLocks noChangeArrowheads="1"/>
          </p:cNvSpPr>
          <p:nvPr/>
        </p:nvSpPr>
        <p:spPr bwMode="auto">
          <a:xfrm>
            <a:off x="714348" y="1714488"/>
            <a:ext cx="7929618" cy="1354217"/>
          </a:xfrm>
          <a:prstGeom prst="rect">
            <a:avLst/>
          </a:prstGeom>
          <a:noFill/>
          <a:ln w="9525">
            <a:noFill/>
            <a:miter lim="800000"/>
            <a:headEnd/>
            <a:tailEnd/>
          </a:ln>
          <a:effectLst/>
        </p:spPr>
        <p:txBody>
          <a:bodyPr wrap="square">
            <a:spAutoFit/>
          </a:bodyPr>
          <a:lstStyle/>
          <a:p>
            <a:pPr marL="457200" indent="-457200">
              <a:spcAft>
                <a:spcPts val="600"/>
              </a:spcAft>
              <a:buFont typeface="+mj-lt"/>
              <a:buAutoNum type="arabicPeriod"/>
            </a:pPr>
            <a:r>
              <a:rPr lang="id-ID" sz="2400" b="1" dirty="0" smtClean="0">
                <a:solidFill>
                  <a:srgbClr val="0070C0"/>
                </a:solidFill>
                <a:latin typeface="Verdana" pitchFamily="34" charset="0"/>
                <a:ea typeface="Verdana" pitchFamily="34" charset="0"/>
                <a:cs typeface="Verdana" pitchFamily="34" charset="0"/>
              </a:rPr>
              <a:t>Cara Pendekatan (Approximate Method)</a:t>
            </a:r>
          </a:p>
          <a:p>
            <a:pPr marL="457200" indent="-457200">
              <a:spcAft>
                <a:spcPts val="600"/>
              </a:spcAft>
              <a:buFont typeface="+mj-lt"/>
              <a:buAutoNum type="arabicPeriod"/>
            </a:pPr>
            <a:r>
              <a:rPr lang="id-ID" sz="2400" b="1" dirty="0" smtClean="0">
                <a:solidFill>
                  <a:srgbClr val="0070C0"/>
                </a:solidFill>
                <a:latin typeface="Verdana" pitchFamily="34" charset="0"/>
                <a:ea typeface="Verdana" pitchFamily="34" charset="0"/>
                <a:cs typeface="Verdana" pitchFamily="34" charset="0"/>
              </a:rPr>
              <a:t>Cara Empat Pusat (Four Center Method)</a:t>
            </a:r>
          </a:p>
          <a:p>
            <a:pPr marL="457200" indent="-457200">
              <a:spcAft>
                <a:spcPts val="600"/>
              </a:spcAft>
              <a:buFont typeface="+mj-lt"/>
              <a:buAutoNum type="arabicPeriod"/>
            </a:pPr>
            <a:r>
              <a:rPr lang="id-ID" sz="2400" b="1" dirty="0" smtClean="0">
                <a:solidFill>
                  <a:srgbClr val="0070C0"/>
                </a:solidFill>
                <a:latin typeface="Verdana" pitchFamily="34" charset="0"/>
                <a:ea typeface="Verdana" pitchFamily="34" charset="0"/>
                <a:cs typeface="Verdana" pitchFamily="34" charset="0"/>
              </a:rPr>
              <a:t>Cara Grid (Grid Method)</a:t>
            </a:r>
            <a:endParaRPr lang="fr-FR" sz="1400" dirty="0">
              <a:solidFill>
                <a:srgbClr val="0070C0"/>
              </a:solidFill>
              <a:latin typeface="Verdana" pitchFamily="34" charset="0"/>
              <a:ea typeface="Verdana" pitchFamily="34" charset="0"/>
              <a:cs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500" fill="hold"/>
                                        <p:tgtEl>
                                          <p:spTgt spid="8194"/>
                                        </p:tgtEl>
                                        <p:attrNameLst>
                                          <p:attrName>ppt_w</p:attrName>
                                        </p:attrNameLst>
                                      </p:cBhvr>
                                      <p:tavLst>
                                        <p:tav tm="0">
                                          <p:val>
                                            <p:fltVal val="0"/>
                                          </p:val>
                                        </p:tav>
                                        <p:tav tm="100000">
                                          <p:val>
                                            <p:strVal val="#ppt_w"/>
                                          </p:val>
                                        </p:tav>
                                      </p:tavLst>
                                    </p:anim>
                                    <p:anim calcmode="lin" valueType="num">
                                      <p:cBhvr>
                                        <p:cTn id="8" dur="500" fill="hold"/>
                                        <p:tgtEl>
                                          <p:spTgt spid="8194"/>
                                        </p:tgtEl>
                                        <p:attrNameLst>
                                          <p:attrName>ppt_h</p:attrName>
                                        </p:attrNameLst>
                                      </p:cBhvr>
                                      <p:tavLst>
                                        <p:tav tm="0">
                                          <p:val>
                                            <p:fltVal val="0"/>
                                          </p:val>
                                        </p:tav>
                                        <p:tav tm="100000">
                                          <p:val>
                                            <p:strVal val="#ppt_h"/>
                                          </p:val>
                                        </p:tav>
                                      </p:tavLst>
                                    </p:anim>
                                    <p:animEffect transition="in" filter="fade">
                                      <p:cBhvr>
                                        <p:cTn id="9" dur="500"/>
                                        <p:tgtEl>
                                          <p:spTgt spid="819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1357290" y="428604"/>
            <a:ext cx="6072230" cy="954107"/>
          </a:xfrm>
          <a:prstGeom prst="rect">
            <a:avLst/>
          </a:prstGeom>
          <a:noFill/>
          <a:ln w="9525">
            <a:noFill/>
            <a:miter lim="800000"/>
            <a:headEnd/>
            <a:tailEnd/>
          </a:ln>
          <a:effectLst/>
        </p:spPr>
        <p:txBody>
          <a:bodyPr wrap="square">
            <a:spAutoFit/>
          </a:bodyPr>
          <a:lstStyle/>
          <a:p>
            <a:pPr algn="ctr"/>
            <a:r>
              <a:rPr lang="id-ID" sz="2800" b="1" dirty="0" smtClean="0">
                <a:solidFill>
                  <a:srgbClr val="C00000"/>
                </a:solidFill>
                <a:latin typeface="Kozuka Gothic Pro B" pitchFamily="34" charset="-128"/>
                <a:ea typeface="Kozuka Gothic Pro B" pitchFamily="34" charset="-128"/>
              </a:rPr>
              <a:t>CARA PENDEKATAN (</a:t>
            </a:r>
            <a:r>
              <a:rPr lang="id-ID" sz="2800" b="1" i="1" dirty="0" smtClean="0">
                <a:solidFill>
                  <a:srgbClr val="C00000"/>
                </a:solidFill>
                <a:latin typeface="Kozuka Gothic Pro B" pitchFamily="34" charset="-128"/>
                <a:ea typeface="Kozuka Gothic Pro B" pitchFamily="34" charset="-128"/>
              </a:rPr>
              <a:t>APPOXIMATE METHOD</a:t>
            </a:r>
            <a:r>
              <a:rPr lang="id-ID" sz="2800" b="1" dirty="0" smtClean="0">
                <a:solidFill>
                  <a:srgbClr val="C00000"/>
                </a:solidFill>
                <a:latin typeface="Kozuka Gothic Pro B" pitchFamily="34" charset="-128"/>
                <a:ea typeface="Kozuka Gothic Pro B" pitchFamily="34" charset="-128"/>
              </a:rPr>
              <a:t>)</a:t>
            </a:r>
            <a:endParaRPr lang="fr-FR" sz="1600" dirty="0">
              <a:solidFill>
                <a:srgbClr val="C00000"/>
              </a:solidFill>
              <a:latin typeface="Kozuka Gothic Pro B" pitchFamily="34" charset="-128"/>
              <a:ea typeface="Kozuka Gothic Pro B" pitchFamily="34" charset="-128"/>
            </a:endParaRPr>
          </a:p>
        </p:txBody>
      </p:sp>
      <p:sp>
        <p:nvSpPr>
          <p:cNvPr id="4" name="Text Box 2"/>
          <p:cNvSpPr txBox="1">
            <a:spLocks noChangeArrowheads="1"/>
          </p:cNvSpPr>
          <p:nvPr/>
        </p:nvSpPr>
        <p:spPr bwMode="auto">
          <a:xfrm>
            <a:off x="714348" y="1714488"/>
            <a:ext cx="7929618" cy="830997"/>
          </a:xfrm>
          <a:prstGeom prst="rect">
            <a:avLst/>
          </a:prstGeom>
          <a:noFill/>
          <a:ln w="9525">
            <a:noFill/>
            <a:miter lim="800000"/>
            <a:headEnd/>
            <a:tailEnd/>
          </a:ln>
          <a:effectLst/>
        </p:spPr>
        <p:txBody>
          <a:bodyPr wrap="square">
            <a:spAutoFit/>
          </a:bodyPr>
          <a:lstStyle/>
          <a:p>
            <a:pPr marL="457200" indent="-457200">
              <a:buFont typeface="Arial" pitchFamily="34" charset="0"/>
              <a:buChar char="•"/>
            </a:pPr>
            <a:r>
              <a:rPr lang="id-ID" sz="2400" b="1" dirty="0" smtClean="0">
                <a:solidFill>
                  <a:srgbClr val="0070C0"/>
                </a:solidFill>
                <a:latin typeface="Verdana" pitchFamily="34" charset="0"/>
                <a:ea typeface="Verdana" pitchFamily="34" charset="0"/>
                <a:cs typeface="Verdana" pitchFamily="34" charset="0"/>
              </a:rPr>
              <a:t>Bagi bidang persegi menjadi empat kuadran </a:t>
            </a:r>
            <a:endParaRPr lang="fr-FR" sz="1400" dirty="0">
              <a:solidFill>
                <a:srgbClr val="0070C0"/>
              </a:solidFill>
              <a:latin typeface="Verdana" pitchFamily="34" charset="0"/>
              <a:ea typeface="Verdana" pitchFamily="34" charset="0"/>
              <a:cs typeface="Verdana" pitchFamily="34" charset="0"/>
            </a:endParaRPr>
          </a:p>
        </p:txBody>
      </p:sp>
      <p:sp>
        <p:nvSpPr>
          <p:cNvPr id="5" name="Text Box 2"/>
          <p:cNvSpPr txBox="1">
            <a:spLocks noChangeArrowheads="1"/>
          </p:cNvSpPr>
          <p:nvPr/>
        </p:nvSpPr>
        <p:spPr bwMode="auto">
          <a:xfrm>
            <a:off x="714348" y="2643182"/>
            <a:ext cx="7929618" cy="1569660"/>
          </a:xfrm>
          <a:prstGeom prst="rect">
            <a:avLst/>
          </a:prstGeom>
          <a:noFill/>
          <a:ln w="9525">
            <a:noFill/>
            <a:miter lim="800000"/>
            <a:headEnd/>
            <a:tailEnd/>
          </a:ln>
          <a:effectLst/>
        </p:spPr>
        <p:txBody>
          <a:bodyPr wrap="square">
            <a:spAutoFit/>
          </a:bodyPr>
          <a:lstStyle/>
          <a:p>
            <a:pPr marL="457200" indent="-457200">
              <a:buFont typeface="Arial" pitchFamily="34" charset="0"/>
              <a:buChar char="•"/>
            </a:pPr>
            <a:r>
              <a:rPr lang="id-ID" sz="2400" b="1" dirty="0" smtClean="0">
                <a:solidFill>
                  <a:srgbClr val="0070C0"/>
                </a:solidFill>
                <a:latin typeface="Verdana" pitchFamily="34" charset="0"/>
                <a:ea typeface="Verdana" pitchFamily="34" charset="0"/>
                <a:cs typeface="Verdana" pitchFamily="34" charset="0"/>
              </a:rPr>
              <a:t>Gambar garis-garis diagonal dari setiap sudut kotak ke titik-titik yang membagi setiap sisi kotak menjadi 4 bagian sama panjang</a:t>
            </a:r>
            <a:endParaRPr lang="fr-FR" sz="1400" dirty="0">
              <a:solidFill>
                <a:srgbClr val="0070C0"/>
              </a:solidFill>
              <a:latin typeface="Verdana" pitchFamily="34" charset="0"/>
              <a:ea typeface="Verdana" pitchFamily="34" charset="0"/>
              <a:cs typeface="Verdana" pitchFamily="34" charset="0"/>
            </a:endParaRPr>
          </a:p>
        </p:txBody>
      </p:sp>
      <p:sp>
        <p:nvSpPr>
          <p:cNvPr id="6" name="Text Box 2"/>
          <p:cNvSpPr txBox="1">
            <a:spLocks noChangeArrowheads="1"/>
          </p:cNvSpPr>
          <p:nvPr/>
        </p:nvSpPr>
        <p:spPr bwMode="auto">
          <a:xfrm>
            <a:off x="785786" y="4286256"/>
            <a:ext cx="7929618" cy="461665"/>
          </a:xfrm>
          <a:prstGeom prst="rect">
            <a:avLst/>
          </a:prstGeom>
          <a:noFill/>
          <a:ln w="9525">
            <a:noFill/>
            <a:miter lim="800000"/>
            <a:headEnd/>
            <a:tailEnd/>
          </a:ln>
          <a:effectLst/>
        </p:spPr>
        <p:txBody>
          <a:bodyPr wrap="square">
            <a:spAutoFit/>
          </a:bodyPr>
          <a:lstStyle/>
          <a:p>
            <a:pPr marL="457200" indent="-457200">
              <a:buFont typeface="Arial" pitchFamily="34" charset="0"/>
              <a:buChar char="•"/>
            </a:pPr>
            <a:r>
              <a:rPr lang="id-ID" sz="2400" b="1" dirty="0" smtClean="0">
                <a:solidFill>
                  <a:srgbClr val="0070C0"/>
                </a:solidFill>
                <a:latin typeface="Verdana" pitchFamily="34" charset="0"/>
                <a:ea typeface="Verdana" pitchFamily="34" charset="0"/>
                <a:cs typeface="Verdana" pitchFamily="34" charset="0"/>
              </a:rPr>
              <a:t>Didapatkan 8 titik di sekeliling lingkaran</a:t>
            </a:r>
            <a:endParaRPr lang="fr-FR" sz="1400" dirty="0">
              <a:solidFill>
                <a:srgbClr val="0070C0"/>
              </a:solidFill>
              <a:latin typeface="Verdana" pitchFamily="34" charset="0"/>
              <a:ea typeface="Verdana" pitchFamily="34" charset="0"/>
              <a:cs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500" fill="hold"/>
                                        <p:tgtEl>
                                          <p:spTgt spid="8194"/>
                                        </p:tgtEl>
                                        <p:attrNameLst>
                                          <p:attrName>ppt_w</p:attrName>
                                        </p:attrNameLst>
                                      </p:cBhvr>
                                      <p:tavLst>
                                        <p:tav tm="0">
                                          <p:val>
                                            <p:fltVal val="0"/>
                                          </p:val>
                                        </p:tav>
                                        <p:tav tm="100000">
                                          <p:val>
                                            <p:strVal val="#ppt_w"/>
                                          </p:val>
                                        </p:tav>
                                      </p:tavLst>
                                    </p:anim>
                                    <p:anim calcmode="lin" valueType="num">
                                      <p:cBhvr>
                                        <p:cTn id="8" dur="500" fill="hold"/>
                                        <p:tgtEl>
                                          <p:spTgt spid="8194"/>
                                        </p:tgtEl>
                                        <p:attrNameLst>
                                          <p:attrName>ppt_h</p:attrName>
                                        </p:attrNameLst>
                                      </p:cBhvr>
                                      <p:tavLst>
                                        <p:tav tm="0">
                                          <p:val>
                                            <p:fltVal val="0"/>
                                          </p:val>
                                        </p:tav>
                                        <p:tav tm="100000">
                                          <p:val>
                                            <p:strVal val="#ppt_h"/>
                                          </p:val>
                                        </p:tav>
                                      </p:tavLst>
                                    </p:anim>
                                    <p:animEffect transition="in" filter="fade">
                                      <p:cBhvr>
                                        <p:cTn id="9" dur="500"/>
                                        <p:tgtEl>
                                          <p:spTgt spid="819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500" fill="hold"/>
                                        <p:tgtEl>
                                          <p:spTgt spid="5"/>
                                        </p:tgtEl>
                                        <p:attrNameLst>
                                          <p:attrName>ppt_w</p:attrName>
                                        </p:attrNameLst>
                                      </p:cBhvr>
                                      <p:tavLst>
                                        <p:tav tm="0">
                                          <p:val>
                                            <p:fltVal val="0"/>
                                          </p:val>
                                        </p:tav>
                                        <p:tav tm="100000">
                                          <p:val>
                                            <p:strVal val="#ppt_w"/>
                                          </p:val>
                                        </p:tav>
                                      </p:tavLst>
                                    </p:anim>
                                    <p:anim calcmode="lin" valueType="num">
                                      <p:cBhvr>
                                        <p:cTn id="22" dur="500" fill="hold"/>
                                        <p:tgtEl>
                                          <p:spTgt spid="5"/>
                                        </p:tgtEl>
                                        <p:attrNameLst>
                                          <p:attrName>ppt_h</p:attrName>
                                        </p:attrNameLst>
                                      </p:cBhvr>
                                      <p:tavLst>
                                        <p:tav tm="0">
                                          <p:val>
                                            <p:fltVal val="0"/>
                                          </p:val>
                                        </p:tav>
                                        <p:tav tm="100000">
                                          <p:val>
                                            <p:strVal val="#ppt_h"/>
                                          </p:val>
                                        </p:tav>
                                      </p:tavLst>
                                    </p:anim>
                                    <p:animEffect transition="in" filter="fade">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500" fill="hold"/>
                                        <p:tgtEl>
                                          <p:spTgt spid="6"/>
                                        </p:tgtEl>
                                        <p:attrNameLst>
                                          <p:attrName>ppt_w</p:attrName>
                                        </p:attrNameLst>
                                      </p:cBhvr>
                                      <p:tavLst>
                                        <p:tav tm="0">
                                          <p:val>
                                            <p:fltVal val="0"/>
                                          </p:val>
                                        </p:tav>
                                        <p:tav tm="100000">
                                          <p:val>
                                            <p:strVal val="#ppt_w"/>
                                          </p:val>
                                        </p:tav>
                                      </p:tavLst>
                                    </p:anim>
                                    <p:anim calcmode="lin" valueType="num">
                                      <p:cBhvr>
                                        <p:cTn id="29" dur="500" fill="hold"/>
                                        <p:tgtEl>
                                          <p:spTgt spid="6"/>
                                        </p:tgtEl>
                                        <p:attrNameLst>
                                          <p:attrName>ppt_h</p:attrName>
                                        </p:attrNameLst>
                                      </p:cBhvr>
                                      <p:tavLst>
                                        <p:tav tm="0">
                                          <p:val>
                                            <p:fltVal val="0"/>
                                          </p:val>
                                        </p:tav>
                                        <p:tav tm="100000">
                                          <p:val>
                                            <p:strVal val="#ppt_h"/>
                                          </p:val>
                                        </p:tav>
                                      </p:tavLst>
                                    </p:anim>
                                    <p:animEffect transition="in" filter="fade">
                                      <p:cBhvr>
                                        <p:cTn id="3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4" grpId="0"/>
      <p:bldP spid="5"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1357290" y="428604"/>
            <a:ext cx="6072230" cy="954107"/>
          </a:xfrm>
          <a:prstGeom prst="rect">
            <a:avLst/>
          </a:prstGeom>
          <a:noFill/>
          <a:ln w="9525">
            <a:noFill/>
            <a:miter lim="800000"/>
            <a:headEnd/>
            <a:tailEnd/>
          </a:ln>
          <a:effectLst/>
        </p:spPr>
        <p:txBody>
          <a:bodyPr wrap="square">
            <a:spAutoFit/>
          </a:bodyPr>
          <a:lstStyle/>
          <a:p>
            <a:pPr algn="ctr"/>
            <a:r>
              <a:rPr lang="id-ID" sz="2800" b="1" dirty="0" smtClean="0">
                <a:solidFill>
                  <a:srgbClr val="C00000"/>
                </a:solidFill>
                <a:latin typeface="Kozuka Gothic Pro B" pitchFamily="34" charset="-128"/>
                <a:ea typeface="Kozuka Gothic Pro B" pitchFamily="34" charset="-128"/>
              </a:rPr>
              <a:t>CARA PENDEKATAN (APPROXIMATE METHOD)</a:t>
            </a:r>
            <a:endParaRPr lang="fr-FR" sz="1600" dirty="0">
              <a:solidFill>
                <a:srgbClr val="C00000"/>
              </a:solidFill>
              <a:latin typeface="Kozuka Gothic Pro B" pitchFamily="34" charset="-128"/>
              <a:ea typeface="Kozuka Gothic Pro B" pitchFamily="34" charset="-128"/>
            </a:endParaRPr>
          </a:p>
        </p:txBody>
      </p:sp>
      <p:pic>
        <p:nvPicPr>
          <p:cNvPr id="1026" name="Picture 2"/>
          <p:cNvPicPr>
            <a:picLocks noChangeAspect="1" noChangeArrowheads="1"/>
          </p:cNvPicPr>
          <p:nvPr/>
        </p:nvPicPr>
        <p:blipFill>
          <a:blip r:embed="rId2"/>
          <a:srcRect/>
          <a:stretch>
            <a:fillRect/>
          </a:stretch>
        </p:blipFill>
        <p:spPr bwMode="auto">
          <a:xfrm>
            <a:off x="1142976" y="1357298"/>
            <a:ext cx="6962794" cy="5184035"/>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500" fill="hold"/>
                                        <p:tgtEl>
                                          <p:spTgt spid="8194"/>
                                        </p:tgtEl>
                                        <p:attrNameLst>
                                          <p:attrName>ppt_w</p:attrName>
                                        </p:attrNameLst>
                                      </p:cBhvr>
                                      <p:tavLst>
                                        <p:tav tm="0">
                                          <p:val>
                                            <p:fltVal val="0"/>
                                          </p:val>
                                        </p:tav>
                                        <p:tav tm="100000">
                                          <p:val>
                                            <p:strVal val="#ppt_w"/>
                                          </p:val>
                                        </p:tav>
                                      </p:tavLst>
                                    </p:anim>
                                    <p:anim calcmode="lin" valueType="num">
                                      <p:cBhvr>
                                        <p:cTn id="8" dur="500" fill="hold"/>
                                        <p:tgtEl>
                                          <p:spTgt spid="8194"/>
                                        </p:tgtEl>
                                        <p:attrNameLst>
                                          <p:attrName>ppt_h</p:attrName>
                                        </p:attrNameLst>
                                      </p:cBhvr>
                                      <p:tavLst>
                                        <p:tav tm="0">
                                          <p:val>
                                            <p:fltVal val="0"/>
                                          </p:val>
                                        </p:tav>
                                        <p:tav tm="100000">
                                          <p:val>
                                            <p:strVal val="#ppt_h"/>
                                          </p:val>
                                        </p:tav>
                                      </p:tavLst>
                                    </p:anim>
                                    <p:animEffect transition="in" filter="fade">
                                      <p:cBhvr>
                                        <p:cTn id="9" dur="500"/>
                                        <p:tgtEl>
                                          <p:spTgt spid="8194"/>
                                        </p:tgtEl>
                                      </p:cBhvr>
                                    </p:animEffect>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1026"/>
                                        </p:tgtEl>
                                        <p:attrNameLst>
                                          <p:attrName>style.visibility</p:attrName>
                                        </p:attrNameLst>
                                      </p:cBhvr>
                                      <p:to>
                                        <p:strVal val="visible"/>
                                      </p:to>
                                    </p:set>
                                    <p:animEffect transition="in" filter="dissolve">
                                      <p:cBhvr>
                                        <p:cTn id="14"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1357290" y="428604"/>
            <a:ext cx="6072230" cy="954107"/>
          </a:xfrm>
          <a:prstGeom prst="rect">
            <a:avLst/>
          </a:prstGeom>
          <a:noFill/>
          <a:ln w="9525">
            <a:noFill/>
            <a:miter lim="800000"/>
            <a:headEnd/>
            <a:tailEnd/>
          </a:ln>
          <a:effectLst/>
        </p:spPr>
        <p:txBody>
          <a:bodyPr wrap="square">
            <a:spAutoFit/>
          </a:bodyPr>
          <a:lstStyle/>
          <a:p>
            <a:pPr algn="ctr"/>
            <a:r>
              <a:rPr lang="id-ID" sz="2800" b="1" dirty="0" smtClean="0">
                <a:solidFill>
                  <a:srgbClr val="C00000"/>
                </a:solidFill>
                <a:latin typeface="Kozuka Gothic Pro B" pitchFamily="34" charset="-128"/>
                <a:ea typeface="Kozuka Gothic Pro B" pitchFamily="34" charset="-128"/>
              </a:rPr>
              <a:t>CARA EMPAT PUSAT (</a:t>
            </a:r>
            <a:r>
              <a:rPr lang="id-ID" sz="2800" b="1" i="1" dirty="0" smtClean="0">
                <a:solidFill>
                  <a:srgbClr val="C00000"/>
                </a:solidFill>
                <a:latin typeface="Kozuka Gothic Pro B" pitchFamily="34" charset="-128"/>
                <a:ea typeface="Kozuka Gothic Pro B" pitchFamily="34" charset="-128"/>
              </a:rPr>
              <a:t>FOUR CENTER METHOD</a:t>
            </a:r>
            <a:r>
              <a:rPr lang="id-ID" sz="2800" b="1" dirty="0" smtClean="0">
                <a:solidFill>
                  <a:srgbClr val="C00000"/>
                </a:solidFill>
                <a:latin typeface="Kozuka Gothic Pro B" pitchFamily="34" charset="-128"/>
                <a:ea typeface="Kozuka Gothic Pro B" pitchFamily="34" charset="-128"/>
              </a:rPr>
              <a:t>)</a:t>
            </a:r>
            <a:endParaRPr lang="fr-FR" sz="1600" dirty="0">
              <a:solidFill>
                <a:srgbClr val="C00000"/>
              </a:solidFill>
              <a:latin typeface="Kozuka Gothic Pro B" pitchFamily="34" charset="-128"/>
              <a:ea typeface="Kozuka Gothic Pro B" pitchFamily="34" charset="-128"/>
            </a:endParaRPr>
          </a:p>
        </p:txBody>
      </p:sp>
      <p:sp>
        <p:nvSpPr>
          <p:cNvPr id="4" name="Text Box 2"/>
          <p:cNvSpPr txBox="1">
            <a:spLocks noChangeArrowheads="1"/>
          </p:cNvSpPr>
          <p:nvPr/>
        </p:nvSpPr>
        <p:spPr bwMode="auto">
          <a:xfrm>
            <a:off x="714348" y="1428736"/>
            <a:ext cx="7929618" cy="830997"/>
          </a:xfrm>
          <a:prstGeom prst="rect">
            <a:avLst/>
          </a:prstGeom>
          <a:noFill/>
          <a:ln w="9525">
            <a:noFill/>
            <a:miter lim="800000"/>
            <a:headEnd/>
            <a:tailEnd/>
          </a:ln>
          <a:effectLst/>
        </p:spPr>
        <p:txBody>
          <a:bodyPr wrap="square">
            <a:spAutoFit/>
          </a:bodyPr>
          <a:lstStyle/>
          <a:p>
            <a:pPr marL="457200" indent="-457200">
              <a:buFont typeface="Arial" pitchFamily="34" charset="0"/>
              <a:buChar char="•"/>
            </a:pPr>
            <a:r>
              <a:rPr lang="id-ID" sz="2400" b="1" dirty="0" smtClean="0">
                <a:solidFill>
                  <a:srgbClr val="0070C0"/>
                </a:solidFill>
                <a:latin typeface="Verdana" pitchFamily="34" charset="0"/>
                <a:ea typeface="Verdana" pitchFamily="34" charset="0"/>
                <a:cs typeface="Verdana" pitchFamily="34" charset="0"/>
              </a:rPr>
              <a:t>Buat garis tegak lurus garis proyeksi miring</a:t>
            </a:r>
            <a:endParaRPr lang="fr-FR" sz="1400" dirty="0">
              <a:solidFill>
                <a:srgbClr val="0070C0"/>
              </a:solidFill>
              <a:latin typeface="Verdana" pitchFamily="34" charset="0"/>
              <a:ea typeface="Verdana" pitchFamily="34" charset="0"/>
              <a:cs typeface="Verdana" pitchFamily="34" charset="0"/>
            </a:endParaRPr>
          </a:p>
        </p:txBody>
      </p:sp>
      <p:sp>
        <p:nvSpPr>
          <p:cNvPr id="5" name="Text Box 2"/>
          <p:cNvSpPr txBox="1">
            <a:spLocks noChangeArrowheads="1"/>
          </p:cNvSpPr>
          <p:nvPr/>
        </p:nvSpPr>
        <p:spPr bwMode="auto">
          <a:xfrm>
            <a:off x="714348" y="2143116"/>
            <a:ext cx="7929618" cy="461665"/>
          </a:xfrm>
          <a:prstGeom prst="rect">
            <a:avLst/>
          </a:prstGeom>
          <a:noFill/>
          <a:ln w="9525">
            <a:noFill/>
            <a:miter lim="800000"/>
            <a:headEnd/>
            <a:tailEnd/>
          </a:ln>
          <a:effectLst/>
        </p:spPr>
        <p:txBody>
          <a:bodyPr wrap="square">
            <a:spAutoFit/>
          </a:bodyPr>
          <a:lstStyle/>
          <a:p>
            <a:pPr marL="457200" indent="-457200">
              <a:buFont typeface="Arial" pitchFamily="34" charset="0"/>
              <a:buChar char="•"/>
            </a:pPr>
            <a:r>
              <a:rPr lang="id-ID" sz="2400" b="1" dirty="0" smtClean="0">
                <a:solidFill>
                  <a:srgbClr val="0070C0"/>
                </a:solidFill>
                <a:latin typeface="Verdana" pitchFamily="34" charset="0"/>
                <a:ea typeface="Verdana" pitchFamily="34" charset="0"/>
                <a:cs typeface="Verdana" pitchFamily="34" charset="0"/>
              </a:rPr>
              <a:t>Buat garis diagonal bidang miring</a:t>
            </a:r>
            <a:endParaRPr lang="fr-FR" sz="1400" dirty="0">
              <a:solidFill>
                <a:srgbClr val="0070C0"/>
              </a:solidFill>
              <a:latin typeface="Verdana" pitchFamily="34" charset="0"/>
              <a:ea typeface="Verdana" pitchFamily="34" charset="0"/>
              <a:cs typeface="Verdana" pitchFamily="34" charset="0"/>
            </a:endParaRPr>
          </a:p>
        </p:txBody>
      </p:sp>
      <p:sp>
        <p:nvSpPr>
          <p:cNvPr id="6" name="Text Box 2"/>
          <p:cNvSpPr txBox="1">
            <a:spLocks noChangeArrowheads="1"/>
          </p:cNvSpPr>
          <p:nvPr/>
        </p:nvSpPr>
        <p:spPr bwMode="auto">
          <a:xfrm>
            <a:off x="714348" y="2571744"/>
            <a:ext cx="7929618" cy="830997"/>
          </a:xfrm>
          <a:prstGeom prst="rect">
            <a:avLst/>
          </a:prstGeom>
          <a:noFill/>
          <a:ln w="9525">
            <a:noFill/>
            <a:miter lim="800000"/>
            <a:headEnd/>
            <a:tailEnd/>
          </a:ln>
          <a:effectLst/>
        </p:spPr>
        <p:txBody>
          <a:bodyPr wrap="square">
            <a:spAutoFit/>
          </a:bodyPr>
          <a:lstStyle/>
          <a:p>
            <a:pPr marL="457200" indent="-457200">
              <a:buFont typeface="Arial" pitchFamily="34" charset="0"/>
              <a:buChar char="•"/>
            </a:pPr>
            <a:r>
              <a:rPr lang="id-ID" sz="2400" b="1" dirty="0" smtClean="0">
                <a:solidFill>
                  <a:srgbClr val="0070C0"/>
                </a:solidFill>
                <a:latin typeface="Verdana" pitchFamily="34" charset="0"/>
                <a:ea typeface="Verdana" pitchFamily="34" charset="0"/>
                <a:cs typeface="Verdana" pitchFamily="34" charset="0"/>
              </a:rPr>
              <a:t>Didapatkan 2  perpotongan (kiri dan kanan) &amp; 2 perpotongan (atas &amp; bawah)</a:t>
            </a:r>
            <a:endParaRPr lang="fr-FR" sz="1400" dirty="0">
              <a:solidFill>
                <a:srgbClr val="0070C0"/>
              </a:solidFill>
              <a:latin typeface="Verdana" pitchFamily="34" charset="0"/>
              <a:ea typeface="Verdana" pitchFamily="34" charset="0"/>
              <a:cs typeface="Verdana" pitchFamily="34" charset="0"/>
            </a:endParaRPr>
          </a:p>
        </p:txBody>
      </p:sp>
      <p:sp>
        <p:nvSpPr>
          <p:cNvPr id="7" name="Text Box 2"/>
          <p:cNvSpPr txBox="1">
            <a:spLocks noChangeArrowheads="1"/>
          </p:cNvSpPr>
          <p:nvPr/>
        </p:nvSpPr>
        <p:spPr bwMode="auto">
          <a:xfrm>
            <a:off x="714348" y="3357562"/>
            <a:ext cx="7929618" cy="1569660"/>
          </a:xfrm>
          <a:prstGeom prst="rect">
            <a:avLst/>
          </a:prstGeom>
          <a:noFill/>
          <a:ln w="9525">
            <a:noFill/>
            <a:miter lim="800000"/>
            <a:headEnd/>
            <a:tailEnd/>
          </a:ln>
          <a:effectLst/>
        </p:spPr>
        <p:txBody>
          <a:bodyPr wrap="square">
            <a:spAutoFit/>
          </a:bodyPr>
          <a:lstStyle/>
          <a:p>
            <a:pPr marL="457200" indent="-457200">
              <a:buFont typeface="Arial" pitchFamily="34" charset="0"/>
              <a:buChar char="•"/>
            </a:pPr>
            <a:r>
              <a:rPr lang="id-ID" sz="2400" b="1" dirty="0" smtClean="0">
                <a:solidFill>
                  <a:srgbClr val="0070C0"/>
                </a:solidFill>
                <a:latin typeface="Verdana" pitchFamily="34" charset="0"/>
                <a:ea typeface="Verdana" pitchFamily="34" charset="0"/>
                <a:cs typeface="Verdana" pitchFamily="34" charset="0"/>
              </a:rPr>
              <a:t>Dari perpotongan kiri &amp; kanan dibuat garis busur dengan jangka yang berpotongan dengan garis miring proyeksi</a:t>
            </a:r>
            <a:endParaRPr lang="fr-FR" sz="1400" dirty="0">
              <a:solidFill>
                <a:srgbClr val="0070C0"/>
              </a:solidFill>
              <a:latin typeface="Verdana" pitchFamily="34" charset="0"/>
              <a:ea typeface="Verdana" pitchFamily="34" charset="0"/>
              <a:cs typeface="Verdana" pitchFamily="34" charset="0"/>
            </a:endParaRPr>
          </a:p>
        </p:txBody>
      </p:sp>
      <p:sp>
        <p:nvSpPr>
          <p:cNvPr id="8" name="Text Box 2"/>
          <p:cNvSpPr txBox="1">
            <a:spLocks noChangeArrowheads="1"/>
          </p:cNvSpPr>
          <p:nvPr/>
        </p:nvSpPr>
        <p:spPr bwMode="auto">
          <a:xfrm>
            <a:off x="714348" y="4859736"/>
            <a:ext cx="7929618" cy="1200329"/>
          </a:xfrm>
          <a:prstGeom prst="rect">
            <a:avLst/>
          </a:prstGeom>
          <a:noFill/>
          <a:ln w="9525">
            <a:noFill/>
            <a:miter lim="800000"/>
            <a:headEnd/>
            <a:tailEnd/>
          </a:ln>
          <a:effectLst/>
        </p:spPr>
        <p:txBody>
          <a:bodyPr wrap="square">
            <a:spAutoFit/>
          </a:bodyPr>
          <a:lstStyle/>
          <a:p>
            <a:pPr marL="457200" indent="-457200">
              <a:buFont typeface="Arial" pitchFamily="34" charset="0"/>
              <a:buChar char="•"/>
            </a:pPr>
            <a:r>
              <a:rPr lang="id-ID" sz="2400" b="1" dirty="0" smtClean="0">
                <a:solidFill>
                  <a:srgbClr val="0070C0"/>
                </a:solidFill>
                <a:latin typeface="Verdana" pitchFamily="34" charset="0"/>
                <a:ea typeface="Verdana" pitchFamily="34" charset="0"/>
                <a:cs typeface="Verdana" pitchFamily="34" charset="0"/>
              </a:rPr>
              <a:t>Dari perpotongan atas &amp; bawah dibuat busur dengan radius titik perpotongan dengan garis proyeksi miring</a:t>
            </a:r>
            <a:endParaRPr lang="fr-FR" sz="1400" dirty="0">
              <a:solidFill>
                <a:srgbClr val="0070C0"/>
              </a:solidFill>
              <a:latin typeface="Verdana" pitchFamily="34" charset="0"/>
              <a:ea typeface="Verdana" pitchFamily="34" charset="0"/>
              <a:cs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500" fill="hold"/>
                                        <p:tgtEl>
                                          <p:spTgt spid="8194"/>
                                        </p:tgtEl>
                                        <p:attrNameLst>
                                          <p:attrName>ppt_w</p:attrName>
                                        </p:attrNameLst>
                                      </p:cBhvr>
                                      <p:tavLst>
                                        <p:tav tm="0">
                                          <p:val>
                                            <p:fltVal val="0"/>
                                          </p:val>
                                        </p:tav>
                                        <p:tav tm="100000">
                                          <p:val>
                                            <p:strVal val="#ppt_w"/>
                                          </p:val>
                                        </p:tav>
                                      </p:tavLst>
                                    </p:anim>
                                    <p:anim calcmode="lin" valueType="num">
                                      <p:cBhvr>
                                        <p:cTn id="8" dur="500" fill="hold"/>
                                        <p:tgtEl>
                                          <p:spTgt spid="8194"/>
                                        </p:tgtEl>
                                        <p:attrNameLst>
                                          <p:attrName>ppt_h</p:attrName>
                                        </p:attrNameLst>
                                      </p:cBhvr>
                                      <p:tavLst>
                                        <p:tav tm="0">
                                          <p:val>
                                            <p:fltVal val="0"/>
                                          </p:val>
                                        </p:tav>
                                        <p:tav tm="100000">
                                          <p:val>
                                            <p:strVal val="#ppt_h"/>
                                          </p:val>
                                        </p:tav>
                                      </p:tavLst>
                                    </p:anim>
                                    <p:animEffect transition="in" filter="fade">
                                      <p:cBhvr>
                                        <p:cTn id="9" dur="500"/>
                                        <p:tgtEl>
                                          <p:spTgt spid="819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500" fill="hold"/>
                                        <p:tgtEl>
                                          <p:spTgt spid="5"/>
                                        </p:tgtEl>
                                        <p:attrNameLst>
                                          <p:attrName>ppt_w</p:attrName>
                                        </p:attrNameLst>
                                      </p:cBhvr>
                                      <p:tavLst>
                                        <p:tav tm="0">
                                          <p:val>
                                            <p:fltVal val="0"/>
                                          </p:val>
                                        </p:tav>
                                        <p:tav tm="100000">
                                          <p:val>
                                            <p:strVal val="#ppt_w"/>
                                          </p:val>
                                        </p:tav>
                                      </p:tavLst>
                                    </p:anim>
                                    <p:anim calcmode="lin" valueType="num">
                                      <p:cBhvr>
                                        <p:cTn id="22" dur="500" fill="hold"/>
                                        <p:tgtEl>
                                          <p:spTgt spid="5"/>
                                        </p:tgtEl>
                                        <p:attrNameLst>
                                          <p:attrName>ppt_h</p:attrName>
                                        </p:attrNameLst>
                                      </p:cBhvr>
                                      <p:tavLst>
                                        <p:tav tm="0">
                                          <p:val>
                                            <p:fltVal val="0"/>
                                          </p:val>
                                        </p:tav>
                                        <p:tav tm="100000">
                                          <p:val>
                                            <p:strVal val="#ppt_h"/>
                                          </p:val>
                                        </p:tav>
                                      </p:tavLst>
                                    </p:anim>
                                    <p:animEffect transition="in" filter="fade">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500" fill="hold"/>
                                        <p:tgtEl>
                                          <p:spTgt spid="6"/>
                                        </p:tgtEl>
                                        <p:attrNameLst>
                                          <p:attrName>ppt_w</p:attrName>
                                        </p:attrNameLst>
                                      </p:cBhvr>
                                      <p:tavLst>
                                        <p:tav tm="0">
                                          <p:val>
                                            <p:fltVal val="0"/>
                                          </p:val>
                                        </p:tav>
                                        <p:tav tm="100000">
                                          <p:val>
                                            <p:strVal val="#ppt_w"/>
                                          </p:val>
                                        </p:tav>
                                      </p:tavLst>
                                    </p:anim>
                                    <p:anim calcmode="lin" valueType="num">
                                      <p:cBhvr>
                                        <p:cTn id="29" dur="500" fill="hold"/>
                                        <p:tgtEl>
                                          <p:spTgt spid="6"/>
                                        </p:tgtEl>
                                        <p:attrNameLst>
                                          <p:attrName>ppt_h</p:attrName>
                                        </p:attrNameLst>
                                      </p:cBhvr>
                                      <p:tavLst>
                                        <p:tav tm="0">
                                          <p:val>
                                            <p:fltVal val="0"/>
                                          </p:val>
                                        </p:tav>
                                        <p:tav tm="100000">
                                          <p:val>
                                            <p:strVal val="#ppt_h"/>
                                          </p:val>
                                        </p:tav>
                                      </p:tavLst>
                                    </p:anim>
                                    <p:animEffect transition="in" filter="fade">
                                      <p:cBhvr>
                                        <p:cTn id="30" dur="5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500" fill="hold"/>
                                        <p:tgtEl>
                                          <p:spTgt spid="7"/>
                                        </p:tgtEl>
                                        <p:attrNameLst>
                                          <p:attrName>ppt_w</p:attrName>
                                        </p:attrNameLst>
                                      </p:cBhvr>
                                      <p:tavLst>
                                        <p:tav tm="0">
                                          <p:val>
                                            <p:fltVal val="0"/>
                                          </p:val>
                                        </p:tav>
                                        <p:tav tm="100000">
                                          <p:val>
                                            <p:strVal val="#ppt_w"/>
                                          </p:val>
                                        </p:tav>
                                      </p:tavLst>
                                    </p:anim>
                                    <p:anim calcmode="lin" valueType="num">
                                      <p:cBhvr>
                                        <p:cTn id="36" dur="500" fill="hold"/>
                                        <p:tgtEl>
                                          <p:spTgt spid="7"/>
                                        </p:tgtEl>
                                        <p:attrNameLst>
                                          <p:attrName>ppt_h</p:attrName>
                                        </p:attrNameLst>
                                      </p:cBhvr>
                                      <p:tavLst>
                                        <p:tav tm="0">
                                          <p:val>
                                            <p:fltVal val="0"/>
                                          </p:val>
                                        </p:tav>
                                        <p:tav tm="100000">
                                          <p:val>
                                            <p:strVal val="#ppt_h"/>
                                          </p:val>
                                        </p:tav>
                                      </p:tavLst>
                                    </p:anim>
                                    <p:animEffect transition="in" filter="fade">
                                      <p:cBhvr>
                                        <p:cTn id="37" dur="500"/>
                                        <p:tgtEl>
                                          <p:spTgt spid="7"/>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0" fill="hold" grpId="0" nodeType="click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500" fill="hold"/>
                                        <p:tgtEl>
                                          <p:spTgt spid="8"/>
                                        </p:tgtEl>
                                        <p:attrNameLst>
                                          <p:attrName>ppt_w</p:attrName>
                                        </p:attrNameLst>
                                      </p:cBhvr>
                                      <p:tavLst>
                                        <p:tav tm="0">
                                          <p:val>
                                            <p:fltVal val="0"/>
                                          </p:val>
                                        </p:tav>
                                        <p:tav tm="100000">
                                          <p:val>
                                            <p:strVal val="#ppt_w"/>
                                          </p:val>
                                        </p:tav>
                                      </p:tavLst>
                                    </p:anim>
                                    <p:anim calcmode="lin" valueType="num">
                                      <p:cBhvr>
                                        <p:cTn id="43" dur="500" fill="hold"/>
                                        <p:tgtEl>
                                          <p:spTgt spid="8"/>
                                        </p:tgtEl>
                                        <p:attrNameLst>
                                          <p:attrName>ppt_h</p:attrName>
                                        </p:attrNameLst>
                                      </p:cBhvr>
                                      <p:tavLst>
                                        <p:tav tm="0">
                                          <p:val>
                                            <p:fltVal val="0"/>
                                          </p:val>
                                        </p:tav>
                                        <p:tav tm="100000">
                                          <p:val>
                                            <p:strVal val="#ppt_h"/>
                                          </p:val>
                                        </p:tav>
                                      </p:tavLst>
                                    </p:anim>
                                    <p:animEffect transition="in" filter="fade">
                                      <p:cBhvr>
                                        <p:cTn id="4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4" grpId="0"/>
      <p:bldP spid="5" grpId="0"/>
      <p:bldP spid="6" grpId="0"/>
      <p:bldP spid="7" grpId="0"/>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642910" y="428604"/>
            <a:ext cx="4429156" cy="954107"/>
          </a:xfrm>
          <a:prstGeom prst="rect">
            <a:avLst/>
          </a:prstGeom>
          <a:noFill/>
          <a:ln w="9525">
            <a:noFill/>
            <a:miter lim="800000"/>
            <a:headEnd/>
            <a:tailEnd/>
          </a:ln>
          <a:effectLst/>
        </p:spPr>
        <p:txBody>
          <a:bodyPr wrap="square">
            <a:spAutoFit/>
          </a:bodyPr>
          <a:lstStyle/>
          <a:p>
            <a:pPr algn="ctr"/>
            <a:r>
              <a:rPr lang="id-ID" sz="2800" b="1" dirty="0" smtClean="0">
                <a:solidFill>
                  <a:srgbClr val="C00000"/>
                </a:solidFill>
                <a:latin typeface="Kozuka Gothic Pro B" pitchFamily="34" charset="-128"/>
                <a:ea typeface="Kozuka Gothic Pro B" pitchFamily="34" charset="-128"/>
              </a:rPr>
              <a:t>CARA EMPAT PUSAT (</a:t>
            </a:r>
            <a:r>
              <a:rPr lang="id-ID" sz="2800" b="1" i="1" dirty="0" smtClean="0">
                <a:solidFill>
                  <a:srgbClr val="C00000"/>
                </a:solidFill>
                <a:latin typeface="Kozuka Gothic Pro B" pitchFamily="34" charset="-128"/>
                <a:ea typeface="Kozuka Gothic Pro B" pitchFamily="34" charset="-128"/>
              </a:rPr>
              <a:t>FOUR CENTER METHOD</a:t>
            </a:r>
            <a:r>
              <a:rPr lang="id-ID" sz="2800" b="1" dirty="0" smtClean="0">
                <a:solidFill>
                  <a:srgbClr val="C00000"/>
                </a:solidFill>
                <a:latin typeface="Kozuka Gothic Pro B" pitchFamily="34" charset="-128"/>
                <a:ea typeface="Kozuka Gothic Pro B" pitchFamily="34" charset="-128"/>
              </a:rPr>
              <a:t>)</a:t>
            </a:r>
            <a:endParaRPr lang="fr-FR" sz="1600" dirty="0">
              <a:solidFill>
                <a:srgbClr val="C00000"/>
              </a:solidFill>
              <a:latin typeface="Kozuka Gothic Pro B" pitchFamily="34" charset="-128"/>
              <a:ea typeface="Kozuka Gothic Pro B" pitchFamily="34" charset="-128"/>
            </a:endParaRPr>
          </a:p>
        </p:txBody>
      </p:sp>
      <p:pic>
        <p:nvPicPr>
          <p:cNvPr id="2051" name="Picture 3"/>
          <p:cNvPicPr>
            <a:picLocks noChangeAspect="1" noChangeArrowheads="1"/>
          </p:cNvPicPr>
          <p:nvPr/>
        </p:nvPicPr>
        <p:blipFill>
          <a:blip r:embed="rId2"/>
          <a:srcRect/>
          <a:stretch>
            <a:fillRect/>
          </a:stretch>
        </p:blipFill>
        <p:spPr bwMode="auto">
          <a:xfrm>
            <a:off x="357158" y="1357298"/>
            <a:ext cx="5387988" cy="5039047"/>
          </a:xfrm>
          <a:prstGeom prst="rect">
            <a:avLst/>
          </a:prstGeom>
          <a:noFill/>
          <a:ln w="9525">
            <a:noFill/>
            <a:miter lim="800000"/>
            <a:headEnd/>
            <a:tailEnd/>
          </a:ln>
          <a:effectLst/>
        </p:spPr>
      </p:pic>
      <p:pic>
        <p:nvPicPr>
          <p:cNvPr id="2052" name="Picture 4"/>
          <p:cNvPicPr>
            <a:picLocks noChangeAspect="1" noChangeArrowheads="1"/>
          </p:cNvPicPr>
          <p:nvPr/>
        </p:nvPicPr>
        <p:blipFill>
          <a:blip r:embed="rId3"/>
          <a:srcRect/>
          <a:stretch>
            <a:fillRect/>
          </a:stretch>
        </p:blipFill>
        <p:spPr bwMode="auto">
          <a:xfrm>
            <a:off x="5715008" y="214290"/>
            <a:ext cx="2857520" cy="6452465"/>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500" fill="hold"/>
                                        <p:tgtEl>
                                          <p:spTgt spid="8194"/>
                                        </p:tgtEl>
                                        <p:attrNameLst>
                                          <p:attrName>ppt_w</p:attrName>
                                        </p:attrNameLst>
                                      </p:cBhvr>
                                      <p:tavLst>
                                        <p:tav tm="0">
                                          <p:val>
                                            <p:fltVal val="0"/>
                                          </p:val>
                                        </p:tav>
                                        <p:tav tm="100000">
                                          <p:val>
                                            <p:strVal val="#ppt_w"/>
                                          </p:val>
                                        </p:tav>
                                      </p:tavLst>
                                    </p:anim>
                                    <p:anim calcmode="lin" valueType="num">
                                      <p:cBhvr>
                                        <p:cTn id="8" dur="500" fill="hold"/>
                                        <p:tgtEl>
                                          <p:spTgt spid="8194"/>
                                        </p:tgtEl>
                                        <p:attrNameLst>
                                          <p:attrName>ppt_h</p:attrName>
                                        </p:attrNameLst>
                                      </p:cBhvr>
                                      <p:tavLst>
                                        <p:tav tm="0">
                                          <p:val>
                                            <p:fltVal val="0"/>
                                          </p:val>
                                        </p:tav>
                                        <p:tav tm="100000">
                                          <p:val>
                                            <p:strVal val="#ppt_h"/>
                                          </p:val>
                                        </p:tav>
                                      </p:tavLst>
                                    </p:anim>
                                    <p:animEffect transition="in" filter="fade">
                                      <p:cBhvr>
                                        <p:cTn id="9" dur="500"/>
                                        <p:tgtEl>
                                          <p:spTgt spid="8194"/>
                                        </p:tgtEl>
                                      </p:cBhvr>
                                    </p:animEffect>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2051"/>
                                        </p:tgtEl>
                                        <p:attrNameLst>
                                          <p:attrName>style.visibility</p:attrName>
                                        </p:attrNameLst>
                                      </p:cBhvr>
                                      <p:to>
                                        <p:strVal val="visible"/>
                                      </p:to>
                                    </p:set>
                                    <p:animEffect transition="in" filter="dissolve">
                                      <p:cBhvr>
                                        <p:cTn id="14" dur="500"/>
                                        <p:tgtEl>
                                          <p:spTgt spid="2051"/>
                                        </p:tgtEl>
                                      </p:cBhvr>
                                    </p:animEffect>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nodeType="clickEffect">
                                  <p:stCondLst>
                                    <p:cond delay="0"/>
                                  </p:stCondLst>
                                  <p:childTnLst>
                                    <p:set>
                                      <p:cBhvr>
                                        <p:cTn id="18" dur="1" fill="hold">
                                          <p:stCondLst>
                                            <p:cond delay="0"/>
                                          </p:stCondLst>
                                        </p:cTn>
                                        <p:tgtEl>
                                          <p:spTgt spid="2052"/>
                                        </p:tgtEl>
                                        <p:attrNameLst>
                                          <p:attrName>style.visibility</p:attrName>
                                        </p:attrNameLst>
                                      </p:cBhvr>
                                      <p:to>
                                        <p:strVal val="visible"/>
                                      </p:to>
                                    </p:set>
                                    <p:animEffect transition="in" filter="dissolve">
                                      <p:cBhvr>
                                        <p:cTn id="19" dur="5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1357290" y="428604"/>
            <a:ext cx="6072230" cy="523220"/>
          </a:xfrm>
          <a:prstGeom prst="rect">
            <a:avLst/>
          </a:prstGeom>
          <a:noFill/>
          <a:ln w="9525">
            <a:noFill/>
            <a:miter lim="800000"/>
            <a:headEnd/>
            <a:tailEnd/>
          </a:ln>
          <a:effectLst/>
        </p:spPr>
        <p:txBody>
          <a:bodyPr wrap="square">
            <a:spAutoFit/>
          </a:bodyPr>
          <a:lstStyle/>
          <a:p>
            <a:pPr algn="ctr"/>
            <a:r>
              <a:rPr lang="id-ID" sz="2800" b="1" dirty="0" smtClean="0">
                <a:solidFill>
                  <a:srgbClr val="C00000"/>
                </a:solidFill>
                <a:latin typeface="Kozuka Gothic Pro B" pitchFamily="34" charset="-128"/>
                <a:ea typeface="Kozuka Gothic Pro B" pitchFamily="34" charset="-128"/>
              </a:rPr>
              <a:t>CARA GRID (</a:t>
            </a:r>
            <a:r>
              <a:rPr lang="id-ID" sz="2800" b="1" i="1" dirty="0" smtClean="0">
                <a:solidFill>
                  <a:srgbClr val="C00000"/>
                </a:solidFill>
                <a:latin typeface="Kozuka Gothic Pro B" pitchFamily="34" charset="-128"/>
                <a:ea typeface="Kozuka Gothic Pro B" pitchFamily="34" charset="-128"/>
              </a:rPr>
              <a:t>GRID METHOD</a:t>
            </a:r>
            <a:r>
              <a:rPr lang="id-ID" sz="2800" b="1" dirty="0" smtClean="0">
                <a:solidFill>
                  <a:srgbClr val="C00000"/>
                </a:solidFill>
                <a:latin typeface="Kozuka Gothic Pro B" pitchFamily="34" charset="-128"/>
                <a:ea typeface="Kozuka Gothic Pro B" pitchFamily="34" charset="-128"/>
              </a:rPr>
              <a:t>)</a:t>
            </a:r>
            <a:endParaRPr lang="fr-FR" sz="1600" dirty="0">
              <a:solidFill>
                <a:srgbClr val="C00000"/>
              </a:solidFill>
              <a:latin typeface="Kozuka Gothic Pro B" pitchFamily="34" charset="-128"/>
              <a:ea typeface="Kozuka Gothic Pro B" pitchFamily="34" charset="-128"/>
            </a:endParaRPr>
          </a:p>
        </p:txBody>
      </p:sp>
      <p:sp>
        <p:nvSpPr>
          <p:cNvPr id="4" name="Text Box 2"/>
          <p:cNvSpPr txBox="1">
            <a:spLocks noChangeArrowheads="1"/>
          </p:cNvSpPr>
          <p:nvPr/>
        </p:nvSpPr>
        <p:spPr bwMode="auto">
          <a:xfrm>
            <a:off x="714348" y="1428736"/>
            <a:ext cx="7929618" cy="830997"/>
          </a:xfrm>
          <a:prstGeom prst="rect">
            <a:avLst/>
          </a:prstGeom>
          <a:noFill/>
          <a:ln w="9525">
            <a:noFill/>
            <a:miter lim="800000"/>
            <a:headEnd/>
            <a:tailEnd/>
          </a:ln>
          <a:effectLst/>
        </p:spPr>
        <p:txBody>
          <a:bodyPr wrap="square">
            <a:spAutoFit/>
          </a:bodyPr>
          <a:lstStyle/>
          <a:p>
            <a:pPr marL="457200" indent="-457200">
              <a:buFont typeface="Arial" pitchFamily="34" charset="0"/>
              <a:buChar char="•"/>
            </a:pPr>
            <a:r>
              <a:rPr lang="id-ID" sz="2400" b="1" dirty="0" smtClean="0">
                <a:solidFill>
                  <a:srgbClr val="0070C0"/>
                </a:solidFill>
                <a:latin typeface="Verdana" pitchFamily="34" charset="0"/>
                <a:ea typeface="Verdana" pitchFamily="34" charset="0"/>
                <a:cs typeface="Verdana" pitchFamily="34" charset="0"/>
              </a:rPr>
              <a:t>Buat garis-garis grid pada bidang tampak tegak lurus gambar lingkaran</a:t>
            </a:r>
            <a:endParaRPr lang="fr-FR" sz="1400" dirty="0">
              <a:solidFill>
                <a:srgbClr val="0070C0"/>
              </a:solidFill>
              <a:latin typeface="Verdana" pitchFamily="34" charset="0"/>
              <a:ea typeface="Verdana" pitchFamily="34" charset="0"/>
              <a:cs typeface="Verdana" pitchFamily="34" charset="0"/>
            </a:endParaRPr>
          </a:p>
        </p:txBody>
      </p:sp>
      <p:sp>
        <p:nvSpPr>
          <p:cNvPr id="5" name="Text Box 2"/>
          <p:cNvSpPr txBox="1">
            <a:spLocks noChangeArrowheads="1"/>
          </p:cNvSpPr>
          <p:nvPr/>
        </p:nvSpPr>
        <p:spPr bwMode="auto">
          <a:xfrm>
            <a:off x="714348" y="2143116"/>
            <a:ext cx="7929618" cy="830997"/>
          </a:xfrm>
          <a:prstGeom prst="rect">
            <a:avLst/>
          </a:prstGeom>
          <a:noFill/>
          <a:ln w="9525">
            <a:noFill/>
            <a:miter lim="800000"/>
            <a:headEnd/>
            <a:tailEnd/>
          </a:ln>
          <a:effectLst/>
        </p:spPr>
        <p:txBody>
          <a:bodyPr wrap="square">
            <a:spAutoFit/>
          </a:bodyPr>
          <a:lstStyle/>
          <a:p>
            <a:pPr marL="457200" indent="-457200">
              <a:buFont typeface="Arial" pitchFamily="34" charset="0"/>
              <a:buChar char="•"/>
            </a:pPr>
            <a:r>
              <a:rPr lang="id-ID" sz="2400" b="1" dirty="0" smtClean="0">
                <a:solidFill>
                  <a:srgbClr val="0070C0"/>
                </a:solidFill>
                <a:latin typeface="Verdana" pitchFamily="34" charset="0"/>
                <a:ea typeface="Verdana" pitchFamily="34" charset="0"/>
                <a:cs typeface="Verdana" pitchFamily="34" charset="0"/>
              </a:rPr>
              <a:t>Buat garis-garis grid pada bidang miring seusia grid sebelumnya</a:t>
            </a:r>
            <a:endParaRPr lang="fr-FR" sz="1400" dirty="0">
              <a:solidFill>
                <a:srgbClr val="0070C0"/>
              </a:solidFill>
              <a:latin typeface="Verdana" pitchFamily="34" charset="0"/>
              <a:ea typeface="Verdana" pitchFamily="34" charset="0"/>
              <a:cs typeface="Verdana" pitchFamily="34" charset="0"/>
            </a:endParaRPr>
          </a:p>
        </p:txBody>
      </p:sp>
      <p:sp>
        <p:nvSpPr>
          <p:cNvPr id="6" name="Text Box 2"/>
          <p:cNvSpPr txBox="1">
            <a:spLocks noChangeArrowheads="1"/>
          </p:cNvSpPr>
          <p:nvPr/>
        </p:nvSpPr>
        <p:spPr bwMode="auto">
          <a:xfrm>
            <a:off x="714348" y="2883755"/>
            <a:ext cx="7929618" cy="830997"/>
          </a:xfrm>
          <a:prstGeom prst="rect">
            <a:avLst/>
          </a:prstGeom>
          <a:noFill/>
          <a:ln w="9525">
            <a:noFill/>
            <a:miter lim="800000"/>
            <a:headEnd/>
            <a:tailEnd/>
          </a:ln>
          <a:effectLst/>
        </p:spPr>
        <p:txBody>
          <a:bodyPr wrap="square">
            <a:spAutoFit/>
          </a:bodyPr>
          <a:lstStyle/>
          <a:p>
            <a:pPr marL="457200" indent="-457200">
              <a:buFont typeface="Arial" pitchFamily="34" charset="0"/>
              <a:buChar char="•"/>
            </a:pPr>
            <a:r>
              <a:rPr lang="id-ID" sz="2400" b="1" dirty="0" smtClean="0">
                <a:solidFill>
                  <a:srgbClr val="0070C0"/>
                </a:solidFill>
                <a:latin typeface="Verdana" pitchFamily="34" charset="0"/>
                <a:ea typeface="Verdana" pitchFamily="34" charset="0"/>
                <a:cs typeface="Verdana" pitchFamily="34" charset="0"/>
              </a:rPr>
              <a:t>Dapatkan garis-garis perpotongan lingkaran dengan grid.</a:t>
            </a:r>
            <a:endParaRPr lang="fr-FR" sz="1400" dirty="0">
              <a:solidFill>
                <a:srgbClr val="0070C0"/>
              </a:solidFill>
              <a:latin typeface="Verdana" pitchFamily="34" charset="0"/>
              <a:ea typeface="Verdana" pitchFamily="34" charset="0"/>
              <a:cs typeface="Verdana" pitchFamily="34" charset="0"/>
            </a:endParaRPr>
          </a:p>
        </p:txBody>
      </p:sp>
      <p:sp>
        <p:nvSpPr>
          <p:cNvPr id="9" name="Text Box 2"/>
          <p:cNvSpPr txBox="1">
            <a:spLocks noChangeArrowheads="1"/>
          </p:cNvSpPr>
          <p:nvPr/>
        </p:nvSpPr>
        <p:spPr bwMode="auto">
          <a:xfrm>
            <a:off x="714348" y="3669573"/>
            <a:ext cx="7929618" cy="830997"/>
          </a:xfrm>
          <a:prstGeom prst="rect">
            <a:avLst/>
          </a:prstGeom>
          <a:noFill/>
          <a:ln w="9525">
            <a:noFill/>
            <a:miter lim="800000"/>
            <a:headEnd/>
            <a:tailEnd/>
          </a:ln>
          <a:effectLst/>
        </p:spPr>
        <p:txBody>
          <a:bodyPr wrap="square">
            <a:spAutoFit/>
          </a:bodyPr>
          <a:lstStyle/>
          <a:p>
            <a:pPr marL="457200" indent="-457200">
              <a:buFont typeface="Arial" pitchFamily="34" charset="0"/>
              <a:buChar char="•"/>
            </a:pPr>
            <a:r>
              <a:rPr lang="id-ID" sz="2400" b="1" dirty="0" smtClean="0">
                <a:solidFill>
                  <a:srgbClr val="0070C0"/>
                </a:solidFill>
                <a:latin typeface="Verdana" pitchFamily="34" charset="0"/>
                <a:ea typeface="Verdana" pitchFamily="34" charset="0"/>
                <a:cs typeface="Verdana" pitchFamily="34" charset="0"/>
              </a:rPr>
              <a:t>Pindahkan garis-garis perpotongan tersebut ke grid miring.</a:t>
            </a:r>
            <a:endParaRPr lang="fr-FR" sz="1400" dirty="0">
              <a:solidFill>
                <a:srgbClr val="0070C0"/>
              </a:solidFill>
              <a:latin typeface="Verdana" pitchFamily="34" charset="0"/>
              <a:ea typeface="Verdana" pitchFamily="34" charset="0"/>
              <a:cs typeface="Verdana" pitchFamily="34" charset="0"/>
            </a:endParaRPr>
          </a:p>
        </p:txBody>
      </p:sp>
      <p:sp>
        <p:nvSpPr>
          <p:cNvPr id="10" name="Text Box 2"/>
          <p:cNvSpPr txBox="1">
            <a:spLocks noChangeArrowheads="1"/>
          </p:cNvSpPr>
          <p:nvPr/>
        </p:nvSpPr>
        <p:spPr bwMode="auto">
          <a:xfrm>
            <a:off x="714348" y="4455391"/>
            <a:ext cx="7929618" cy="830997"/>
          </a:xfrm>
          <a:prstGeom prst="rect">
            <a:avLst/>
          </a:prstGeom>
          <a:noFill/>
          <a:ln w="9525">
            <a:noFill/>
            <a:miter lim="800000"/>
            <a:headEnd/>
            <a:tailEnd/>
          </a:ln>
          <a:effectLst/>
        </p:spPr>
        <p:txBody>
          <a:bodyPr wrap="square">
            <a:spAutoFit/>
          </a:bodyPr>
          <a:lstStyle/>
          <a:p>
            <a:pPr marL="457200" indent="-457200">
              <a:buFont typeface="Arial" pitchFamily="34" charset="0"/>
              <a:buChar char="•"/>
            </a:pPr>
            <a:r>
              <a:rPr lang="id-ID" sz="2400" b="1" dirty="0" smtClean="0">
                <a:solidFill>
                  <a:srgbClr val="0070C0"/>
                </a:solidFill>
                <a:latin typeface="Verdana" pitchFamily="34" charset="0"/>
                <a:ea typeface="Verdana" pitchFamily="34" charset="0"/>
                <a:cs typeface="Verdana" pitchFamily="34" charset="0"/>
              </a:rPr>
              <a:t>Buatlah lengkungan lingkaran dengan menggunakan mal kurva.</a:t>
            </a:r>
            <a:endParaRPr lang="fr-FR" sz="1400" dirty="0">
              <a:solidFill>
                <a:srgbClr val="0070C0"/>
              </a:solidFill>
              <a:latin typeface="Verdana" pitchFamily="34" charset="0"/>
              <a:ea typeface="Verdana" pitchFamily="34" charset="0"/>
              <a:cs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500" fill="hold"/>
                                        <p:tgtEl>
                                          <p:spTgt spid="8194"/>
                                        </p:tgtEl>
                                        <p:attrNameLst>
                                          <p:attrName>ppt_w</p:attrName>
                                        </p:attrNameLst>
                                      </p:cBhvr>
                                      <p:tavLst>
                                        <p:tav tm="0">
                                          <p:val>
                                            <p:fltVal val="0"/>
                                          </p:val>
                                        </p:tav>
                                        <p:tav tm="100000">
                                          <p:val>
                                            <p:strVal val="#ppt_w"/>
                                          </p:val>
                                        </p:tav>
                                      </p:tavLst>
                                    </p:anim>
                                    <p:anim calcmode="lin" valueType="num">
                                      <p:cBhvr>
                                        <p:cTn id="8" dur="500" fill="hold"/>
                                        <p:tgtEl>
                                          <p:spTgt spid="8194"/>
                                        </p:tgtEl>
                                        <p:attrNameLst>
                                          <p:attrName>ppt_h</p:attrName>
                                        </p:attrNameLst>
                                      </p:cBhvr>
                                      <p:tavLst>
                                        <p:tav tm="0">
                                          <p:val>
                                            <p:fltVal val="0"/>
                                          </p:val>
                                        </p:tav>
                                        <p:tav tm="100000">
                                          <p:val>
                                            <p:strVal val="#ppt_h"/>
                                          </p:val>
                                        </p:tav>
                                      </p:tavLst>
                                    </p:anim>
                                    <p:animEffect transition="in" filter="fade">
                                      <p:cBhvr>
                                        <p:cTn id="9" dur="500"/>
                                        <p:tgtEl>
                                          <p:spTgt spid="819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500" fill="hold"/>
                                        <p:tgtEl>
                                          <p:spTgt spid="5"/>
                                        </p:tgtEl>
                                        <p:attrNameLst>
                                          <p:attrName>ppt_w</p:attrName>
                                        </p:attrNameLst>
                                      </p:cBhvr>
                                      <p:tavLst>
                                        <p:tav tm="0">
                                          <p:val>
                                            <p:fltVal val="0"/>
                                          </p:val>
                                        </p:tav>
                                        <p:tav tm="100000">
                                          <p:val>
                                            <p:strVal val="#ppt_w"/>
                                          </p:val>
                                        </p:tav>
                                      </p:tavLst>
                                    </p:anim>
                                    <p:anim calcmode="lin" valueType="num">
                                      <p:cBhvr>
                                        <p:cTn id="22" dur="500" fill="hold"/>
                                        <p:tgtEl>
                                          <p:spTgt spid="5"/>
                                        </p:tgtEl>
                                        <p:attrNameLst>
                                          <p:attrName>ppt_h</p:attrName>
                                        </p:attrNameLst>
                                      </p:cBhvr>
                                      <p:tavLst>
                                        <p:tav tm="0">
                                          <p:val>
                                            <p:fltVal val="0"/>
                                          </p:val>
                                        </p:tav>
                                        <p:tav tm="100000">
                                          <p:val>
                                            <p:strVal val="#ppt_h"/>
                                          </p:val>
                                        </p:tav>
                                      </p:tavLst>
                                    </p:anim>
                                    <p:animEffect transition="in" filter="fade">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500" fill="hold"/>
                                        <p:tgtEl>
                                          <p:spTgt spid="6"/>
                                        </p:tgtEl>
                                        <p:attrNameLst>
                                          <p:attrName>ppt_w</p:attrName>
                                        </p:attrNameLst>
                                      </p:cBhvr>
                                      <p:tavLst>
                                        <p:tav tm="0">
                                          <p:val>
                                            <p:fltVal val="0"/>
                                          </p:val>
                                        </p:tav>
                                        <p:tav tm="100000">
                                          <p:val>
                                            <p:strVal val="#ppt_w"/>
                                          </p:val>
                                        </p:tav>
                                      </p:tavLst>
                                    </p:anim>
                                    <p:anim calcmode="lin" valueType="num">
                                      <p:cBhvr>
                                        <p:cTn id="29" dur="500" fill="hold"/>
                                        <p:tgtEl>
                                          <p:spTgt spid="6"/>
                                        </p:tgtEl>
                                        <p:attrNameLst>
                                          <p:attrName>ppt_h</p:attrName>
                                        </p:attrNameLst>
                                      </p:cBhvr>
                                      <p:tavLst>
                                        <p:tav tm="0">
                                          <p:val>
                                            <p:fltVal val="0"/>
                                          </p:val>
                                        </p:tav>
                                        <p:tav tm="100000">
                                          <p:val>
                                            <p:strVal val="#ppt_h"/>
                                          </p:val>
                                        </p:tav>
                                      </p:tavLst>
                                    </p:anim>
                                    <p:animEffect transition="in" filter="fade">
                                      <p:cBhvr>
                                        <p:cTn id="30" dur="5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500" fill="hold"/>
                                        <p:tgtEl>
                                          <p:spTgt spid="9"/>
                                        </p:tgtEl>
                                        <p:attrNameLst>
                                          <p:attrName>ppt_w</p:attrName>
                                        </p:attrNameLst>
                                      </p:cBhvr>
                                      <p:tavLst>
                                        <p:tav tm="0">
                                          <p:val>
                                            <p:fltVal val="0"/>
                                          </p:val>
                                        </p:tav>
                                        <p:tav tm="100000">
                                          <p:val>
                                            <p:strVal val="#ppt_w"/>
                                          </p:val>
                                        </p:tav>
                                      </p:tavLst>
                                    </p:anim>
                                    <p:anim calcmode="lin" valueType="num">
                                      <p:cBhvr>
                                        <p:cTn id="36" dur="500" fill="hold"/>
                                        <p:tgtEl>
                                          <p:spTgt spid="9"/>
                                        </p:tgtEl>
                                        <p:attrNameLst>
                                          <p:attrName>ppt_h</p:attrName>
                                        </p:attrNameLst>
                                      </p:cBhvr>
                                      <p:tavLst>
                                        <p:tav tm="0">
                                          <p:val>
                                            <p:fltVal val="0"/>
                                          </p:val>
                                        </p:tav>
                                        <p:tav tm="100000">
                                          <p:val>
                                            <p:strVal val="#ppt_h"/>
                                          </p:val>
                                        </p:tav>
                                      </p:tavLst>
                                    </p:anim>
                                    <p:animEffect transition="in" filter="fade">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0"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p:cTn id="42" dur="500" fill="hold"/>
                                        <p:tgtEl>
                                          <p:spTgt spid="10"/>
                                        </p:tgtEl>
                                        <p:attrNameLst>
                                          <p:attrName>ppt_w</p:attrName>
                                        </p:attrNameLst>
                                      </p:cBhvr>
                                      <p:tavLst>
                                        <p:tav tm="0">
                                          <p:val>
                                            <p:fltVal val="0"/>
                                          </p:val>
                                        </p:tav>
                                        <p:tav tm="100000">
                                          <p:val>
                                            <p:strVal val="#ppt_w"/>
                                          </p:val>
                                        </p:tav>
                                      </p:tavLst>
                                    </p:anim>
                                    <p:anim calcmode="lin" valueType="num">
                                      <p:cBhvr>
                                        <p:cTn id="43" dur="500" fill="hold"/>
                                        <p:tgtEl>
                                          <p:spTgt spid="10"/>
                                        </p:tgtEl>
                                        <p:attrNameLst>
                                          <p:attrName>ppt_h</p:attrName>
                                        </p:attrNameLst>
                                      </p:cBhvr>
                                      <p:tavLst>
                                        <p:tav tm="0">
                                          <p:val>
                                            <p:fltVal val="0"/>
                                          </p:val>
                                        </p:tav>
                                        <p:tav tm="100000">
                                          <p:val>
                                            <p:strVal val="#ppt_h"/>
                                          </p:val>
                                        </p:tav>
                                      </p:tavLst>
                                    </p:anim>
                                    <p:animEffect transition="in" filter="fade">
                                      <p:cBhvr>
                                        <p:cTn id="4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4" grpId="0"/>
      <p:bldP spid="5" grpId="0"/>
      <p:bldP spid="6" grpId="0"/>
      <p:bldP spid="9"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1357290" y="428604"/>
            <a:ext cx="6072230" cy="523220"/>
          </a:xfrm>
          <a:prstGeom prst="rect">
            <a:avLst/>
          </a:prstGeom>
          <a:noFill/>
          <a:ln w="9525">
            <a:noFill/>
            <a:miter lim="800000"/>
            <a:headEnd/>
            <a:tailEnd/>
          </a:ln>
          <a:effectLst/>
        </p:spPr>
        <p:txBody>
          <a:bodyPr wrap="square">
            <a:spAutoFit/>
          </a:bodyPr>
          <a:lstStyle/>
          <a:p>
            <a:pPr algn="ctr"/>
            <a:r>
              <a:rPr lang="id-ID" sz="2800" b="1" dirty="0" smtClean="0">
                <a:solidFill>
                  <a:srgbClr val="C00000"/>
                </a:solidFill>
                <a:latin typeface="Kozuka Gothic Pro B" pitchFamily="34" charset="-128"/>
                <a:ea typeface="Kozuka Gothic Pro B" pitchFamily="34" charset="-128"/>
              </a:rPr>
              <a:t>CARA GRID (</a:t>
            </a:r>
            <a:r>
              <a:rPr lang="id-ID" sz="2800" b="1" i="1" dirty="0" smtClean="0">
                <a:solidFill>
                  <a:srgbClr val="C00000"/>
                </a:solidFill>
                <a:latin typeface="Kozuka Gothic Pro B" pitchFamily="34" charset="-128"/>
                <a:ea typeface="Kozuka Gothic Pro B" pitchFamily="34" charset="-128"/>
              </a:rPr>
              <a:t>GRID METHOD</a:t>
            </a:r>
            <a:r>
              <a:rPr lang="id-ID" sz="2800" b="1" dirty="0" smtClean="0">
                <a:solidFill>
                  <a:srgbClr val="C00000"/>
                </a:solidFill>
                <a:latin typeface="Kozuka Gothic Pro B" pitchFamily="34" charset="-128"/>
                <a:ea typeface="Kozuka Gothic Pro B" pitchFamily="34" charset="-128"/>
              </a:rPr>
              <a:t>)</a:t>
            </a:r>
            <a:endParaRPr lang="fr-FR" sz="1600" dirty="0">
              <a:solidFill>
                <a:srgbClr val="C00000"/>
              </a:solidFill>
              <a:latin typeface="Kozuka Gothic Pro B" pitchFamily="34" charset="-128"/>
              <a:ea typeface="Kozuka Gothic Pro B" pitchFamily="34" charset="-128"/>
            </a:endParaRPr>
          </a:p>
        </p:txBody>
      </p:sp>
      <p:pic>
        <p:nvPicPr>
          <p:cNvPr id="9" name="Picture 8" descr="proyeksi-miring11.jpg"/>
          <p:cNvPicPr>
            <a:picLocks noChangeAspect="1"/>
          </p:cNvPicPr>
          <p:nvPr/>
        </p:nvPicPr>
        <p:blipFill>
          <a:blip r:embed="rId2"/>
          <a:srcRect l="3435"/>
          <a:stretch>
            <a:fillRect/>
          </a:stretch>
        </p:blipFill>
        <p:spPr>
          <a:xfrm>
            <a:off x="285720" y="1357298"/>
            <a:ext cx="8638863" cy="350046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500" fill="hold"/>
                                        <p:tgtEl>
                                          <p:spTgt spid="8194"/>
                                        </p:tgtEl>
                                        <p:attrNameLst>
                                          <p:attrName>ppt_w</p:attrName>
                                        </p:attrNameLst>
                                      </p:cBhvr>
                                      <p:tavLst>
                                        <p:tav tm="0">
                                          <p:val>
                                            <p:fltVal val="0"/>
                                          </p:val>
                                        </p:tav>
                                        <p:tav tm="100000">
                                          <p:val>
                                            <p:strVal val="#ppt_w"/>
                                          </p:val>
                                        </p:tav>
                                      </p:tavLst>
                                    </p:anim>
                                    <p:anim calcmode="lin" valueType="num">
                                      <p:cBhvr>
                                        <p:cTn id="8" dur="500" fill="hold"/>
                                        <p:tgtEl>
                                          <p:spTgt spid="8194"/>
                                        </p:tgtEl>
                                        <p:attrNameLst>
                                          <p:attrName>ppt_h</p:attrName>
                                        </p:attrNameLst>
                                      </p:cBhvr>
                                      <p:tavLst>
                                        <p:tav tm="0">
                                          <p:val>
                                            <p:fltVal val="0"/>
                                          </p:val>
                                        </p:tav>
                                        <p:tav tm="100000">
                                          <p:val>
                                            <p:strVal val="#ppt_h"/>
                                          </p:val>
                                        </p:tav>
                                      </p:tavLst>
                                    </p:anim>
                                    <p:animEffect transition="in" filter="fade">
                                      <p:cBhvr>
                                        <p:cTn id="9" dur="500"/>
                                        <p:tgtEl>
                                          <p:spTgt spid="819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fltVal val="0"/>
                                          </p:val>
                                        </p:tav>
                                        <p:tav tm="100000">
                                          <p:val>
                                            <p:strVal val="#ppt_w"/>
                                          </p:val>
                                        </p:tav>
                                      </p:tavLst>
                                    </p:anim>
                                    <p:anim calcmode="lin" valueType="num">
                                      <p:cBhvr>
                                        <p:cTn id="15" dur="500" fill="hold"/>
                                        <p:tgtEl>
                                          <p:spTgt spid="9"/>
                                        </p:tgtEl>
                                        <p:attrNameLst>
                                          <p:attrName>ppt_h</p:attrName>
                                        </p:attrNameLst>
                                      </p:cBhvr>
                                      <p:tavLst>
                                        <p:tav tm="0">
                                          <p:val>
                                            <p:fltVal val="0"/>
                                          </p:val>
                                        </p:tav>
                                        <p:tav tm="100000">
                                          <p:val>
                                            <p:strVal val="#ppt_h"/>
                                          </p:val>
                                        </p:tav>
                                      </p:tavLst>
                                    </p:anim>
                                    <p:animEffect transition="in" filter="fade">
                                      <p:cBhvr>
                                        <p:cTn id="1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1357290" y="428604"/>
            <a:ext cx="6072230" cy="523220"/>
          </a:xfrm>
          <a:prstGeom prst="rect">
            <a:avLst/>
          </a:prstGeom>
          <a:noFill/>
          <a:ln w="9525">
            <a:noFill/>
            <a:miter lim="800000"/>
            <a:headEnd/>
            <a:tailEnd/>
          </a:ln>
          <a:effectLst/>
        </p:spPr>
        <p:txBody>
          <a:bodyPr wrap="square">
            <a:spAutoFit/>
          </a:bodyPr>
          <a:lstStyle/>
          <a:p>
            <a:pPr algn="ctr"/>
            <a:r>
              <a:rPr lang="id-ID" sz="2800" b="1" dirty="0" smtClean="0">
                <a:solidFill>
                  <a:srgbClr val="C00000"/>
                </a:solidFill>
                <a:latin typeface="Kozuka Gothic Pro B" pitchFamily="34" charset="-128"/>
                <a:ea typeface="Kozuka Gothic Pro B" pitchFamily="34" charset="-128"/>
              </a:rPr>
              <a:t>CARA GRID (</a:t>
            </a:r>
            <a:r>
              <a:rPr lang="id-ID" sz="2800" b="1" i="1" dirty="0" smtClean="0">
                <a:solidFill>
                  <a:srgbClr val="C00000"/>
                </a:solidFill>
                <a:latin typeface="Kozuka Gothic Pro B" pitchFamily="34" charset="-128"/>
                <a:ea typeface="Kozuka Gothic Pro B" pitchFamily="34" charset="-128"/>
              </a:rPr>
              <a:t>GRID METHOD</a:t>
            </a:r>
            <a:r>
              <a:rPr lang="id-ID" sz="2800" b="1" dirty="0" smtClean="0">
                <a:solidFill>
                  <a:srgbClr val="C00000"/>
                </a:solidFill>
                <a:latin typeface="Kozuka Gothic Pro B" pitchFamily="34" charset="-128"/>
                <a:ea typeface="Kozuka Gothic Pro B" pitchFamily="34" charset="-128"/>
              </a:rPr>
              <a:t>)</a:t>
            </a:r>
            <a:endParaRPr lang="fr-FR" sz="1600" dirty="0">
              <a:solidFill>
                <a:srgbClr val="C00000"/>
              </a:solidFill>
              <a:latin typeface="Kozuka Gothic Pro B" pitchFamily="34" charset="-128"/>
              <a:ea typeface="Kozuka Gothic Pro B" pitchFamily="34" charset="-128"/>
            </a:endParaRPr>
          </a:p>
        </p:txBody>
      </p:sp>
      <p:pic>
        <p:nvPicPr>
          <p:cNvPr id="3074" name="Picture 2"/>
          <p:cNvPicPr>
            <a:picLocks noChangeAspect="1" noChangeArrowheads="1"/>
          </p:cNvPicPr>
          <p:nvPr/>
        </p:nvPicPr>
        <p:blipFill>
          <a:blip r:embed="rId2"/>
          <a:srcRect/>
          <a:stretch>
            <a:fillRect/>
          </a:stretch>
        </p:blipFill>
        <p:spPr bwMode="auto">
          <a:xfrm>
            <a:off x="2571736" y="1071546"/>
            <a:ext cx="3673770" cy="5500726"/>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500" fill="hold"/>
                                        <p:tgtEl>
                                          <p:spTgt spid="8194"/>
                                        </p:tgtEl>
                                        <p:attrNameLst>
                                          <p:attrName>ppt_w</p:attrName>
                                        </p:attrNameLst>
                                      </p:cBhvr>
                                      <p:tavLst>
                                        <p:tav tm="0">
                                          <p:val>
                                            <p:fltVal val="0"/>
                                          </p:val>
                                        </p:tav>
                                        <p:tav tm="100000">
                                          <p:val>
                                            <p:strVal val="#ppt_w"/>
                                          </p:val>
                                        </p:tav>
                                      </p:tavLst>
                                    </p:anim>
                                    <p:anim calcmode="lin" valueType="num">
                                      <p:cBhvr>
                                        <p:cTn id="8" dur="500" fill="hold"/>
                                        <p:tgtEl>
                                          <p:spTgt spid="8194"/>
                                        </p:tgtEl>
                                        <p:attrNameLst>
                                          <p:attrName>ppt_h</p:attrName>
                                        </p:attrNameLst>
                                      </p:cBhvr>
                                      <p:tavLst>
                                        <p:tav tm="0">
                                          <p:val>
                                            <p:fltVal val="0"/>
                                          </p:val>
                                        </p:tav>
                                        <p:tav tm="100000">
                                          <p:val>
                                            <p:strVal val="#ppt_h"/>
                                          </p:val>
                                        </p:tav>
                                      </p:tavLst>
                                    </p:anim>
                                    <p:animEffect transition="in" filter="fade">
                                      <p:cBhvr>
                                        <p:cTn id="9" dur="500"/>
                                        <p:tgtEl>
                                          <p:spTgt spid="8194"/>
                                        </p:tgtEl>
                                      </p:cBhvr>
                                    </p:animEffect>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3074"/>
                                        </p:tgtEl>
                                        <p:attrNameLst>
                                          <p:attrName>style.visibility</p:attrName>
                                        </p:attrNameLst>
                                      </p:cBhvr>
                                      <p:to>
                                        <p:strVal val="visible"/>
                                      </p:to>
                                    </p:set>
                                    <p:animEffect transition="in" filter="dissolve">
                                      <p:cBhvr>
                                        <p:cTn id="14"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2500298" y="3214686"/>
            <a:ext cx="3464410" cy="584775"/>
          </a:xfrm>
          <a:prstGeom prst="rect">
            <a:avLst/>
          </a:prstGeom>
          <a:noFill/>
          <a:ln w="9525">
            <a:noFill/>
            <a:miter lim="800000"/>
            <a:headEnd/>
            <a:tailEnd/>
          </a:ln>
          <a:effectLst/>
        </p:spPr>
        <p:txBody>
          <a:bodyPr wrap="none">
            <a:spAutoFit/>
          </a:bodyPr>
          <a:lstStyle/>
          <a:p>
            <a:r>
              <a:rPr lang="id-ID" sz="3200" b="1" dirty="0" smtClean="0">
                <a:solidFill>
                  <a:srgbClr val="336699"/>
                </a:solidFill>
                <a:latin typeface="Trajan Pro" pitchFamily="18" charset="0"/>
              </a:rPr>
              <a:t>Terimakasih...</a:t>
            </a:r>
            <a:endParaRPr lang="fr-FR" dirty="0">
              <a:solidFill>
                <a:srgbClr val="336699"/>
              </a:solidFill>
              <a:latin typeface="Trajan Pro"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500" fill="hold"/>
                                        <p:tgtEl>
                                          <p:spTgt spid="8194"/>
                                        </p:tgtEl>
                                        <p:attrNameLst>
                                          <p:attrName>ppt_w</p:attrName>
                                        </p:attrNameLst>
                                      </p:cBhvr>
                                      <p:tavLst>
                                        <p:tav tm="0">
                                          <p:val>
                                            <p:fltVal val="0"/>
                                          </p:val>
                                        </p:tav>
                                        <p:tav tm="100000">
                                          <p:val>
                                            <p:strVal val="#ppt_w"/>
                                          </p:val>
                                        </p:tav>
                                      </p:tavLst>
                                    </p:anim>
                                    <p:anim calcmode="lin" valueType="num">
                                      <p:cBhvr>
                                        <p:cTn id="8" dur="500" fill="hold"/>
                                        <p:tgtEl>
                                          <p:spTgt spid="8194"/>
                                        </p:tgtEl>
                                        <p:attrNameLst>
                                          <p:attrName>ppt_h</p:attrName>
                                        </p:attrNameLst>
                                      </p:cBhvr>
                                      <p:tavLst>
                                        <p:tav tm="0">
                                          <p:val>
                                            <p:fltVal val="0"/>
                                          </p:val>
                                        </p:tav>
                                        <p:tav tm="100000">
                                          <p:val>
                                            <p:strVal val="#ppt_h"/>
                                          </p:val>
                                        </p:tav>
                                      </p:tavLst>
                                    </p:anim>
                                    <p:animEffect transition="in" filter="fade">
                                      <p:cBhvr>
                                        <p:cTn id="9" dur="5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2000232" y="428604"/>
            <a:ext cx="4618187" cy="584775"/>
          </a:xfrm>
          <a:prstGeom prst="rect">
            <a:avLst/>
          </a:prstGeom>
          <a:noFill/>
          <a:ln w="9525">
            <a:noFill/>
            <a:miter lim="800000"/>
            <a:headEnd/>
            <a:tailEnd/>
          </a:ln>
          <a:effectLst/>
        </p:spPr>
        <p:txBody>
          <a:bodyPr wrap="none">
            <a:spAutoFit/>
          </a:bodyPr>
          <a:lstStyle/>
          <a:p>
            <a:r>
              <a:rPr lang="id-ID" sz="3200" b="1" dirty="0" smtClean="0">
                <a:solidFill>
                  <a:srgbClr val="00B050"/>
                </a:solidFill>
                <a:latin typeface="Trajan Pro" pitchFamily="18" charset="0"/>
              </a:rPr>
              <a:t>Quote of The Day :</a:t>
            </a:r>
            <a:endParaRPr lang="fr-FR" dirty="0">
              <a:solidFill>
                <a:srgbClr val="00B050"/>
              </a:solidFill>
              <a:latin typeface="Trajan Pro" pitchFamily="18" charset="0"/>
            </a:endParaRPr>
          </a:p>
        </p:txBody>
      </p:sp>
      <p:pic>
        <p:nvPicPr>
          <p:cNvPr id="4" name="Picture 3" descr="45-powerful-motivational-quotes3.jpg"/>
          <p:cNvPicPr>
            <a:picLocks noChangeAspect="1"/>
          </p:cNvPicPr>
          <p:nvPr/>
        </p:nvPicPr>
        <p:blipFill>
          <a:blip r:embed="rId2"/>
          <a:stretch>
            <a:fillRect/>
          </a:stretch>
        </p:blipFill>
        <p:spPr>
          <a:xfrm>
            <a:off x="1357290" y="1285860"/>
            <a:ext cx="6310330" cy="519550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500" fill="hold"/>
                                        <p:tgtEl>
                                          <p:spTgt spid="8194"/>
                                        </p:tgtEl>
                                        <p:attrNameLst>
                                          <p:attrName>ppt_w</p:attrName>
                                        </p:attrNameLst>
                                      </p:cBhvr>
                                      <p:tavLst>
                                        <p:tav tm="0">
                                          <p:val>
                                            <p:fltVal val="0"/>
                                          </p:val>
                                        </p:tav>
                                        <p:tav tm="100000">
                                          <p:val>
                                            <p:strVal val="#ppt_w"/>
                                          </p:val>
                                        </p:tav>
                                      </p:tavLst>
                                    </p:anim>
                                    <p:anim calcmode="lin" valueType="num">
                                      <p:cBhvr>
                                        <p:cTn id="8" dur="500" fill="hold"/>
                                        <p:tgtEl>
                                          <p:spTgt spid="8194"/>
                                        </p:tgtEl>
                                        <p:attrNameLst>
                                          <p:attrName>ppt_h</p:attrName>
                                        </p:attrNameLst>
                                      </p:cBhvr>
                                      <p:tavLst>
                                        <p:tav tm="0">
                                          <p:val>
                                            <p:fltVal val="0"/>
                                          </p:val>
                                        </p:tav>
                                        <p:tav tm="100000">
                                          <p:val>
                                            <p:strVal val="#ppt_h"/>
                                          </p:val>
                                        </p:tav>
                                      </p:tavLst>
                                    </p:anim>
                                    <p:animEffect transition="in" filter="fade">
                                      <p:cBhvr>
                                        <p:cTn id="9" dur="500"/>
                                        <p:tgtEl>
                                          <p:spTgt spid="8194"/>
                                        </p:tgtEl>
                                      </p:cBhvr>
                                    </p:animEffect>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ssolve">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Lst>
  </p:timing>
</p:sld>
</file>

<file path=ppt/theme/theme1.xml><?xml version="1.0" encoding="utf-8"?>
<a:theme xmlns:a="http://schemas.openxmlformats.org/drawingml/2006/main" name="Modèle par défaut">
  <a:themeElements>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Modèle par défaut">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odèle par défau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odèle par défau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odèle par défau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odèle par défau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odèle par défau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odèle par défau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odèle par défau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odèle par défau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odèle par défau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odèle par défau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odèle par défau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787</TotalTime>
  <Words>637</Words>
  <Application>Microsoft PowerPoint</Application>
  <PresentationFormat>On-screen Show (4:3)</PresentationFormat>
  <Paragraphs>73</Paragraphs>
  <Slides>26</Slides>
  <Notes>0</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Modèle par défaut</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Blue Syphon</dc:title>
  <dc:creator>www.powerpointstyles.com</dc:creator>
  <cp:lastModifiedBy>User</cp:lastModifiedBy>
  <cp:revision>79</cp:revision>
  <dcterms:created xsi:type="dcterms:W3CDTF">2009-03-23T15:23:24Z</dcterms:created>
  <dcterms:modified xsi:type="dcterms:W3CDTF">2015-03-17T01:03:34Z</dcterms:modified>
</cp:coreProperties>
</file>