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88" r:id="rId4"/>
    <p:sldId id="289" r:id="rId5"/>
    <p:sldId id="279" r:id="rId6"/>
    <p:sldId id="258" r:id="rId7"/>
    <p:sldId id="259" r:id="rId8"/>
    <p:sldId id="260" r:id="rId9"/>
    <p:sldId id="285" r:id="rId10"/>
    <p:sldId id="261" r:id="rId11"/>
    <p:sldId id="263" r:id="rId12"/>
    <p:sldId id="264" r:id="rId13"/>
    <p:sldId id="265" r:id="rId14"/>
    <p:sldId id="266" r:id="rId15"/>
    <p:sldId id="267" r:id="rId16"/>
    <p:sldId id="280" r:id="rId17"/>
    <p:sldId id="268" r:id="rId18"/>
    <p:sldId id="269" r:id="rId19"/>
    <p:sldId id="281" r:id="rId20"/>
    <p:sldId id="282" r:id="rId21"/>
    <p:sldId id="271" r:id="rId22"/>
    <p:sldId id="283" r:id="rId23"/>
    <p:sldId id="272" r:id="rId24"/>
    <p:sldId id="276" r:id="rId25"/>
    <p:sldId id="273" r:id="rId26"/>
    <p:sldId id="287" r:id="rId27"/>
    <p:sldId id="274" r:id="rId28"/>
    <p:sldId id="286" r:id="rId29"/>
    <p:sldId id="275" r:id="rId30"/>
    <p:sldId id="284" r:id="rId31"/>
    <p:sldId id="277" r:id="rId32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A476C27-724E-4C7E-A91D-E5152A21D59F}" type="datetimeFigureOut">
              <a:rPr lang="id-ID" smtClean="0"/>
              <a:pPr/>
              <a:t>30/09/2019</a:t>
            </a:fld>
            <a:endParaRPr lang="id-ID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3520038-A473-4DA4-B9B5-06E861D1FF7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476C27-724E-4C7E-A91D-E5152A21D59F}" type="datetimeFigureOut">
              <a:rPr lang="id-ID" smtClean="0"/>
              <a:pPr/>
              <a:t>30/09/2019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520038-A473-4DA4-B9B5-06E861D1FF7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A476C27-724E-4C7E-A91D-E5152A21D59F}" type="datetimeFigureOut">
              <a:rPr lang="id-ID" smtClean="0"/>
              <a:pPr/>
              <a:t>30/09/2019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3520038-A473-4DA4-B9B5-06E861D1FF7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476C27-724E-4C7E-A91D-E5152A21D59F}" type="datetimeFigureOut">
              <a:rPr lang="id-ID" smtClean="0"/>
              <a:pPr/>
              <a:t>30/09/2019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520038-A473-4DA4-B9B5-06E861D1FF7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476C27-724E-4C7E-A91D-E5152A21D59F}" type="datetimeFigureOut">
              <a:rPr lang="id-ID" smtClean="0"/>
              <a:pPr/>
              <a:t>30/09/2019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520038-A473-4DA4-B9B5-06E861D1FF7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476C27-724E-4C7E-A91D-E5152A21D59F}" type="datetimeFigureOut">
              <a:rPr lang="id-ID" smtClean="0"/>
              <a:pPr/>
              <a:t>30/09/2019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520038-A473-4DA4-B9B5-06E861D1FF7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A476C27-724E-4C7E-A91D-E5152A21D59F}" type="datetimeFigureOut">
              <a:rPr lang="id-ID" smtClean="0"/>
              <a:pPr/>
              <a:t>30/09/2019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520038-A473-4DA4-B9B5-06E861D1FF7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476C27-724E-4C7E-A91D-E5152A21D59F}" type="datetimeFigureOut">
              <a:rPr lang="id-ID" smtClean="0"/>
              <a:pPr/>
              <a:t>30/09/2019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520038-A473-4DA4-B9B5-06E861D1FF7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476C27-724E-4C7E-A91D-E5152A21D59F}" type="datetimeFigureOut">
              <a:rPr lang="id-ID" smtClean="0"/>
              <a:pPr/>
              <a:t>30/09/2019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520038-A473-4DA4-B9B5-06E861D1FF7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476C27-724E-4C7E-A91D-E5152A21D59F}" type="datetimeFigureOut">
              <a:rPr lang="id-ID" smtClean="0"/>
              <a:pPr/>
              <a:t>30/09/2019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520038-A473-4DA4-B9B5-06E861D1FF7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A476C27-724E-4C7E-A91D-E5152A21D59F}" type="datetimeFigureOut">
              <a:rPr lang="id-ID" smtClean="0"/>
              <a:pPr/>
              <a:t>30/09/2019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3520038-A473-4DA4-B9B5-06E861D1FF7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A476C27-724E-4C7E-A91D-E5152A21D59F}" type="datetimeFigureOut">
              <a:rPr lang="id-ID" smtClean="0"/>
              <a:pPr/>
              <a:t>30/09/2019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3520038-A473-4DA4-B9B5-06E861D1FF71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Sanitasi</a:t>
            </a:r>
            <a:r>
              <a:rPr lang="en-US" dirty="0" smtClean="0"/>
              <a:t> </a:t>
            </a:r>
            <a:r>
              <a:rPr lang="en-US" dirty="0" smtClean="0"/>
              <a:t>BANGUNAN RUANG PRODUKSI DAN TEMPAT TINGGAL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b="1" dirty="0" err="1" smtClean="0"/>
              <a:t>Sanitasi</a:t>
            </a:r>
            <a:r>
              <a:rPr lang="en-US" b="1" dirty="0" smtClean="0"/>
              <a:t> : </a:t>
            </a:r>
            <a:r>
              <a:rPr lang="id-ID" b="1" dirty="0" smtClean="0"/>
              <a:t>pencegahan penyakit dengan  menghilangkan</a:t>
            </a:r>
            <a:r>
              <a:rPr lang="en-US" b="1" dirty="0" smtClean="0"/>
              <a:t>/</a:t>
            </a:r>
            <a:r>
              <a:rPr lang="id-ID" b="1" dirty="0" smtClean="0"/>
              <a:t>mengatur faktor-faktor lingkungan yang berkaitan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id-ID" b="1" dirty="0" smtClean="0"/>
              <a:t>rantai perpindahan penyakit </a:t>
            </a:r>
            <a:endParaRPr lang="en-US" b="1" dirty="0" smtClean="0"/>
          </a:p>
          <a:p>
            <a:pPr>
              <a:lnSpc>
                <a:spcPct val="90000"/>
              </a:lnSpc>
            </a:pPr>
            <a:r>
              <a:rPr lang="id-ID" b="1" dirty="0" smtClean="0"/>
              <a:t>Segala kegiatan yang ditujukan untuk kebersihan, kesehatan dan kesejahteraan pekerja dan estetika ruang produksi</a:t>
            </a:r>
            <a:endParaRPr lang="en-US" b="1" dirty="0" smtClean="0"/>
          </a:p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en-US" b="0" dirty="0" err="1" smtClean="0">
                <a:latin typeface="Calibri" pitchFamily="34" charset="0"/>
              </a:rPr>
              <a:t>Berilah</a:t>
            </a:r>
            <a:r>
              <a:rPr lang="en-US" b="0" dirty="0" smtClean="0">
                <a:latin typeface="Calibri" pitchFamily="34" charset="0"/>
              </a:rPr>
              <a:t> </a:t>
            </a:r>
            <a:r>
              <a:rPr lang="en-US" b="0" dirty="0" err="1" smtClean="0">
                <a:latin typeface="Calibri" pitchFamily="34" charset="0"/>
              </a:rPr>
              <a:t>penjelasan</a:t>
            </a:r>
            <a:r>
              <a:rPr lang="en-US" b="0" dirty="0" smtClean="0">
                <a:latin typeface="Calibri" pitchFamily="34" charset="0"/>
              </a:rPr>
              <a:t> </a:t>
            </a:r>
            <a:r>
              <a:rPr lang="en-US" b="0" dirty="0" err="1" smtClean="0">
                <a:latin typeface="Calibri" pitchFamily="34" charset="0"/>
              </a:rPr>
              <a:t>gbr</a:t>
            </a:r>
            <a:r>
              <a:rPr lang="en-US" b="0" dirty="0" smtClean="0">
                <a:latin typeface="Calibri" pitchFamily="34" charset="0"/>
              </a:rPr>
              <a:t> </a:t>
            </a:r>
            <a:r>
              <a:rPr lang="en-US" b="0" dirty="0" err="1" smtClean="0">
                <a:latin typeface="Calibri" pitchFamily="34" charset="0"/>
              </a:rPr>
              <a:t>tsb</a:t>
            </a:r>
            <a:endParaRPr lang="en-US" b="0" dirty="0">
              <a:latin typeface="Calibri" pitchFamily="34" charset="0"/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3289" t="40424" r="21554" b="20960"/>
          <a:stretch>
            <a:fillRect/>
          </a:stretch>
        </p:blipFill>
        <p:spPr bwMode="auto">
          <a:xfrm>
            <a:off x="214282" y="714357"/>
            <a:ext cx="6929486" cy="272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 l="25263" t="26382" r="20460" b="35002"/>
          <a:stretch>
            <a:fillRect/>
          </a:stretch>
        </p:blipFill>
        <p:spPr bwMode="auto">
          <a:xfrm>
            <a:off x="428596" y="4000504"/>
            <a:ext cx="6786610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250" t="15851" r="21447" b="13939"/>
          <a:stretch>
            <a:fillRect/>
          </a:stretch>
        </p:blipFill>
        <p:spPr bwMode="auto">
          <a:xfrm>
            <a:off x="357158" y="857232"/>
            <a:ext cx="7429552" cy="5607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Sumber Kontaminasi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/>
              <a:t>Pekerja</a:t>
            </a:r>
            <a:endParaRPr lang="en-US" b="1" dirty="0" smtClean="0"/>
          </a:p>
          <a:p>
            <a:r>
              <a:rPr lang="en-US" b="1" dirty="0" err="1" smtClean="0"/>
              <a:t>Hewan</a:t>
            </a:r>
            <a:endParaRPr lang="en-US" b="1" dirty="0" smtClean="0"/>
          </a:p>
          <a:p>
            <a:r>
              <a:rPr lang="en-US" b="1" dirty="0" err="1" smtClean="0"/>
              <a:t>Lingkungan</a:t>
            </a:r>
            <a:endParaRPr lang="en-US" b="1" dirty="0" smtClean="0"/>
          </a:p>
          <a:p>
            <a:r>
              <a:rPr lang="en-US" b="1" dirty="0" err="1" smtClean="0"/>
              <a:t>Bahan</a:t>
            </a:r>
            <a:r>
              <a:rPr lang="en-US" b="1" dirty="0" smtClean="0"/>
              <a:t> </a:t>
            </a:r>
            <a:r>
              <a:rPr lang="en-US" b="1" dirty="0" err="1" smtClean="0"/>
              <a:t>Makanan</a:t>
            </a:r>
            <a:r>
              <a:rPr lang="en-US" b="1" dirty="0" smtClean="0"/>
              <a:t> Lain</a:t>
            </a:r>
          </a:p>
          <a:p>
            <a:r>
              <a:rPr lang="en-US" b="1" dirty="0" err="1" smtClean="0"/>
              <a:t>Kontaminan</a:t>
            </a:r>
            <a:r>
              <a:rPr lang="en-US" b="1" dirty="0" smtClean="0"/>
              <a:t> lain</a:t>
            </a:r>
          </a:p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Di dalam perencanaan unit pengolahan/pabrik, sanitasi dan keamanan merupakan faktor penting yg harus diperhatikan. </a:t>
            </a:r>
          </a:p>
          <a:p>
            <a:r>
              <a:rPr lang="id-ID" dirty="0" smtClean="0"/>
              <a:t>Perusahaan yg akan dibentuk sebagian besar menggunakan tenaga kerja manusia sehingga seorang perencana harus memperhatikan keamanan para karyawan serta kemungkinan timbulnya bahaya selama proses berlangsung.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Faktor keamanan meliputi :</a:t>
            </a:r>
          </a:p>
          <a:p>
            <a:pPr lvl="1"/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bangunan, </a:t>
            </a:r>
          </a:p>
          <a:p>
            <a:pPr lvl="1"/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peralatan, dan </a:t>
            </a:r>
          </a:p>
          <a:p>
            <a:pPr lvl="1"/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kebocoran-kebocoran selama pengolahan</a:t>
            </a:r>
          </a:p>
          <a:p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Sanitasi meliputi : </a:t>
            </a:r>
          </a:p>
          <a:p>
            <a:pPr lvl="1"/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penyiapan air bersih, </a:t>
            </a:r>
          </a:p>
          <a:p>
            <a:pPr lvl="1"/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pencegahan terjadinya kontaminasi, </a:t>
            </a:r>
          </a:p>
          <a:p>
            <a:pPr lvl="1"/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pipa-pipa, </a:t>
            </a:r>
          </a:p>
          <a:p>
            <a:pPr lvl="1"/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saluran-saluran, serta </a:t>
            </a:r>
          </a:p>
          <a:p>
            <a:pPr lvl="1"/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pembuangan kotoran.</a:t>
            </a:r>
            <a:endParaRPr lang="id-ID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A. Bangunan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 smtClean="0"/>
              <a:t>Fungsi bangunan : melindungi para karyawan serta peralatan yg ada dari faktor lingkungan</a:t>
            </a:r>
          </a:p>
          <a:p>
            <a:r>
              <a:rPr lang="id-ID" dirty="0" smtClean="0"/>
              <a:t>Faktor keselamatan harus diperhatikan </a:t>
            </a:r>
          </a:p>
          <a:p>
            <a:r>
              <a:rPr lang="id-ID" dirty="0" smtClean="0"/>
              <a:t>Beberapa hal yg harus diperhatikan dlm mendirikan bangunan :</a:t>
            </a:r>
          </a:p>
          <a:p>
            <a:pPr>
              <a:buFontTx/>
              <a:buChar char="-"/>
            </a:pPr>
            <a:r>
              <a:rPr lang="id-ID" dirty="0" smtClean="0"/>
              <a:t>Konstruksi bangunan</a:t>
            </a:r>
          </a:p>
          <a:p>
            <a:pPr>
              <a:buFontTx/>
              <a:buChar char="-"/>
            </a:pPr>
            <a:r>
              <a:rPr lang="id-ID" dirty="0" smtClean="0"/>
              <a:t>Pencegahan terhadap kebakaran</a:t>
            </a:r>
          </a:p>
          <a:p>
            <a:pPr>
              <a:buFontTx/>
              <a:buChar char="-"/>
            </a:pPr>
            <a:r>
              <a:rPr lang="id-ID" dirty="0" smtClean="0"/>
              <a:t>Ventilasi</a:t>
            </a:r>
          </a:p>
          <a:p>
            <a:pPr>
              <a:buFontTx/>
              <a:buChar char="-"/>
            </a:pPr>
            <a:r>
              <a:rPr lang="id-ID" dirty="0" smtClean="0"/>
              <a:t>Penerangan</a:t>
            </a:r>
          </a:p>
          <a:p>
            <a:pPr>
              <a:buFontTx/>
              <a:buChar char="-"/>
            </a:pPr>
            <a:r>
              <a:rPr lang="id-ID" dirty="0" smtClean="0"/>
              <a:t>Saluran-saluran pipa</a:t>
            </a:r>
          </a:p>
          <a:p>
            <a:pPr>
              <a:buFontTx/>
              <a:buChar char="-"/>
            </a:pPr>
            <a:r>
              <a:rPr lang="id-ID" dirty="0" smtClean="0"/>
              <a:t>Kenyamanan</a:t>
            </a:r>
          </a:p>
          <a:p>
            <a:pPr>
              <a:buFontTx/>
              <a:buChar char="-"/>
            </a:pPr>
            <a:r>
              <a:rPr lang="id-ID" dirty="0" smtClean="0"/>
              <a:t>Pencegahan terjadinya bahaya arus listrik</a:t>
            </a:r>
          </a:p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2302" t="29893" r="20954" b="17450"/>
          <a:stretch>
            <a:fillRect/>
          </a:stretch>
        </p:blipFill>
        <p:spPr bwMode="auto">
          <a:xfrm>
            <a:off x="0" y="1500174"/>
            <a:ext cx="8215338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id-ID" dirty="0" smtClean="0"/>
              <a:t>Pencegahan kebakaran</a:t>
            </a:r>
          </a:p>
          <a:p>
            <a:pPr marL="514350" indent="-514350">
              <a:buNone/>
            </a:pPr>
            <a:r>
              <a:rPr lang="id-ID" dirty="0" smtClean="0"/>
              <a:t>Ditujukan untuk meniadakan  atau memperkecil terjadinya bahaya kebakaran yg dapat mencelakakan karyawan, timbulnya kematian, kerugian, dan gangguan produksi.</a:t>
            </a:r>
          </a:p>
          <a:p>
            <a:pPr marL="514350" indent="-514350">
              <a:buNone/>
            </a:pPr>
            <a:r>
              <a:rPr lang="id-ID" dirty="0" smtClean="0"/>
              <a:t>Tujuan ini bisa dicapai dengan pencegahan kebakaran (fire prevention), penguasaan api (fire control) dan pemadam kebakaran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d-ID" dirty="0" smtClean="0"/>
              <a:t>2. Ventilasi </a:t>
            </a:r>
          </a:p>
          <a:p>
            <a:pPr>
              <a:buNone/>
            </a:pPr>
            <a:r>
              <a:rPr lang="id-ID" dirty="0" smtClean="0"/>
              <a:t>Ventilasi yg baik ditujukan untuk kesehatan para karyawan serta menghindarkan mereka dari bahaya menghirup udara yg telah terkontaminasi.</a:t>
            </a:r>
          </a:p>
          <a:p>
            <a:pPr>
              <a:buNone/>
            </a:pPr>
            <a:r>
              <a:rPr lang="id-ID" dirty="0" smtClean="0"/>
              <a:t>Terdapat 2 sistem ventilasi : </a:t>
            </a:r>
          </a:p>
          <a:p>
            <a:pPr marL="514350" indent="-514350">
              <a:buAutoNum type="alphaLcPeriod"/>
            </a:pPr>
            <a:r>
              <a:rPr lang="id-ID" dirty="0" smtClean="0"/>
              <a:t>Ventilasi setempat</a:t>
            </a:r>
          </a:p>
          <a:p>
            <a:pPr marL="514350" indent="-514350">
              <a:buAutoNum type="alphaLcPeriod"/>
            </a:pPr>
            <a:r>
              <a:rPr lang="id-ID" dirty="0" smtClean="0"/>
              <a:t>Ventilasi menyeluruh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B. Peralatan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d-ID" dirty="0" smtClean="0"/>
              <a:t>Bahaya yg ditimbulkan oleh peralatan harus dicegah atau dikurangi.</a:t>
            </a:r>
          </a:p>
          <a:p>
            <a:pPr>
              <a:buNone/>
            </a:pPr>
            <a:r>
              <a:rPr lang="id-ID" dirty="0" smtClean="0"/>
              <a:t>Penanggulangan bahaya dapat dilakukan dengan misalnya memperhatikan alat yang digunakan, penempatannya, pembuatan pelindung, dll.</a:t>
            </a:r>
          </a:p>
          <a:p>
            <a:pPr>
              <a:buNone/>
            </a:pPr>
            <a:r>
              <a:rPr lang="id-ID" dirty="0" smtClean="0"/>
              <a:t>Pengaturan Lay Out disusun dengan memperhatikan ruang yg cukup bagi karyawan untuk bekerja dengan aman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3200" dirty="0" smtClean="0"/>
              <a:t>Bahaya lain yg dapat merugikan atau mencelakakan manusia adalah adanya kebocoran selama pengolahan, misalnya kebocoran uap panas, uap beracun, kebocoran yg bisa mengakibatkan kebakaran, ledakan, serta bahaya listrik.</a:t>
            </a:r>
            <a:endParaRPr lang="id-ID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Pengendalian Lingkungan Produksi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id-ID" dirty="0" smtClean="0"/>
              <a:t>Lokasi bangunan</a:t>
            </a:r>
          </a:p>
          <a:p>
            <a:pPr marL="514350" indent="-514350">
              <a:buFontTx/>
              <a:buChar char="-"/>
            </a:pPr>
            <a:r>
              <a:rPr lang="id-ID" dirty="0" smtClean="0"/>
              <a:t>Bangunan harus ada pada tempat yang bebas pencemaran</a:t>
            </a:r>
          </a:p>
          <a:p>
            <a:pPr marL="514350" indent="-514350">
              <a:buNone/>
            </a:pPr>
            <a:r>
              <a:rPr lang="id-ID" dirty="0" smtClean="0"/>
              <a:t>2. Konstruksi bangunan </a:t>
            </a:r>
          </a:p>
          <a:p>
            <a:pPr marL="514350" indent="-514350">
              <a:buFontTx/>
              <a:buChar char="-"/>
            </a:pPr>
            <a:r>
              <a:rPr lang="id-ID" dirty="0" smtClean="0"/>
              <a:t>Harus memenuhi persyaratan teknik dan higiene sesuai dengan jenis produk yang dihasilkan, mudah dibersihkan, mudah dilaksanakan tindak sanitasi dan mudah dipelihara</a:t>
            </a:r>
          </a:p>
          <a:p>
            <a:pPr marL="514350" indent="-514350">
              <a:buFontTx/>
              <a:buChar char="-"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lphaLcPeriod"/>
            </a:pPr>
            <a:r>
              <a:rPr lang="id-ID" dirty="0" smtClean="0"/>
              <a:t>Lantai </a:t>
            </a:r>
          </a:p>
          <a:p>
            <a:pPr marL="514350" indent="-514350">
              <a:buNone/>
            </a:pPr>
            <a:r>
              <a:rPr lang="id-ID" dirty="0" smtClean="0"/>
              <a:t>Memenuhi syarat sbb :</a:t>
            </a:r>
          </a:p>
          <a:p>
            <a:pPr marL="514350" indent="-514350">
              <a:buFontTx/>
              <a:buChar char="-"/>
            </a:pPr>
            <a:r>
              <a:rPr lang="id-ID" dirty="0" smtClean="0"/>
              <a:t>Rapat air</a:t>
            </a:r>
          </a:p>
          <a:p>
            <a:pPr marL="514350" indent="-514350">
              <a:buFontTx/>
              <a:buChar char="-"/>
            </a:pPr>
            <a:r>
              <a:rPr lang="id-ID" dirty="0" smtClean="0"/>
              <a:t>Tahan air, basa, asam dan bahan kimia lainnya</a:t>
            </a:r>
          </a:p>
          <a:p>
            <a:pPr marL="514350" indent="-514350">
              <a:buFontTx/>
              <a:buChar char="-"/>
            </a:pPr>
            <a:r>
              <a:rPr lang="id-ID" dirty="0" smtClean="0"/>
              <a:t>Permukaan rata serta halus tetapi tidak licin dan mudah dibersihkan</a:t>
            </a:r>
          </a:p>
          <a:p>
            <a:pPr marL="514350" indent="-514350">
              <a:buFontTx/>
              <a:buChar char="-"/>
            </a:pPr>
            <a:r>
              <a:rPr lang="id-ID" dirty="0" smtClean="0"/>
              <a:t>Untuk ruangan yg memerlukan pembilasan air mempunyai kelandaian secukupnya ke arah saluran pembuangan </a:t>
            </a:r>
          </a:p>
          <a:p>
            <a:pPr marL="514350" indent="-514350">
              <a:buFontTx/>
              <a:buChar char="-"/>
            </a:pPr>
            <a:r>
              <a:rPr lang="id-ID" dirty="0" smtClean="0"/>
              <a:t>Pertemuan antara lantai dngan dinding tidak boleh membentuk sudut mati dan harus melengkung serta rapat air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9473" t="17606" r="-10131" b="6919"/>
          <a:stretch>
            <a:fillRect/>
          </a:stretch>
        </p:blipFill>
        <p:spPr bwMode="auto">
          <a:xfrm>
            <a:off x="571472" y="1428736"/>
            <a:ext cx="728667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d-ID" dirty="0" smtClean="0"/>
              <a:t>b. Dinding</a:t>
            </a:r>
          </a:p>
          <a:p>
            <a:pPr>
              <a:buNone/>
            </a:pPr>
            <a:r>
              <a:rPr lang="id-ID" dirty="0" smtClean="0"/>
              <a:t>Syarat-syaratnya :</a:t>
            </a:r>
          </a:p>
          <a:p>
            <a:pPr>
              <a:buFontTx/>
              <a:buChar char="-"/>
            </a:pPr>
            <a:r>
              <a:rPr lang="id-ID" dirty="0" smtClean="0"/>
              <a:t>sekurang-kurangnya 20 cm di bawah dan di atas permukaan lantai harus rapat air</a:t>
            </a:r>
          </a:p>
          <a:p>
            <a:pPr>
              <a:buFontTx/>
              <a:buChar char="-"/>
            </a:pPr>
            <a:r>
              <a:rPr lang="id-ID" dirty="0" smtClean="0"/>
              <a:t>Permukaan bagian dalam harus lurus, halus, berwarna terang, tahan lama, tidak mudah mengelupas, mudah dibersihkan, sekurang-kurangnya tingginya diatas 2 meter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d-ID" dirty="0" smtClean="0"/>
              <a:t>c. Atap dan langit-langit</a:t>
            </a:r>
          </a:p>
          <a:p>
            <a:pPr>
              <a:buNone/>
            </a:pPr>
            <a:r>
              <a:rPr lang="id-ID" dirty="0" smtClean="0"/>
              <a:t>Atap sedapat mungkin dibuat sederhana dan dilengkapai dengan penahan atau langit-langit beserta bngkai dan penahannya.</a:t>
            </a:r>
          </a:p>
          <a:p>
            <a:pPr>
              <a:buNone/>
            </a:pPr>
            <a:r>
              <a:rPr lang="id-ID" dirty="0" smtClean="0"/>
              <a:t>Syarat : </a:t>
            </a:r>
          </a:p>
          <a:p>
            <a:pPr>
              <a:buFontTx/>
              <a:buChar char="-"/>
            </a:pPr>
            <a:r>
              <a:rPr lang="id-ID" dirty="0" smtClean="0"/>
              <a:t>Terbuat dari bahan yg tahan lama, tahan air, dan tidak bocor, tidak mudah terlepas</a:t>
            </a:r>
          </a:p>
          <a:p>
            <a:pPr>
              <a:buFontTx/>
              <a:buChar char="-"/>
            </a:pPr>
            <a:r>
              <a:rPr lang="id-ID" dirty="0" smtClean="0"/>
              <a:t>Tidak terdapat lubang dan tidak retak</a:t>
            </a:r>
          </a:p>
          <a:p>
            <a:pPr>
              <a:buFontTx/>
              <a:buChar char="-"/>
            </a:pPr>
            <a:r>
              <a:rPr lang="id-ID" dirty="0" smtClean="0"/>
              <a:t>Berwarna terang</a:t>
            </a:r>
          </a:p>
          <a:p>
            <a:pPr>
              <a:buNone/>
            </a:pPr>
            <a:endParaRPr lang="id-ID" dirty="0" smtClean="0"/>
          </a:p>
          <a:p>
            <a:pPr>
              <a:buFontTx/>
              <a:buChar char="-"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d-ID" dirty="0" smtClean="0"/>
              <a:t>c. Atap dan langit-langit</a:t>
            </a:r>
          </a:p>
          <a:p>
            <a:pPr>
              <a:buNone/>
            </a:pPr>
            <a:r>
              <a:rPr lang="id-ID" dirty="0" smtClean="0"/>
              <a:t>Atap sedapat mungkin dibuat sederhana dan dilengkapai dengan penahan atau langit-langit beserta bngkai dan penahannya.</a:t>
            </a:r>
          </a:p>
          <a:p>
            <a:pPr>
              <a:buNone/>
            </a:pPr>
            <a:r>
              <a:rPr lang="id-ID" dirty="0" smtClean="0"/>
              <a:t>Syarat : </a:t>
            </a:r>
          </a:p>
          <a:p>
            <a:pPr>
              <a:buFontTx/>
              <a:buChar char="-"/>
            </a:pPr>
            <a:r>
              <a:rPr lang="id-ID" dirty="0" smtClean="0"/>
              <a:t>Terbuat dari bahan yg tahan lama, tahan air, dan tidak bocor, tidak mudah terlepas</a:t>
            </a:r>
          </a:p>
          <a:p>
            <a:pPr>
              <a:buFontTx/>
              <a:buChar char="-"/>
            </a:pPr>
            <a:r>
              <a:rPr lang="id-ID" dirty="0" smtClean="0"/>
              <a:t>Tidak terdapat lubang dan tidak retak</a:t>
            </a:r>
          </a:p>
          <a:p>
            <a:pPr>
              <a:buFontTx/>
              <a:buChar char="-"/>
            </a:pPr>
            <a:r>
              <a:rPr lang="id-ID" dirty="0" smtClean="0"/>
              <a:t>Berwarna terang</a:t>
            </a:r>
          </a:p>
          <a:p>
            <a:pPr>
              <a:buNone/>
            </a:pPr>
            <a:endParaRPr lang="id-ID" dirty="0" smtClean="0"/>
          </a:p>
          <a:p>
            <a:pPr>
              <a:buFontTx/>
              <a:buChar char="-"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9473" t="14095" r="-1250" b="17450"/>
          <a:stretch>
            <a:fillRect/>
          </a:stretch>
        </p:blipFill>
        <p:spPr bwMode="auto">
          <a:xfrm>
            <a:off x="1142976" y="2571744"/>
            <a:ext cx="664373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d-ID" dirty="0" smtClean="0"/>
              <a:t>d. Ventilasi</a:t>
            </a:r>
          </a:p>
          <a:p>
            <a:pPr>
              <a:buNone/>
            </a:pPr>
            <a:r>
              <a:rPr lang="id-ID" dirty="0" smtClean="0"/>
              <a:t>Syaratnya :</a:t>
            </a:r>
          </a:p>
          <a:p>
            <a:pPr>
              <a:buFontTx/>
              <a:buChar char="-"/>
            </a:pPr>
            <a:r>
              <a:rPr lang="id-ID" dirty="0" smtClean="0"/>
              <a:t>Cukup menjamin sirkulasi udara yg baik dan dapat menghilangkan uap, gas, bau, debu, dan panas</a:t>
            </a:r>
          </a:p>
          <a:p>
            <a:pPr>
              <a:buFontTx/>
              <a:buChar char="-"/>
            </a:pPr>
            <a:r>
              <a:rPr lang="id-ID" dirty="0" smtClean="0"/>
              <a:t>Dapat mengatur suhu yg diperlukan</a:t>
            </a:r>
          </a:p>
          <a:p>
            <a:pPr>
              <a:buFontTx/>
              <a:buChar char="-"/>
            </a:pPr>
            <a:r>
              <a:rPr lang="id-ID" dirty="0" smtClean="0"/>
              <a:t>Lubang ventilasi dilengkapi dengan alat yg dapat mencegah masuknya serangga dan masuknya kotoran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250" t="12340" r="20460" b="10429"/>
          <a:stretch>
            <a:fillRect/>
          </a:stretch>
        </p:blipFill>
        <p:spPr bwMode="auto">
          <a:xfrm>
            <a:off x="928662" y="1071546"/>
            <a:ext cx="6215106" cy="5064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Pengendalian Peralatan Pengolahan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Bahan baku dari alat harus :</a:t>
            </a:r>
          </a:p>
          <a:p>
            <a:pPr>
              <a:buFontTx/>
              <a:buChar char="-"/>
            </a:pPr>
            <a:r>
              <a:rPr lang="id-ID" dirty="0" smtClean="0"/>
              <a:t>Tidak berlubang, tidak mudah berkarat, tidak menyerap air</a:t>
            </a:r>
          </a:p>
          <a:p>
            <a:pPr>
              <a:buFontTx/>
              <a:buChar char="-"/>
            </a:pPr>
            <a:r>
              <a:rPr lang="id-ID" dirty="0" smtClean="0"/>
              <a:t>Tidak mencemari hasil poduksi</a:t>
            </a:r>
          </a:p>
          <a:p>
            <a:pPr>
              <a:buFontTx/>
              <a:buChar char="-"/>
            </a:pPr>
            <a:r>
              <a:rPr lang="id-ID" dirty="0" smtClean="0"/>
              <a:t>Mudah dibersihkan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Pekerja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id-ID" dirty="0" smtClean="0"/>
              <a:t>	Gangguan pada pekerja yg harus dapat dicegah dan dikendalikan</a:t>
            </a:r>
          </a:p>
          <a:p>
            <a:pPr>
              <a:buFontTx/>
              <a:buChar char="-"/>
            </a:pPr>
            <a:r>
              <a:rPr lang="id-ID" dirty="0" smtClean="0"/>
              <a:t>Kebisingan</a:t>
            </a:r>
          </a:p>
          <a:p>
            <a:pPr>
              <a:buFontTx/>
              <a:buChar char="-"/>
            </a:pPr>
            <a:r>
              <a:rPr lang="id-ID" dirty="0" smtClean="0"/>
              <a:t>Getaran mekanis</a:t>
            </a:r>
          </a:p>
          <a:p>
            <a:pPr>
              <a:buFontTx/>
              <a:buChar char="-"/>
            </a:pPr>
            <a:r>
              <a:rPr lang="id-ID" dirty="0" smtClean="0"/>
              <a:t>Penerangan</a:t>
            </a:r>
          </a:p>
          <a:p>
            <a:pPr>
              <a:buFontTx/>
              <a:buChar char="-"/>
            </a:pPr>
            <a:r>
              <a:rPr lang="id-ID" dirty="0" smtClean="0"/>
              <a:t>Suhu ruangan</a:t>
            </a:r>
          </a:p>
          <a:p>
            <a:pPr>
              <a:buFontTx/>
              <a:buChar char="-"/>
            </a:pPr>
            <a:r>
              <a:rPr lang="id-ID" dirty="0" smtClean="0"/>
              <a:t>Keracunan</a:t>
            </a:r>
          </a:p>
          <a:p>
            <a:pPr>
              <a:buFontTx/>
              <a:buChar char="-"/>
            </a:pPr>
            <a:r>
              <a:rPr lang="id-ID" dirty="0" smtClean="0"/>
              <a:t>Kecelakaan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Fasilitas Sanitasi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id-ID" dirty="0" smtClean="0"/>
              <a:t>Sarana penyediaan air</a:t>
            </a:r>
          </a:p>
          <a:p>
            <a:pPr marL="514350" indent="-514350">
              <a:buFontTx/>
              <a:buChar char="-"/>
            </a:pPr>
            <a:r>
              <a:rPr lang="id-ID" dirty="0" smtClean="0"/>
              <a:t>Sumber air</a:t>
            </a:r>
          </a:p>
          <a:p>
            <a:pPr marL="514350" indent="-514350">
              <a:buFontTx/>
              <a:buChar char="-"/>
            </a:pPr>
            <a:r>
              <a:rPr lang="id-ID" dirty="0" smtClean="0"/>
              <a:t>Saluran perpipaan</a:t>
            </a:r>
          </a:p>
          <a:p>
            <a:pPr marL="514350" indent="-514350">
              <a:buFontTx/>
              <a:buChar char="-"/>
            </a:pPr>
            <a:r>
              <a:rPr lang="id-ID" dirty="0" smtClean="0"/>
              <a:t>Tempat penyediaan air</a:t>
            </a:r>
          </a:p>
          <a:p>
            <a:pPr marL="514350" indent="-514350">
              <a:buFontTx/>
              <a:buChar char="-"/>
            </a:pPr>
            <a:r>
              <a:rPr lang="id-ID" dirty="0" smtClean="0"/>
              <a:t>Perpipaan pembagi</a:t>
            </a:r>
          </a:p>
          <a:p>
            <a:pPr marL="514350" indent="-514350">
              <a:buNone/>
            </a:pPr>
            <a:r>
              <a:rPr lang="id-ID" dirty="0" smtClean="0"/>
              <a:t>2. Sarana pembuangan</a:t>
            </a:r>
          </a:p>
          <a:p>
            <a:pPr marL="514350" indent="-514350">
              <a:buFontTx/>
              <a:buChar char="-"/>
            </a:pPr>
            <a:r>
              <a:rPr lang="id-ID" dirty="0" smtClean="0"/>
              <a:t>Saluran dan tempat pembuangan limbah</a:t>
            </a:r>
          </a:p>
          <a:p>
            <a:pPr marL="514350" indent="-514350">
              <a:buFontTx/>
              <a:buChar char="-"/>
            </a:pPr>
            <a:r>
              <a:rPr lang="id-ID" dirty="0" smtClean="0"/>
              <a:t>Tempat limbah padat</a:t>
            </a:r>
          </a:p>
          <a:p>
            <a:pPr marL="514350" indent="-514350">
              <a:buFontTx/>
              <a:buChar char="-"/>
            </a:pPr>
            <a:r>
              <a:rPr lang="id-ID" dirty="0" smtClean="0"/>
              <a:t>Sarana pengolahan limbah</a:t>
            </a:r>
          </a:p>
          <a:p>
            <a:pPr marL="514350" indent="-514350">
              <a:buFontTx/>
              <a:buChar char="-"/>
            </a:pPr>
            <a:r>
              <a:rPr lang="id-ID" dirty="0" smtClean="0"/>
              <a:t>Saluran pembuangan limbah terolah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4145" t="22872" r="30329" b="19205"/>
          <a:stretch>
            <a:fillRect/>
          </a:stretch>
        </p:blipFill>
        <p:spPr bwMode="auto">
          <a:xfrm>
            <a:off x="0" y="0"/>
            <a:ext cx="5455265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l="36118" t="36914" r="32303" b="23120"/>
          <a:stretch>
            <a:fillRect/>
          </a:stretch>
        </p:blipFill>
        <p:spPr bwMode="auto">
          <a:xfrm>
            <a:off x="5143504" y="3857628"/>
            <a:ext cx="3714776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d-ID" dirty="0" smtClean="0"/>
              <a:t>3. Sarana toilet</a:t>
            </a:r>
          </a:p>
          <a:p>
            <a:pPr>
              <a:buFontTx/>
              <a:buChar char="-"/>
            </a:pPr>
            <a:r>
              <a:rPr lang="id-ID" dirty="0" smtClean="0"/>
              <a:t>Letaknya berjauhan dengan ruang produksi dan gudang bahan baku serta gudang produk</a:t>
            </a:r>
          </a:p>
          <a:p>
            <a:pPr>
              <a:buFontTx/>
              <a:buChar char="-"/>
            </a:pPr>
            <a:r>
              <a:rPr lang="id-ID" dirty="0" smtClean="0"/>
              <a:t>Dilengkapai dengan bak cuci tangan dan desinfektan</a:t>
            </a:r>
          </a:p>
          <a:p>
            <a:pPr>
              <a:buFontTx/>
              <a:buChar char="-"/>
            </a:pPr>
            <a:r>
              <a:rPr lang="id-ID" dirty="0" smtClean="0"/>
              <a:t>Disediakan dalam jumlah cukup dan proporsional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5263" t="35158" r="21447" b="24471"/>
          <a:stretch>
            <a:fillRect/>
          </a:stretch>
        </p:blipFill>
        <p:spPr bwMode="auto">
          <a:xfrm>
            <a:off x="285720" y="1857364"/>
            <a:ext cx="7883028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9416"/>
            <a:ext cx="3829048" cy="4846320"/>
          </a:xfrm>
        </p:spPr>
        <p:txBody>
          <a:bodyPr/>
          <a:lstStyle/>
          <a:p>
            <a:pPr>
              <a:buNone/>
            </a:pPr>
            <a:r>
              <a:rPr lang="id-ID" dirty="0" smtClean="0"/>
              <a:t>4. Sarana cuci tangan</a:t>
            </a:r>
          </a:p>
          <a:p>
            <a:pPr>
              <a:buFontTx/>
              <a:buChar char="-"/>
            </a:pPr>
            <a:r>
              <a:rPr lang="id-ID" dirty="0" smtClean="0"/>
              <a:t>Ditempatkan di lokasi-lokasi yg diperlukan, misal di pintu masuk ruang produksi</a:t>
            </a:r>
          </a:p>
          <a:p>
            <a:pPr>
              <a:buFontTx/>
              <a:buChar char="-"/>
            </a:pPr>
            <a:r>
              <a:rPr lang="id-ID" dirty="0" smtClean="0"/>
              <a:t>Dilengkapi air mengalir, sabun/desinfektan, alat pengering</a:t>
            </a:r>
          </a:p>
          <a:p>
            <a:pPr>
              <a:buFontTx/>
              <a:buChar char="-"/>
            </a:pPr>
            <a:r>
              <a:rPr lang="id-ID" dirty="0" smtClean="0"/>
              <a:t>Disediakan dalam jumlah cukup</a:t>
            </a:r>
            <a:endParaRPr lang="id-ID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35131" t="35158" r="32303" b="17669"/>
          <a:stretch>
            <a:fillRect/>
          </a:stretch>
        </p:blipFill>
        <p:spPr bwMode="auto">
          <a:xfrm>
            <a:off x="4286248" y="2000240"/>
            <a:ext cx="377192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Uraikan</a:t>
            </a:r>
            <a:r>
              <a:rPr lang="en-US" dirty="0" smtClean="0"/>
              <a:t> syarat2 </a:t>
            </a:r>
            <a:r>
              <a:rPr lang="en-US" dirty="0" err="1" smtClean="0"/>
              <a:t>sanitasi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bangunan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produksi</a:t>
            </a:r>
            <a:r>
              <a:rPr lang="en-US" dirty="0" smtClean="0"/>
              <a:t>,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sisi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Lantai</a:t>
            </a:r>
            <a:endParaRPr lang="en-US" dirty="0" smtClean="0"/>
          </a:p>
          <a:p>
            <a:r>
              <a:rPr lang="en-US" dirty="0" err="1" smtClean="0"/>
              <a:t>Dinding</a:t>
            </a:r>
            <a:endParaRPr lang="en-US" dirty="0" smtClean="0"/>
          </a:p>
          <a:p>
            <a:r>
              <a:rPr lang="en-US" dirty="0" err="1" smtClean="0"/>
              <a:t>Ventilasi</a:t>
            </a:r>
            <a:r>
              <a:rPr lang="en-US" dirty="0" smtClean="0"/>
              <a:t> </a:t>
            </a:r>
            <a:r>
              <a:rPr lang="en-US" dirty="0" err="1" smtClean="0"/>
              <a:t>udara</a:t>
            </a:r>
            <a:endParaRPr lang="en-US" dirty="0" smtClean="0"/>
          </a:p>
          <a:p>
            <a:r>
              <a:rPr lang="en-US" dirty="0" smtClean="0"/>
              <a:t>Atap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langit</a:t>
            </a:r>
            <a:r>
              <a:rPr lang="en-US" dirty="0" smtClean="0"/>
              <a:t> - </a:t>
            </a:r>
            <a:r>
              <a:rPr lang="en-US" dirty="0" err="1" smtClean="0"/>
              <a:t>langit</a:t>
            </a:r>
            <a:endParaRPr lang="en-US" dirty="0" smtClean="0"/>
          </a:p>
          <a:p>
            <a:r>
              <a:rPr lang="en-US" dirty="0" err="1" smtClean="0"/>
              <a:t>Pencahayaan</a:t>
            </a:r>
            <a:endParaRPr lang="en-US" dirty="0" smtClean="0"/>
          </a:p>
          <a:p>
            <a:r>
              <a:rPr lang="en-US" dirty="0" err="1" smtClean="0"/>
              <a:t>Sampah</a:t>
            </a:r>
            <a:endParaRPr lang="en-US" dirty="0" smtClean="0"/>
          </a:p>
          <a:p>
            <a:r>
              <a:rPr lang="en-US" dirty="0" err="1" smtClean="0"/>
              <a:t>limbah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9600" baseline="30000" dirty="0" smtClean="0"/>
              <a:t>Terima kasih</a:t>
            </a:r>
            <a:endParaRPr lang="id-ID" sz="9600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371</TotalTime>
  <Words>747</Words>
  <Application>Microsoft Office PowerPoint</Application>
  <PresentationFormat>On-screen Show (4:3)</PresentationFormat>
  <Paragraphs>120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Opulent</vt:lpstr>
      <vt:lpstr>Sanitasi BANGUNAN RUANG PRODUKSI DAN TEMPAT TINGGAL</vt:lpstr>
      <vt:lpstr>Slide 2</vt:lpstr>
      <vt:lpstr>Berilah penjelasan gbr tsb</vt:lpstr>
      <vt:lpstr>Slide 4</vt:lpstr>
      <vt:lpstr>Sumber Kontaminasi</vt:lpstr>
      <vt:lpstr>Slide 6</vt:lpstr>
      <vt:lpstr>Slide 7</vt:lpstr>
      <vt:lpstr>A. Bangunan</vt:lpstr>
      <vt:lpstr>Slide 9</vt:lpstr>
      <vt:lpstr>Slide 10</vt:lpstr>
      <vt:lpstr>Slide 11</vt:lpstr>
      <vt:lpstr>B. Peralatan</vt:lpstr>
      <vt:lpstr>Slide 13</vt:lpstr>
      <vt:lpstr>Pengendalian Lingkungan Produksi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Pengendalian Peralatan Pengolahan</vt:lpstr>
      <vt:lpstr>Pekerja</vt:lpstr>
      <vt:lpstr>Fasilitas Sanitasi</vt:lpstr>
      <vt:lpstr>Slide 26</vt:lpstr>
      <vt:lpstr>Slide 27</vt:lpstr>
      <vt:lpstr>Slide 28</vt:lpstr>
      <vt:lpstr>Slide 29</vt:lpstr>
      <vt:lpstr>Slide 30</vt:lpstr>
      <vt:lpstr>Slide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Sanitasi dan Keamanan</dc:title>
  <dc:creator>ARIE</dc:creator>
  <cp:lastModifiedBy>pc1</cp:lastModifiedBy>
  <cp:revision>34</cp:revision>
  <dcterms:created xsi:type="dcterms:W3CDTF">2011-06-15T04:14:02Z</dcterms:created>
  <dcterms:modified xsi:type="dcterms:W3CDTF">2019-09-30T16:37:38Z</dcterms:modified>
</cp:coreProperties>
</file>