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8" r:id="rId3"/>
    <p:sldId id="260" r:id="rId4"/>
    <p:sldId id="308" r:id="rId5"/>
    <p:sldId id="301" r:id="rId6"/>
    <p:sldId id="309" r:id="rId7"/>
    <p:sldId id="310" r:id="rId8"/>
    <p:sldId id="311" r:id="rId9"/>
    <p:sldId id="312" r:id="rId10"/>
    <p:sldId id="313" r:id="rId11"/>
    <p:sldId id="314" r:id="rId12"/>
    <p:sldId id="315" r:id="rId13"/>
    <p:sldId id="316" r:id="rId14"/>
    <p:sldId id="317" r:id="rId15"/>
    <p:sldId id="318" r:id="rId16"/>
    <p:sldId id="319" r:id="rId17"/>
    <p:sldId id="320" r:id="rId18"/>
    <p:sldId id="322" r:id="rId19"/>
    <p:sldId id="321" r:id="rId20"/>
    <p:sldId id="323" r:id="rId21"/>
    <p:sldId id="324" r:id="rId22"/>
    <p:sldId id="325" r:id="rId23"/>
    <p:sldId id="326" r:id="rId24"/>
    <p:sldId id="293" r:id="rId25"/>
    <p:sldId id="327" r:id="rId26"/>
    <p:sldId id="268" r:id="rId2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D5B5"/>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7526" autoAdjust="0"/>
    <p:restoredTop sz="94660"/>
  </p:normalViewPr>
  <p:slideViewPr>
    <p:cSldViewPr>
      <p:cViewPr varScale="1">
        <p:scale>
          <a:sx n="74" d="100"/>
          <a:sy n="74" d="100"/>
        </p:scale>
        <p:origin x="-21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8CB4AF70-A9FC-43F9-89E0-0F03562C610B}" type="datetimeFigureOut">
              <a:rPr lang="fr-FR"/>
              <a:pPr>
                <a:defRPr/>
              </a:pPr>
              <a:t>14/10/2016</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CA"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A" noProof="0" smtClean="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18375579-2842-4880-BEBE-E168089D1EA6}" type="slidenum">
              <a:rPr lang="fr-CA"/>
              <a:pPr>
                <a:defRPr/>
              </a:pPr>
              <a:t>‹#›</a:t>
            </a:fld>
            <a:endParaRPr lang="fr-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Espace réservé de la date 3"/>
          <p:cNvSpPr>
            <a:spLocks noGrp="1"/>
          </p:cNvSpPr>
          <p:nvPr>
            <p:ph type="dt" sz="half" idx="10"/>
          </p:nvPr>
        </p:nvSpPr>
        <p:spPr/>
        <p:txBody>
          <a:bodyPr/>
          <a:lstStyle>
            <a:lvl1pPr>
              <a:defRPr/>
            </a:lvl1pPr>
          </a:lstStyle>
          <a:p>
            <a:pPr>
              <a:defRPr/>
            </a:pPr>
            <a:fld id="{4F3F6DCF-5C80-479F-8918-CD3C108D91E7}" type="datetimeFigureOut">
              <a:rPr lang="fr-FR"/>
              <a:pPr>
                <a:defRPr/>
              </a:pPr>
              <a:t>14/10/2016</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3D96F77A-8C6E-4AD5-9468-3570ACD9D159}" type="slidenum">
              <a:rPr lang="fr-CA"/>
              <a:pPr>
                <a:defRPr/>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contenu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E23F72F5-D6B8-45D9-A754-A51F5D6FD64B}" type="datetimeFigureOut">
              <a:rPr lang="fr-FR"/>
              <a:pPr>
                <a:defRPr/>
              </a:pPr>
              <a:t>14/10/2016</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54A717CB-508A-4202-AB13-39817C061DC1}" type="slidenum">
              <a:rPr lang="fr-CA"/>
              <a:pPr>
                <a:defRPr/>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Espace réservé de la date 3"/>
          <p:cNvSpPr>
            <a:spLocks noGrp="1"/>
          </p:cNvSpPr>
          <p:nvPr>
            <p:ph type="dt" sz="half" idx="10"/>
          </p:nvPr>
        </p:nvSpPr>
        <p:spPr/>
        <p:txBody>
          <a:bodyPr/>
          <a:lstStyle>
            <a:lvl1pPr>
              <a:defRPr/>
            </a:lvl1pPr>
          </a:lstStyle>
          <a:p>
            <a:pPr>
              <a:defRPr/>
            </a:pPr>
            <a:fld id="{B298FACF-F840-4ED9-8B5B-F9B79146A107}" type="datetimeFigureOut">
              <a:rPr lang="fr-FR"/>
              <a:pPr>
                <a:defRPr/>
              </a:pPr>
              <a:t>14/10/2016</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94E9864F-B297-4B67-97F5-49CEF647EE26}" type="slidenum">
              <a:rPr lang="fr-CA"/>
              <a:pPr>
                <a:defRPr/>
              </a:pPr>
              <a:t>‹#›</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Espace réservé de la date 3"/>
          <p:cNvSpPr>
            <a:spLocks noGrp="1"/>
          </p:cNvSpPr>
          <p:nvPr>
            <p:ph type="dt" sz="half" idx="10"/>
          </p:nvPr>
        </p:nvSpPr>
        <p:spPr/>
        <p:txBody>
          <a:bodyPr/>
          <a:lstStyle>
            <a:lvl1pPr>
              <a:defRPr/>
            </a:lvl1pPr>
          </a:lstStyle>
          <a:p>
            <a:pPr>
              <a:defRPr/>
            </a:pPr>
            <a:fld id="{19F8F710-BC8E-4CE2-8514-FC63456DB04B}" type="datetimeFigureOut">
              <a:rPr lang="fr-FR"/>
              <a:pPr>
                <a:defRPr/>
              </a:pPr>
              <a:t>14/10/2016</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EF921E17-6603-4FA9-844F-BB763754E98C}" type="slidenum">
              <a:rPr lang="fr-CA"/>
              <a:pPr>
                <a:defRPr/>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Click to edit Master title style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Espace réservé de la date 3"/>
          <p:cNvSpPr>
            <a:spLocks noGrp="1"/>
          </p:cNvSpPr>
          <p:nvPr>
            <p:ph type="dt" sz="half" idx="10"/>
          </p:nvPr>
        </p:nvSpPr>
        <p:spPr/>
        <p:txBody>
          <a:bodyPr/>
          <a:lstStyle>
            <a:lvl1pPr>
              <a:defRPr/>
            </a:lvl1pPr>
          </a:lstStyle>
          <a:p>
            <a:pPr>
              <a:defRPr/>
            </a:pPr>
            <a:fld id="{F2ABE027-8A60-4D3E-8B25-3AB48C33F043}" type="datetimeFigureOut">
              <a:rPr lang="fr-FR"/>
              <a:pPr>
                <a:defRPr/>
              </a:pPr>
              <a:t>14/10/2016</a:t>
            </a:fld>
            <a:endParaRPr lang="fr-CA"/>
          </a:p>
        </p:txBody>
      </p:sp>
      <p:sp>
        <p:nvSpPr>
          <p:cNvPr id="8" name="Espace réservé du pied de page 4"/>
          <p:cNvSpPr>
            <a:spLocks noGrp="1"/>
          </p:cNvSpPr>
          <p:nvPr>
            <p:ph type="ftr" sz="quarter" idx="11"/>
          </p:nvPr>
        </p:nvSpPr>
        <p:spPr/>
        <p:txBody>
          <a:bodyPr/>
          <a:lstStyle>
            <a:lvl1pPr>
              <a:defRPr/>
            </a:lvl1pPr>
          </a:lstStyle>
          <a:p>
            <a:pPr>
              <a:defRPr/>
            </a:pPr>
            <a:endParaRPr lang="fr-CA"/>
          </a:p>
        </p:txBody>
      </p:sp>
      <p:sp>
        <p:nvSpPr>
          <p:cNvPr id="9" name="Espace réservé du numéro de diapositive 5"/>
          <p:cNvSpPr>
            <a:spLocks noGrp="1"/>
          </p:cNvSpPr>
          <p:nvPr>
            <p:ph type="sldNum" sz="quarter" idx="12"/>
          </p:nvPr>
        </p:nvSpPr>
        <p:spPr/>
        <p:txBody>
          <a:bodyPr/>
          <a:lstStyle>
            <a:lvl1pPr>
              <a:defRPr/>
            </a:lvl1pPr>
          </a:lstStyle>
          <a:p>
            <a:pPr>
              <a:defRPr/>
            </a:pPr>
            <a:fld id="{91D053E6-C28D-409A-92D1-EA9C2A216150}" type="slidenum">
              <a:rPr lang="fr-CA"/>
              <a:pPr>
                <a:defRPr/>
              </a:pPr>
              <a:t>‹#›</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e la date 3"/>
          <p:cNvSpPr>
            <a:spLocks noGrp="1"/>
          </p:cNvSpPr>
          <p:nvPr>
            <p:ph type="dt" sz="half" idx="10"/>
          </p:nvPr>
        </p:nvSpPr>
        <p:spPr/>
        <p:txBody>
          <a:bodyPr/>
          <a:lstStyle>
            <a:lvl1pPr>
              <a:defRPr/>
            </a:lvl1pPr>
          </a:lstStyle>
          <a:p>
            <a:pPr>
              <a:defRPr/>
            </a:pPr>
            <a:fld id="{3BE23D9B-B33E-4926-9B4C-63F35A9FA77E}" type="datetimeFigureOut">
              <a:rPr lang="fr-FR"/>
              <a:pPr>
                <a:defRPr/>
              </a:pPr>
              <a:t>14/10/2016</a:t>
            </a:fld>
            <a:endParaRPr lang="fr-CA"/>
          </a:p>
        </p:txBody>
      </p:sp>
      <p:sp>
        <p:nvSpPr>
          <p:cNvPr id="4" name="Espace réservé du pied de page 4"/>
          <p:cNvSpPr>
            <a:spLocks noGrp="1"/>
          </p:cNvSpPr>
          <p:nvPr>
            <p:ph type="ftr" sz="quarter" idx="11"/>
          </p:nvPr>
        </p:nvSpPr>
        <p:spPr/>
        <p:txBody>
          <a:bodyPr/>
          <a:lstStyle>
            <a:lvl1pPr>
              <a:defRPr/>
            </a:lvl1pPr>
          </a:lstStyle>
          <a:p>
            <a:pPr>
              <a:defRPr/>
            </a:pPr>
            <a:endParaRPr lang="fr-CA"/>
          </a:p>
        </p:txBody>
      </p:sp>
      <p:sp>
        <p:nvSpPr>
          <p:cNvPr id="5" name="Espace réservé du numéro de diapositive 5"/>
          <p:cNvSpPr>
            <a:spLocks noGrp="1"/>
          </p:cNvSpPr>
          <p:nvPr>
            <p:ph type="sldNum" sz="quarter" idx="12"/>
          </p:nvPr>
        </p:nvSpPr>
        <p:spPr/>
        <p:txBody>
          <a:bodyPr/>
          <a:lstStyle>
            <a:lvl1pPr>
              <a:defRPr/>
            </a:lvl1pPr>
          </a:lstStyle>
          <a:p>
            <a:pPr>
              <a:defRPr/>
            </a:pPr>
            <a:fld id="{EF28D5CB-C51D-49A8-839F-F07275675EC1}" type="slidenum">
              <a:rPr lang="fr-CA"/>
              <a:pPr>
                <a:defRPr/>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49C68300-5326-4AE6-AFF5-25F44A40621F}" type="datetimeFigureOut">
              <a:rPr lang="fr-FR"/>
              <a:pPr>
                <a:defRPr/>
              </a:pPr>
              <a:t>14/10/2016</a:t>
            </a:fld>
            <a:endParaRPr lang="fr-CA"/>
          </a:p>
        </p:txBody>
      </p:sp>
      <p:sp>
        <p:nvSpPr>
          <p:cNvPr id="3" name="Espace réservé du pied de page 4"/>
          <p:cNvSpPr>
            <a:spLocks noGrp="1"/>
          </p:cNvSpPr>
          <p:nvPr>
            <p:ph type="ftr" sz="quarter" idx="11"/>
          </p:nvPr>
        </p:nvSpPr>
        <p:spPr/>
        <p:txBody>
          <a:bodyPr/>
          <a:lstStyle>
            <a:lvl1pPr>
              <a:defRPr/>
            </a:lvl1pPr>
          </a:lstStyle>
          <a:p>
            <a:pPr>
              <a:defRPr/>
            </a:pPr>
            <a:endParaRPr lang="fr-CA"/>
          </a:p>
        </p:txBody>
      </p:sp>
      <p:sp>
        <p:nvSpPr>
          <p:cNvPr id="4" name="Espace réservé du numéro de diapositive 5"/>
          <p:cNvSpPr>
            <a:spLocks noGrp="1"/>
          </p:cNvSpPr>
          <p:nvPr>
            <p:ph type="sldNum" sz="quarter" idx="12"/>
          </p:nvPr>
        </p:nvSpPr>
        <p:spPr/>
        <p:txBody>
          <a:bodyPr/>
          <a:lstStyle>
            <a:lvl1pPr>
              <a:defRPr/>
            </a:lvl1pPr>
          </a:lstStyle>
          <a:p>
            <a:pPr>
              <a:defRPr/>
            </a:pPr>
            <a:fld id="{60133422-6EAA-4489-B4A9-9200F342DDB7}" type="slidenum">
              <a:rPr lang="fr-CA"/>
              <a:pPr>
                <a:defRPr/>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9FD6F699-A63C-457A-827D-11EB394B3CC8}" type="datetimeFigureOut">
              <a:rPr lang="fr-FR"/>
              <a:pPr>
                <a:defRPr/>
              </a:pPr>
              <a:t>14/10/2016</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DD16C4A8-EF02-49FB-84C1-C7A5D859380F}" type="slidenum">
              <a:rPr lang="fr-CA"/>
              <a:pPr>
                <a:defRPr/>
              </a:pPr>
              <a:t>‹#›</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0EDBF278-66A9-4F05-AC1E-F81EDF8BA2B7}" type="datetimeFigureOut">
              <a:rPr lang="fr-FR"/>
              <a:pPr>
                <a:defRPr/>
              </a:pPr>
              <a:t>14/10/2016</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02029564-EB20-4B50-BB51-BF6065CFC0F6}" type="slidenum">
              <a:rPr lang="fr-CA"/>
              <a:pPr>
                <a:defRPr/>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CA"/>
          </a:p>
        </p:txBody>
      </p:sp>
      <p:sp>
        <p:nvSpPr>
          <p:cNvPr id="3" name="Espace réservé du texte vertical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6CFE361F-6772-44EB-89DC-257AB57B7B6A}" type="datetimeFigureOut">
              <a:rPr lang="fr-FR"/>
              <a:pPr>
                <a:defRPr/>
              </a:pPr>
              <a:t>14/10/2016</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8CD01DB7-3A1A-4F4C-8A26-114DFCB0F1ED}" type="slidenum">
              <a:rPr lang="fr-CA"/>
              <a:pPr>
                <a:defRPr/>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Espace réservé de la date 3"/>
          <p:cNvSpPr>
            <a:spLocks noGrp="1"/>
          </p:cNvSpPr>
          <p:nvPr>
            <p:ph type="dt" sz="half" idx="10"/>
          </p:nvPr>
        </p:nvSpPr>
        <p:spPr/>
        <p:txBody>
          <a:bodyPr/>
          <a:lstStyle>
            <a:lvl1pPr>
              <a:defRPr/>
            </a:lvl1pPr>
          </a:lstStyle>
          <a:p>
            <a:pPr>
              <a:defRPr/>
            </a:pPr>
            <a:fld id="{93332157-2978-42B6-8EDD-63F4C6615D19}" type="datetimeFigureOut">
              <a:rPr lang="fr-FR"/>
              <a:pPr>
                <a:defRPr/>
              </a:pPr>
              <a:t>14/10/2016</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54140A0B-EA9F-47C8-BCDE-CEA26BF4ADE5}" type="slidenum">
              <a:rPr lang="fr-CA"/>
              <a:pPr>
                <a:defRPr/>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A6B5315-0CBF-4BDA-BD9E-790B52A90A1B}" type="datetimeFigureOut">
              <a:rPr lang="fr-FR"/>
              <a:pPr>
                <a:defRPr/>
              </a:pPr>
              <a:t>14/10/2016</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61FBCAAF-3F48-4643-B0A9-5B1858C34736}" type="slidenum">
              <a:rPr lang="fr-CA"/>
              <a:pPr>
                <a:defRPr/>
              </a:pPr>
              <a:t>‹#›</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714348" y="1500174"/>
            <a:ext cx="7772400" cy="714379"/>
          </a:xfrm>
        </p:spPr>
        <p:txBody>
          <a:bodyPr rtlCol="0">
            <a:normAutofit/>
          </a:bodyPr>
          <a:lstStyle/>
          <a:p>
            <a:pPr eaLnBrk="1" fontAlgn="auto" hangingPunct="1">
              <a:spcAft>
                <a:spcPts val="0"/>
              </a:spcAft>
              <a:defRPr/>
            </a:pPr>
            <a:r>
              <a:rPr lang="id-ID" sz="4000" dirty="0" smtClean="0">
                <a:solidFill>
                  <a:srgbClr val="7030A0"/>
                </a:solidFill>
                <a:latin typeface="Tekton Pro" pitchFamily="34" charset="0"/>
              </a:rPr>
              <a:t>Gambar Arsitektur </a:t>
            </a:r>
            <a:r>
              <a:rPr lang="id-ID" sz="4000" dirty="0" smtClean="0">
                <a:solidFill>
                  <a:srgbClr val="7030A0"/>
                </a:solidFill>
                <a:latin typeface="Tekton Pro" pitchFamily="34" charset="0"/>
              </a:rPr>
              <a:t>Dasar - 05</a:t>
            </a:r>
            <a:endParaRPr lang="fr-CA" sz="4000" dirty="0" smtClean="0">
              <a:solidFill>
                <a:srgbClr val="7030A0"/>
              </a:solidFill>
              <a:latin typeface="Tekton Pro" pitchFamily="34" charset="0"/>
            </a:endParaRPr>
          </a:p>
        </p:txBody>
      </p:sp>
      <p:sp>
        <p:nvSpPr>
          <p:cNvPr id="3" name="Sous-titre 2"/>
          <p:cNvSpPr>
            <a:spLocks noGrp="1"/>
          </p:cNvSpPr>
          <p:nvPr>
            <p:ph type="subTitle" idx="1"/>
          </p:nvPr>
        </p:nvSpPr>
        <p:spPr>
          <a:xfrm>
            <a:off x="1071538" y="2357430"/>
            <a:ext cx="7215238" cy="714380"/>
          </a:xfrm>
        </p:spPr>
        <p:txBody>
          <a:bodyPr rtlCol="0">
            <a:noAutofit/>
          </a:bodyPr>
          <a:lstStyle/>
          <a:p>
            <a:pPr eaLnBrk="1" fontAlgn="auto" hangingPunct="1">
              <a:spcAft>
                <a:spcPts val="0"/>
              </a:spcAft>
              <a:buFont typeface="Arial" pitchFamily="34" charset="0"/>
              <a:buNone/>
              <a:defRPr/>
            </a:pPr>
            <a:r>
              <a:rPr lang="id-ID" sz="4000" dirty="0" smtClean="0">
                <a:solidFill>
                  <a:srgbClr val="00B050"/>
                </a:solidFill>
                <a:latin typeface="Humnst777 Blk BT" pitchFamily="34" charset="0"/>
              </a:rPr>
              <a:t>Tekstur</a:t>
            </a:r>
            <a:endParaRPr lang="id-ID" sz="4000" dirty="0" smtClean="0">
              <a:solidFill>
                <a:srgbClr val="00B050"/>
              </a:solidFill>
              <a:latin typeface="Humnst777 Blk BT" pitchFamily="34" charset="0"/>
            </a:endParaRPr>
          </a:p>
        </p:txBody>
      </p:sp>
      <p:sp>
        <p:nvSpPr>
          <p:cNvPr id="4" name="Sous-titre 2"/>
          <p:cNvSpPr txBox="1">
            <a:spLocks/>
          </p:cNvSpPr>
          <p:nvPr/>
        </p:nvSpPr>
        <p:spPr bwMode="auto">
          <a:xfrm>
            <a:off x="1500166" y="3071810"/>
            <a:ext cx="6400800" cy="642933"/>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id-ID" sz="2400" b="1" i="0" u="none" strike="noStrike" kern="1200" cap="none" spc="0" normalizeH="0" baseline="0" noProof="0" dirty="0" smtClean="0">
                <a:ln>
                  <a:noFill/>
                </a:ln>
                <a:solidFill>
                  <a:srgbClr val="002060"/>
                </a:solidFill>
                <a:effectLst/>
                <a:uLnTx/>
                <a:uFillTx/>
                <a:latin typeface="Tekton Pro" pitchFamily="34" charset="0"/>
              </a:rPr>
              <a:t>Oleh: M. Agung Wahyudi</a:t>
            </a:r>
            <a:endParaRPr kumimoji="0" lang="fr-CA" sz="2400" b="1" i="0" u="none" strike="noStrike" kern="1200" cap="none" spc="0" normalizeH="0" baseline="0" noProof="0" dirty="0" smtClean="0">
              <a:ln>
                <a:noFill/>
              </a:ln>
              <a:solidFill>
                <a:srgbClr val="002060"/>
              </a:solidFill>
              <a:effectLst/>
              <a:uLnTx/>
              <a:uFillTx/>
              <a:latin typeface="Tekton Pro"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28596" y="71414"/>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d-ID" sz="4400" b="1" i="0" u="none" strike="noStrike" kern="1200" cap="none" spc="0" normalizeH="0" baseline="0" noProof="0" dirty="0" smtClean="0">
                <a:ln>
                  <a:noFill/>
                </a:ln>
                <a:solidFill>
                  <a:srgbClr val="C00000"/>
                </a:solidFill>
                <a:effectLst/>
                <a:uLnTx/>
                <a:uFillTx/>
                <a:latin typeface="Humnst777 BT" pitchFamily="34" charset="0"/>
                <a:ea typeface="+mj-ea"/>
                <a:cs typeface="+mj-cs"/>
              </a:rPr>
              <a:t>Tujuan Pembelajaran</a:t>
            </a:r>
            <a:endParaRPr kumimoji="0" lang="es-UY" sz="4400" b="1" i="0" u="none" strike="noStrike" kern="1200" cap="none" spc="0" normalizeH="0" baseline="0" noProof="0" dirty="0" smtClean="0">
              <a:ln>
                <a:noFill/>
              </a:ln>
              <a:solidFill>
                <a:srgbClr val="C00000"/>
              </a:solidFill>
              <a:effectLst/>
              <a:uLnTx/>
              <a:uFillTx/>
              <a:latin typeface="Humnst777 BT" pitchFamily="34" charset="0"/>
              <a:ea typeface="+mj-ea"/>
              <a:cs typeface="+mj-cs"/>
            </a:endParaRPr>
          </a:p>
        </p:txBody>
      </p:sp>
      <p:sp>
        <p:nvSpPr>
          <p:cNvPr id="5" name="Rectangle 3"/>
          <p:cNvSpPr txBox="1">
            <a:spLocks noChangeArrowheads="1"/>
          </p:cNvSpPr>
          <p:nvPr/>
        </p:nvSpPr>
        <p:spPr bwMode="auto">
          <a:xfrm>
            <a:off x="385762" y="1214423"/>
            <a:ext cx="8229600" cy="23574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id-ID" sz="3200" dirty="0" smtClean="0">
                <a:solidFill>
                  <a:srgbClr val="002060"/>
                </a:solidFill>
                <a:latin typeface="Humnst777 BT" pitchFamily="34" charset="0"/>
              </a:rPr>
              <a:t>Melatih mahasiswa agar mampu:</a:t>
            </a:r>
          </a:p>
          <a:p>
            <a:pPr marL="273050" lvl="2" indent="-273050">
              <a:buFont typeface="Arial" pitchFamily="34" charset="0"/>
              <a:buChar char="•"/>
            </a:pPr>
            <a:r>
              <a:rPr lang="id-ID" sz="3200" dirty="0" smtClean="0">
                <a:solidFill>
                  <a:srgbClr val="002060"/>
                </a:solidFill>
                <a:latin typeface="Humnst777 BT" pitchFamily="34" charset="0"/>
              </a:rPr>
              <a:t>Memahami berbagai macam </a:t>
            </a:r>
            <a:r>
              <a:rPr lang="id-ID" sz="3200" dirty="0" smtClean="0">
                <a:solidFill>
                  <a:srgbClr val="002060"/>
                </a:solidFill>
                <a:latin typeface="Humnst777 BT" pitchFamily="34" charset="0"/>
              </a:rPr>
              <a:t>tekstur.</a:t>
            </a:r>
            <a:endParaRPr lang="id-ID" sz="3200" dirty="0" smtClean="0">
              <a:solidFill>
                <a:srgbClr val="002060"/>
              </a:solidFill>
              <a:latin typeface="Humnst777 BT" pitchFamily="34" charset="0"/>
            </a:endParaRPr>
          </a:p>
          <a:p>
            <a:pPr marL="273050" lvl="2" indent="-273050">
              <a:buFont typeface="Arial" pitchFamily="34" charset="0"/>
              <a:buChar char="•"/>
            </a:pPr>
            <a:r>
              <a:rPr lang="id-ID" sz="3200" dirty="0" smtClean="0">
                <a:solidFill>
                  <a:srgbClr val="002060"/>
                </a:solidFill>
                <a:latin typeface="Humnst777 BT" pitchFamily="34" charset="0"/>
              </a:rPr>
              <a:t>Terampil membuat </a:t>
            </a:r>
            <a:r>
              <a:rPr lang="id-ID" sz="3200" dirty="0" smtClean="0">
                <a:solidFill>
                  <a:srgbClr val="002060"/>
                </a:solidFill>
                <a:latin typeface="Humnst777 BT" pitchFamily="34" charset="0"/>
              </a:rPr>
              <a:t>tekstur dengan </a:t>
            </a:r>
            <a:r>
              <a:rPr lang="id-ID" sz="3200" dirty="0" smtClean="0">
                <a:solidFill>
                  <a:srgbClr val="002060"/>
                </a:solidFill>
                <a:latin typeface="Humnst777 BT" pitchFamily="34" charset="0"/>
              </a:rPr>
              <a:t>pensil.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dissolve">
                                      <p:cBhvr>
                                        <p:cTn id="14" dur="500"/>
                                        <p:tgtEl>
                                          <p:spTgt spid="5">
                                            <p:txEl>
                                              <p:pRg st="0" end="0"/>
                                            </p:txEl>
                                          </p:spTgt>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dissolve">
                                      <p:cBhvr>
                                        <p:cTn id="17" dur="500"/>
                                        <p:tgtEl>
                                          <p:spTgt spid="5">
                                            <p:txEl>
                                              <p:pRg st="1" end="1"/>
                                            </p:txEl>
                                          </p:spTgt>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dissolve">
                                      <p:cBhvr>
                                        <p:cTn id="20"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1143000"/>
          </a:xfrm>
        </p:spPr>
        <p:txBody>
          <a:bodyPr/>
          <a:lstStyle/>
          <a:p>
            <a:pPr eaLnBrk="1" hangingPunct="1"/>
            <a:r>
              <a:rPr lang="id-ID" sz="4000" b="1" dirty="0" smtClean="0">
                <a:solidFill>
                  <a:srgbClr val="C00000"/>
                </a:solidFill>
                <a:latin typeface="Humnst777 BT" pitchFamily="34" charset="0"/>
              </a:rPr>
              <a:t>Pengertian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1428736"/>
            <a:ext cx="8086724" cy="43577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spcAft>
                <a:spcPts val="600"/>
              </a:spcAft>
            </a:pPr>
            <a:r>
              <a:rPr lang="id-ID" sz="3200" dirty="0" smtClean="0">
                <a:cs typeface="Arial" charset="0"/>
              </a:rPr>
              <a:t>Tekstur adalah atribut visual dan fisik dari suatu bentuk</a:t>
            </a:r>
            <a:endParaRPr lang="id-ID" sz="3200" dirty="0" smtClean="0">
              <a:cs typeface="Arial" charset="0"/>
            </a:endParaRPr>
          </a:p>
          <a:p>
            <a:pPr>
              <a:spcAft>
                <a:spcPts val="600"/>
              </a:spcAft>
            </a:pPr>
            <a:r>
              <a:rPr lang="en-GB" sz="3200" b="1" dirty="0" err="1" smtClean="0"/>
              <a:t>Tekstur</a:t>
            </a:r>
            <a:r>
              <a:rPr lang="en-GB" sz="3200" dirty="0" smtClean="0"/>
              <a:t> </a:t>
            </a:r>
            <a:r>
              <a:rPr lang="en-GB" sz="3200" dirty="0" err="1" smtClean="0"/>
              <a:t>adalah</a:t>
            </a:r>
            <a:r>
              <a:rPr lang="en-GB" sz="3200" dirty="0" smtClean="0"/>
              <a:t> </a:t>
            </a:r>
            <a:r>
              <a:rPr lang="en-GB" sz="3200" dirty="0" err="1" smtClean="0"/>
              <a:t>kualitas</a:t>
            </a:r>
            <a:r>
              <a:rPr lang="en-GB" sz="3200" dirty="0" smtClean="0"/>
              <a:t> </a:t>
            </a:r>
            <a:r>
              <a:rPr lang="en-GB" sz="3200" dirty="0" err="1" smtClean="0"/>
              <a:t>tertentu</a:t>
            </a:r>
            <a:r>
              <a:rPr lang="en-GB" sz="3200" dirty="0" smtClean="0"/>
              <a:t> </a:t>
            </a:r>
            <a:r>
              <a:rPr lang="en-GB" sz="3200" dirty="0" err="1" smtClean="0"/>
              <a:t>suatu</a:t>
            </a:r>
            <a:r>
              <a:rPr lang="en-GB" sz="3200" dirty="0" smtClean="0"/>
              <a:t> </a:t>
            </a:r>
            <a:r>
              <a:rPr lang="en-GB" sz="3200" dirty="0" err="1" smtClean="0"/>
              <a:t>permukaan</a:t>
            </a:r>
            <a:r>
              <a:rPr lang="en-GB" sz="3200" dirty="0" smtClean="0"/>
              <a:t> yang </a:t>
            </a:r>
            <a:r>
              <a:rPr lang="en-GB" sz="3200" dirty="0" err="1" smtClean="0"/>
              <a:t>timbul</a:t>
            </a:r>
            <a:r>
              <a:rPr lang="en-GB" sz="3200" dirty="0" smtClean="0"/>
              <a:t> </a:t>
            </a:r>
            <a:r>
              <a:rPr lang="en-GB" sz="3200" dirty="0" err="1" smtClean="0"/>
              <a:t>sebagai</a:t>
            </a:r>
            <a:r>
              <a:rPr lang="en-GB" sz="3200" dirty="0" smtClean="0"/>
              <a:t> </a:t>
            </a:r>
            <a:r>
              <a:rPr lang="en-GB" sz="3200" dirty="0" err="1" smtClean="0"/>
              <a:t>akibat</a:t>
            </a:r>
            <a:r>
              <a:rPr lang="en-GB" sz="3200" dirty="0" smtClean="0"/>
              <a:t> </a:t>
            </a:r>
            <a:r>
              <a:rPr lang="en-GB" sz="3200" dirty="0" err="1" smtClean="0"/>
              <a:t>dari</a:t>
            </a:r>
            <a:r>
              <a:rPr lang="en-GB" sz="3200" dirty="0" smtClean="0"/>
              <a:t> </a:t>
            </a:r>
            <a:r>
              <a:rPr lang="en-GB" sz="3200" dirty="0" err="1" smtClean="0"/>
              <a:t>struktur</a:t>
            </a:r>
            <a:r>
              <a:rPr lang="en-GB" sz="3200" dirty="0" smtClean="0"/>
              <a:t> 3 </a:t>
            </a:r>
            <a:r>
              <a:rPr lang="en-GB" sz="3200" dirty="0" err="1" smtClean="0"/>
              <a:t>dimensi</a:t>
            </a:r>
            <a:r>
              <a:rPr lang="en-GB" sz="3200" dirty="0" smtClean="0"/>
              <a:t>.</a:t>
            </a:r>
            <a:endParaRPr lang="id-ID" sz="3200" dirty="0" smtClean="0"/>
          </a:p>
          <a:p>
            <a:pPr>
              <a:spcAft>
                <a:spcPts val="600"/>
              </a:spcAft>
            </a:pPr>
            <a:r>
              <a:rPr lang="id-ID" sz="3200" dirty="0" smtClean="0">
                <a:cs typeface="Arial" charset="0"/>
              </a:rPr>
              <a:t>TONE </a:t>
            </a:r>
            <a:r>
              <a:rPr lang="id-ID" sz="3200" dirty="0" smtClean="0">
                <a:cs typeface="Arial" charset="0"/>
              </a:rPr>
              <a:t>dan TEKSTUR menunjukkan karakter permukaan objek.</a:t>
            </a:r>
            <a:endParaRPr lang="id-ID" sz="3200" dirty="0" smtClean="0">
              <a:solidFill>
                <a:srgbClr val="002060"/>
              </a:solidFill>
              <a:latin typeface="Humnst777 BT" pitchFamily="34" charset="0"/>
            </a:endParaRPr>
          </a:p>
          <a:p>
            <a:pPr lvl="0">
              <a:spcAft>
                <a:spcPts val="600"/>
              </a:spcAft>
            </a:pPr>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 calcmode="lin" valueType="num">
                                      <p:cBhvr>
                                        <p:cTn id="2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1143000"/>
          </a:xfrm>
        </p:spPr>
        <p:txBody>
          <a:bodyPr/>
          <a:lstStyle/>
          <a:p>
            <a:pPr eaLnBrk="1" hangingPunct="1"/>
            <a:r>
              <a:rPr lang="id-ID" sz="4000" b="1" dirty="0" smtClean="0">
                <a:solidFill>
                  <a:srgbClr val="C00000"/>
                </a:solidFill>
                <a:latin typeface="Humnst777 BT" pitchFamily="34" charset="0"/>
              </a:rPr>
              <a:t>Pengertian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1428736"/>
            <a:ext cx="8086724" cy="43577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spcAft>
                <a:spcPts val="600"/>
              </a:spcAft>
            </a:pPr>
            <a:r>
              <a:rPr lang="en-GB" sz="3200" b="1" dirty="0" err="1" smtClean="0">
                <a:solidFill>
                  <a:srgbClr val="002060"/>
                </a:solidFill>
                <a:latin typeface="Humnst777 BT" pitchFamily="34" charset="0"/>
              </a:rPr>
              <a:t>Tekstur</a:t>
            </a:r>
            <a:r>
              <a:rPr lang="id-ID" sz="3200" b="1" dirty="0" smtClean="0">
                <a:solidFill>
                  <a:srgbClr val="002060"/>
                </a:solidFill>
                <a:latin typeface="Humnst777 BT" pitchFamily="34" charset="0"/>
              </a:rPr>
              <a:t> </a:t>
            </a:r>
            <a:r>
              <a:rPr lang="en-GB" sz="3200" dirty="0" err="1" smtClean="0">
                <a:solidFill>
                  <a:srgbClr val="002060"/>
                </a:solidFill>
                <a:latin typeface="Humnst777 BT" pitchFamily="34" charset="0"/>
              </a:rPr>
              <a:t>adalah</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unsur</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rupa</a:t>
            </a:r>
            <a:r>
              <a:rPr lang="en-GB" sz="3200" dirty="0" smtClean="0">
                <a:solidFill>
                  <a:srgbClr val="002060"/>
                </a:solidFill>
                <a:latin typeface="Humnst777 BT" pitchFamily="34" charset="0"/>
              </a:rPr>
              <a:t> yang </a:t>
            </a:r>
            <a:r>
              <a:rPr lang="en-GB" sz="3200" dirty="0" err="1" smtClean="0">
                <a:solidFill>
                  <a:srgbClr val="002060"/>
                </a:solidFill>
                <a:latin typeface="Humnst777 BT" pitchFamily="34" charset="0"/>
              </a:rPr>
              <a:t>menunjukkan</a:t>
            </a:r>
            <a:r>
              <a:rPr lang="en-GB" sz="3200" dirty="0" smtClean="0">
                <a:solidFill>
                  <a:srgbClr val="002060"/>
                </a:solidFill>
                <a:latin typeface="Humnst777 BT" pitchFamily="34" charset="0"/>
              </a:rPr>
              <a:t> rasa </a:t>
            </a:r>
            <a:r>
              <a:rPr lang="en-GB" sz="3200" dirty="0" err="1" smtClean="0">
                <a:solidFill>
                  <a:srgbClr val="002060"/>
                </a:solidFill>
                <a:latin typeface="Humnst777 BT" pitchFamily="34" charset="0"/>
              </a:rPr>
              <a:t>permukaan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bahan</a:t>
            </a:r>
            <a:r>
              <a:rPr lang="en-GB" sz="3200" dirty="0" smtClean="0">
                <a:solidFill>
                  <a:srgbClr val="002060"/>
                </a:solidFill>
                <a:latin typeface="Humnst777 BT" pitchFamily="34" charset="0"/>
              </a:rPr>
              <a:t>, yang </a:t>
            </a:r>
            <a:r>
              <a:rPr lang="en-GB" sz="3200" dirty="0" err="1" smtClean="0">
                <a:solidFill>
                  <a:srgbClr val="002060"/>
                </a:solidFill>
                <a:latin typeface="Humnst777 BT" pitchFamily="34" charset="0"/>
              </a:rPr>
              <a:t>sengaja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dibuat</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dan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dihadirkan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dal</a:t>
            </a:r>
            <a:r>
              <a:rPr lang="id-ID" sz="3200" dirty="0" smtClean="0">
                <a:solidFill>
                  <a:srgbClr val="002060"/>
                </a:solidFill>
                <a:latin typeface="Humnst777 BT" pitchFamily="34" charset="0"/>
              </a:rPr>
              <a:t>a</a:t>
            </a:r>
            <a:r>
              <a:rPr lang="en-GB" sz="3200" dirty="0" smtClean="0">
                <a:solidFill>
                  <a:srgbClr val="002060"/>
                </a:solidFill>
                <a:latin typeface="Humnst777 BT" pitchFamily="34" charset="0"/>
              </a:rPr>
              <a:t>m </a:t>
            </a:r>
            <a:r>
              <a:rPr lang="en-GB" sz="3200" dirty="0" err="1" smtClean="0">
                <a:solidFill>
                  <a:srgbClr val="002060"/>
                </a:solidFill>
                <a:latin typeface="Humnst777 BT" pitchFamily="34" charset="0"/>
              </a:rPr>
              <a:t>susunan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untuk</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mencapai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bentuk</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rupa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sebagai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usaha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untuk</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memberikan</a:t>
            </a:r>
            <a:r>
              <a:rPr lang="en-GB" sz="3200" dirty="0" smtClean="0">
                <a:solidFill>
                  <a:srgbClr val="002060"/>
                </a:solidFill>
                <a:latin typeface="Humnst777 BT" pitchFamily="34" charset="0"/>
              </a:rPr>
              <a:t> rasa </a:t>
            </a:r>
            <a:r>
              <a:rPr lang="en-GB" sz="3200" dirty="0" err="1" smtClean="0">
                <a:solidFill>
                  <a:srgbClr val="002060"/>
                </a:solidFill>
                <a:latin typeface="Humnst777 BT" pitchFamily="34" charset="0"/>
              </a:rPr>
              <a:t>tertentu</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pada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permukaan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bidang</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pada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perwajahan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bentuk</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pada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karya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seni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rupa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secara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nyata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atau</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semu</a:t>
            </a:r>
            <a:r>
              <a:rPr lang="en-GB" sz="3200" dirty="0" smtClean="0">
                <a:solidFill>
                  <a:srgbClr val="002060"/>
                </a:solidFill>
                <a:latin typeface="Humnst777 BT" pitchFamily="34" charset="0"/>
              </a:rPr>
              <a:t>.</a:t>
            </a:r>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Pengertian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928670"/>
            <a:ext cx="8086724" cy="5429288"/>
          </a:xfrm>
          <a:prstGeom prst="rect">
            <a:avLst/>
          </a:prstGeom>
          <a:solidFill>
            <a:srgbClr val="FCD5B5">
              <a:alpha val="50196"/>
            </a:srgbClr>
          </a:solidFill>
          <a:ln w="9525">
            <a:noFill/>
            <a:miter lim="800000"/>
            <a:headEnd/>
            <a:tailEnd/>
          </a:ln>
        </p:spPr>
        <p:txBody>
          <a:bodyPr vert="horz" wrap="square" lIns="91440" tIns="45720" rIns="91440" bIns="45720" numCol="1" anchor="t" anchorCtr="0" compatLnSpc="1">
            <a:prstTxWarp prst="textNoShape">
              <a:avLst/>
            </a:prstTxWarp>
          </a:bodyPr>
          <a:lstStyle/>
          <a:p>
            <a:r>
              <a:rPr lang="id-ID" sz="3200" b="1" dirty="0" smtClean="0">
                <a:solidFill>
                  <a:srgbClr val="002060"/>
                </a:solidFill>
                <a:latin typeface="Humnst777 BT" pitchFamily="34" charset="0"/>
              </a:rPr>
              <a:t>Tekstur</a:t>
            </a:r>
            <a:r>
              <a:rPr lang="id-ID" sz="3200" dirty="0" smtClean="0">
                <a:solidFill>
                  <a:srgbClr val="002060"/>
                </a:solidFill>
                <a:latin typeface="Humnst777 BT" pitchFamily="34" charset="0"/>
              </a:rPr>
              <a:t> adalah titik-titik kasar atau halus yang tidak teratur pada suatu permukaan.</a:t>
            </a:r>
          </a:p>
          <a:p>
            <a:r>
              <a:rPr lang="id-ID" sz="3200" dirty="0" smtClean="0">
                <a:solidFill>
                  <a:srgbClr val="002060"/>
                </a:solidFill>
                <a:latin typeface="Humnst777 BT" pitchFamily="34" charset="0"/>
              </a:rPr>
              <a:t>Titik-titik ini dapat berbeda dalam ukuran ukuran, warna, bentuk atau sifat dan karakternya, seperti misalnya ukuran besar kecil, warna terang gelap, bentuk bulat, persegi atau tak beraturan sama sekali atau lain-lain. Suatu tekstur yang susunannya agak teratur, maka dapat maka dapat disebut sebagai </a:t>
            </a:r>
            <a:r>
              <a:rPr lang="id-ID" sz="3200" b="1" dirty="0" smtClean="0">
                <a:solidFill>
                  <a:srgbClr val="002060"/>
                </a:solidFill>
                <a:latin typeface="Humnst777 BT" pitchFamily="34" charset="0"/>
              </a:rPr>
              <a:t>corak </a:t>
            </a:r>
            <a:r>
              <a:rPr lang="id-ID" sz="3200" dirty="0" smtClean="0">
                <a:solidFill>
                  <a:srgbClr val="002060"/>
                </a:solidFill>
                <a:latin typeface="Humnst777 BT" pitchFamily="34" charset="0"/>
              </a:rPr>
              <a:t>atau </a:t>
            </a:r>
            <a:r>
              <a:rPr lang="id-ID" sz="3200" b="1" dirty="0" smtClean="0">
                <a:solidFill>
                  <a:srgbClr val="002060"/>
                </a:solidFill>
                <a:latin typeface="Humnst777 BT" pitchFamily="34" charset="0"/>
              </a:rPr>
              <a:t>pola </a:t>
            </a:r>
            <a:r>
              <a:rPr lang="id-ID" sz="3200" dirty="0" smtClean="0">
                <a:solidFill>
                  <a:srgbClr val="002060"/>
                </a:solidFill>
                <a:latin typeface="Humnst777 BT" pitchFamily="34" charset="0"/>
              </a:rPr>
              <a:t>(</a:t>
            </a:r>
            <a:r>
              <a:rPr lang="id-ID" sz="3200" i="1" dirty="0" smtClean="0">
                <a:solidFill>
                  <a:srgbClr val="002060"/>
                </a:solidFill>
                <a:latin typeface="Humnst777 BT" pitchFamily="34" charset="0"/>
              </a:rPr>
              <a:t>pattern</a:t>
            </a:r>
            <a:r>
              <a:rPr lang="id-ID" sz="3200" dirty="0" smtClean="0">
                <a:solidFill>
                  <a:srgbClr val="002060"/>
                </a:solidFill>
                <a:latin typeface="Humnst777 BT" pitchFamily="34" charset="0"/>
              </a:rPr>
              <a:t>).</a:t>
            </a:r>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pPr lvl="0"/>
            <a:endParaRPr lang="id-ID" sz="3200" dirty="0" smtClean="0">
              <a:solidFill>
                <a:srgbClr val="002060"/>
              </a:solidFill>
              <a:latin typeface="Humnst777 BT" pitchFamily="34" charset="0"/>
            </a:endParaRPr>
          </a:p>
          <a:p>
            <a:pPr lvl="0"/>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Persepsi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928670"/>
            <a:ext cx="8086724" cy="51435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id-ID" sz="3200" dirty="0" smtClean="0">
                <a:solidFill>
                  <a:srgbClr val="002060"/>
                </a:solidFill>
                <a:latin typeface="Humnst777 BT" pitchFamily="34" charset="0"/>
              </a:rPr>
              <a:t>Faktor-faktor yang mempengaruhi persepsi terhadap tekstur :</a:t>
            </a:r>
          </a:p>
          <a:p>
            <a:pPr marL="355600" indent="-355600">
              <a:buFont typeface="Arial" pitchFamily="34" charset="0"/>
              <a:buChar char="•"/>
            </a:pPr>
            <a:r>
              <a:rPr lang="id-ID" sz="3200" dirty="0" smtClean="0">
                <a:solidFill>
                  <a:srgbClr val="002060"/>
                </a:solidFill>
                <a:latin typeface="Humnst777 BT" pitchFamily="34" charset="0"/>
              </a:rPr>
              <a:t>Skala</a:t>
            </a:r>
          </a:p>
          <a:p>
            <a:pPr marL="355600" indent="-355600">
              <a:buFont typeface="Arial" pitchFamily="34" charset="0"/>
              <a:buChar char="•"/>
            </a:pPr>
            <a:r>
              <a:rPr lang="id-ID" sz="3200" dirty="0" smtClean="0">
                <a:solidFill>
                  <a:srgbClr val="002060"/>
                </a:solidFill>
                <a:latin typeface="Humnst777 BT" pitchFamily="34" charset="0"/>
              </a:rPr>
              <a:t>Jarak pandang</a:t>
            </a:r>
          </a:p>
          <a:p>
            <a:pPr marL="355600" indent="-355600">
              <a:buFont typeface="Arial" pitchFamily="34" charset="0"/>
              <a:buChar char="•"/>
            </a:pPr>
            <a:r>
              <a:rPr lang="id-ID" sz="3200" dirty="0" smtClean="0">
                <a:solidFill>
                  <a:srgbClr val="002060"/>
                </a:solidFill>
                <a:latin typeface="Humnst777 BT" pitchFamily="34" charset="0"/>
              </a:rPr>
              <a:t>Cahaya </a:t>
            </a:r>
          </a:p>
          <a:p>
            <a:r>
              <a:rPr lang="id-ID" sz="3200" dirty="0" smtClean="0">
                <a:solidFill>
                  <a:srgbClr val="002060"/>
                </a:solidFill>
                <a:latin typeface="Humnst777 BT" pitchFamily="34" charset="0"/>
              </a:rPr>
              <a:t>Semua material mempunyai tingkat tekstur tertentu. Tetapi, semakin halus skala pola teksturnya, akan semakin halus pula penampilannya.</a:t>
            </a:r>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pPr lvl="0"/>
            <a:endParaRPr lang="id-ID" sz="3200" dirty="0" smtClean="0">
              <a:solidFill>
                <a:srgbClr val="002060"/>
              </a:solidFill>
              <a:latin typeface="Humnst777 BT" pitchFamily="34" charset="0"/>
            </a:endParaRPr>
          </a:p>
          <a:p>
            <a:pPr lvl="0"/>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 calcmode="lin" valueType="num">
                                      <p:cBhvr>
                                        <p:cTn id="2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 calcmode="lin" valueType="num">
                                      <p:cBhvr>
                                        <p:cTn id="35"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7">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7">
                                            <p:txEl>
                                              <p:pRg st="4" end="4"/>
                                            </p:txEl>
                                          </p:spTgt>
                                        </p:tgtEl>
                                        <p:attrNameLst>
                                          <p:attrName>style.visibility</p:attrName>
                                        </p:attrNameLst>
                                      </p:cBhvr>
                                      <p:to>
                                        <p:strVal val="visible"/>
                                      </p:to>
                                    </p:set>
                                    <p:anim calcmode="lin" valueType="num">
                                      <p:cBhvr>
                                        <p:cTn id="42"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uiExpand="1"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Jenis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928670"/>
            <a:ext cx="8086724" cy="51435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spcAft>
                <a:spcPts val="600"/>
              </a:spcAft>
            </a:pPr>
            <a:r>
              <a:rPr lang="pt-BR" sz="3200" dirty="0" smtClean="0">
                <a:solidFill>
                  <a:srgbClr val="002060"/>
                </a:solidFill>
                <a:latin typeface="Humnst777 BT" pitchFamily="34" charset="0"/>
              </a:rPr>
              <a:t>Ada dua jenis dasar </a:t>
            </a:r>
            <a:r>
              <a:rPr lang="pt-BR" sz="3200" dirty="0" smtClean="0">
                <a:solidFill>
                  <a:srgbClr val="002060"/>
                </a:solidFill>
                <a:latin typeface="Humnst777 BT" pitchFamily="34" charset="0"/>
              </a:rPr>
              <a:t>tekstur</a:t>
            </a:r>
            <a:r>
              <a:rPr lang="id-ID" sz="3200" dirty="0" smtClean="0">
                <a:solidFill>
                  <a:srgbClr val="002060"/>
                </a:solidFill>
                <a:latin typeface="Humnst777 BT" pitchFamily="34" charset="0"/>
              </a:rPr>
              <a:t>:</a:t>
            </a:r>
            <a:endParaRPr lang="pt-BR" sz="3200" dirty="0" smtClean="0">
              <a:solidFill>
                <a:srgbClr val="002060"/>
              </a:solidFill>
              <a:latin typeface="Humnst777 BT" pitchFamily="34" charset="0"/>
            </a:endParaRPr>
          </a:p>
          <a:p>
            <a:pPr>
              <a:spcAft>
                <a:spcPts val="600"/>
              </a:spcAft>
            </a:pPr>
            <a:r>
              <a:rPr lang="pt-BR" sz="3200" dirty="0" smtClean="0">
                <a:solidFill>
                  <a:srgbClr val="002060"/>
                </a:solidFill>
                <a:latin typeface="Humnst777 BT" pitchFamily="34" charset="0"/>
              </a:rPr>
              <a:t>1. </a:t>
            </a:r>
            <a:r>
              <a:rPr lang="pt-BR" sz="3200" b="1" dirty="0" smtClean="0">
                <a:solidFill>
                  <a:srgbClr val="002060"/>
                </a:solidFill>
                <a:latin typeface="Humnst777 BT" pitchFamily="34" charset="0"/>
              </a:rPr>
              <a:t>Tekstur rill </a:t>
            </a:r>
            <a:endParaRPr lang="id-ID" sz="3200" b="1" dirty="0" smtClean="0">
              <a:solidFill>
                <a:srgbClr val="002060"/>
              </a:solidFill>
              <a:latin typeface="Humnst777 BT" pitchFamily="34" charset="0"/>
            </a:endParaRPr>
          </a:p>
          <a:p>
            <a:pPr marL="450850">
              <a:spcAft>
                <a:spcPts val="600"/>
              </a:spcAft>
            </a:pPr>
            <a:r>
              <a:rPr lang="id-ID" sz="3200" dirty="0" smtClean="0">
                <a:solidFill>
                  <a:srgbClr val="002060"/>
                </a:solidFill>
                <a:latin typeface="Humnst777 BT" pitchFamily="34" charset="0"/>
              </a:rPr>
              <a:t>Yaitu </a:t>
            </a:r>
            <a:r>
              <a:rPr lang="pt-BR" sz="3200" dirty="0" smtClean="0">
                <a:solidFill>
                  <a:srgbClr val="002060"/>
                </a:solidFill>
                <a:latin typeface="Humnst777 BT" pitchFamily="34" charset="0"/>
              </a:rPr>
              <a:t>tekstur </a:t>
            </a:r>
            <a:r>
              <a:rPr lang="pt-BR" sz="3200" dirty="0" smtClean="0">
                <a:solidFill>
                  <a:srgbClr val="002060"/>
                </a:solidFill>
                <a:latin typeface="Humnst777 BT" pitchFamily="34" charset="0"/>
              </a:rPr>
              <a:t>yang memang nyata dan dapat dirasakan dengan sentuhan.</a:t>
            </a:r>
          </a:p>
          <a:p>
            <a:pPr>
              <a:spcAft>
                <a:spcPts val="600"/>
              </a:spcAft>
            </a:pPr>
            <a:r>
              <a:rPr lang="pt-BR" sz="3200" dirty="0" smtClean="0">
                <a:solidFill>
                  <a:srgbClr val="002060"/>
                </a:solidFill>
                <a:latin typeface="Humnst777 BT" pitchFamily="34" charset="0"/>
              </a:rPr>
              <a:t>2. </a:t>
            </a:r>
            <a:r>
              <a:rPr lang="pt-BR" sz="3200" b="1" dirty="0" smtClean="0">
                <a:solidFill>
                  <a:srgbClr val="002060"/>
                </a:solidFill>
                <a:latin typeface="Humnst777 BT" pitchFamily="34" charset="0"/>
              </a:rPr>
              <a:t>Tekstur </a:t>
            </a:r>
            <a:r>
              <a:rPr lang="pt-BR" sz="3200" b="1" dirty="0" smtClean="0">
                <a:solidFill>
                  <a:srgbClr val="002060"/>
                </a:solidFill>
                <a:latin typeface="Humnst777 BT" pitchFamily="34" charset="0"/>
              </a:rPr>
              <a:t>visual</a:t>
            </a:r>
            <a:r>
              <a:rPr lang="id-ID" sz="3200" b="1" dirty="0" smtClean="0">
                <a:solidFill>
                  <a:srgbClr val="002060"/>
                </a:solidFill>
                <a:latin typeface="Humnst777 BT" pitchFamily="34" charset="0"/>
              </a:rPr>
              <a:t>/optikal</a:t>
            </a:r>
            <a:r>
              <a:rPr lang="pt-BR" sz="3200" b="1" dirty="0" smtClean="0">
                <a:solidFill>
                  <a:srgbClr val="002060"/>
                </a:solidFill>
                <a:latin typeface="Humnst777 BT" pitchFamily="34" charset="0"/>
              </a:rPr>
              <a:t> </a:t>
            </a:r>
            <a:endParaRPr lang="id-ID" sz="3200" b="1" dirty="0" smtClean="0">
              <a:solidFill>
                <a:srgbClr val="002060"/>
              </a:solidFill>
              <a:latin typeface="Humnst777 BT" pitchFamily="34" charset="0"/>
            </a:endParaRPr>
          </a:p>
          <a:p>
            <a:pPr marL="450850">
              <a:spcAft>
                <a:spcPts val="600"/>
              </a:spcAft>
            </a:pPr>
            <a:r>
              <a:rPr lang="id-ID" sz="3200" dirty="0" smtClean="0">
                <a:solidFill>
                  <a:srgbClr val="002060"/>
                </a:solidFill>
                <a:latin typeface="Humnst777 BT" pitchFamily="34" charset="0"/>
              </a:rPr>
              <a:t>Yaitu </a:t>
            </a:r>
            <a:r>
              <a:rPr lang="pt-BR" sz="3200" dirty="0" smtClean="0">
                <a:solidFill>
                  <a:srgbClr val="002060"/>
                </a:solidFill>
                <a:latin typeface="Humnst777 BT" pitchFamily="34" charset="0"/>
              </a:rPr>
              <a:t>tekstur </a:t>
            </a:r>
            <a:r>
              <a:rPr lang="pt-BR" sz="3200" dirty="0" smtClean="0">
                <a:solidFill>
                  <a:srgbClr val="002060"/>
                </a:solidFill>
                <a:latin typeface="Humnst777 BT" pitchFamily="34" charset="0"/>
              </a:rPr>
              <a:t>yang hanya terlihat dengan mata.</a:t>
            </a:r>
          </a:p>
          <a:p>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pPr lvl="0"/>
            <a:endParaRPr lang="id-ID" sz="3200" dirty="0" smtClean="0">
              <a:solidFill>
                <a:srgbClr val="002060"/>
              </a:solidFill>
              <a:latin typeface="Humnst777 BT" pitchFamily="34" charset="0"/>
            </a:endParaRPr>
          </a:p>
          <a:p>
            <a:pPr lvl="0"/>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 calcmode="lin" valueType="num">
                                      <p:cBhvr>
                                        <p:cTn id="2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 calcmode="lin" valueType="num">
                                      <p:cBhvr>
                                        <p:cTn id="35"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7">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7">
                                            <p:txEl>
                                              <p:pRg st="4" end="4"/>
                                            </p:txEl>
                                          </p:spTgt>
                                        </p:tgtEl>
                                        <p:attrNameLst>
                                          <p:attrName>style.visibility</p:attrName>
                                        </p:attrNameLst>
                                      </p:cBhvr>
                                      <p:to>
                                        <p:strVal val="visible"/>
                                      </p:to>
                                    </p:set>
                                    <p:anim calcmode="lin" valueType="num">
                                      <p:cBhvr>
                                        <p:cTn id="42"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Fungsi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928670"/>
            <a:ext cx="8086724" cy="51435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GB" sz="3200" dirty="0" err="1" smtClean="0">
                <a:solidFill>
                  <a:srgbClr val="002060"/>
                </a:solidFill>
                <a:latin typeface="Humnst777 BT" pitchFamily="34" charset="0"/>
              </a:rPr>
              <a:t>Dapat</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memberikan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kesan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pada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persepsi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manusia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melalui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penglihatan</a:t>
            </a:r>
            <a:r>
              <a:rPr lang="en-GB" sz="3200" dirty="0" smtClean="0">
                <a:solidFill>
                  <a:srgbClr val="002060"/>
                </a:solidFill>
                <a:latin typeface="Humnst777 BT" pitchFamily="34" charset="0"/>
              </a:rPr>
              <a:t> </a:t>
            </a:r>
            <a:r>
              <a:rPr lang="en-GB" sz="3200" dirty="0" smtClean="0">
                <a:solidFill>
                  <a:srgbClr val="002060"/>
                </a:solidFill>
                <a:latin typeface="Humnst777 BT" pitchFamily="34" charset="0"/>
              </a:rPr>
              <a:t>visual</a:t>
            </a:r>
            <a:r>
              <a:rPr lang="id-ID" sz="3200" dirty="0" smtClean="0">
                <a:solidFill>
                  <a:srgbClr val="002060"/>
                </a:solidFill>
                <a:latin typeface="Humnst777 BT" pitchFamily="34" charset="0"/>
              </a:rPr>
              <a:t>.</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Misalnya</a:t>
            </a:r>
            <a:r>
              <a:rPr lang="id-ID" sz="3200" dirty="0" smtClean="0">
                <a:solidFill>
                  <a:srgbClr val="002060"/>
                </a:solidFill>
                <a:latin typeface="Humnst777 BT" pitchFamily="34" charset="0"/>
              </a:rPr>
              <a:t> </a:t>
            </a:r>
            <a:r>
              <a:rPr lang="en-GB" sz="3200" dirty="0" err="1" smtClean="0">
                <a:solidFill>
                  <a:srgbClr val="002060"/>
                </a:solidFill>
                <a:latin typeface="Humnst777 BT" pitchFamily="34" charset="0"/>
              </a:rPr>
              <a:t>pada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suatu</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bidang</a:t>
            </a:r>
            <a:r>
              <a:rPr lang="en-GB" sz="3200" dirty="0" smtClean="0">
                <a:solidFill>
                  <a:srgbClr val="002060"/>
                </a:solidFill>
                <a:latin typeface="Humnst777 BT" pitchFamily="34" charset="0"/>
              </a:rPr>
              <a:t> rata yang </a:t>
            </a:r>
            <a:r>
              <a:rPr lang="en-GB" sz="3200" dirty="0" err="1" smtClean="0">
                <a:solidFill>
                  <a:srgbClr val="002060"/>
                </a:solidFill>
                <a:latin typeface="Humnst777 BT" pitchFamily="34" charset="0"/>
              </a:rPr>
              <a:t>mempunyai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perbedaan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warna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warna</a:t>
            </a:r>
            <a:r>
              <a:rPr lang="en-GB" sz="3200" dirty="0" smtClean="0">
                <a:solidFill>
                  <a:srgbClr val="002060"/>
                </a:solidFill>
                <a:latin typeface="Humnst777 BT" pitchFamily="34" charset="0"/>
              </a:rPr>
              <a:t> </a:t>
            </a:r>
            <a:r>
              <a:rPr lang="en-GB" sz="3200" dirty="0" smtClean="0">
                <a:solidFill>
                  <a:srgbClr val="002060"/>
                </a:solidFill>
                <a:latin typeface="Humnst777 BT" pitchFamily="34" charset="0"/>
              </a:rPr>
              <a:t>yang </a:t>
            </a:r>
            <a:r>
              <a:rPr lang="en-GB" sz="3200" dirty="0" err="1" smtClean="0">
                <a:solidFill>
                  <a:srgbClr val="002060"/>
                </a:solidFill>
                <a:latin typeface="Humnst777 BT" pitchFamily="34" charset="0"/>
              </a:rPr>
              <a:t>gelap</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terlihat</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sebagai</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bayangan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warna</a:t>
            </a:r>
            <a:r>
              <a:rPr lang="en-GB" sz="3200" dirty="0" smtClean="0">
                <a:solidFill>
                  <a:srgbClr val="002060"/>
                </a:solidFill>
                <a:latin typeface="Humnst777 BT" pitchFamily="34" charset="0"/>
              </a:rPr>
              <a:t> yang </a:t>
            </a:r>
            <a:r>
              <a:rPr lang="en-GB" sz="3200" dirty="0" err="1" smtClean="0">
                <a:solidFill>
                  <a:srgbClr val="002060"/>
                </a:solidFill>
                <a:latin typeface="Humnst777 BT" pitchFamily="34" charset="0"/>
              </a:rPr>
              <a:t>terang</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sehingga</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timbul</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kesan</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seolah-olah</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bidang</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tersebut</a:t>
            </a:r>
            <a:r>
              <a:rPr lang="en-GB" sz="3200" dirty="0" smtClean="0">
                <a:solidFill>
                  <a:srgbClr val="002060"/>
                </a:solidFill>
                <a:latin typeface="Humnst777 BT" pitchFamily="34" charset="0"/>
              </a:rPr>
              <a:t> </a:t>
            </a:r>
            <a:r>
              <a:rPr lang="en-GB" sz="3200" dirty="0" err="1" smtClean="0">
                <a:solidFill>
                  <a:srgbClr val="002060"/>
                </a:solidFill>
                <a:latin typeface="Humnst777 BT" pitchFamily="34" charset="0"/>
              </a:rPr>
              <a:t>tidak</a:t>
            </a:r>
            <a:r>
              <a:rPr lang="en-GB" sz="3200" dirty="0" smtClean="0">
                <a:solidFill>
                  <a:srgbClr val="002060"/>
                </a:solidFill>
                <a:latin typeface="Humnst777 BT" pitchFamily="34" charset="0"/>
              </a:rPr>
              <a:t> rata.</a:t>
            </a:r>
          </a:p>
          <a:p>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pPr lvl="0"/>
            <a:endParaRPr lang="id-ID" sz="3200" dirty="0" smtClean="0">
              <a:solidFill>
                <a:srgbClr val="002060"/>
              </a:solidFill>
              <a:latin typeface="Humnst777 BT" pitchFamily="34" charset="0"/>
            </a:endParaRPr>
          </a:p>
          <a:p>
            <a:pPr lvl="0"/>
            <a:endParaRPr lang="id-ID" sz="32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sp>
        <p:nvSpPr>
          <p:cNvPr id="7" name="Rectangle 3"/>
          <p:cNvSpPr txBox="1">
            <a:spLocks noChangeArrowheads="1"/>
          </p:cNvSpPr>
          <p:nvPr/>
        </p:nvSpPr>
        <p:spPr bwMode="auto">
          <a:xfrm>
            <a:off x="642910" y="928670"/>
            <a:ext cx="8086724" cy="64294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id-ID" sz="3200" dirty="0" smtClean="0">
              <a:solidFill>
                <a:srgbClr val="002060"/>
              </a:solidFill>
              <a:latin typeface="Humnst777 BT" pitchFamily="34" charset="0"/>
            </a:endParaRPr>
          </a:p>
          <a:p>
            <a:endParaRPr lang="id-ID" sz="3200" dirty="0" smtClean="0">
              <a:solidFill>
                <a:srgbClr val="002060"/>
              </a:solidFill>
              <a:latin typeface="Humnst777 BT" pitchFamily="34" charset="0"/>
            </a:endParaRPr>
          </a:p>
          <a:p>
            <a:pPr lvl="0"/>
            <a:endParaRPr lang="id-ID" sz="3200" dirty="0" smtClean="0">
              <a:solidFill>
                <a:srgbClr val="002060"/>
              </a:solidFill>
              <a:latin typeface="Humnst777 BT" pitchFamily="34" charset="0"/>
            </a:endParaRPr>
          </a:p>
          <a:p>
            <a:pPr lvl="0"/>
            <a:endParaRPr lang="id-ID" sz="3200" dirty="0">
              <a:solidFill>
                <a:srgbClr val="002060"/>
              </a:solidFill>
              <a:latin typeface="Humnst777 BT" pitchFamily="34" charset="0"/>
            </a:endParaRPr>
          </a:p>
        </p:txBody>
      </p:sp>
      <p:pic>
        <p:nvPicPr>
          <p:cNvPr id="4" name="Picture 3" descr="images (13).jpg"/>
          <p:cNvPicPr>
            <a:picLocks noChangeAspect="1"/>
          </p:cNvPicPr>
          <p:nvPr/>
        </p:nvPicPr>
        <p:blipFill>
          <a:blip r:embed="rId3"/>
          <a:stretch>
            <a:fillRect/>
          </a:stretch>
        </p:blipFill>
        <p:spPr>
          <a:xfrm>
            <a:off x="214282" y="1928802"/>
            <a:ext cx="4079383" cy="2714644"/>
          </a:xfrm>
          <a:prstGeom prst="rect">
            <a:avLst/>
          </a:prstGeom>
        </p:spPr>
      </p:pic>
      <p:pic>
        <p:nvPicPr>
          <p:cNvPr id="5" name="Picture 4" descr="images (14).jpg"/>
          <p:cNvPicPr>
            <a:picLocks noChangeAspect="1"/>
          </p:cNvPicPr>
          <p:nvPr/>
        </p:nvPicPr>
        <p:blipFill>
          <a:blip r:embed="rId4"/>
          <a:stretch>
            <a:fillRect/>
          </a:stretch>
        </p:blipFill>
        <p:spPr>
          <a:xfrm>
            <a:off x="4500562" y="1928802"/>
            <a:ext cx="4411298" cy="27146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8" name="Picture 7" descr="download (6).jpg"/>
          <p:cNvPicPr>
            <a:picLocks noChangeAspect="1"/>
          </p:cNvPicPr>
          <p:nvPr/>
        </p:nvPicPr>
        <p:blipFill>
          <a:blip r:embed="rId3"/>
          <a:stretch>
            <a:fillRect/>
          </a:stretch>
        </p:blipFill>
        <p:spPr>
          <a:xfrm>
            <a:off x="342928" y="928670"/>
            <a:ext cx="4126453" cy="2571768"/>
          </a:xfrm>
          <a:prstGeom prst="rect">
            <a:avLst/>
          </a:prstGeom>
        </p:spPr>
      </p:pic>
      <p:pic>
        <p:nvPicPr>
          <p:cNvPr id="9" name="Picture 8" descr="images (17).jpg"/>
          <p:cNvPicPr>
            <a:picLocks noChangeAspect="1"/>
          </p:cNvPicPr>
          <p:nvPr/>
        </p:nvPicPr>
        <p:blipFill>
          <a:blip r:embed="rId4"/>
          <a:stretch>
            <a:fillRect/>
          </a:stretch>
        </p:blipFill>
        <p:spPr>
          <a:xfrm>
            <a:off x="4836495" y="928670"/>
            <a:ext cx="3864679" cy="2571768"/>
          </a:xfrm>
          <a:prstGeom prst="rect">
            <a:avLst/>
          </a:prstGeom>
        </p:spPr>
      </p:pic>
      <p:pic>
        <p:nvPicPr>
          <p:cNvPr id="10" name="Picture 9" descr="images (18).jpg"/>
          <p:cNvPicPr>
            <a:picLocks noChangeAspect="1"/>
          </p:cNvPicPr>
          <p:nvPr/>
        </p:nvPicPr>
        <p:blipFill>
          <a:blip r:embed="rId5"/>
          <a:srcRect b="6977"/>
          <a:stretch>
            <a:fillRect/>
          </a:stretch>
        </p:blipFill>
        <p:spPr>
          <a:xfrm>
            <a:off x="342927" y="3714753"/>
            <a:ext cx="4095779" cy="2857519"/>
          </a:xfrm>
          <a:prstGeom prst="rect">
            <a:avLst/>
          </a:prstGeom>
        </p:spPr>
      </p:pic>
      <p:pic>
        <p:nvPicPr>
          <p:cNvPr id="11" name="Picture 10" descr="Rumput Gajah Mini.jpg"/>
          <p:cNvPicPr>
            <a:picLocks noChangeAspect="1"/>
          </p:cNvPicPr>
          <p:nvPr/>
        </p:nvPicPr>
        <p:blipFill>
          <a:blip r:embed="rId6"/>
          <a:srcRect b="1333"/>
          <a:stretch>
            <a:fillRect/>
          </a:stretch>
        </p:blipFill>
        <p:spPr>
          <a:xfrm>
            <a:off x="4843522" y="3714751"/>
            <a:ext cx="3857652" cy="285752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dissolv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ssolv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ssolv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dissolv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12" name="Picture 11" descr="images (15).jpg"/>
          <p:cNvPicPr>
            <a:picLocks noChangeAspect="1"/>
          </p:cNvPicPr>
          <p:nvPr/>
        </p:nvPicPr>
        <p:blipFill>
          <a:blip r:embed="rId3"/>
          <a:stretch>
            <a:fillRect/>
          </a:stretch>
        </p:blipFill>
        <p:spPr>
          <a:xfrm>
            <a:off x="428596" y="928670"/>
            <a:ext cx="3782582" cy="2357454"/>
          </a:xfrm>
          <a:prstGeom prst="rect">
            <a:avLst/>
          </a:prstGeom>
        </p:spPr>
      </p:pic>
      <p:pic>
        <p:nvPicPr>
          <p:cNvPr id="13" name="Picture 12" descr="image (1).jpg"/>
          <p:cNvPicPr>
            <a:picLocks noChangeAspect="1"/>
          </p:cNvPicPr>
          <p:nvPr/>
        </p:nvPicPr>
        <p:blipFill>
          <a:blip r:embed="rId4"/>
          <a:stretch>
            <a:fillRect/>
          </a:stretch>
        </p:blipFill>
        <p:spPr>
          <a:xfrm>
            <a:off x="4643438" y="928670"/>
            <a:ext cx="4143404" cy="2330664"/>
          </a:xfrm>
          <a:prstGeom prst="rect">
            <a:avLst/>
          </a:prstGeom>
        </p:spPr>
      </p:pic>
      <p:pic>
        <p:nvPicPr>
          <p:cNvPr id="14" name="Picture 13" descr="download.jpg"/>
          <p:cNvPicPr>
            <a:picLocks noChangeAspect="1"/>
          </p:cNvPicPr>
          <p:nvPr/>
        </p:nvPicPr>
        <p:blipFill>
          <a:blip r:embed="rId5"/>
          <a:srcRect t="6865"/>
          <a:stretch>
            <a:fillRect/>
          </a:stretch>
        </p:blipFill>
        <p:spPr>
          <a:xfrm>
            <a:off x="4643438" y="3593390"/>
            <a:ext cx="4167708" cy="2907444"/>
          </a:xfrm>
          <a:prstGeom prst="rect">
            <a:avLst/>
          </a:prstGeom>
        </p:spPr>
      </p:pic>
      <p:pic>
        <p:nvPicPr>
          <p:cNvPr id="15" name="Picture 14" descr="image.jpg"/>
          <p:cNvPicPr>
            <a:picLocks noChangeAspect="1"/>
          </p:cNvPicPr>
          <p:nvPr/>
        </p:nvPicPr>
        <p:blipFill>
          <a:blip r:embed="rId6"/>
          <a:srcRect r="21520" b="2395"/>
          <a:stretch>
            <a:fillRect/>
          </a:stretch>
        </p:blipFill>
        <p:spPr>
          <a:xfrm>
            <a:off x="428596" y="3590143"/>
            <a:ext cx="3786214" cy="29106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dissolv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dissolv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7" name="Picture 6" descr="images (1).jpg"/>
          <p:cNvPicPr>
            <a:picLocks noChangeAspect="1"/>
          </p:cNvPicPr>
          <p:nvPr/>
        </p:nvPicPr>
        <p:blipFill>
          <a:blip r:embed="rId3"/>
          <a:srcRect b="3876"/>
          <a:stretch>
            <a:fillRect/>
          </a:stretch>
        </p:blipFill>
        <p:spPr>
          <a:xfrm>
            <a:off x="571472" y="1000108"/>
            <a:ext cx="3571900" cy="2571768"/>
          </a:xfrm>
          <a:prstGeom prst="rect">
            <a:avLst/>
          </a:prstGeom>
        </p:spPr>
      </p:pic>
      <p:pic>
        <p:nvPicPr>
          <p:cNvPr id="8" name="Picture 7" descr="images (10).jpg"/>
          <p:cNvPicPr>
            <a:picLocks noChangeAspect="1"/>
          </p:cNvPicPr>
          <p:nvPr/>
        </p:nvPicPr>
        <p:blipFill>
          <a:blip r:embed="rId4"/>
          <a:srcRect b="2702"/>
          <a:stretch>
            <a:fillRect/>
          </a:stretch>
        </p:blipFill>
        <p:spPr>
          <a:xfrm>
            <a:off x="4643438" y="1000108"/>
            <a:ext cx="3972031" cy="2571768"/>
          </a:xfrm>
          <a:prstGeom prst="rect">
            <a:avLst/>
          </a:prstGeom>
        </p:spPr>
      </p:pic>
      <p:pic>
        <p:nvPicPr>
          <p:cNvPr id="9" name="Picture 8" descr="download (1).jpg"/>
          <p:cNvPicPr>
            <a:picLocks noChangeAspect="1"/>
          </p:cNvPicPr>
          <p:nvPr/>
        </p:nvPicPr>
        <p:blipFill>
          <a:blip r:embed="rId5"/>
          <a:srcRect r="28945"/>
          <a:stretch>
            <a:fillRect/>
          </a:stretch>
        </p:blipFill>
        <p:spPr>
          <a:xfrm>
            <a:off x="571472" y="3857628"/>
            <a:ext cx="3571900" cy="2643206"/>
          </a:xfrm>
          <a:prstGeom prst="rect">
            <a:avLst/>
          </a:prstGeom>
        </p:spPr>
      </p:pic>
      <p:pic>
        <p:nvPicPr>
          <p:cNvPr id="10" name="Picture 9" descr="images (8).jpg"/>
          <p:cNvPicPr>
            <a:picLocks noChangeAspect="1"/>
          </p:cNvPicPr>
          <p:nvPr/>
        </p:nvPicPr>
        <p:blipFill>
          <a:blip r:embed="rId6"/>
          <a:stretch>
            <a:fillRect/>
          </a:stretch>
        </p:blipFill>
        <p:spPr>
          <a:xfrm>
            <a:off x="4643438" y="3857628"/>
            <a:ext cx="3972031" cy="26432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11" name="Picture 10" descr="images (19).jpg"/>
          <p:cNvPicPr>
            <a:picLocks noChangeAspect="1"/>
          </p:cNvPicPr>
          <p:nvPr/>
        </p:nvPicPr>
        <p:blipFill>
          <a:blip r:embed="rId3"/>
          <a:stretch>
            <a:fillRect/>
          </a:stretch>
        </p:blipFill>
        <p:spPr>
          <a:xfrm>
            <a:off x="500034" y="928670"/>
            <a:ext cx="3972031" cy="2643206"/>
          </a:xfrm>
          <a:prstGeom prst="rect">
            <a:avLst/>
          </a:prstGeom>
        </p:spPr>
      </p:pic>
      <p:pic>
        <p:nvPicPr>
          <p:cNvPr id="12" name="Picture 11" descr="download (5).jpg"/>
          <p:cNvPicPr>
            <a:picLocks noChangeAspect="1"/>
          </p:cNvPicPr>
          <p:nvPr/>
        </p:nvPicPr>
        <p:blipFill>
          <a:blip r:embed="rId4"/>
          <a:stretch>
            <a:fillRect/>
          </a:stretch>
        </p:blipFill>
        <p:spPr>
          <a:xfrm>
            <a:off x="4714876" y="928670"/>
            <a:ext cx="3972031" cy="2643206"/>
          </a:xfrm>
          <a:prstGeom prst="rect">
            <a:avLst/>
          </a:prstGeom>
        </p:spPr>
      </p:pic>
      <p:pic>
        <p:nvPicPr>
          <p:cNvPr id="13" name="Picture 12" descr="05d39-15b15d-03kengetantekstur.jpg"/>
          <p:cNvPicPr>
            <a:picLocks noChangeAspect="1"/>
          </p:cNvPicPr>
          <p:nvPr/>
        </p:nvPicPr>
        <p:blipFill>
          <a:blip r:embed="rId5"/>
          <a:srcRect t="11857"/>
          <a:stretch>
            <a:fillRect/>
          </a:stretch>
        </p:blipFill>
        <p:spPr>
          <a:xfrm>
            <a:off x="500033" y="3857628"/>
            <a:ext cx="4016385" cy="2655099"/>
          </a:xfrm>
          <a:prstGeom prst="rect">
            <a:avLst/>
          </a:prstGeom>
        </p:spPr>
      </p:pic>
      <p:pic>
        <p:nvPicPr>
          <p:cNvPr id="14" name="Picture 13" descr="images (16).jpg"/>
          <p:cNvPicPr>
            <a:picLocks noChangeAspect="1"/>
          </p:cNvPicPr>
          <p:nvPr/>
        </p:nvPicPr>
        <p:blipFill>
          <a:blip r:embed="rId6"/>
          <a:srcRect b="10187"/>
          <a:stretch>
            <a:fillRect/>
          </a:stretch>
        </p:blipFill>
        <p:spPr>
          <a:xfrm>
            <a:off x="4786314" y="3857627"/>
            <a:ext cx="3929090" cy="264320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checkerboard(across)">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heckerboard(across)">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checkerboard(across)">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heckerboard(across)">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7" name="Picture 6" descr="G 2.jpg"/>
          <p:cNvPicPr>
            <a:picLocks noChangeAspect="1"/>
          </p:cNvPicPr>
          <p:nvPr/>
        </p:nvPicPr>
        <p:blipFill>
          <a:blip r:embed="rId3"/>
          <a:srcRect b="31481"/>
          <a:stretch>
            <a:fillRect/>
          </a:stretch>
        </p:blipFill>
        <p:spPr>
          <a:xfrm>
            <a:off x="428596" y="928670"/>
            <a:ext cx="3857652" cy="2643206"/>
          </a:xfrm>
          <a:prstGeom prst="rect">
            <a:avLst/>
          </a:prstGeom>
        </p:spPr>
      </p:pic>
      <p:pic>
        <p:nvPicPr>
          <p:cNvPr id="8" name="Picture 7" descr="images (4).jpg"/>
          <p:cNvPicPr>
            <a:picLocks noChangeAspect="1"/>
          </p:cNvPicPr>
          <p:nvPr/>
        </p:nvPicPr>
        <p:blipFill>
          <a:blip r:embed="rId4"/>
          <a:srcRect l="7738" b="13953"/>
          <a:stretch>
            <a:fillRect/>
          </a:stretch>
        </p:blipFill>
        <p:spPr>
          <a:xfrm>
            <a:off x="4572000" y="928670"/>
            <a:ext cx="4258954" cy="2643206"/>
          </a:xfrm>
          <a:prstGeom prst="rect">
            <a:avLst/>
          </a:prstGeom>
        </p:spPr>
      </p:pic>
      <p:pic>
        <p:nvPicPr>
          <p:cNvPr id="9" name="Picture 8" descr="Batu Alam (151).JPG"/>
          <p:cNvPicPr>
            <a:picLocks noChangeAspect="1"/>
          </p:cNvPicPr>
          <p:nvPr/>
        </p:nvPicPr>
        <p:blipFill>
          <a:blip r:embed="rId5"/>
          <a:srcRect t="4883"/>
          <a:stretch>
            <a:fillRect/>
          </a:stretch>
        </p:blipFill>
        <p:spPr>
          <a:xfrm>
            <a:off x="428596" y="3857628"/>
            <a:ext cx="3901440" cy="2783204"/>
          </a:xfrm>
          <a:prstGeom prst="rect">
            <a:avLst/>
          </a:prstGeom>
        </p:spPr>
      </p:pic>
      <p:pic>
        <p:nvPicPr>
          <p:cNvPr id="10" name="Picture 9" descr="images (5).jpg"/>
          <p:cNvPicPr>
            <a:picLocks noChangeAspect="1"/>
          </p:cNvPicPr>
          <p:nvPr/>
        </p:nvPicPr>
        <p:blipFill>
          <a:blip r:embed="rId6"/>
          <a:srcRect t="2500"/>
          <a:stretch>
            <a:fillRect/>
          </a:stretch>
        </p:blipFill>
        <p:spPr>
          <a:xfrm>
            <a:off x="4572000" y="3857628"/>
            <a:ext cx="4309702" cy="27860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in)">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ox(in)">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ox(in)">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11" name="Picture 10" descr="images (11).jpg"/>
          <p:cNvPicPr>
            <a:picLocks noChangeAspect="1"/>
          </p:cNvPicPr>
          <p:nvPr/>
        </p:nvPicPr>
        <p:blipFill>
          <a:blip r:embed="rId3"/>
          <a:stretch>
            <a:fillRect/>
          </a:stretch>
        </p:blipFill>
        <p:spPr>
          <a:xfrm>
            <a:off x="500034" y="928669"/>
            <a:ext cx="3857652" cy="2889515"/>
          </a:xfrm>
          <a:prstGeom prst="rect">
            <a:avLst/>
          </a:prstGeom>
        </p:spPr>
      </p:pic>
      <p:pic>
        <p:nvPicPr>
          <p:cNvPr id="12" name="Picture 11" descr="carpet-612874_640.jpg"/>
          <p:cNvPicPr>
            <a:picLocks noChangeAspect="1"/>
          </p:cNvPicPr>
          <p:nvPr/>
        </p:nvPicPr>
        <p:blipFill>
          <a:blip r:embed="rId4"/>
          <a:srcRect l="1646"/>
          <a:stretch>
            <a:fillRect/>
          </a:stretch>
        </p:blipFill>
        <p:spPr>
          <a:xfrm>
            <a:off x="4572000" y="928671"/>
            <a:ext cx="4268330" cy="2881877"/>
          </a:xfrm>
          <a:prstGeom prst="rect">
            <a:avLst/>
          </a:prstGeom>
        </p:spPr>
      </p:pic>
      <p:pic>
        <p:nvPicPr>
          <p:cNvPr id="13" name="Picture 12" descr="download (2).jpg"/>
          <p:cNvPicPr>
            <a:picLocks noChangeAspect="1"/>
          </p:cNvPicPr>
          <p:nvPr/>
        </p:nvPicPr>
        <p:blipFill>
          <a:blip r:embed="rId5"/>
          <a:stretch>
            <a:fillRect/>
          </a:stretch>
        </p:blipFill>
        <p:spPr>
          <a:xfrm>
            <a:off x="500034" y="4000504"/>
            <a:ext cx="3864679" cy="2571768"/>
          </a:xfrm>
          <a:prstGeom prst="rect">
            <a:avLst/>
          </a:prstGeom>
        </p:spPr>
      </p:pic>
      <p:pic>
        <p:nvPicPr>
          <p:cNvPr id="14" name="Picture 13" descr="images (9).jpg"/>
          <p:cNvPicPr>
            <a:picLocks noChangeAspect="1"/>
          </p:cNvPicPr>
          <p:nvPr/>
        </p:nvPicPr>
        <p:blipFill>
          <a:blip r:embed="rId6"/>
          <a:srcRect t="33563"/>
          <a:stretch>
            <a:fillRect/>
          </a:stretch>
        </p:blipFill>
        <p:spPr>
          <a:xfrm>
            <a:off x="4571999" y="4000504"/>
            <a:ext cx="4301107" cy="25453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diamond(in)">
                                      <p:cBhvr>
                                        <p:cTn id="14" dur="10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amond(in)">
                                      <p:cBhvr>
                                        <p:cTn id="19" dur="10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diamond(in)">
                                      <p:cBhvr>
                                        <p:cTn id="24" dur="1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diamond(in)">
                                      <p:cBhvr>
                                        <p:cTn id="2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7" name="Picture 6" descr="4-Arsitektur_Dinding_Modern_dengan_Tekstur_Unik_desainrumahtips.blogspot.com.jpg"/>
          <p:cNvPicPr>
            <a:picLocks noChangeAspect="1"/>
          </p:cNvPicPr>
          <p:nvPr/>
        </p:nvPicPr>
        <p:blipFill>
          <a:blip r:embed="rId3"/>
          <a:stretch>
            <a:fillRect/>
          </a:stretch>
        </p:blipFill>
        <p:spPr>
          <a:xfrm>
            <a:off x="357158" y="1000108"/>
            <a:ext cx="4000528" cy="2723764"/>
          </a:xfrm>
          <a:prstGeom prst="rect">
            <a:avLst/>
          </a:prstGeom>
        </p:spPr>
      </p:pic>
      <p:pic>
        <p:nvPicPr>
          <p:cNvPr id="8" name="Picture 7" descr="download (3).jpg"/>
          <p:cNvPicPr>
            <a:picLocks noChangeAspect="1"/>
          </p:cNvPicPr>
          <p:nvPr/>
        </p:nvPicPr>
        <p:blipFill>
          <a:blip r:embed="rId4"/>
          <a:srcRect b="22712"/>
          <a:stretch>
            <a:fillRect/>
          </a:stretch>
        </p:blipFill>
        <p:spPr>
          <a:xfrm>
            <a:off x="4572000" y="1000108"/>
            <a:ext cx="4214842" cy="2714644"/>
          </a:xfrm>
          <a:prstGeom prst="rect">
            <a:avLst/>
          </a:prstGeom>
        </p:spPr>
      </p:pic>
      <p:pic>
        <p:nvPicPr>
          <p:cNvPr id="9" name="Picture 8" descr="resize-img.jpg"/>
          <p:cNvPicPr>
            <a:picLocks noChangeAspect="1"/>
          </p:cNvPicPr>
          <p:nvPr/>
        </p:nvPicPr>
        <p:blipFill>
          <a:blip r:embed="rId5"/>
          <a:stretch>
            <a:fillRect/>
          </a:stretch>
        </p:blipFill>
        <p:spPr>
          <a:xfrm>
            <a:off x="357158" y="3962321"/>
            <a:ext cx="3981458" cy="2538513"/>
          </a:xfrm>
          <a:prstGeom prst="rect">
            <a:avLst/>
          </a:prstGeom>
        </p:spPr>
      </p:pic>
      <p:pic>
        <p:nvPicPr>
          <p:cNvPr id="10" name="Picture 9" descr="images (12).jpg"/>
          <p:cNvPicPr>
            <a:picLocks noChangeAspect="1"/>
          </p:cNvPicPr>
          <p:nvPr/>
        </p:nvPicPr>
        <p:blipFill>
          <a:blip r:embed="rId6"/>
          <a:srcRect t="8319"/>
          <a:stretch>
            <a:fillRect/>
          </a:stretch>
        </p:blipFill>
        <p:spPr>
          <a:xfrm>
            <a:off x="4572000" y="3929066"/>
            <a:ext cx="4253918" cy="25717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ssolv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ssolv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dissolv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Contoh Tekstur</a:t>
            </a:r>
            <a:endParaRPr lang="es-UY" sz="4000" b="1" dirty="0" smtClean="0">
              <a:solidFill>
                <a:srgbClr val="C00000"/>
              </a:solidFill>
              <a:latin typeface="Humnst777 BT" pitchFamily="34" charset="0"/>
            </a:endParaRPr>
          </a:p>
        </p:txBody>
      </p:sp>
      <p:pic>
        <p:nvPicPr>
          <p:cNvPr id="11" name="Picture 10" descr="images (2).jpg"/>
          <p:cNvPicPr>
            <a:picLocks noChangeAspect="1"/>
          </p:cNvPicPr>
          <p:nvPr/>
        </p:nvPicPr>
        <p:blipFill>
          <a:blip r:embed="rId3"/>
          <a:srcRect r="23897" b="7692"/>
          <a:stretch>
            <a:fillRect/>
          </a:stretch>
        </p:blipFill>
        <p:spPr>
          <a:xfrm>
            <a:off x="428596" y="1000108"/>
            <a:ext cx="3786214" cy="2571768"/>
          </a:xfrm>
          <a:prstGeom prst="rect">
            <a:avLst/>
          </a:prstGeom>
        </p:spPr>
      </p:pic>
      <p:pic>
        <p:nvPicPr>
          <p:cNvPr id="12" name="Picture 11" descr="wall-265529_640.jpg"/>
          <p:cNvPicPr>
            <a:picLocks noChangeAspect="1"/>
          </p:cNvPicPr>
          <p:nvPr/>
        </p:nvPicPr>
        <p:blipFill>
          <a:blip r:embed="rId4"/>
          <a:srcRect t="5032"/>
          <a:stretch>
            <a:fillRect/>
          </a:stretch>
        </p:blipFill>
        <p:spPr>
          <a:xfrm>
            <a:off x="428596" y="3786190"/>
            <a:ext cx="3786214" cy="2696769"/>
          </a:xfrm>
          <a:prstGeom prst="rect">
            <a:avLst/>
          </a:prstGeom>
        </p:spPr>
      </p:pic>
      <p:pic>
        <p:nvPicPr>
          <p:cNvPr id="13" name="Picture 12" descr="images (7).jpg"/>
          <p:cNvPicPr>
            <a:picLocks noChangeAspect="1"/>
          </p:cNvPicPr>
          <p:nvPr/>
        </p:nvPicPr>
        <p:blipFill>
          <a:blip r:embed="rId5"/>
          <a:srcRect b="7895"/>
          <a:stretch>
            <a:fillRect/>
          </a:stretch>
        </p:blipFill>
        <p:spPr>
          <a:xfrm>
            <a:off x="4500562" y="1000108"/>
            <a:ext cx="4169453" cy="2500330"/>
          </a:xfrm>
          <a:prstGeom prst="rect">
            <a:avLst/>
          </a:prstGeom>
        </p:spPr>
      </p:pic>
      <p:pic>
        <p:nvPicPr>
          <p:cNvPr id="14" name="Picture 13" descr="images (3).jpg"/>
          <p:cNvPicPr>
            <a:picLocks noChangeAspect="1"/>
          </p:cNvPicPr>
          <p:nvPr/>
        </p:nvPicPr>
        <p:blipFill>
          <a:blip r:embed="rId6"/>
          <a:srcRect l="13804" b="1664"/>
          <a:stretch>
            <a:fillRect/>
          </a:stretch>
        </p:blipFill>
        <p:spPr>
          <a:xfrm rot="5400000">
            <a:off x="5272550" y="3014202"/>
            <a:ext cx="2676533" cy="422050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1026" name="Picture 2"/>
          <p:cNvPicPr>
            <a:picLocks noChangeAspect="1" noChangeArrowheads="1"/>
          </p:cNvPicPr>
          <p:nvPr/>
        </p:nvPicPr>
        <p:blipFill>
          <a:blip r:embed="rId3">
            <a:lum bright="10000" contrast="20000"/>
          </a:blip>
          <a:srcRect/>
          <a:stretch>
            <a:fillRect/>
          </a:stretch>
        </p:blipFill>
        <p:spPr bwMode="auto">
          <a:xfrm>
            <a:off x="571472" y="857232"/>
            <a:ext cx="4323401" cy="5500726"/>
          </a:xfrm>
          <a:prstGeom prst="rect">
            <a:avLst/>
          </a:prstGeom>
          <a:noFill/>
          <a:ln w="9525">
            <a:noFill/>
            <a:miter lim="800000"/>
            <a:headEnd/>
            <a:tailEnd/>
          </a:ln>
          <a:effectLst/>
        </p:spPr>
      </p:pic>
      <p:sp>
        <p:nvSpPr>
          <p:cNvPr id="5" name="Rectangle 2"/>
          <p:cNvSpPr txBox="1">
            <a:spLocks noChangeArrowheads="1"/>
          </p:cNvSpPr>
          <p:nvPr/>
        </p:nvSpPr>
        <p:spPr bwMode="auto">
          <a:xfrm>
            <a:off x="5143504" y="1357298"/>
            <a:ext cx="3738530" cy="464347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id-ID" sz="3200" i="0" u="none" strike="noStrike" kern="1200" cap="none" spc="0" normalizeH="0" baseline="0" noProof="0" dirty="0" smtClean="0">
                <a:ln>
                  <a:noFill/>
                </a:ln>
                <a:solidFill>
                  <a:srgbClr val="002060"/>
                </a:solidFill>
                <a:effectLst/>
                <a:uLnTx/>
                <a:uFillTx/>
                <a:latin typeface="Humnst777 BT" pitchFamily="34" charset="0"/>
                <a:ea typeface="+mj-ea"/>
                <a:cs typeface="+mj-cs"/>
              </a:rPr>
              <a:t>Gunakan berbagai kombinasi teknik arsir</a:t>
            </a:r>
            <a:r>
              <a:rPr kumimoji="0" lang="id-ID" sz="3200" i="0" u="none" strike="noStrike" kern="1200" cap="none" spc="0" normalizeH="0" noProof="0" dirty="0" smtClean="0">
                <a:ln>
                  <a:noFill/>
                </a:ln>
                <a:solidFill>
                  <a:srgbClr val="002060"/>
                </a:solidFill>
                <a:effectLst/>
                <a:uLnTx/>
                <a:uFillTx/>
                <a:latin typeface="Humnst777 BT" pitchFamily="34" charset="0"/>
                <a:ea typeface="+mj-ea"/>
                <a:cs typeface="+mj-cs"/>
              </a:rPr>
              <a:t> untuk membuat berbagai macam tekstur</a:t>
            </a:r>
            <a:r>
              <a:rPr kumimoji="0" lang="id-ID" sz="3200" i="0" u="none" strike="noStrike" kern="1200" cap="none" spc="0" normalizeH="0" baseline="0" noProof="0" dirty="0" smtClean="0">
                <a:ln>
                  <a:noFill/>
                </a:ln>
                <a:solidFill>
                  <a:srgbClr val="002060"/>
                </a:solidFill>
                <a:effectLst/>
                <a:uLnTx/>
                <a:uFillTx/>
                <a:latin typeface="Humnst777 BT" pitchFamily="34" charset="0"/>
                <a:ea typeface="+mj-ea"/>
                <a:cs typeface="+mj-cs"/>
              </a:rPr>
              <a:t> bahan dengan pensil.</a:t>
            </a:r>
            <a:endParaRPr kumimoji="0" lang="es-UY" sz="3200" i="0" u="none" strike="noStrike" kern="1200" cap="none" spc="0" normalizeH="0" baseline="0" noProof="0" dirty="0" smtClean="0">
              <a:ln>
                <a:noFill/>
              </a:ln>
              <a:solidFill>
                <a:srgbClr val="002060"/>
              </a:solidFill>
              <a:effectLst/>
              <a:uLnTx/>
              <a:uFillTx/>
              <a:latin typeface="Humnst777 BT"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dissolve">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7" name="Picture 6" descr="images (6).jpg"/>
          <p:cNvPicPr>
            <a:picLocks noChangeAspect="1"/>
          </p:cNvPicPr>
          <p:nvPr/>
        </p:nvPicPr>
        <p:blipFill>
          <a:blip r:embed="rId3"/>
          <a:stretch>
            <a:fillRect/>
          </a:stretch>
        </p:blipFill>
        <p:spPr>
          <a:xfrm>
            <a:off x="571472" y="1643050"/>
            <a:ext cx="8082699" cy="31432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ssolv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2050" name="Picture 2"/>
          <p:cNvPicPr>
            <a:picLocks noChangeAspect="1" noChangeArrowheads="1"/>
          </p:cNvPicPr>
          <p:nvPr/>
        </p:nvPicPr>
        <p:blipFill>
          <a:blip r:embed="rId3">
            <a:lum contrast="20000"/>
          </a:blip>
          <a:srcRect/>
          <a:stretch>
            <a:fillRect/>
          </a:stretch>
        </p:blipFill>
        <p:spPr bwMode="auto">
          <a:xfrm>
            <a:off x="1142976" y="857232"/>
            <a:ext cx="2500330" cy="5741754"/>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lum contrast="20000"/>
          </a:blip>
          <a:srcRect/>
          <a:stretch>
            <a:fillRect/>
          </a:stretch>
        </p:blipFill>
        <p:spPr bwMode="auto">
          <a:xfrm>
            <a:off x="4869857" y="785794"/>
            <a:ext cx="2416787" cy="581973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dissolve">
                                      <p:cBhvr>
                                        <p:cTn id="14" dur="500"/>
                                        <p:tgtEl>
                                          <p:spTgt spid="2050"/>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051"/>
                                        </p:tgtEl>
                                        <p:attrNameLst>
                                          <p:attrName>style.visibility</p:attrName>
                                        </p:attrNameLst>
                                      </p:cBhvr>
                                      <p:to>
                                        <p:strVal val="visible"/>
                                      </p:to>
                                    </p:set>
                                    <p:animEffect transition="in" filter="dissolve">
                                      <p:cBhvr>
                                        <p:cTn id="19"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3074" name="Picture 2"/>
          <p:cNvPicPr>
            <a:picLocks noChangeAspect="1" noChangeArrowheads="1"/>
          </p:cNvPicPr>
          <p:nvPr/>
        </p:nvPicPr>
        <p:blipFill>
          <a:blip r:embed="rId3">
            <a:lum contrast="20000"/>
          </a:blip>
          <a:srcRect/>
          <a:stretch>
            <a:fillRect/>
          </a:stretch>
        </p:blipFill>
        <p:spPr bwMode="auto">
          <a:xfrm>
            <a:off x="461963" y="1314450"/>
            <a:ext cx="8220075" cy="42291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dissolve">
                                      <p:cBhvr>
                                        <p:cTn id="14"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4098" name="Picture 2"/>
          <p:cNvPicPr>
            <a:picLocks noChangeAspect="1" noChangeArrowheads="1"/>
          </p:cNvPicPr>
          <p:nvPr/>
        </p:nvPicPr>
        <p:blipFill>
          <a:blip r:embed="rId3">
            <a:lum contrast="20000"/>
          </a:blip>
          <a:srcRect/>
          <a:stretch>
            <a:fillRect/>
          </a:stretch>
        </p:blipFill>
        <p:spPr bwMode="auto">
          <a:xfrm>
            <a:off x="538163" y="1262063"/>
            <a:ext cx="8067675" cy="43338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dissolve">
                                      <p:cBhvr>
                                        <p:cTn id="14"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500034" y="142852"/>
            <a:ext cx="8229600" cy="714380"/>
          </a:xfrm>
        </p:spPr>
        <p:txBody>
          <a:bodyPr/>
          <a:lstStyle/>
          <a:p>
            <a:pPr eaLnBrk="1" hangingPunct="1"/>
            <a:r>
              <a:rPr lang="id-ID" sz="4000" b="1" dirty="0" smtClean="0">
                <a:solidFill>
                  <a:srgbClr val="C00000"/>
                </a:solidFill>
                <a:latin typeface="Humnst777 BT" pitchFamily="34" charset="0"/>
              </a:rPr>
              <a:t>Tekstur dengan Pensil</a:t>
            </a:r>
            <a:endParaRPr lang="es-UY" sz="4000" b="1" dirty="0" smtClean="0">
              <a:solidFill>
                <a:srgbClr val="C00000"/>
              </a:solidFill>
              <a:latin typeface="Humnst777 BT" pitchFamily="34" charset="0"/>
            </a:endParaRPr>
          </a:p>
        </p:txBody>
      </p:sp>
      <p:pic>
        <p:nvPicPr>
          <p:cNvPr id="5122" name="Picture 2"/>
          <p:cNvPicPr>
            <a:picLocks noChangeAspect="1" noChangeArrowheads="1"/>
          </p:cNvPicPr>
          <p:nvPr/>
        </p:nvPicPr>
        <p:blipFill>
          <a:blip r:embed="rId3">
            <a:lum contrast="20000"/>
          </a:blip>
          <a:srcRect/>
          <a:stretch>
            <a:fillRect/>
          </a:stretch>
        </p:blipFill>
        <p:spPr bwMode="auto">
          <a:xfrm>
            <a:off x="357158" y="1285860"/>
            <a:ext cx="1864852" cy="3786214"/>
          </a:xfrm>
          <a:prstGeom prst="rect">
            <a:avLst/>
          </a:prstGeom>
          <a:noFill/>
          <a:ln w="9525">
            <a:noFill/>
            <a:miter lim="800000"/>
            <a:headEnd/>
            <a:tailEnd/>
          </a:ln>
          <a:effectLst/>
        </p:spPr>
      </p:pic>
      <p:pic>
        <p:nvPicPr>
          <p:cNvPr id="5123" name="Picture 3"/>
          <p:cNvPicPr>
            <a:picLocks noChangeAspect="1" noChangeArrowheads="1"/>
          </p:cNvPicPr>
          <p:nvPr/>
        </p:nvPicPr>
        <p:blipFill>
          <a:blip r:embed="rId4">
            <a:lum contrast="20000"/>
          </a:blip>
          <a:srcRect/>
          <a:stretch>
            <a:fillRect/>
          </a:stretch>
        </p:blipFill>
        <p:spPr bwMode="auto">
          <a:xfrm>
            <a:off x="2429479" y="1285860"/>
            <a:ext cx="1999645" cy="3786214"/>
          </a:xfrm>
          <a:prstGeom prst="rect">
            <a:avLst/>
          </a:prstGeom>
          <a:noFill/>
          <a:ln w="9525">
            <a:noFill/>
            <a:miter lim="800000"/>
            <a:headEnd/>
            <a:tailEnd/>
          </a:ln>
          <a:effectLst/>
        </p:spPr>
      </p:pic>
      <p:pic>
        <p:nvPicPr>
          <p:cNvPr id="5124" name="Picture 4"/>
          <p:cNvPicPr>
            <a:picLocks noChangeAspect="1" noChangeArrowheads="1"/>
          </p:cNvPicPr>
          <p:nvPr/>
        </p:nvPicPr>
        <p:blipFill>
          <a:blip r:embed="rId5">
            <a:lum contrast="20000"/>
          </a:blip>
          <a:srcRect/>
          <a:stretch>
            <a:fillRect/>
          </a:stretch>
        </p:blipFill>
        <p:spPr bwMode="auto">
          <a:xfrm>
            <a:off x="4661221" y="1285860"/>
            <a:ext cx="1982481" cy="3786214"/>
          </a:xfrm>
          <a:prstGeom prst="rect">
            <a:avLst/>
          </a:prstGeom>
          <a:noFill/>
          <a:ln w="9525">
            <a:noFill/>
            <a:miter lim="800000"/>
            <a:headEnd/>
            <a:tailEnd/>
          </a:ln>
          <a:effectLst/>
        </p:spPr>
      </p:pic>
      <p:pic>
        <p:nvPicPr>
          <p:cNvPr id="5125" name="Picture 5"/>
          <p:cNvPicPr>
            <a:picLocks noChangeAspect="1" noChangeArrowheads="1"/>
          </p:cNvPicPr>
          <p:nvPr/>
        </p:nvPicPr>
        <p:blipFill>
          <a:blip r:embed="rId6">
            <a:lum contrast="20000"/>
          </a:blip>
          <a:srcRect/>
          <a:stretch>
            <a:fillRect/>
          </a:stretch>
        </p:blipFill>
        <p:spPr bwMode="auto">
          <a:xfrm>
            <a:off x="6786578" y="1357298"/>
            <a:ext cx="1961916" cy="371477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dissolve">
                                      <p:cBhvr>
                                        <p:cTn id="14" dur="500"/>
                                        <p:tgtEl>
                                          <p:spTgt spid="5122"/>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5123"/>
                                        </p:tgtEl>
                                        <p:attrNameLst>
                                          <p:attrName>style.visibility</p:attrName>
                                        </p:attrNameLst>
                                      </p:cBhvr>
                                      <p:to>
                                        <p:strVal val="visible"/>
                                      </p:to>
                                    </p:set>
                                    <p:animEffect transition="in" filter="dissolve">
                                      <p:cBhvr>
                                        <p:cTn id="19" dur="500"/>
                                        <p:tgtEl>
                                          <p:spTgt spid="512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5124"/>
                                        </p:tgtEl>
                                        <p:attrNameLst>
                                          <p:attrName>style.visibility</p:attrName>
                                        </p:attrNameLst>
                                      </p:cBhvr>
                                      <p:to>
                                        <p:strVal val="visible"/>
                                      </p:to>
                                    </p:set>
                                    <p:animEffect transition="in" filter="dissolve">
                                      <p:cBhvr>
                                        <p:cTn id="24" dur="500"/>
                                        <p:tgtEl>
                                          <p:spTgt spid="512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5125"/>
                                        </p:tgtEl>
                                        <p:attrNameLst>
                                          <p:attrName>style.visibility</p:attrName>
                                        </p:attrNameLst>
                                      </p:cBhvr>
                                      <p:to>
                                        <p:strVal val="visible"/>
                                      </p:to>
                                    </p:set>
                                    <p:animEffect transition="in" filter="dissolve">
                                      <p:cBhvr>
                                        <p:cTn id="29"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500034" y="71414"/>
            <a:ext cx="8229600" cy="714380"/>
          </a:xfrm>
        </p:spPr>
        <p:txBody>
          <a:bodyPr/>
          <a:lstStyle/>
          <a:p>
            <a:pPr eaLnBrk="1" hangingPunct="1"/>
            <a:r>
              <a:rPr lang="id-ID" sz="4000" b="1" dirty="0" smtClean="0">
                <a:solidFill>
                  <a:srgbClr val="C00000"/>
                </a:solidFill>
                <a:latin typeface="Humnst777 BT" pitchFamily="34" charset="0"/>
              </a:rPr>
              <a:t>Latihan</a:t>
            </a:r>
            <a:endParaRPr lang="es-UY" sz="4000" b="1" dirty="0" smtClean="0">
              <a:solidFill>
                <a:srgbClr val="C00000"/>
              </a:solidFill>
              <a:latin typeface="Humnst777 BT" pitchFamily="34" charset="0"/>
            </a:endParaRPr>
          </a:p>
        </p:txBody>
      </p:sp>
      <p:sp>
        <p:nvSpPr>
          <p:cNvPr id="43009" name="Rectangle 1"/>
          <p:cNvSpPr>
            <a:spLocks noChangeArrowheads="1"/>
          </p:cNvSpPr>
          <p:nvPr/>
        </p:nvSpPr>
        <p:spPr bwMode="auto">
          <a:xfrm>
            <a:off x="428596" y="785794"/>
            <a:ext cx="8501122"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id-ID" sz="2400" dirty="0" smtClean="0">
                <a:solidFill>
                  <a:srgbClr val="002060"/>
                </a:solidFill>
                <a:latin typeface="Humnst777 BT" pitchFamily="34" charset="0"/>
              </a:rPr>
              <a:t>Pada kertas A3, buat komposisi dari garis dan bentuk-bentuk seperti segitiga, lingkaran, kurva dsb.</a:t>
            </a:r>
          </a:p>
          <a:p>
            <a:r>
              <a:rPr lang="id-ID" sz="2400" dirty="0" smtClean="0">
                <a:solidFill>
                  <a:srgbClr val="002060"/>
                </a:solidFill>
                <a:latin typeface="Humnst777 BT" pitchFamily="34" charset="0"/>
              </a:rPr>
              <a:t>Isilah bidang-bidang yang terbentuk dengan arsiran tekstur dari berbagai macam permukaan seperti:</a:t>
            </a:r>
          </a:p>
          <a:p>
            <a:pPr marL="355600" indent="-355600">
              <a:buFont typeface="Arial" pitchFamily="34" charset="0"/>
              <a:buChar char="•"/>
            </a:pPr>
            <a:r>
              <a:rPr lang="id-ID" sz="2400" dirty="0" smtClean="0">
                <a:solidFill>
                  <a:srgbClr val="002060"/>
                </a:solidFill>
                <a:latin typeface="Humnst777 BT" pitchFamily="34" charset="0"/>
              </a:rPr>
              <a:t>Air</a:t>
            </a:r>
          </a:p>
          <a:p>
            <a:pPr marL="355600" indent="-355600">
              <a:buFont typeface="Arial" pitchFamily="34" charset="0"/>
              <a:buChar char="•"/>
            </a:pPr>
            <a:r>
              <a:rPr lang="id-ID" sz="2400" dirty="0" smtClean="0">
                <a:solidFill>
                  <a:srgbClr val="002060"/>
                </a:solidFill>
                <a:latin typeface="Humnst777 BT" pitchFamily="34" charset="0"/>
              </a:rPr>
              <a:t>Karpet</a:t>
            </a:r>
          </a:p>
          <a:p>
            <a:pPr marL="355600" indent="-355600">
              <a:buFont typeface="Arial" pitchFamily="34" charset="0"/>
              <a:buChar char="•"/>
            </a:pPr>
            <a:r>
              <a:rPr lang="id-ID" sz="2400" dirty="0" smtClean="0">
                <a:solidFill>
                  <a:srgbClr val="002060"/>
                </a:solidFill>
                <a:latin typeface="Humnst777 BT" pitchFamily="34" charset="0"/>
              </a:rPr>
              <a:t>Rumput</a:t>
            </a:r>
          </a:p>
          <a:p>
            <a:pPr marL="355600" indent="-355600">
              <a:buFont typeface="Arial" pitchFamily="34" charset="0"/>
              <a:buChar char="•"/>
            </a:pPr>
            <a:r>
              <a:rPr lang="id-ID" sz="2400" dirty="0" smtClean="0">
                <a:solidFill>
                  <a:srgbClr val="002060"/>
                </a:solidFill>
                <a:latin typeface="Humnst777 BT" pitchFamily="34" charset="0"/>
              </a:rPr>
              <a:t>Kayu</a:t>
            </a:r>
          </a:p>
          <a:p>
            <a:pPr marL="355600" indent="-355600">
              <a:buFont typeface="Arial" pitchFamily="34" charset="0"/>
              <a:buChar char="•"/>
            </a:pPr>
            <a:r>
              <a:rPr lang="id-ID" sz="2400" dirty="0" smtClean="0">
                <a:solidFill>
                  <a:srgbClr val="002060"/>
                </a:solidFill>
                <a:latin typeface="Humnst777 BT" pitchFamily="34" charset="0"/>
              </a:rPr>
              <a:t>Dinding tembok</a:t>
            </a:r>
          </a:p>
          <a:p>
            <a:pPr marL="355600" indent="-355600">
              <a:buFont typeface="Arial" pitchFamily="34" charset="0"/>
              <a:buChar char="•"/>
            </a:pPr>
            <a:r>
              <a:rPr lang="id-ID" sz="2400" dirty="0" smtClean="0">
                <a:solidFill>
                  <a:srgbClr val="002060"/>
                </a:solidFill>
                <a:latin typeface="Humnst777 BT" pitchFamily="34" charset="0"/>
              </a:rPr>
              <a:t>Dinding batu</a:t>
            </a:r>
          </a:p>
          <a:p>
            <a:pPr marL="355600" indent="-355600">
              <a:buFont typeface="Arial" pitchFamily="34" charset="0"/>
              <a:buChar char="•"/>
            </a:pPr>
            <a:r>
              <a:rPr lang="id-ID" sz="2400" dirty="0" smtClean="0">
                <a:solidFill>
                  <a:srgbClr val="002060"/>
                </a:solidFill>
                <a:latin typeface="Humnst777 BT" pitchFamily="34" charset="0"/>
              </a:rPr>
              <a:t>Lantai paving</a:t>
            </a:r>
          </a:p>
          <a:p>
            <a:pPr marL="355600" indent="-355600">
              <a:buFont typeface="Arial" pitchFamily="34" charset="0"/>
              <a:buChar char="•"/>
            </a:pPr>
            <a:r>
              <a:rPr lang="id-ID" sz="2400" dirty="0" smtClean="0">
                <a:solidFill>
                  <a:srgbClr val="002060"/>
                </a:solidFill>
                <a:latin typeface="Humnst777 BT" pitchFamily="34" charset="0"/>
              </a:rPr>
              <a:t>Kerikil</a:t>
            </a:r>
          </a:p>
          <a:p>
            <a:pPr marL="355600" indent="-355600">
              <a:buFont typeface="Arial" pitchFamily="34" charset="0"/>
              <a:buChar char="•"/>
            </a:pPr>
            <a:r>
              <a:rPr lang="id-ID" sz="2400" dirty="0" smtClean="0">
                <a:solidFill>
                  <a:srgbClr val="002060"/>
                </a:solidFill>
                <a:latin typeface="Humnst777 BT" pitchFamily="34" charset="0"/>
              </a:rPr>
              <a:t>dll</a:t>
            </a:r>
            <a:endParaRPr lang="id-ID" sz="2400" dirty="0" smtClean="0">
              <a:solidFill>
                <a:srgbClr val="002060"/>
              </a:solidFill>
              <a:latin typeface="Humnst777 BT" pitchFamily="34" charset="0"/>
            </a:endParaRPr>
          </a:p>
        </p:txBody>
      </p:sp>
      <p:pic>
        <p:nvPicPr>
          <p:cNvPr id="7" name="Picture 6" descr="14-EKSPLORASI-ARSIR-TEKSTUR.jpg"/>
          <p:cNvPicPr>
            <a:picLocks noChangeAspect="1"/>
          </p:cNvPicPr>
          <p:nvPr/>
        </p:nvPicPr>
        <p:blipFill>
          <a:blip r:embed="rId3"/>
          <a:stretch>
            <a:fillRect/>
          </a:stretch>
        </p:blipFill>
        <p:spPr>
          <a:xfrm>
            <a:off x="3143240" y="2424786"/>
            <a:ext cx="5873760" cy="412841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3009"/>
                                        </p:tgtEl>
                                        <p:attrNameLst>
                                          <p:attrName>style.visibility</p:attrName>
                                        </p:attrNameLst>
                                      </p:cBhvr>
                                      <p:to>
                                        <p:strVal val="visible"/>
                                      </p:to>
                                    </p:set>
                                    <p:anim calcmode="lin" valueType="num">
                                      <p:cBhvr>
                                        <p:cTn id="14" dur="500" fill="hold"/>
                                        <p:tgtEl>
                                          <p:spTgt spid="43009"/>
                                        </p:tgtEl>
                                        <p:attrNameLst>
                                          <p:attrName>ppt_w</p:attrName>
                                        </p:attrNameLst>
                                      </p:cBhvr>
                                      <p:tavLst>
                                        <p:tav tm="0">
                                          <p:val>
                                            <p:fltVal val="0"/>
                                          </p:val>
                                        </p:tav>
                                        <p:tav tm="100000">
                                          <p:val>
                                            <p:strVal val="#ppt_w"/>
                                          </p:val>
                                        </p:tav>
                                      </p:tavLst>
                                    </p:anim>
                                    <p:anim calcmode="lin" valueType="num">
                                      <p:cBhvr>
                                        <p:cTn id="15" dur="500" fill="hold"/>
                                        <p:tgtEl>
                                          <p:spTgt spid="43009"/>
                                        </p:tgtEl>
                                        <p:attrNameLst>
                                          <p:attrName>ppt_h</p:attrName>
                                        </p:attrNameLst>
                                      </p:cBhvr>
                                      <p:tavLst>
                                        <p:tav tm="0">
                                          <p:val>
                                            <p:fltVal val="0"/>
                                          </p:val>
                                        </p:tav>
                                        <p:tav tm="100000">
                                          <p:val>
                                            <p:strVal val="#ppt_h"/>
                                          </p:val>
                                        </p:tav>
                                      </p:tavLst>
                                    </p:anim>
                                    <p:animEffect transition="in" filter="fade">
                                      <p:cBhvr>
                                        <p:cTn id="16" dur="500"/>
                                        <p:tgtEl>
                                          <p:spTgt spid="43009"/>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300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4" name="Picture 3" descr="14-EKSPLORASI-ARSIR-TEKSTUR.jpg"/>
          <p:cNvPicPr>
            <a:picLocks noChangeAspect="1"/>
          </p:cNvPicPr>
          <p:nvPr/>
        </p:nvPicPr>
        <p:blipFill>
          <a:blip r:embed="rId3"/>
          <a:stretch>
            <a:fillRect/>
          </a:stretch>
        </p:blipFill>
        <p:spPr>
          <a:xfrm>
            <a:off x="142844" y="466748"/>
            <a:ext cx="8890000" cy="6248400"/>
          </a:xfrm>
          <a:prstGeom prst="rect">
            <a:avLst/>
          </a:prstGeom>
        </p:spPr>
      </p:pic>
      <p:sp>
        <p:nvSpPr>
          <p:cNvPr id="5" name="Rectangle 2"/>
          <p:cNvSpPr>
            <a:spLocks noGrp="1" noChangeArrowheads="1"/>
          </p:cNvSpPr>
          <p:nvPr>
            <p:ph type="title"/>
          </p:nvPr>
        </p:nvSpPr>
        <p:spPr>
          <a:xfrm>
            <a:off x="500034" y="71414"/>
            <a:ext cx="8229600" cy="714380"/>
          </a:xfrm>
        </p:spPr>
        <p:txBody>
          <a:bodyPr/>
          <a:lstStyle/>
          <a:p>
            <a:pPr eaLnBrk="1" hangingPunct="1"/>
            <a:r>
              <a:rPr lang="id-ID" sz="4000" b="1" dirty="0" smtClean="0">
                <a:solidFill>
                  <a:srgbClr val="C00000"/>
                </a:solidFill>
                <a:latin typeface="Humnst777 BT" pitchFamily="34" charset="0"/>
              </a:rPr>
              <a:t>Contoh</a:t>
            </a:r>
            <a:endParaRPr lang="es-UY" sz="4000" b="1" dirty="0" smtClean="0">
              <a:solidFill>
                <a:srgbClr val="C0000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7" name="Rectangle 2"/>
          <p:cNvSpPr txBox="1">
            <a:spLocks noChangeArrowheads="1"/>
          </p:cNvSpPr>
          <p:nvPr/>
        </p:nvSpPr>
        <p:spPr bwMode="auto">
          <a:xfrm>
            <a:off x="0" y="3000372"/>
            <a:ext cx="8286808" cy="11540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d-ID" sz="4400" b="0" i="0" u="none" strike="noStrike" kern="1200" cap="none" spc="0" normalizeH="0" baseline="0" noProof="0" dirty="0" smtClean="0">
                <a:ln>
                  <a:noFill/>
                </a:ln>
                <a:solidFill>
                  <a:srgbClr val="C00000"/>
                </a:solidFill>
                <a:effectLst/>
                <a:uLnTx/>
                <a:uFillTx/>
                <a:latin typeface="Trajan Pro" pitchFamily="18" charset="0"/>
                <a:ea typeface="+mj-ea"/>
                <a:cs typeface="+mj-cs"/>
              </a:rPr>
              <a:t>Terimakasih...</a:t>
            </a:r>
            <a:endParaRPr kumimoji="0" lang="es-UY" sz="4400" b="0" i="0" u="none" strike="noStrike" kern="1200" cap="none" spc="0" normalizeH="0" baseline="0" noProof="0" dirty="0" smtClean="0">
              <a:ln>
                <a:noFill/>
              </a:ln>
              <a:solidFill>
                <a:srgbClr val="C00000"/>
              </a:solidFill>
              <a:effectLst/>
              <a:uLnTx/>
              <a:uFillTx/>
              <a:latin typeface="Trajan Pro" pitchFamily="18"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8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80</Template>
  <TotalTime>1248</TotalTime>
  <Words>273</Words>
  <Application>Microsoft Office PowerPoint</Application>
  <PresentationFormat>On-screen Show (4:3)</PresentationFormat>
  <Paragraphs>69</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80</vt:lpstr>
      <vt:lpstr>Gambar Arsitektur Dasar - 05</vt:lpstr>
      <vt:lpstr>Slide 2</vt:lpstr>
      <vt:lpstr>Pengertian Tekstur</vt:lpstr>
      <vt:lpstr>Pengertian Tekstur</vt:lpstr>
      <vt:lpstr>Pengertian Tekstur</vt:lpstr>
      <vt:lpstr>Persepsi Tekstur</vt:lpstr>
      <vt:lpstr>Jenis Tekstur</vt:lpstr>
      <vt:lpstr>Fungsi Tekstur</vt:lpstr>
      <vt:lpstr>Contoh Tekstur</vt:lpstr>
      <vt:lpstr>Contoh Tekstur</vt:lpstr>
      <vt:lpstr>Contoh Tekstur</vt:lpstr>
      <vt:lpstr>Contoh Tekstur</vt:lpstr>
      <vt:lpstr>Contoh Tekstur</vt:lpstr>
      <vt:lpstr>Contoh Tekstur</vt:lpstr>
      <vt:lpstr>Contoh Tekstur</vt:lpstr>
      <vt:lpstr>Contoh Tekstur</vt:lpstr>
      <vt:lpstr>Contoh Tekstur</vt:lpstr>
      <vt:lpstr>Tekstur dengan Pensil</vt:lpstr>
      <vt:lpstr>Tekstur dengan Pensil</vt:lpstr>
      <vt:lpstr>Tekstur dengan Pensil</vt:lpstr>
      <vt:lpstr>Tekstur dengan Pensil</vt:lpstr>
      <vt:lpstr>Tekstur dengan Pensil</vt:lpstr>
      <vt:lpstr>Tekstur dengan Pensil</vt:lpstr>
      <vt:lpstr>Latihan</vt:lpstr>
      <vt:lpstr>Contoh</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 Gambar Arsitektur Lanjut</dc:title>
  <dc:creator>User</dc:creator>
  <cp:lastModifiedBy>User</cp:lastModifiedBy>
  <cp:revision>39</cp:revision>
  <dcterms:created xsi:type="dcterms:W3CDTF">2015-06-10T01:23:35Z</dcterms:created>
  <dcterms:modified xsi:type="dcterms:W3CDTF">2016-10-14T02:54:24Z</dcterms:modified>
</cp:coreProperties>
</file>