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28"/>
  </p:handoutMasterIdLst>
  <p:sldIdLst>
    <p:sldId id="256" r:id="rId2"/>
    <p:sldId id="271" r:id="rId3"/>
    <p:sldId id="272" r:id="rId4"/>
    <p:sldId id="273" r:id="rId5"/>
    <p:sldId id="274" r:id="rId6"/>
    <p:sldId id="269" r:id="rId7"/>
    <p:sldId id="258" r:id="rId8"/>
    <p:sldId id="259" r:id="rId9"/>
    <p:sldId id="260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82" r:id="rId26"/>
    <p:sldId id="283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66FFFF"/>
    <a:srgbClr val="660033"/>
    <a:srgbClr val="CC00FF"/>
    <a:srgbClr val="FF33CC"/>
    <a:srgbClr val="FF3300"/>
    <a:srgbClr val="FFFF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5A13536-951C-495B-84FD-A2455D6AED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B15CA-9442-464C-9DC0-F599D36DD8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FE4BA-D33C-47CD-B4FC-0E41E25F5D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6C64D-4B61-4D1D-BBE2-0F8F527A8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87278-5DDE-4671-A2A0-9F4B8418BC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D80BF-6A69-4AC1-BB8D-FD2A94D810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8E9D8-6C6B-4AD4-B2B3-70A9DD3C0F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BBE1D-D4A1-4155-A225-0E8FA24B99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D03FC65-E119-42DE-BFE8-1714BFC446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52124-B0ED-44B1-B84C-ABB3EF4EFD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706516-FEC8-4E5C-AF41-A7AB17FBEA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DF0C7-2C9D-47C8-A60A-195F786EDF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D919334-74E4-4F9C-AE35-E17A4B189E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15" r:id="rId2"/>
    <p:sldLayoutId id="2147483723" r:id="rId3"/>
    <p:sldLayoutId id="2147483716" r:id="rId4"/>
    <p:sldLayoutId id="2147483717" r:id="rId5"/>
    <p:sldLayoutId id="2147483718" r:id="rId6"/>
    <p:sldLayoutId id="2147483719" r:id="rId7"/>
    <p:sldLayoutId id="2147483724" r:id="rId8"/>
    <p:sldLayoutId id="2147483725" r:id="rId9"/>
    <p:sldLayoutId id="2147483720" r:id="rId10"/>
    <p:sldLayoutId id="214748372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dreads.com/author/show/703154.Andi_Hakim_Nasoetion" TargetMode="External"/><Relationship Id="rId2" Type="http://schemas.openxmlformats.org/officeDocument/2006/relationships/hyperlink" Target="http://www.goodreads.com/author/show/2346635.Jujun_S_Suriasumantr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47800" y="1524000"/>
            <a:ext cx="6257925" cy="15859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smtClean="0"/>
              <a:t>METODE ILMIAH</a:t>
            </a:r>
            <a:r>
              <a:rPr lang="id-ID" sz="4800" dirty="0" smtClean="0"/>
              <a:t> /</a:t>
            </a:r>
            <a:br>
              <a:rPr lang="id-ID" sz="4800" dirty="0" smtClean="0"/>
            </a:br>
            <a:r>
              <a:rPr lang="id-ID" sz="4800" dirty="0" smtClean="0"/>
              <a:t>SCIENTIFIC METHOD</a:t>
            </a:r>
            <a:endParaRPr lang="en-US" sz="4800" dirty="0" smtClean="0"/>
          </a:p>
        </p:txBody>
      </p:sp>
      <p:sp>
        <p:nvSpPr>
          <p:cNvPr id="2051" name="Subtitle 3"/>
          <p:cNvSpPr>
            <a:spLocks noGrp="1"/>
          </p:cNvSpPr>
          <p:nvPr>
            <p:ph type="subTitle" idx="1"/>
          </p:nvPr>
        </p:nvSpPr>
        <p:spPr>
          <a:xfrm>
            <a:off x="3395662" y="4343400"/>
            <a:ext cx="5748338" cy="73025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d-ID" dirty="0" smtClean="0">
              <a:solidFill>
                <a:srgbClr val="FFFF00"/>
              </a:solidFill>
              <a:latin typeface="Arial Rounded MT Bold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>
                <a:solidFill>
                  <a:srgbClr val="FFFF00"/>
                </a:solidFill>
                <a:latin typeface="Arial Rounded MT Bold" pitchFamily="34" charset="0"/>
              </a:rPr>
              <a:t>Fafa Nurdyansyah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>
                <a:solidFill>
                  <a:srgbClr val="FFFF00"/>
                </a:solidFill>
                <a:latin typeface="Arial Rounded MT Bold" pitchFamily="34" charset="0"/>
              </a:rPr>
              <a:t>DEPARTMENT </a:t>
            </a:r>
            <a:r>
              <a:rPr lang="id-ID" dirty="0" smtClean="0">
                <a:solidFill>
                  <a:srgbClr val="FFFF00"/>
                </a:solidFill>
                <a:latin typeface="Arial Rounded MT Bold" pitchFamily="34" charset="0"/>
              </a:rPr>
              <a:t>OF FOOD TECHNOLOGY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>
                <a:solidFill>
                  <a:srgbClr val="FFFF00"/>
                </a:solidFill>
                <a:latin typeface="Arial Rounded MT Bold" pitchFamily="34" charset="0"/>
              </a:rPr>
              <a:t>UNIVERSITAS PGRI SEMARANG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>
                <a:solidFill>
                  <a:srgbClr val="FFFF00"/>
                </a:solidFill>
                <a:latin typeface="Arial Rounded MT Bold" pitchFamily="34" charset="0"/>
              </a:rPr>
              <a:t>2018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d-ID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id-ID" dirty="0" smtClean="0"/>
              <a:t>MANFAAT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Biologi</a:t>
            </a:r>
            <a:r>
              <a:rPr lang="en-US" dirty="0" smtClean="0"/>
              <a:t>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n-US" sz="2400" smtClean="0"/>
              <a:t>Memahami diri kita dan kehidupan di sekitar kita.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n-US" sz="2400" smtClean="0"/>
              <a:t>Meningkatkan kualitas hidup</a:t>
            </a:r>
            <a:r>
              <a:rPr lang="id-ID" sz="2400" smtClean="0"/>
              <a:t>.</a:t>
            </a:r>
            <a:endParaRPr lang="en-US" sz="2400" smtClean="0"/>
          </a:p>
          <a:p>
            <a:pPr eaLnBrk="1" hangingPunct="1">
              <a:buFont typeface="Wingdings" pitchFamily="2" charset="2"/>
              <a:buChar char="ü"/>
            </a:pPr>
            <a:r>
              <a:rPr lang="en-US" sz="2400" smtClean="0"/>
              <a:t>Meningkatkan pengaruh positif terhadap lingkungan.</a:t>
            </a:r>
            <a:endParaRPr lang="id-ID" sz="2400" smtClean="0"/>
          </a:p>
          <a:p>
            <a:pPr eaLnBrk="1" hangingPunct="1">
              <a:buFont typeface="Wingdings" pitchFamily="2" charset="2"/>
              <a:buChar char="ü"/>
            </a:pPr>
            <a:r>
              <a:rPr lang="id-ID" sz="2400" smtClean="0"/>
              <a:t>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id-ID" sz="2400" smtClean="0"/>
              <a:t>.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err="1" smtClean="0">
                <a:latin typeface="Comic Sans MS" pitchFamily="66" charset="0"/>
              </a:rPr>
              <a:t>Ruang</a:t>
            </a:r>
            <a:r>
              <a:rPr lang="en-US" sz="4000" dirty="0" smtClean="0">
                <a:latin typeface="Comic Sans MS" pitchFamily="66" charset="0"/>
              </a:rPr>
              <a:t> </a:t>
            </a:r>
            <a:r>
              <a:rPr lang="en-US" sz="4000" dirty="0" err="1" smtClean="0">
                <a:latin typeface="Comic Sans MS" pitchFamily="66" charset="0"/>
              </a:rPr>
              <a:t>Lingkup</a:t>
            </a:r>
            <a:r>
              <a:rPr lang="en-US" sz="4000" dirty="0" smtClean="0">
                <a:latin typeface="Comic Sans MS" pitchFamily="66" charset="0"/>
              </a:rPr>
              <a:t> </a:t>
            </a:r>
            <a:r>
              <a:rPr lang="en-US" sz="4000" dirty="0" err="1" smtClean="0">
                <a:latin typeface="Comic Sans MS" pitchFamily="66" charset="0"/>
              </a:rPr>
              <a:t>Biologi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2400" dirty="0" smtClean="0"/>
              <a:t>(</a:t>
            </a:r>
            <a:r>
              <a:rPr lang="en-US" sz="40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tingkat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organisasi</a:t>
            </a:r>
            <a:r>
              <a:rPr lang="en-US" sz="2400" dirty="0" smtClean="0"/>
              <a:t> 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19263"/>
            <a:ext cx="8713788" cy="5138737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800" smtClean="0"/>
              <a:t>Bio molekuler, Biokimia, Genetika ( tingkat molekul )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800" smtClean="0"/>
              <a:t>Sitologi ( tingkat sel )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800" smtClean="0"/>
              <a:t>Histologi ( Tingkat jaringan )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800" smtClean="0"/>
              <a:t>Anatomi dan fisiologi ( tingkat organ dan sistem organ )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800" smtClean="0"/>
              <a:t>Biologi perkembangan ( tingkat individu )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800" smtClean="0"/>
              <a:t>Biologi populasi, biogeografi, dan genetika populasi ( tingkat populasi )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800" smtClean="0"/>
              <a:t>Ekologi, limnologi ( tingkat ekosistem )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800" smtClean="0"/>
              <a:t>Biologi tropis ( tingkat bioma 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err="1" smtClean="0">
                <a:latin typeface="Comic Sans MS" pitchFamily="66" charset="0"/>
              </a:rPr>
              <a:t>Ruang</a:t>
            </a:r>
            <a:r>
              <a:rPr lang="en-US" sz="4000" dirty="0" smtClean="0">
                <a:latin typeface="Comic Sans MS" pitchFamily="66" charset="0"/>
              </a:rPr>
              <a:t> </a:t>
            </a:r>
            <a:r>
              <a:rPr lang="en-US" sz="4000" dirty="0" err="1" smtClean="0">
                <a:latin typeface="Comic Sans MS" pitchFamily="66" charset="0"/>
              </a:rPr>
              <a:t>Lingkup</a:t>
            </a:r>
            <a:r>
              <a:rPr lang="en-US" sz="4000" dirty="0" smtClean="0">
                <a:latin typeface="Comic Sans MS" pitchFamily="66" charset="0"/>
              </a:rPr>
              <a:t> </a:t>
            </a:r>
            <a:r>
              <a:rPr lang="en-US" sz="4000" dirty="0" err="1" smtClean="0">
                <a:latin typeface="Comic Sans MS" pitchFamily="66" charset="0"/>
              </a:rPr>
              <a:t>Biologi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2400" dirty="0" smtClean="0"/>
              <a:t>(</a:t>
            </a:r>
            <a:r>
              <a:rPr lang="en-US" sz="40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kehidupan</a:t>
            </a:r>
            <a:r>
              <a:rPr lang="en-US" sz="2400" dirty="0" smtClean="0"/>
              <a:t> </a:t>
            </a:r>
            <a:r>
              <a:rPr lang="en-US" sz="2400" dirty="0" err="1" smtClean="0"/>
              <a:t>kelompok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89138"/>
            <a:ext cx="7920038" cy="5138737"/>
          </a:xfrm>
        </p:spPr>
        <p:txBody>
          <a:bodyPr/>
          <a:lstStyle/>
          <a:p>
            <a:pPr marL="609600" indent="-609600" eaLnBrk="1" hangingPunct="1"/>
            <a:r>
              <a:rPr lang="en-US" sz="2400" smtClean="0"/>
              <a:t>Taksonomi</a:t>
            </a:r>
          </a:p>
          <a:p>
            <a:pPr marL="609600" indent="-609600" eaLnBrk="1" hangingPunct="1"/>
            <a:r>
              <a:rPr lang="en-US" sz="2400" smtClean="0"/>
              <a:t>Virologi</a:t>
            </a:r>
          </a:p>
          <a:p>
            <a:pPr marL="609600" indent="-609600" eaLnBrk="1" hangingPunct="1"/>
            <a:r>
              <a:rPr lang="en-US" sz="2400" smtClean="0"/>
              <a:t>Mikrobiologi</a:t>
            </a:r>
          </a:p>
          <a:p>
            <a:pPr marL="609600" indent="-609600" eaLnBrk="1" hangingPunct="1"/>
            <a:r>
              <a:rPr lang="en-US" sz="2400" smtClean="0"/>
              <a:t>Mikologi</a:t>
            </a:r>
          </a:p>
          <a:p>
            <a:pPr marL="609600" indent="-609600" eaLnBrk="1" hangingPunct="1"/>
            <a:r>
              <a:rPr lang="en-US" sz="2400" smtClean="0"/>
              <a:t>Botani </a:t>
            </a:r>
            <a:endParaRPr lang="id-ID" sz="2400" smtClean="0"/>
          </a:p>
          <a:p>
            <a:pPr marL="609600" indent="-609600" eaLnBrk="1" hangingPunct="1"/>
            <a:r>
              <a:rPr lang="en-US" sz="2400" smtClean="0"/>
              <a:t>Zoologi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7651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Comic Sans MS" pitchFamily="66" charset="0"/>
              </a:rPr>
              <a:t>Ruang Lingkup Biologi</a:t>
            </a:r>
            <a:r>
              <a:rPr lang="en-US" sz="4000" smtClean="0"/>
              <a:t/>
            </a:r>
            <a:br>
              <a:rPr lang="en-US" sz="4000" smtClean="0"/>
            </a:br>
            <a:r>
              <a:rPr lang="en-US" sz="2400" smtClean="0"/>
              <a:t>(</a:t>
            </a:r>
            <a:r>
              <a:rPr lang="en-US" sz="4000" smtClean="0"/>
              <a:t> </a:t>
            </a:r>
            <a:r>
              <a:rPr lang="en-US" sz="2400" smtClean="0"/>
              <a:t>Berdasarkan aspek kehidupan 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420938"/>
            <a:ext cx="7777162" cy="3078162"/>
          </a:xfrm>
        </p:spPr>
        <p:txBody>
          <a:bodyPr/>
          <a:lstStyle/>
          <a:p>
            <a:pPr marL="609600" indent="-609600" eaLnBrk="1" hangingPunct="1"/>
            <a:r>
              <a:rPr lang="en-US" sz="2400" smtClean="0"/>
              <a:t>Biologi perkembangan</a:t>
            </a:r>
          </a:p>
          <a:p>
            <a:pPr marL="609600" indent="-609600" eaLnBrk="1" hangingPunct="1"/>
            <a:r>
              <a:rPr lang="en-US" sz="2400" smtClean="0"/>
              <a:t>Embriologi</a:t>
            </a:r>
          </a:p>
          <a:p>
            <a:pPr marL="609600" indent="-609600" eaLnBrk="1" hangingPunct="1"/>
            <a:r>
              <a:rPr lang="en-US" sz="2400" smtClean="0"/>
              <a:t>Anatomi</a:t>
            </a:r>
          </a:p>
          <a:p>
            <a:pPr marL="609600" indent="-609600" eaLnBrk="1" hangingPunct="1"/>
            <a:r>
              <a:rPr lang="en-US" sz="2400" smtClean="0"/>
              <a:t>Fisiologi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/>
              <a:t>ILMU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>
                <a:sym typeface="Wingdings" pitchFamily="2" charset="2"/>
              </a:rPr>
              <a:t> pengetahuan umum tentang fakta-fakta natural dan sosial yang berlaku umum dan sistematis</a:t>
            </a:r>
          </a:p>
          <a:p>
            <a:pPr eaLnBrk="1" hangingPunct="1">
              <a:lnSpc>
                <a:spcPct val="80000"/>
              </a:lnSpc>
            </a:pPr>
            <a:endParaRPr lang="en-US" sz="2800" smtClean="0">
              <a:sym typeface="Wingdings" pitchFamily="2" charset="2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800" smtClean="0">
                <a:sym typeface="Wingdings" pitchFamily="2" charset="2"/>
              </a:rPr>
              <a:t> Ilmu sebagai metodologi, artinya memberikan dasar-dasar 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800" smtClean="0">
                <a:sym typeface="Wingdings" pitchFamily="2" charset="2"/>
              </a:rPr>
              <a:t>	- metode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800" smtClean="0">
                <a:sym typeface="Wingdings" pitchFamily="2" charset="2"/>
              </a:rPr>
              <a:t> 	- sistematik pendekatan terhadap sesuatu sebagai dasar pendekatan manusia terhadap suatu masalah atau fenomena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smtClean="0">
              <a:sym typeface="Wingdings" pitchFamily="2" charset="2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800" smtClean="0">
                <a:sym typeface="Wingdings" pitchFamily="2" charset="2"/>
              </a:rPr>
              <a:t>Rasa ingin tahu  pertanyaan  solusi  pendekatan ilmiah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smtClean="0"/>
              <a:t>Metode Ilmiah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 rtlCol="0">
            <a:normAutofit lnSpcReduction="10000"/>
          </a:bodyPr>
          <a:lstStyle/>
          <a:p>
            <a:pPr marL="609600" indent="-6096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smtClean="0"/>
              <a:t>Proses berfikir untuk mendapatkan cara penyelesaian yang mungkin berdasarkan bukti-bukti.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sz="2400" smtClean="0"/>
              <a:t>Tahapan Metode ilmiah: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AutoNum type="arabicPeriod"/>
              <a:defRPr/>
            </a:pPr>
            <a:r>
              <a:rPr lang="en-US" sz="2400" smtClean="0"/>
              <a:t>Observasi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AutoNum type="arabicPeriod"/>
              <a:defRPr/>
            </a:pPr>
            <a:r>
              <a:rPr lang="en-US" sz="2400" smtClean="0"/>
              <a:t>Identifikasi masalah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AutoNum type="arabicPeriod"/>
              <a:defRPr/>
            </a:pPr>
            <a:r>
              <a:rPr lang="en-US" sz="2400" smtClean="0"/>
              <a:t>Hipotesis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AutoNum type="arabicPeriod"/>
              <a:defRPr/>
            </a:pPr>
            <a:r>
              <a:rPr lang="en-US" sz="2400" smtClean="0"/>
              <a:t>Merancang Eksperimen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AutoNum type="arabicPeriod"/>
              <a:defRPr/>
            </a:pPr>
            <a:r>
              <a:rPr lang="en-US" sz="2400" smtClean="0"/>
              <a:t>Eksperimen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AutoNum type="arabicPeriod"/>
              <a:defRPr/>
            </a:pPr>
            <a:r>
              <a:rPr lang="en-US" sz="2400" smtClean="0"/>
              <a:t>Analisis Hasil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AutoNum type="arabicPeriod"/>
              <a:defRPr/>
            </a:pPr>
            <a:r>
              <a:rPr lang="en-US" sz="2400" smtClean="0"/>
              <a:t>Kesimpulan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None/>
              <a:defRPr/>
            </a:pPr>
            <a:endParaRPr lang="en-US" sz="2400" smtClean="0"/>
          </a:p>
          <a:p>
            <a:pPr marL="609600" indent="-60960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sz="2400" smtClean="0"/>
              <a:t>	Publikasi Hasil</a:t>
            </a:r>
          </a:p>
          <a:p>
            <a:pPr marL="609600" indent="-609600" eaLnBrk="1" fontAlgn="auto" hangingPunct="1">
              <a:spcAft>
                <a:spcPts val="0"/>
              </a:spcAft>
              <a:buFontTx/>
              <a:buAutoNum type="arabicPeriod"/>
              <a:defRPr/>
            </a:pPr>
            <a:endParaRPr lang="en-US" sz="2400" smtClean="0"/>
          </a:p>
        </p:txBody>
      </p:sp>
      <p:sp>
        <p:nvSpPr>
          <p:cNvPr id="12292" name="AutoShape 5"/>
          <p:cNvSpPr>
            <a:spLocks noChangeArrowheads="1"/>
          </p:cNvSpPr>
          <p:nvPr/>
        </p:nvSpPr>
        <p:spPr bwMode="auto">
          <a:xfrm>
            <a:off x="1676400" y="5105400"/>
            <a:ext cx="485775" cy="533400"/>
          </a:xfrm>
          <a:prstGeom prst="downArrow">
            <a:avLst>
              <a:gd name="adj1" fmla="val 50000"/>
              <a:gd name="adj2" fmla="val 2745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Observasi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smtClean="0"/>
              <a:t>Untuk mengumpulkan informasi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sz="2800" smtClean="0"/>
              <a:t>Sumber informasi: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sz="2800" smtClean="0"/>
              <a:t>Pengalaman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sz="2800" smtClean="0"/>
              <a:t>Berbagai sumber ilmu pengetahuan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sz="2800" smtClean="0"/>
              <a:t>Konsultasi dengan ahli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sz="2800" smtClean="0"/>
              <a:t>Referensi: text books, scientific journals, newspapers, magazines, internet, interview,etc.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2800" smtClean="0"/>
              <a:t>Contoh: Jamur pada roti </a:t>
            </a:r>
            <a:r>
              <a:rPr lang="en-US" sz="2800" smtClean="0">
                <a:sym typeface="Wingdings" pitchFamily="2" charset="2"/>
              </a:rPr>
              <a:t> kenapa bisa tumbuh pada roti.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2800" smtClean="0"/>
              <a:t>Sumber informasi : </a:t>
            </a:r>
            <a:r>
              <a:rPr lang="en-US" sz="2800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pengalaman, info dari buku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smtClean="0"/>
              <a:t>Identifikasi Masalah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Permasalahan: pertanyaan ilmiah yang harus dicari solusinya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Pertanyaan-pertanyaan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Belum diketahui jawabannya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Dikaji dalam penelitian</a:t>
            </a: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u="sng" smtClean="0"/>
              <a:t>Yang perlu diketahui</a:t>
            </a:r>
            <a:r>
              <a:rPr lang="en-US" sz="2400" smtClean="0"/>
              <a:t>: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sz="2400" smtClean="0"/>
              <a:t>Batasi masalah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sz="2400" smtClean="0"/>
              <a:t>Pilih yang penting dan menarik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sz="2400" smtClean="0"/>
              <a:t>Dapat dipecahkan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Contoh: apa yang mempengaruhi pertumbuhan jamur?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		  Bagaimana pengaruh cahaya terhadap 		  pertumbuhan jamur?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Comic Sans MS" pitchFamily="66" charset="0"/>
              </a:rPr>
              <a:t>Objek &amp; Permasalahan Biologi</a:t>
            </a:r>
            <a:br>
              <a:rPr lang="en-US" smtClean="0">
                <a:latin typeface="Comic Sans MS" pitchFamily="66" charset="0"/>
              </a:rPr>
            </a:br>
            <a:r>
              <a:rPr lang="en-US" smtClean="0">
                <a:latin typeface="Comic Sans MS" pitchFamily="66" charset="0"/>
              </a:rPr>
              <a:t>( molekul 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492375"/>
            <a:ext cx="7775575" cy="37433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i="1" smtClean="0">
                <a:latin typeface="Forte" pitchFamily="66" charset="0"/>
              </a:rPr>
              <a:t>Cabang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Biokimia, Biologi Molekuler, Genetika</a:t>
            </a:r>
          </a:p>
          <a:p>
            <a:pPr algn="ctr" eaLnBrk="1" hangingPunct="1">
              <a:buFontTx/>
              <a:buNone/>
            </a:pPr>
            <a:endParaRPr lang="en-US" sz="2400" smtClean="0"/>
          </a:p>
          <a:p>
            <a:pPr algn="ctr" eaLnBrk="1" hangingPunct="1">
              <a:buFontTx/>
              <a:buNone/>
            </a:pPr>
            <a:r>
              <a:rPr lang="en-US" sz="2400" smtClean="0">
                <a:latin typeface="Forte" pitchFamily="66" charset="0"/>
              </a:rPr>
              <a:t>Permasalahan Biologi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Kebutuhan tanaman dengan kualitas unggul, banyak dan cepat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Comic Sans MS" pitchFamily="66" charset="0"/>
              </a:rPr>
              <a:t>Objek &amp; Permasalahan Biologi</a:t>
            </a:r>
            <a:br>
              <a:rPr lang="en-US" smtClean="0">
                <a:latin typeface="Comic Sans MS" pitchFamily="66" charset="0"/>
              </a:rPr>
            </a:br>
            <a:r>
              <a:rPr lang="en-US" smtClean="0">
                <a:latin typeface="Comic Sans MS" pitchFamily="66" charset="0"/>
              </a:rPr>
              <a:t>( sel )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492375"/>
            <a:ext cx="7775575" cy="37433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i="1" smtClean="0">
                <a:latin typeface="Forte" pitchFamily="66" charset="0"/>
              </a:rPr>
              <a:t>Cabang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Sitologi</a:t>
            </a:r>
          </a:p>
          <a:p>
            <a:pPr algn="ctr" eaLnBrk="1" hangingPunct="1">
              <a:buFontTx/>
              <a:buNone/>
            </a:pPr>
            <a:endParaRPr lang="en-US" sz="2400" smtClean="0"/>
          </a:p>
          <a:p>
            <a:pPr algn="ctr" eaLnBrk="1" hangingPunct="1">
              <a:buFontTx/>
              <a:buNone/>
            </a:pPr>
            <a:r>
              <a:rPr lang="en-US" sz="2400" smtClean="0">
                <a:latin typeface="Forte" pitchFamily="66" charset="0"/>
              </a:rPr>
              <a:t>Permasalahan Biologi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Penanggulangan penyakit kanker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Comic Sans MS" pitchFamily="66" charset="0"/>
              </a:rPr>
              <a:t>Objek &amp; Permasalahan Biologi</a:t>
            </a:r>
            <a:br>
              <a:rPr lang="en-US" smtClean="0">
                <a:latin typeface="Comic Sans MS" pitchFamily="66" charset="0"/>
              </a:rPr>
            </a:br>
            <a:r>
              <a:rPr lang="en-US" smtClean="0">
                <a:latin typeface="Comic Sans MS" pitchFamily="66" charset="0"/>
              </a:rPr>
              <a:t>( Jaringan 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492375"/>
            <a:ext cx="7775575" cy="37433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400" i="1" smtClean="0">
                <a:latin typeface="Forte" pitchFamily="66" charset="0"/>
              </a:rPr>
              <a:t>Cabang :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Histologi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400" smtClean="0">
                <a:latin typeface="Forte" pitchFamily="66" charset="0"/>
              </a:rPr>
              <a:t>Permasalahan Biologi :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Diagnosis dan penanggulangan berbagai penyakit pada tanaman, manusia dan hewan.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Comic Sans MS" pitchFamily="66" charset="0"/>
              </a:rPr>
              <a:t>Objek &amp; Permasalahan Biologi</a:t>
            </a:r>
            <a:br>
              <a:rPr lang="en-US" smtClean="0">
                <a:latin typeface="Comic Sans MS" pitchFamily="66" charset="0"/>
              </a:rPr>
            </a:br>
            <a:r>
              <a:rPr lang="en-US" sz="3600" smtClean="0">
                <a:latin typeface="Comic Sans MS" pitchFamily="66" charset="0"/>
              </a:rPr>
              <a:t>( Organ dan sistem organ )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492375"/>
            <a:ext cx="7775575" cy="37433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i="1" smtClean="0">
                <a:latin typeface="Forte" pitchFamily="66" charset="0"/>
              </a:rPr>
              <a:t>Cabang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Anatomi dan Fisiologi</a:t>
            </a:r>
          </a:p>
          <a:p>
            <a:pPr algn="ctr" eaLnBrk="1" hangingPunct="1">
              <a:buFontTx/>
              <a:buNone/>
            </a:pPr>
            <a:endParaRPr lang="en-US" sz="2400" smtClean="0"/>
          </a:p>
          <a:p>
            <a:pPr algn="ctr" eaLnBrk="1" hangingPunct="1">
              <a:buFontTx/>
              <a:buNone/>
            </a:pPr>
            <a:r>
              <a:rPr lang="en-US" sz="2400" smtClean="0">
                <a:latin typeface="Forte" pitchFamily="66" charset="0"/>
              </a:rPr>
              <a:t>Permasalahan Biologi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Berbagai penyakit yang menyerang organ dan pengobatannya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Comic Sans MS" pitchFamily="66" charset="0"/>
              </a:rPr>
              <a:t>Objek &amp; Permasalahan Biologi</a:t>
            </a:r>
            <a:br>
              <a:rPr lang="en-US" smtClean="0">
                <a:latin typeface="Comic Sans MS" pitchFamily="66" charset="0"/>
              </a:rPr>
            </a:br>
            <a:r>
              <a:rPr lang="en-US" sz="4000" smtClean="0">
                <a:latin typeface="Comic Sans MS" pitchFamily="66" charset="0"/>
              </a:rPr>
              <a:t>( Individu 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492375"/>
            <a:ext cx="7775575" cy="37433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i="1" smtClean="0">
                <a:latin typeface="Forte" pitchFamily="66" charset="0"/>
              </a:rPr>
              <a:t>Cabang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Biologi Perkembangan</a:t>
            </a:r>
          </a:p>
          <a:p>
            <a:pPr algn="ctr" eaLnBrk="1" hangingPunct="1">
              <a:buFontTx/>
              <a:buNone/>
            </a:pPr>
            <a:endParaRPr lang="en-US" sz="2400" smtClean="0"/>
          </a:p>
          <a:p>
            <a:pPr algn="ctr" eaLnBrk="1" hangingPunct="1">
              <a:buFontTx/>
              <a:buNone/>
            </a:pPr>
            <a:r>
              <a:rPr lang="en-US" sz="2400" smtClean="0">
                <a:latin typeface="Forte" pitchFamily="66" charset="0"/>
              </a:rPr>
              <a:t>Permasalahan Biologi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Kelainan dan Perkembangan Embrio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Comic Sans MS" pitchFamily="66" charset="0"/>
              </a:rPr>
              <a:t>Objek &amp; Permasalahan Biologi</a:t>
            </a:r>
            <a:br>
              <a:rPr lang="en-US" smtClean="0">
                <a:latin typeface="Comic Sans MS" pitchFamily="66" charset="0"/>
              </a:rPr>
            </a:br>
            <a:r>
              <a:rPr lang="en-US" sz="4000" smtClean="0">
                <a:latin typeface="Comic Sans MS" pitchFamily="66" charset="0"/>
              </a:rPr>
              <a:t>( Populasi )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492375"/>
            <a:ext cx="7775575" cy="37433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i="1" smtClean="0">
                <a:latin typeface="Forte" pitchFamily="66" charset="0"/>
              </a:rPr>
              <a:t>Cabang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Biogeografi, Genetika Populasi</a:t>
            </a:r>
          </a:p>
          <a:p>
            <a:pPr algn="ctr" eaLnBrk="1" hangingPunct="1">
              <a:buFontTx/>
              <a:buNone/>
            </a:pPr>
            <a:endParaRPr lang="en-US" sz="2400" smtClean="0"/>
          </a:p>
          <a:p>
            <a:pPr algn="ctr" eaLnBrk="1" hangingPunct="1">
              <a:buFontTx/>
              <a:buNone/>
            </a:pPr>
            <a:r>
              <a:rPr lang="en-US" sz="2400" smtClean="0">
                <a:latin typeface="Forte" pitchFamily="66" charset="0"/>
              </a:rPr>
              <a:t>Permasalahan Biologi :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Kepadatan dan kelangkaan spesies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Comic Sans MS" pitchFamily="66" charset="0"/>
              </a:rPr>
              <a:t>Objek &amp; Permasalahan Biologi</a:t>
            </a:r>
            <a:br>
              <a:rPr lang="en-US" smtClean="0">
                <a:latin typeface="Comic Sans MS" pitchFamily="66" charset="0"/>
              </a:rPr>
            </a:br>
            <a:r>
              <a:rPr lang="en-US" sz="4000" smtClean="0">
                <a:latin typeface="Comic Sans MS" pitchFamily="66" charset="0"/>
              </a:rPr>
              <a:t>( Ekosistem 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492375"/>
            <a:ext cx="7775575" cy="37433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400" i="1" smtClean="0">
                <a:latin typeface="Forte" pitchFamily="66" charset="0"/>
              </a:rPr>
              <a:t>Cabang :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Ekologi, Limnologi, Toksikologi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400" smtClean="0">
                <a:latin typeface="Forte" pitchFamily="66" charset="0"/>
              </a:rPr>
              <a:t>Permasalahan Biologi :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Pengaruh pencemaran terhadap organisme &amp; karakteristik lingkungan yang tercemar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smtClean="0"/>
              <a:t>Hipotesis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 rtlCol="0">
            <a:normAutofit fontScale="92500" lnSpcReduction="10000"/>
          </a:bodyPr>
          <a:lstStyle/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2800" smtClean="0">
                <a:solidFill>
                  <a:schemeClr val="bg1"/>
                </a:solidFill>
                <a:sym typeface="Wingdings" pitchFamily="2" charset="2"/>
              </a:rPr>
              <a:t> </a:t>
            </a:r>
            <a:r>
              <a:rPr lang="en-US" sz="2800" smtClean="0"/>
              <a:t>Ide atau dugaan sementara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2800" smtClean="0"/>
              <a:t>Dengan hipotesis: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Blip>
                <a:blip r:embed="rId2"/>
              </a:buBlip>
              <a:defRPr/>
            </a:pPr>
            <a:r>
              <a:rPr lang="en-US" sz="2800" smtClean="0"/>
              <a:t>Penelitian terarah </a:t>
            </a:r>
            <a:r>
              <a:rPr lang="en-US" sz="2800" smtClean="0">
                <a:sym typeface="Wingdings" pitchFamily="2" charset="2"/>
              </a:rPr>
              <a:t> tujuan jelas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Blip>
                <a:blip r:embed="rId2"/>
              </a:buBlip>
              <a:defRPr/>
            </a:pPr>
            <a:r>
              <a:rPr lang="en-US" sz="2800" smtClean="0">
                <a:sym typeface="Wingdings" pitchFamily="2" charset="2"/>
              </a:rPr>
              <a:t>Lebih efisien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Blip>
                <a:blip r:embed="rId2"/>
              </a:buBlip>
              <a:defRPr/>
            </a:pPr>
            <a:r>
              <a:rPr lang="en-US" sz="2800" smtClean="0">
                <a:sym typeface="Wingdings" pitchFamily="2" charset="2"/>
              </a:rPr>
              <a:t>Pengumpulan data lebih relevan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endParaRPr lang="en-US" sz="2400" smtClean="0"/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2400" smtClean="0"/>
              <a:t>Contoh: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2400" smtClean="0"/>
              <a:t>Cahaya dan pertumbuhan jamur roti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2400" smtClean="0"/>
              <a:t>Hipotesis yang mungkin muncul: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2400" smtClean="0"/>
              <a:t>     </a:t>
            </a:r>
            <a:r>
              <a:rPr lang="en-US" sz="2400" smtClean="0">
                <a:sym typeface="Wingdings" pitchFamily="2" charset="2"/>
              </a:rPr>
              <a:t></a:t>
            </a:r>
            <a:r>
              <a:rPr lang="en-US" sz="2400" smtClean="0"/>
              <a:t> Cahaya tidak mempengaruhi pertumbuhan jamur roti.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2400" smtClean="0"/>
              <a:t>Dasar: 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AutoNum type="arabicPeriod"/>
              <a:defRPr/>
            </a:pPr>
            <a:r>
              <a:rPr lang="en-US" sz="2400" smtClean="0"/>
              <a:t>Tumbuhan berklorofil memerlukan cahaya untuk hidup</a:t>
            </a:r>
          </a:p>
          <a:p>
            <a:pPr marL="457200" indent="-4572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AutoNum type="arabicPeriod"/>
              <a:defRPr/>
            </a:pPr>
            <a:r>
              <a:rPr lang="en-US" sz="2400" smtClean="0"/>
              <a:t>Jamur roti tidak berklorofil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Eksperimen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eaLnBrk="1" hangingPunct="1"/>
            <a:r>
              <a:rPr lang="en-US" sz="2400" smtClean="0"/>
              <a:t>Merancang eksperimen untuk menguji hipotesis</a:t>
            </a:r>
          </a:p>
          <a:p>
            <a:pPr eaLnBrk="1" hangingPunct="1"/>
            <a:endParaRPr lang="en-US" sz="2400" smtClean="0"/>
          </a:p>
          <a:p>
            <a:pPr eaLnBrk="1" hangingPunct="1">
              <a:buFontTx/>
              <a:buNone/>
            </a:pPr>
            <a:r>
              <a:rPr lang="en-US" sz="2400" smtClean="0"/>
              <a:t>Contoh: </a:t>
            </a:r>
          </a:p>
          <a:p>
            <a:pPr eaLnBrk="1" hangingPunct="1">
              <a:buFontTx/>
              <a:buNone/>
            </a:pPr>
            <a:r>
              <a:rPr lang="en-US" sz="2400" smtClean="0"/>
              <a:t>dari hipotesis: cahaya tidak mempengaruhi pertumbuhan jamur roti</a:t>
            </a:r>
          </a:p>
          <a:p>
            <a:pPr eaLnBrk="1" hangingPunct="1">
              <a:buFontTx/>
              <a:buNone/>
            </a:pPr>
            <a:r>
              <a:rPr lang="en-US" sz="2400" smtClean="0"/>
              <a:t>dapat dirancang penelitian:</a:t>
            </a:r>
          </a:p>
          <a:p>
            <a:pPr eaLnBrk="1" hangingPunct="1">
              <a:buFontTx/>
              <a:buChar char="-"/>
            </a:pPr>
            <a:r>
              <a:rPr lang="en-US" sz="2400" smtClean="0"/>
              <a:t>Roti dalam kotak gelap</a:t>
            </a:r>
          </a:p>
          <a:p>
            <a:pPr eaLnBrk="1" hangingPunct="1">
              <a:buFontTx/>
              <a:buChar char="-"/>
            </a:pPr>
            <a:r>
              <a:rPr lang="en-US" sz="2400" smtClean="0"/>
              <a:t>Roti dalam kotak terang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marL="609600" indent="-609600" eaLnBrk="1" hangingPunct="1"/>
            <a:r>
              <a:rPr lang="en-US" sz="2400" smtClean="0"/>
              <a:t>Eksperimen tergantung pada variabel, ada 3 jenis: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Bebas/ independent</a:t>
            </a:r>
          </a:p>
          <a:p>
            <a:pPr marL="609600" indent="-609600" eaLnBrk="1" hangingPunct="1">
              <a:buFontTx/>
              <a:buNone/>
            </a:pPr>
            <a:r>
              <a:rPr lang="en-US" sz="2400" smtClean="0"/>
              <a:t>	</a:t>
            </a:r>
            <a:r>
              <a:rPr lang="en-US" sz="2400" smtClean="0">
                <a:sym typeface="Wingdings" pitchFamily="2" charset="2"/>
              </a:rPr>
              <a:t> variabel yang dapat diubah</a:t>
            </a:r>
          </a:p>
          <a:p>
            <a:pPr marL="609600" indent="-609600" eaLnBrk="1" hangingPunct="1">
              <a:buFontTx/>
              <a:buNone/>
            </a:pPr>
            <a:r>
              <a:rPr lang="en-US" sz="2400" smtClean="0">
                <a:sym typeface="Wingdings" pitchFamily="2" charset="2"/>
              </a:rPr>
              <a:t>2. Tidak bebas/ dependent</a:t>
            </a:r>
          </a:p>
          <a:p>
            <a:pPr marL="609600" indent="-609600" eaLnBrk="1" hangingPunct="1">
              <a:buFontTx/>
              <a:buNone/>
            </a:pPr>
            <a:r>
              <a:rPr lang="en-US" sz="2400" smtClean="0">
                <a:sym typeface="Wingdings" pitchFamily="2" charset="2"/>
              </a:rPr>
              <a:t>	 variabel yang diteliti (bisa berubah karena variabel bebas)</a:t>
            </a:r>
          </a:p>
          <a:p>
            <a:pPr marL="609600" indent="-609600" eaLnBrk="1" hangingPunct="1">
              <a:buFontTx/>
              <a:buNone/>
            </a:pPr>
            <a:r>
              <a:rPr lang="en-US" sz="2400" smtClean="0">
                <a:sym typeface="Wingdings" pitchFamily="2" charset="2"/>
              </a:rPr>
              <a:t>3. Kontrol</a:t>
            </a:r>
          </a:p>
          <a:p>
            <a:pPr marL="609600" indent="-609600" eaLnBrk="1" hangingPunct="1">
              <a:buFontTx/>
              <a:buNone/>
            </a:pPr>
            <a:r>
              <a:rPr lang="en-US" sz="2400" smtClean="0">
                <a:sym typeface="Wingdings" pitchFamily="2" charset="2"/>
              </a:rPr>
              <a:t>	 variabel yang dipertahankan tetap/tidak berubah selama penelitian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Contoh: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Pada penelitian pertumbuhan jamur roti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smtClean="0"/>
              <a:t>Variabel bebas : cahaya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smtClean="0"/>
              <a:t>Variabel tidak bebas : pertumbuhan jamur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smtClean="0"/>
              <a:t>Variabel kontrol : suhu, kelembaban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sz="2400" smtClean="0"/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sz="2400" smtClean="0"/>
              <a:t>Perlu diperhatikan: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smtClean="0"/>
              <a:t>1 variabel bebas dalam 1 eksperimen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smtClean="0"/>
              <a:t>Kontrol harus dipertahankan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smtClean="0"/>
              <a:t>Ulangan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smtClean="0"/>
              <a:t>Catat hasil penelitian dengan baik </a:t>
            </a:r>
            <a:r>
              <a:rPr lang="en-US" sz="2400" smtClean="0">
                <a:sym typeface="Wingdings" pitchFamily="2" charset="2"/>
              </a:rPr>
              <a:t> DATA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Analisis Data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Data yang diperoleh di analisis</a:t>
            </a:r>
          </a:p>
          <a:p>
            <a:pPr eaLnBrk="1" hangingPunct="1"/>
            <a:r>
              <a:rPr lang="en-US" sz="2400" smtClean="0"/>
              <a:t>Statistik </a:t>
            </a:r>
            <a:r>
              <a:rPr lang="en-US" sz="2400" smtClean="0">
                <a:sym typeface="Wingdings" pitchFamily="2" charset="2"/>
              </a:rPr>
              <a:t> alat untuk membuktikan hasil dipercaya atau tidak (kuantitatif)</a:t>
            </a:r>
          </a:p>
          <a:p>
            <a:pPr eaLnBrk="1" hangingPunct="1"/>
            <a:r>
              <a:rPr lang="en-US" sz="2400" smtClean="0">
                <a:sym typeface="Wingdings" pitchFamily="2" charset="2"/>
              </a:rPr>
              <a:t>Misal: signifikasi pada level 5%, artinya  95% hasil sama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smtClean="0"/>
              <a:t>Kesimpulan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800" smtClean="0"/>
              <a:t>	Merupakan pernyataan yang menyatakan hubungan antara hasil eksperimen dan hipotesis.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600" smtClean="0"/>
              <a:t>Bila hasil eksperimen tidak sesuai dengan hipotesis: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US" sz="2600" smtClean="0"/>
              <a:t>Jangan ubah hipotesis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US" sz="2600" smtClean="0"/>
              <a:t>Jangan abaikan hasil penelitian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US" sz="2600" smtClean="0"/>
              <a:t>Beri alasan yang masuk akal mengapa tidak sesuai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US" sz="2600" smtClean="0"/>
              <a:t>Beri cara-cara yang mungkin dilakukan selanjutnya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US" sz="2600" smtClean="0"/>
              <a:t>Menyusun ulang penelitian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Publikasi Hasil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smtClean="0"/>
              <a:t>Hasil penelitian dipublikasikan kepada khalayak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smtClean="0"/>
              <a:t>Dalam bentuk laporan penelitian, misalnya: Scientific Journal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smtClean="0"/>
              <a:t>Naskah publikasi memuat: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en-US" sz="2800" smtClean="0"/>
              <a:t>Abstract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en-US" sz="2800" smtClean="0"/>
              <a:t>Introduction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en-US" sz="2800" smtClean="0"/>
              <a:t>Material and Methods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en-US" sz="2800" smtClean="0"/>
              <a:t>Results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en-US" sz="2800" smtClean="0"/>
              <a:t>Discussion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en-US" sz="2800" smtClean="0"/>
              <a:t>Literature cited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Sikap Ilmiah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en-US" sz="2800" dirty="0" err="1" smtClean="0"/>
              <a:t>Beberapa</a:t>
            </a:r>
            <a:r>
              <a:rPr lang="en-US" sz="2800" dirty="0" smtClean="0"/>
              <a:t> </a:t>
            </a:r>
            <a:r>
              <a:rPr lang="en-US" sz="2800" dirty="0" err="1" smtClean="0"/>
              <a:t>karakter</a:t>
            </a:r>
            <a:r>
              <a:rPr lang="en-US" sz="2800" dirty="0" smtClean="0"/>
              <a:t> </a:t>
            </a:r>
            <a:r>
              <a:rPr lang="en-US" sz="2800" dirty="0" err="1" smtClean="0"/>
              <a:t>peneliti</a:t>
            </a:r>
            <a:r>
              <a:rPr lang="en-US" sz="2800" dirty="0" smtClean="0"/>
              <a:t>:</a:t>
            </a:r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2800" dirty="0" err="1" smtClean="0"/>
              <a:t>Daya</a:t>
            </a:r>
            <a:r>
              <a:rPr lang="en-US" sz="2800" dirty="0" smtClean="0"/>
              <a:t> </a:t>
            </a:r>
            <a:r>
              <a:rPr lang="en-US" sz="2800" dirty="0" err="1" smtClean="0"/>
              <a:t>nalar</a:t>
            </a:r>
            <a:r>
              <a:rPr lang="en-US" sz="2800" dirty="0" smtClean="0"/>
              <a:t> </a:t>
            </a:r>
            <a:r>
              <a:rPr lang="en-US" sz="2800" dirty="0" err="1" smtClean="0"/>
              <a:t>tinggi</a:t>
            </a:r>
            <a:endParaRPr lang="en-US" sz="28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2800" dirty="0" err="1" smtClean="0"/>
              <a:t>Daya</a:t>
            </a:r>
            <a:r>
              <a:rPr lang="en-US" sz="2800" dirty="0" smtClean="0"/>
              <a:t> </a:t>
            </a:r>
            <a:r>
              <a:rPr lang="en-US" sz="2800" dirty="0" err="1" smtClean="0"/>
              <a:t>Ingat</a:t>
            </a:r>
            <a:r>
              <a:rPr lang="en-US" sz="2800" dirty="0" smtClean="0"/>
              <a:t> </a:t>
            </a:r>
            <a:r>
              <a:rPr lang="en-US" sz="2800" dirty="0" err="1" smtClean="0"/>
              <a:t>kuat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logis</a:t>
            </a:r>
            <a:endParaRPr lang="en-US" sz="28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2800" dirty="0" err="1" smtClean="0"/>
              <a:t>Akurat</a:t>
            </a:r>
            <a:endParaRPr lang="en-US" sz="28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2800" dirty="0" err="1" smtClean="0"/>
              <a:t>Konsentrasi</a:t>
            </a:r>
            <a:r>
              <a:rPr lang="en-US" sz="2800" dirty="0" smtClean="0"/>
              <a:t> </a:t>
            </a:r>
            <a:r>
              <a:rPr lang="en-US" sz="2800" dirty="0" err="1" smtClean="0"/>
              <a:t>tinggi</a:t>
            </a:r>
            <a:r>
              <a:rPr lang="en-US" sz="2800" dirty="0" smtClean="0"/>
              <a:t>,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mudah</a:t>
            </a:r>
            <a:r>
              <a:rPr lang="en-US" sz="2800" dirty="0" smtClean="0"/>
              <a:t> </a:t>
            </a:r>
            <a:r>
              <a:rPr lang="en-US" sz="2800" dirty="0" err="1" smtClean="0"/>
              <a:t>putus</a:t>
            </a:r>
            <a:r>
              <a:rPr lang="en-US" sz="2800" dirty="0" smtClean="0"/>
              <a:t> </a:t>
            </a:r>
            <a:r>
              <a:rPr lang="en-US" sz="2800" dirty="0" err="1" smtClean="0"/>
              <a:t>asa</a:t>
            </a:r>
            <a:endParaRPr lang="en-US" sz="28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2800" dirty="0" err="1" smtClean="0"/>
              <a:t>Kooperatif</a:t>
            </a:r>
            <a:r>
              <a:rPr lang="en-US" sz="2800" dirty="0" smtClean="0"/>
              <a:t>, </a:t>
            </a:r>
            <a:r>
              <a:rPr lang="en-US" sz="2800" dirty="0" err="1" smtClean="0"/>
              <a:t>terbuka</a:t>
            </a:r>
            <a:r>
              <a:rPr lang="en-US" sz="2800" dirty="0" smtClean="0"/>
              <a:t>, </a:t>
            </a:r>
            <a:r>
              <a:rPr lang="en-US" sz="2800" dirty="0" err="1" smtClean="0"/>
              <a:t>koordinatif</a:t>
            </a:r>
            <a:endParaRPr lang="en-US" sz="28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2800" dirty="0" err="1" smtClean="0"/>
              <a:t>Tekun</a:t>
            </a:r>
            <a:r>
              <a:rPr lang="en-US" sz="2800" dirty="0" smtClean="0"/>
              <a:t>, </a:t>
            </a:r>
            <a:r>
              <a:rPr lang="en-US" sz="2800" dirty="0" err="1" smtClean="0"/>
              <a:t>sabar</a:t>
            </a:r>
            <a:endParaRPr lang="en-US" sz="28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2800" dirty="0" err="1" smtClean="0"/>
              <a:t>Bersemangat</a:t>
            </a:r>
            <a:r>
              <a:rPr lang="en-US" sz="2800" dirty="0" smtClean="0"/>
              <a:t> </a:t>
            </a:r>
            <a:r>
              <a:rPr lang="en-US" sz="2800" dirty="0" err="1" smtClean="0"/>
              <a:t>tinggi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mempunyai</a:t>
            </a:r>
            <a:r>
              <a:rPr lang="en-US" sz="2800" dirty="0" smtClean="0"/>
              <a:t> </a:t>
            </a:r>
            <a:r>
              <a:rPr lang="en-US" sz="2800" dirty="0" err="1" smtClean="0"/>
              <a:t>motivasi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kuat</a:t>
            </a:r>
            <a:endParaRPr lang="en-US" sz="28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US" sz="2800" dirty="0" smtClean="0"/>
              <a:t>JUJUR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bertanggung</a:t>
            </a:r>
            <a:r>
              <a:rPr lang="en-US" sz="2800" dirty="0" smtClean="0"/>
              <a:t> </a:t>
            </a:r>
            <a:r>
              <a:rPr lang="en-US" sz="2800" dirty="0" err="1" smtClean="0"/>
              <a:t>jawab</a:t>
            </a:r>
            <a:endParaRPr lang="id-ID" sz="2800" dirty="0" smtClean="0"/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id-ID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membedakan</a:t>
            </a:r>
            <a:r>
              <a:rPr lang="en-US" sz="2800" dirty="0" smtClean="0"/>
              <a:t> </a:t>
            </a:r>
            <a:r>
              <a:rPr lang="en-US" sz="2800" dirty="0" err="1" smtClean="0"/>
              <a:t>fakta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opini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d-ID" dirty="0" smtClean="0"/>
              <a:t>Kata-kata bijak</a:t>
            </a:r>
            <a:endParaRPr lang="id-ID" dirty="0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id-ID" sz="2400" smtClean="0"/>
              <a:t>Albert Einstein, Ilmuwan Amerika Serikat kelahiran Jerman (1879–1955)”</a:t>
            </a:r>
          </a:p>
          <a:p>
            <a:pPr eaLnBrk="1" hangingPunct="1"/>
            <a:endParaRPr lang="id-ID" sz="2400" smtClean="0"/>
          </a:p>
          <a:p>
            <a:pPr eaLnBrk="1" hangingPunct="1"/>
            <a:r>
              <a:rPr lang="id-ID" sz="2400" smtClean="0"/>
              <a:t>“”Imajinasi lebih penting daripada ilmu pengetahuan.”</a:t>
            </a:r>
          </a:p>
          <a:p>
            <a:pPr eaLnBrk="1" hangingPunct="1"/>
            <a:r>
              <a:rPr lang="fi-FI" sz="2400" smtClean="0"/>
              <a:t>”Kelemahan sikap akan menjadi kelemahan karakter.”</a:t>
            </a:r>
          </a:p>
          <a:p>
            <a:pPr eaLnBrk="1" hangingPunct="1"/>
            <a:r>
              <a:rPr lang="id-ID" sz="2400" smtClean="0"/>
              <a:t>“Pengalaman adalah satu-satunya sumber pengetahuan.”</a:t>
            </a:r>
          </a:p>
          <a:p>
            <a:pPr eaLnBrk="1" hangingPunct="1"/>
            <a:r>
              <a:rPr lang="id-ID" sz="2400" smtClean="0">
                <a:solidFill>
                  <a:srgbClr val="C00000"/>
                </a:solidFill>
              </a:rPr>
              <a:t>Anda Punya Kata-Kata Bijak yang mendukung SIKAP ILMIAH?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d-ID" dirty="0" smtClean="0"/>
              <a:t>rEFERENSI</a:t>
            </a:r>
            <a:endParaRPr lang="id-ID" dirty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id-ID" sz="2400" smtClean="0">
                <a:hlinkClick r:id="rId2"/>
              </a:rPr>
              <a:t>Jujun S. Suriasumantri</a:t>
            </a:r>
            <a:r>
              <a:rPr lang="id-ID" sz="2400" smtClean="0"/>
              <a:t>, </a:t>
            </a:r>
            <a:r>
              <a:rPr lang="id-ID" sz="2400" smtClean="0">
                <a:hlinkClick r:id="rId3"/>
              </a:rPr>
              <a:t>Andi Hakim Nasoetion</a:t>
            </a:r>
            <a:r>
              <a:rPr lang="id-ID" sz="2400" smtClean="0"/>
              <a:t>; Filsafat Ilmu: Sebuah Pengantar Populer</a:t>
            </a:r>
            <a:endParaRPr lang="id-ID" sz="2400" i="1" smtClean="0"/>
          </a:p>
          <a:p>
            <a:pPr eaLnBrk="1" hangingPunct="1"/>
            <a:r>
              <a:rPr lang="id-ID" sz="2400" i="1" smtClean="0"/>
              <a:t>www.bioabid.files.wordpress.com</a:t>
            </a:r>
          </a:p>
          <a:p>
            <a:pPr eaLnBrk="1" hangingPunct="1"/>
            <a:r>
              <a:rPr lang="id-ID" sz="2400" smtClean="0"/>
              <a:t>www.</a:t>
            </a:r>
            <a:r>
              <a:rPr lang="id-ID" sz="2400" i="1" smtClean="0"/>
              <a:t>agv.blog.ittelkom.ac.id</a:t>
            </a:r>
            <a:endParaRPr lang="id-ID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439</TotalTime>
  <Words>700</Words>
  <Application>Microsoft Office PowerPoint</Application>
  <PresentationFormat>On-screen Show (4:3)</PresentationFormat>
  <Paragraphs>201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Angles</vt:lpstr>
      <vt:lpstr>METODE ILMIAH / SCIENTIFIC METHOD</vt:lpstr>
      <vt:lpstr>Apa MANFAAT Belajar Biologi?</vt:lpstr>
      <vt:lpstr>Ruang Lingkup Biologi ( Berdasarkan tingkat organisasi )</vt:lpstr>
      <vt:lpstr>Ruang Lingkup Biologi ( Berdasarkan kehidupan kelompok organisme )</vt:lpstr>
      <vt:lpstr>Ruang Lingkup Biologi ( Berdasarkan aspek kehidupan )</vt:lpstr>
      <vt:lpstr>ILMU</vt:lpstr>
      <vt:lpstr>Metode Ilmiah</vt:lpstr>
      <vt:lpstr>Observasi</vt:lpstr>
      <vt:lpstr>Identifikasi Masalah</vt:lpstr>
      <vt:lpstr>Objek &amp; Permasalahan Biologi ( molekul )</vt:lpstr>
      <vt:lpstr>Objek &amp; Permasalahan Biologi ( sel )</vt:lpstr>
      <vt:lpstr>Objek &amp; Permasalahan Biologi ( Jaringan )</vt:lpstr>
      <vt:lpstr>Objek &amp; Permasalahan Biologi ( Organ dan sistem organ )</vt:lpstr>
      <vt:lpstr>Objek &amp; Permasalahan Biologi ( Individu )</vt:lpstr>
      <vt:lpstr>Objek &amp; Permasalahan Biologi ( Populasi )</vt:lpstr>
      <vt:lpstr>Objek &amp; Permasalahan Biologi ( Ekosistem )</vt:lpstr>
      <vt:lpstr>Hipotesis</vt:lpstr>
      <vt:lpstr>Eksperimen</vt:lpstr>
      <vt:lpstr>Slide 19</vt:lpstr>
      <vt:lpstr>Slide 20</vt:lpstr>
      <vt:lpstr>Analisis Data</vt:lpstr>
      <vt:lpstr>Kesimpulan</vt:lpstr>
      <vt:lpstr>Publikasi Hasil</vt:lpstr>
      <vt:lpstr>Sikap Ilmiah</vt:lpstr>
      <vt:lpstr>Kata-kata bijak</vt:lpstr>
      <vt:lpstr>rEFERENSI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METODE ILMIAH</dc:title>
  <dc:creator>isma kurniatanty</dc:creator>
  <cp:lastModifiedBy>Toshiba</cp:lastModifiedBy>
  <cp:revision>13</cp:revision>
  <dcterms:created xsi:type="dcterms:W3CDTF">2007-09-08T08:23:12Z</dcterms:created>
  <dcterms:modified xsi:type="dcterms:W3CDTF">2018-10-02T10:55:50Z</dcterms:modified>
</cp:coreProperties>
</file>