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2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7" r:id="rId22"/>
    <p:sldId id="275" r:id="rId23"/>
    <p:sldId id="278" r:id="rId24"/>
    <p:sldId id="279" r:id="rId25"/>
    <p:sldId id="280" r:id="rId26"/>
    <p:sldId id="281" r:id="rId27"/>
  </p:sldIdLst>
  <p:sldSz cx="9906000" cy="6858000" type="A4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296" y="6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E3246050-DAFA-4329-9B61-86CD83836AC3}"/>
              </a:ext>
            </a:extLst>
          </p:cNvPr>
          <p:cNvGrpSpPr>
            <a:grpSpLocks/>
          </p:cNvGrpSpPr>
          <p:nvPr/>
        </p:nvGrpSpPr>
        <p:grpSpPr bwMode="auto">
          <a:xfrm>
            <a:off x="192088" y="230188"/>
            <a:ext cx="220662" cy="6503987"/>
            <a:chOff x="112" y="145"/>
            <a:chExt cx="128" cy="4097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4D823E0F-BEA8-4C72-AC50-8CEF53959C5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id="{D0087285-2997-49F8-A830-6A4F8D7221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:a16="http://schemas.microsoft.com/office/drawing/2014/main" id="{20628E80-01F4-4608-B31A-6A53679E4457}"/>
              </a:ext>
            </a:extLst>
          </p:cNvPr>
          <p:cNvGrpSpPr>
            <a:grpSpLocks/>
          </p:cNvGrpSpPr>
          <p:nvPr/>
        </p:nvGrpSpPr>
        <p:grpSpPr bwMode="auto">
          <a:xfrm>
            <a:off x="9526588" y="220663"/>
            <a:ext cx="214312" cy="6408737"/>
            <a:chOff x="5539" y="139"/>
            <a:chExt cx="125" cy="4037"/>
          </a:xfrm>
        </p:grpSpPr>
        <p:sp>
          <p:nvSpPr>
            <p:cNvPr id="8" name="Rectangle 8">
              <a:extLst>
                <a:ext uri="{FF2B5EF4-FFF2-40B4-BE49-F238E27FC236}">
                  <a16:creationId xmlns:a16="http://schemas.microsoft.com/office/drawing/2014/main" id="{AE08223C-E5CE-4151-A4DB-6ACEB31B4F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6AD36BED-2DB1-415E-836B-61857418B82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" name="Group 10">
            <a:extLst>
              <a:ext uri="{FF2B5EF4-FFF2-40B4-BE49-F238E27FC236}">
                <a16:creationId xmlns:a16="http://schemas.microsoft.com/office/drawing/2014/main" id="{EC03F153-1C17-44C9-A316-D535B42AC724}"/>
              </a:ext>
            </a:extLst>
          </p:cNvPr>
          <p:cNvGrpSpPr>
            <a:grpSpLocks/>
          </p:cNvGrpSpPr>
          <p:nvPr/>
        </p:nvGrpSpPr>
        <p:grpSpPr bwMode="auto">
          <a:xfrm>
            <a:off x="447675" y="6477000"/>
            <a:ext cx="9410700" cy="228600"/>
            <a:chOff x="260" y="4080"/>
            <a:chExt cx="5472" cy="144"/>
          </a:xfrm>
        </p:grpSpPr>
        <p:sp>
          <p:nvSpPr>
            <p:cNvPr id="11" name="Rectangle 11">
              <a:extLst>
                <a:ext uri="{FF2B5EF4-FFF2-40B4-BE49-F238E27FC236}">
                  <a16:creationId xmlns:a16="http://schemas.microsoft.com/office/drawing/2014/main" id="{46338C22-9ABD-42CD-B8DE-0E1F15C1557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Rectangle 12">
              <a:extLst>
                <a:ext uri="{FF2B5EF4-FFF2-40B4-BE49-F238E27FC236}">
                  <a16:creationId xmlns:a16="http://schemas.microsoft.com/office/drawing/2014/main" id="{A156737E-6D03-42DC-9717-FB398517388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912" y="1524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1368A8A2-2E3E-4D3C-9434-ADDF87824F5E}"/>
              </a:ext>
            </a:extLst>
          </p:cNvPr>
          <p:cNvGrpSpPr>
            <a:grpSpLocks/>
          </p:cNvGrpSpPr>
          <p:nvPr/>
        </p:nvGrpSpPr>
        <p:grpSpPr bwMode="auto">
          <a:xfrm>
            <a:off x="82550" y="176213"/>
            <a:ext cx="9474200" cy="161925"/>
            <a:chOff x="48" y="111"/>
            <a:chExt cx="5509" cy="102"/>
          </a:xfrm>
        </p:grpSpPr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CB19AA4F-7114-4295-B825-4F5EBD65DA0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id="{7D958A6F-2BB3-4270-8E25-63E56491945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1219200"/>
            <a:ext cx="8420100" cy="1143000"/>
          </a:xfrm>
        </p:spPr>
        <p:txBody>
          <a:bodyPr anchorCtr="1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26670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49B17355-1F9B-47A2-80C0-EAF34CCF87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Rectangle 17">
            <a:extLst>
              <a:ext uri="{FF2B5EF4-FFF2-40B4-BE49-F238E27FC236}">
                <a16:creationId xmlns:a16="http://schemas.microsoft.com/office/drawing/2014/main" id="{847C6A4A-17A2-47AC-B85F-053B7050A5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id="{6FFE643F-C919-43FC-ADA4-5914D705B0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74E15-57BB-4F76-B3C2-087985C4DB05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3180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B5D681-982F-4BBD-9583-8A0A204366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D46DB8D-0569-4146-B46B-306B40C930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B5F0B6-66F2-417D-AA17-4A85BF9AA9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E3695A-35B4-443F-BBA8-9BED52C3FE83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10957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C1B5E88-7C34-404C-8189-80A86DF71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6CD6CCD-4292-4650-A6E5-44CBC6ACD6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7A4956B-984F-4C38-A6D5-199BE82DB8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2787C6-50C4-4AF5-A5BA-6A0CC98AB02C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80550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295400"/>
            <a:ext cx="413385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95400"/>
            <a:ext cx="413385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FBFE1D-F845-46BF-AEC7-C7E6197D94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66A606-4129-49C7-A483-A7D84F1DAD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641CCF-91FE-4371-881E-71B2456D01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FE69CB-7E58-47E1-9D58-0ED4B40C83F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25803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A00E9F0-5F38-40B5-B15D-624B364495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61DD6AA-B8FB-4B5A-9EC6-8DC7720B9E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A850BC4-276C-4329-82AE-18BE4A332A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75A0E9-C758-4057-8E19-562429150E95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21317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8AF6FF-EA20-4AC2-80A3-921A94557A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A8F0D0E-02E1-4369-9B48-66042F784F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20AC882-2DAE-4DFC-87BF-80C978ECFB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83D0EA-D21F-4365-88A2-9B3CDD8A667F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12393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53D03AF-6EC4-48A8-9AB8-48C529DCC2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7C73DC9-FE4E-4E20-9728-3952D29B8C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4465A2B-83D6-4035-8FCA-B7DB72625C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51DAD5-9D12-4883-B606-4AD983489F8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51120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142221-64D9-4E03-9872-5C2F193CBB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961DC8-EA25-4685-8A04-4637AA4ED7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0B2A27-A0C7-4F0A-A8E4-B8F930C12F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D7E947-AEA5-44AF-A94B-5A736DE7186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5595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DDE1F2-7F42-4116-B62C-53302E98DB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E13A58-2C4F-4BAE-B353-9FCF9CDE99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C97A12-B171-4ACE-8532-99D70A9FC4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D3D0-5F23-4F9A-BB69-D5A94896E147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59930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3EFC79-5349-478E-88D2-515D59DDBD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1212F8A-883C-4B92-8915-54EF7649E8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87BF0E0-5BDA-44C9-AF12-FE6396984C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C71F26-2B93-4DF0-8FB9-829F86845EF3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68669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5475" y="381000"/>
            <a:ext cx="2187575" cy="5562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2750" y="381000"/>
            <a:ext cx="6410325" cy="5562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47424C-43E5-4E8F-85EC-55B68E0A4EE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57CDD74-9667-4078-AE4A-526A61D317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99D6E16-6943-4A17-84A9-557769C1FD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18796-706B-462E-9C8F-70DA4A55E5B5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05863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50" y="381000"/>
            <a:ext cx="8667750" cy="838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42950" y="1295400"/>
            <a:ext cx="413385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95400"/>
            <a:ext cx="4133850" cy="464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20A749-6262-42D9-9124-03FC6E8DB4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5569A5-2619-4F37-B77C-0535193AAD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F325B9-F5F5-439F-8323-C912420DC2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D22783-1633-4147-83BE-F27827CE116B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01795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1620039-5CF1-4F8E-916A-BE95347387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12750" y="381000"/>
            <a:ext cx="86677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9EF0223-5A54-4BAF-BBE1-E800F80336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295400"/>
            <a:ext cx="84201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80229932-F0F9-4D11-B00D-6EB41FF4B6B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12750" y="6015038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ACF536D8-6204-463C-BE6C-68AB37B9C1B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015038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3386B4B6-F055-4693-B6CF-D4EF60FBAC5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29500" y="6015038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fld id="{1C7F30EE-55E7-45CD-9389-618EE20BED50}" type="slidenum">
              <a:rPr lang="en-US" altLang="id-ID"/>
              <a:pPr/>
              <a:t>‹#›</a:t>
            </a:fld>
            <a:endParaRPr lang="en-US" altLang="id-ID"/>
          </a:p>
        </p:txBody>
      </p:sp>
      <p:grpSp>
        <p:nvGrpSpPr>
          <p:cNvPr id="1031" name="Group 7">
            <a:extLst>
              <a:ext uri="{FF2B5EF4-FFF2-40B4-BE49-F238E27FC236}">
                <a16:creationId xmlns:a16="http://schemas.microsoft.com/office/drawing/2014/main" id="{1AF26BAE-1005-4CB8-9A9A-1DE27EBAFC16}"/>
              </a:ext>
            </a:extLst>
          </p:cNvPr>
          <p:cNvGrpSpPr>
            <a:grpSpLocks/>
          </p:cNvGrpSpPr>
          <p:nvPr/>
        </p:nvGrpSpPr>
        <p:grpSpPr bwMode="auto">
          <a:xfrm>
            <a:off x="192088" y="230188"/>
            <a:ext cx="220662" cy="6503987"/>
            <a:chOff x="112" y="145"/>
            <a:chExt cx="128" cy="4097"/>
          </a:xfrm>
        </p:grpSpPr>
        <p:sp>
          <p:nvSpPr>
            <p:cNvPr id="5128" name="Rectangle 8">
              <a:extLst>
                <a:ext uri="{FF2B5EF4-FFF2-40B4-BE49-F238E27FC236}">
                  <a16:creationId xmlns:a16="http://schemas.microsoft.com/office/drawing/2014/main" id="{80E6D2B3-7BE5-4D50-B797-891D03AD7F2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129" name="Rectangle 9">
              <a:extLst>
                <a:ext uri="{FF2B5EF4-FFF2-40B4-BE49-F238E27FC236}">
                  <a16:creationId xmlns:a16="http://schemas.microsoft.com/office/drawing/2014/main" id="{6DAEFF16-B2A0-4A7A-B5A5-44F8D5EF3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1032" name="Group 10">
            <a:extLst>
              <a:ext uri="{FF2B5EF4-FFF2-40B4-BE49-F238E27FC236}">
                <a16:creationId xmlns:a16="http://schemas.microsoft.com/office/drawing/2014/main" id="{8B6ED986-5B7F-4F7D-9216-82ECB098D338}"/>
              </a:ext>
            </a:extLst>
          </p:cNvPr>
          <p:cNvGrpSpPr>
            <a:grpSpLocks/>
          </p:cNvGrpSpPr>
          <p:nvPr/>
        </p:nvGrpSpPr>
        <p:grpSpPr bwMode="auto">
          <a:xfrm>
            <a:off x="9526588" y="220663"/>
            <a:ext cx="214312" cy="6408737"/>
            <a:chOff x="5539" y="139"/>
            <a:chExt cx="125" cy="4037"/>
          </a:xfrm>
        </p:grpSpPr>
        <p:sp>
          <p:nvSpPr>
            <p:cNvPr id="5131" name="Rectangle 11">
              <a:extLst>
                <a:ext uri="{FF2B5EF4-FFF2-40B4-BE49-F238E27FC236}">
                  <a16:creationId xmlns:a16="http://schemas.microsoft.com/office/drawing/2014/main" id="{E4015B97-3E72-4E3D-B9BE-89DCFEBEBA4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132" name="Rectangle 12">
              <a:extLst>
                <a:ext uri="{FF2B5EF4-FFF2-40B4-BE49-F238E27FC236}">
                  <a16:creationId xmlns:a16="http://schemas.microsoft.com/office/drawing/2014/main" id="{12289360-EF91-424D-8C85-393C10B8C2B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3" name="Group 13">
            <a:extLst>
              <a:ext uri="{FF2B5EF4-FFF2-40B4-BE49-F238E27FC236}">
                <a16:creationId xmlns:a16="http://schemas.microsoft.com/office/drawing/2014/main" id="{9291A941-8D6A-4C44-9C94-DA0632E0A90A}"/>
              </a:ext>
            </a:extLst>
          </p:cNvPr>
          <p:cNvGrpSpPr>
            <a:grpSpLocks/>
          </p:cNvGrpSpPr>
          <p:nvPr/>
        </p:nvGrpSpPr>
        <p:grpSpPr bwMode="auto">
          <a:xfrm>
            <a:off x="447675" y="6477000"/>
            <a:ext cx="9410700" cy="228600"/>
            <a:chOff x="260" y="4080"/>
            <a:chExt cx="5472" cy="144"/>
          </a:xfrm>
        </p:grpSpPr>
        <p:sp>
          <p:nvSpPr>
            <p:cNvPr id="5134" name="Rectangle 14">
              <a:extLst>
                <a:ext uri="{FF2B5EF4-FFF2-40B4-BE49-F238E27FC236}">
                  <a16:creationId xmlns:a16="http://schemas.microsoft.com/office/drawing/2014/main" id="{55A411A4-9344-471C-844A-E1E03621079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135" name="Rectangle 15">
              <a:extLst>
                <a:ext uri="{FF2B5EF4-FFF2-40B4-BE49-F238E27FC236}">
                  <a16:creationId xmlns:a16="http://schemas.microsoft.com/office/drawing/2014/main" id="{17233F6B-6629-4E9C-BFD2-EBFA46AD153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912" y="1524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4" name="Group 16">
            <a:extLst>
              <a:ext uri="{FF2B5EF4-FFF2-40B4-BE49-F238E27FC236}">
                <a16:creationId xmlns:a16="http://schemas.microsoft.com/office/drawing/2014/main" id="{16B82C27-4FDB-483F-BDD6-F980C37AF5EA}"/>
              </a:ext>
            </a:extLst>
          </p:cNvPr>
          <p:cNvGrpSpPr>
            <a:grpSpLocks/>
          </p:cNvGrpSpPr>
          <p:nvPr/>
        </p:nvGrpSpPr>
        <p:grpSpPr bwMode="auto">
          <a:xfrm>
            <a:off x="82550" y="176213"/>
            <a:ext cx="9474200" cy="161925"/>
            <a:chOff x="48" y="111"/>
            <a:chExt cx="5509" cy="102"/>
          </a:xfrm>
        </p:grpSpPr>
        <p:sp>
          <p:nvSpPr>
            <p:cNvPr id="5137" name="Rectangle 17">
              <a:extLst>
                <a:ext uri="{FF2B5EF4-FFF2-40B4-BE49-F238E27FC236}">
                  <a16:creationId xmlns:a16="http://schemas.microsoft.com/office/drawing/2014/main" id="{6061BDFE-7667-48DF-B663-15246C76D2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138" name="Rectangle 18">
              <a:extLst>
                <a:ext uri="{FF2B5EF4-FFF2-40B4-BE49-F238E27FC236}">
                  <a16:creationId xmlns:a16="http://schemas.microsoft.com/office/drawing/2014/main" id="{94858B39-E5C2-4073-8D4A-D2864D78802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6" name="Group 19">
            <a:extLst>
              <a:ext uri="{FF2B5EF4-FFF2-40B4-BE49-F238E27FC236}">
                <a16:creationId xmlns:a16="http://schemas.microsoft.com/office/drawing/2014/main" id="{DADFA26D-AC9C-43CF-8F79-C4AF5EBF7B59}"/>
              </a:ext>
            </a:extLst>
          </p:cNvPr>
          <p:cNvGrpSpPr>
            <a:grpSpLocks/>
          </p:cNvGrpSpPr>
          <p:nvPr/>
        </p:nvGrpSpPr>
        <p:grpSpPr bwMode="auto">
          <a:xfrm>
            <a:off x="77788" y="176213"/>
            <a:ext cx="9474200" cy="161925"/>
            <a:chOff x="48" y="111"/>
            <a:chExt cx="5509" cy="102"/>
          </a:xfrm>
        </p:grpSpPr>
        <p:sp>
          <p:nvSpPr>
            <p:cNvPr id="5140" name="Rectangle 20">
              <a:extLst>
                <a:ext uri="{FF2B5EF4-FFF2-40B4-BE49-F238E27FC236}">
                  <a16:creationId xmlns:a16="http://schemas.microsoft.com/office/drawing/2014/main" id="{970854DE-D2AF-44C4-943B-92303CAA5AD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141" name="Rectangle 21">
              <a:extLst>
                <a:ext uri="{FF2B5EF4-FFF2-40B4-BE49-F238E27FC236}">
                  <a16:creationId xmlns:a16="http://schemas.microsoft.com/office/drawing/2014/main" id="{D7E7A0F9-50A2-45EA-8373-255BC72BFC3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E96FA-B7EB-4425-A1BF-F7F85C7BCE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id-ID" sz="5400" b="1" dirty="0" err="1">
                <a:latin typeface="Book Antiqua" panose="02040602050305030304" pitchFamily="18" charset="0"/>
              </a:rPr>
              <a:t>Manajemen</a:t>
            </a:r>
            <a:r>
              <a:rPr lang="en-US" altLang="id-ID" sz="5400" b="1" dirty="0">
                <a:latin typeface="Book Antiqua" panose="02040602050305030304" pitchFamily="18" charset="0"/>
              </a:rPr>
              <a:t> </a:t>
            </a:r>
            <a:r>
              <a:rPr lang="en-US" altLang="id-ID" sz="5400" b="1" dirty="0" err="1">
                <a:latin typeface="Book Antiqua" panose="02040602050305030304" pitchFamily="18" charset="0"/>
              </a:rPr>
              <a:t>Sistem</a:t>
            </a:r>
            <a:r>
              <a:rPr lang="en-US" altLang="id-ID" sz="5400" b="1" dirty="0">
                <a:latin typeface="Book Antiqua" panose="02040602050305030304" pitchFamily="18" charset="0"/>
              </a:rPr>
              <a:t> File</a:t>
            </a:r>
            <a:endParaRPr lang="id-ID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1FB681-5B27-4524-8A57-247F2724AB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/>
              <a:t>Oleh : Rahmat Robi Waliyansyah, M.Kom.</a:t>
            </a:r>
          </a:p>
        </p:txBody>
      </p:sp>
    </p:spTree>
    <p:extLst>
      <p:ext uri="{BB962C8B-B14F-4D97-AF65-F5344CB8AC3E}">
        <p14:creationId xmlns:p14="http://schemas.microsoft.com/office/powerpoint/2010/main" val="250884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74F2B19C-C968-4886-8257-66EBB0B91C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7834" y="609600"/>
            <a:ext cx="8667750" cy="838200"/>
          </a:xfrm>
        </p:spPr>
        <p:txBody>
          <a:bodyPr/>
          <a:lstStyle/>
          <a:p>
            <a:pPr algn="ctr" eaLnBrk="1" hangingPunct="1"/>
            <a:r>
              <a:rPr lang="en-US" altLang="id-ID" sz="3800" b="1" dirty="0" err="1">
                <a:latin typeface="Book Antiqua" panose="02040602050305030304" pitchFamily="18" charset="0"/>
              </a:rPr>
              <a:t>Manajemen</a:t>
            </a:r>
            <a:r>
              <a:rPr lang="en-US" altLang="id-ID" sz="3800" b="1" dirty="0">
                <a:latin typeface="Book Antiqua" panose="02040602050305030304" pitchFamily="18" charset="0"/>
              </a:rPr>
              <a:t> </a:t>
            </a:r>
            <a:r>
              <a:rPr lang="en-US" altLang="id-ID" sz="3800" b="1" dirty="0" err="1">
                <a:latin typeface="Book Antiqua" panose="02040602050305030304" pitchFamily="18" charset="0"/>
              </a:rPr>
              <a:t>Sistem</a:t>
            </a:r>
            <a:r>
              <a:rPr lang="en-US" altLang="id-ID" sz="3800" b="1" dirty="0">
                <a:latin typeface="Book Antiqua" panose="02040602050305030304" pitchFamily="18" charset="0"/>
              </a:rPr>
              <a:t> File</a:t>
            </a:r>
          </a:p>
        </p:txBody>
      </p:sp>
      <p:sp>
        <p:nvSpPr>
          <p:cNvPr id="3075" name="Rectangle 4">
            <a:extLst>
              <a:ext uri="{FF2B5EF4-FFF2-40B4-BE49-F238E27FC236}">
                <a16:creationId xmlns:a16="http://schemas.microsoft.com/office/drawing/2014/main" id="{4EED5EB7-ABA0-40D5-9BEA-A453908C8F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60400" y="1981200"/>
            <a:ext cx="8420100" cy="4648200"/>
          </a:xfrm>
        </p:spPr>
        <p:txBody>
          <a:bodyPr/>
          <a:lstStyle/>
          <a:p>
            <a:pPr marL="609600" indent="-609600" algn="just" eaLnBrk="1" hangingPunct="1">
              <a:buFontTx/>
              <a:buAutoNum type="arabicPeriod"/>
            </a:pPr>
            <a:r>
              <a:rPr lang="en-US" altLang="id-ID" dirty="0" err="1"/>
              <a:t>Konsep</a:t>
            </a:r>
            <a:r>
              <a:rPr lang="en-US" altLang="id-ID" dirty="0"/>
              <a:t> File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n-US" altLang="id-ID" dirty="0" err="1"/>
              <a:t>Metode</a:t>
            </a:r>
            <a:r>
              <a:rPr lang="en-US" altLang="id-ID" dirty="0"/>
              <a:t> </a:t>
            </a:r>
            <a:r>
              <a:rPr lang="en-US" altLang="id-ID" dirty="0" err="1"/>
              <a:t>Akses</a:t>
            </a:r>
            <a:endParaRPr lang="en-US" altLang="id-ID" dirty="0"/>
          </a:p>
          <a:p>
            <a:pPr marL="609600" indent="-609600" algn="just" eaLnBrk="1" hangingPunct="1">
              <a:buFontTx/>
              <a:buAutoNum type="arabicPeriod"/>
            </a:pPr>
            <a:r>
              <a:rPr lang="en-US" altLang="id-ID" dirty="0" err="1"/>
              <a:t>Struktur</a:t>
            </a:r>
            <a:r>
              <a:rPr lang="en-US" altLang="id-ID" dirty="0"/>
              <a:t> </a:t>
            </a:r>
            <a:r>
              <a:rPr lang="en-US" altLang="id-ID" dirty="0" err="1"/>
              <a:t>Direktori</a:t>
            </a:r>
            <a:endParaRPr lang="en-US" altLang="id-ID" dirty="0"/>
          </a:p>
          <a:p>
            <a:pPr marL="609600" indent="-609600" algn="just" eaLnBrk="1" hangingPunct="1">
              <a:buFontTx/>
              <a:buAutoNum type="arabicPeriod"/>
            </a:pPr>
            <a:r>
              <a:rPr lang="en-US" altLang="id-ID" dirty="0" err="1"/>
              <a:t>Struktur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File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n-US" altLang="id-ID" dirty="0" err="1"/>
              <a:t>Metode</a:t>
            </a:r>
            <a:r>
              <a:rPr lang="en-US" altLang="id-ID" dirty="0"/>
              <a:t> </a:t>
            </a:r>
            <a:r>
              <a:rPr lang="en-US" altLang="id-ID" dirty="0" err="1"/>
              <a:t>Pengalokasian</a:t>
            </a:r>
            <a:endParaRPr lang="en-US" altLang="id-ID" dirty="0"/>
          </a:p>
          <a:p>
            <a:pPr marL="609600" indent="-609600" algn="just" eaLnBrk="1" hangingPunct="1">
              <a:buFontTx/>
              <a:buAutoNum type="arabicPeriod"/>
            </a:pPr>
            <a:r>
              <a:rPr lang="en-US" altLang="id-ID" dirty="0" err="1"/>
              <a:t>Manajemen</a:t>
            </a:r>
            <a:r>
              <a:rPr lang="en-US" altLang="id-ID" dirty="0"/>
              <a:t> </a:t>
            </a:r>
            <a:r>
              <a:rPr lang="en-US" altLang="id-ID" dirty="0" err="1"/>
              <a:t>Ruang</a:t>
            </a:r>
            <a:r>
              <a:rPr lang="en-US" altLang="id-ID" dirty="0"/>
              <a:t> </a:t>
            </a:r>
            <a:r>
              <a:rPr lang="en-US" altLang="id-ID" dirty="0" err="1"/>
              <a:t>Kosong</a:t>
            </a:r>
            <a:endParaRPr lang="en-US" altLang="id-ID" dirty="0"/>
          </a:p>
          <a:p>
            <a:pPr marL="609600" indent="-609600" algn="just" eaLnBrk="1" hangingPunct="1">
              <a:buFontTx/>
              <a:buAutoNum type="arabicPeriod"/>
            </a:pPr>
            <a:endParaRPr lang="en-US" altLang="id-ID" dirty="0"/>
          </a:p>
          <a:p>
            <a:pPr marL="609600" indent="-609600" algn="just" eaLnBrk="1" hangingPunct="1">
              <a:buFontTx/>
              <a:buAutoNum type="arabicPeriod"/>
            </a:pPr>
            <a:endParaRPr lang="en-US" altLang="id-ID" dirty="0"/>
          </a:p>
          <a:p>
            <a:pPr marL="609600" indent="-609600" algn="just" eaLnBrk="1" hangingPunct="1">
              <a:buFontTx/>
              <a:buAutoNum type="arabicPeriod"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4A0EC9C9-CFC5-4ADD-BA1E-F10048B6AB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Konsep File (1)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63B37D42-6880-4796-B34E-3F4E8333F9E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4591050" cy="4876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id-ID" sz="2400" dirty="0"/>
              <a:t>File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kumpulan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berhubungan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tersimpan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i="1" dirty="0"/>
              <a:t>secondary storage</a:t>
            </a:r>
            <a:endParaRPr lang="en-US" altLang="id-ID" sz="2400" dirty="0"/>
          </a:p>
          <a:p>
            <a:pPr algn="just" eaLnBrk="1" hangingPunct="1">
              <a:lnSpc>
                <a:spcPct val="90000"/>
              </a:lnSpc>
            </a:pPr>
            <a:endParaRPr lang="en-US" altLang="id-ID" sz="2400" dirty="0"/>
          </a:p>
          <a:p>
            <a:pPr algn="just" eaLnBrk="1" hangingPunct="1">
              <a:lnSpc>
                <a:spcPct val="90000"/>
              </a:lnSpc>
            </a:pPr>
            <a:r>
              <a:rPr lang="en-US" altLang="id-ID" sz="2400" dirty="0" err="1"/>
              <a:t>Tipe</a:t>
            </a:r>
            <a:r>
              <a:rPr lang="en-US" altLang="id-ID" sz="2400" dirty="0"/>
              <a:t> file :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000" dirty="0"/>
              <a:t>Data </a:t>
            </a:r>
            <a:r>
              <a:rPr lang="en-US" altLang="id-ID" sz="2000" i="1" dirty="0"/>
              <a:t>(character, numeric, binary)</a:t>
            </a:r>
            <a:endParaRPr lang="en-US" altLang="id-ID" sz="2000" dirty="0"/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000" dirty="0"/>
              <a:t>Program</a:t>
            </a:r>
          </a:p>
          <a:p>
            <a:pPr algn="just" eaLnBrk="1" hangingPunct="1">
              <a:lnSpc>
                <a:spcPct val="90000"/>
              </a:lnSpc>
            </a:pPr>
            <a:endParaRPr lang="en-US" altLang="id-ID" sz="2400" dirty="0"/>
          </a:p>
          <a:p>
            <a:pPr algn="just" eaLnBrk="1" hangingPunct="1">
              <a:lnSpc>
                <a:spcPct val="90000"/>
              </a:lnSpc>
            </a:pPr>
            <a:r>
              <a:rPr lang="en-US" altLang="id-ID" sz="2400" dirty="0" err="1"/>
              <a:t>Penamaan</a:t>
            </a:r>
            <a:r>
              <a:rPr lang="en-US" altLang="id-ID" sz="2400" dirty="0"/>
              <a:t> File </a:t>
            </a:r>
            <a:r>
              <a:rPr lang="en-US" altLang="id-ID" sz="2400" dirty="0">
                <a:sym typeface="Wingdings" panose="05000000000000000000" pitchFamily="2" charset="2"/>
              </a:rPr>
              <a:t> </a:t>
            </a:r>
            <a:r>
              <a:rPr lang="en-US" altLang="id-ID" sz="2400" dirty="0" err="1">
                <a:sym typeface="Wingdings" panose="05000000000000000000" pitchFamily="2" charset="2"/>
              </a:rPr>
              <a:t>terdiri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dari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nama</a:t>
            </a:r>
            <a:r>
              <a:rPr lang="en-US" altLang="id-ID" sz="2400" dirty="0">
                <a:sym typeface="Wingdings" panose="05000000000000000000" pitchFamily="2" charset="2"/>
              </a:rPr>
              <a:t> dan </a:t>
            </a:r>
            <a:r>
              <a:rPr lang="en-US" altLang="id-ID" sz="2400" dirty="0" err="1">
                <a:sym typeface="Wingdings" panose="05000000000000000000" pitchFamily="2" charset="2"/>
              </a:rPr>
              <a:t>ekstensi</a:t>
            </a:r>
            <a:endParaRPr lang="en-US" altLang="id-ID" sz="2400" dirty="0">
              <a:sym typeface="Wingdings" panose="05000000000000000000" pitchFamily="2" charset="2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Contoh</a:t>
            </a:r>
            <a:r>
              <a:rPr lang="en-US" altLang="id-ID" sz="2400" dirty="0"/>
              <a:t> :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endParaRPr lang="en-US" altLang="id-ID" sz="2400" dirty="0"/>
          </a:p>
          <a:p>
            <a:pPr algn="just" eaLnBrk="1" hangingPunct="1">
              <a:lnSpc>
                <a:spcPct val="90000"/>
              </a:lnSpc>
            </a:pPr>
            <a:endParaRPr lang="en-US" altLang="id-ID" sz="2400" dirty="0"/>
          </a:p>
          <a:p>
            <a:pPr lvl="1" algn="just" eaLnBrk="1" hangingPunct="1">
              <a:lnSpc>
                <a:spcPct val="90000"/>
              </a:lnSpc>
            </a:pPr>
            <a:endParaRPr lang="en-US" altLang="id-ID" sz="2000" dirty="0"/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B5DA4D1A-E52B-43CF-B538-DF95A616B6BF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38800" y="2013231"/>
            <a:ext cx="3714750" cy="3441137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928535B1-B7A3-4046-BDBD-B58E2BE26A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 dirty="0" err="1">
                <a:latin typeface="Book Antiqua" panose="02040602050305030304" pitchFamily="18" charset="0"/>
              </a:rPr>
              <a:t>Konsep</a:t>
            </a:r>
            <a:r>
              <a:rPr lang="en-US" altLang="id-ID" sz="3800" b="1" dirty="0">
                <a:latin typeface="Book Antiqua" panose="02040602050305030304" pitchFamily="18" charset="0"/>
              </a:rPr>
              <a:t> File (2)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FC5F32A-5D0E-48D3-A4F3-973CA570890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eaLnBrk="1" hangingPunct="1"/>
            <a:r>
              <a:rPr lang="en-US" altLang="id-ID" sz="2800" dirty="0" err="1"/>
              <a:t>Atribut</a:t>
            </a:r>
            <a:r>
              <a:rPr lang="en-US" altLang="id-ID" sz="2800" dirty="0"/>
              <a:t> file : </a:t>
            </a:r>
          </a:p>
          <a:p>
            <a:pPr lvl="1" eaLnBrk="1" hangingPunct="1"/>
            <a:r>
              <a:rPr lang="en-US" altLang="id-ID" sz="2400" dirty="0"/>
              <a:t>Nama			- Waktu </a:t>
            </a:r>
            <a:r>
              <a:rPr lang="en-US" altLang="id-ID" sz="2400" dirty="0" err="1"/>
              <a:t>pembuatan</a:t>
            </a:r>
            <a:endParaRPr lang="en-US" altLang="id-ID" sz="2400" dirty="0"/>
          </a:p>
          <a:p>
            <a:pPr lvl="1" eaLnBrk="1" hangingPunct="1"/>
            <a:r>
              <a:rPr lang="en-US" altLang="id-ID" sz="2400" dirty="0" err="1"/>
              <a:t>Tipe</a:t>
            </a:r>
            <a:r>
              <a:rPr lang="en-US" altLang="id-ID" sz="2400" dirty="0"/>
              <a:t>  			- </a:t>
            </a:r>
            <a:r>
              <a:rPr lang="en-US" altLang="id-ID" sz="2400" dirty="0" err="1"/>
              <a:t>Identitas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pembuatan</a:t>
            </a:r>
            <a:endParaRPr lang="en-US" altLang="id-ID" sz="2400" dirty="0"/>
          </a:p>
          <a:p>
            <a:pPr lvl="1" eaLnBrk="1" hangingPunct="1"/>
            <a:r>
              <a:rPr lang="en-US" altLang="id-ID" sz="2400" dirty="0" err="1"/>
              <a:t>Lokasi</a:t>
            </a:r>
            <a:r>
              <a:rPr lang="en-US" altLang="id-ID" sz="2400" dirty="0"/>
              <a:t>  			- </a:t>
            </a:r>
            <a:r>
              <a:rPr lang="en-US" altLang="id-ID" sz="2400" dirty="0" err="1"/>
              <a:t>Proteksi</a:t>
            </a:r>
            <a:endParaRPr lang="en-US" altLang="id-ID" sz="2400" dirty="0"/>
          </a:p>
          <a:p>
            <a:pPr lvl="1" eaLnBrk="1" hangingPunct="1"/>
            <a:r>
              <a:rPr lang="en-US" altLang="id-ID" sz="2400" dirty="0" err="1"/>
              <a:t>Ukuran</a:t>
            </a:r>
            <a:r>
              <a:rPr lang="en-US" altLang="id-ID" sz="2400" dirty="0"/>
              <a:t> 			-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lain </a:t>
            </a:r>
            <a:r>
              <a:rPr lang="en-US" altLang="id-ID" sz="2400" dirty="0" err="1"/>
              <a:t>tentang</a:t>
            </a:r>
            <a:r>
              <a:rPr lang="en-US" altLang="id-ID" sz="2400" dirty="0"/>
              <a:t> file</a:t>
            </a:r>
          </a:p>
          <a:p>
            <a:pPr eaLnBrk="1" hangingPunct="1"/>
            <a:endParaRPr lang="en-US" altLang="id-ID" sz="2800" dirty="0"/>
          </a:p>
          <a:p>
            <a:pPr eaLnBrk="1" hangingPunct="1"/>
            <a:r>
              <a:rPr lang="en-US" altLang="id-ID" sz="2800" dirty="0" err="1"/>
              <a:t>Operasi</a:t>
            </a:r>
            <a:r>
              <a:rPr lang="en-US" altLang="id-ID" sz="2800" dirty="0"/>
              <a:t> pada file : </a:t>
            </a:r>
          </a:p>
          <a:p>
            <a:pPr lvl="1" eaLnBrk="1" hangingPunct="1"/>
            <a:r>
              <a:rPr lang="en-US" altLang="id-ID" sz="2400" dirty="0" err="1"/>
              <a:t>Membuat</a:t>
            </a:r>
            <a:r>
              <a:rPr lang="en-US" altLang="id-ID" sz="2400" dirty="0"/>
              <a:t> 		- </a:t>
            </a:r>
            <a:r>
              <a:rPr lang="en-US" altLang="id-ID" sz="2400" dirty="0" err="1"/>
              <a:t>Menulis</a:t>
            </a:r>
            <a:r>
              <a:rPr lang="en-US" altLang="id-ID" sz="2400" dirty="0"/>
              <a:t>  		- </a:t>
            </a:r>
            <a:r>
              <a:rPr lang="en-US" altLang="id-ID" sz="2400" dirty="0" err="1"/>
              <a:t>Membaca</a:t>
            </a:r>
            <a:r>
              <a:rPr lang="en-US" altLang="id-ID" sz="2400" dirty="0"/>
              <a:t> 	</a:t>
            </a:r>
          </a:p>
          <a:p>
            <a:pPr lvl="1" eaLnBrk="1" hangingPunct="1"/>
            <a:r>
              <a:rPr lang="en-US" altLang="id-ID" sz="2400" dirty="0" err="1"/>
              <a:t>Menghapus</a:t>
            </a:r>
            <a:r>
              <a:rPr lang="en-US" altLang="id-ID" sz="2400" dirty="0"/>
              <a:t>		- </a:t>
            </a:r>
            <a:r>
              <a:rPr lang="en-US" altLang="id-ID" sz="2400" dirty="0" err="1"/>
              <a:t>Mencari</a:t>
            </a:r>
            <a:r>
              <a:rPr lang="en-US" altLang="id-ID" sz="2400" dirty="0"/>
              <a:t> 		- </a:t>
            </a:r>
            <a:r>
              <a:rPr lang="en-US" altLang="id-ID" sz="2400" dirty="0" err="1"/>
              <a:t>Membuka</a:t>
            </a:r>
            <a:endParaRPr lang="en-US" altLang="id-ID" sz="2400" dirty="0"/>
          </a:p>
          <a:p>
            <a:pPr lvl="1" eaLnBrk="1" hangingPunct="1"/>
            <a:r>
              <a:rPr lang="en-US" altLang="id-ID" sz="2400" dirty="0" err="1"/>
              <a:t>Menutup</a:t>
            </a:r>
            <a:r>
              <a:rPr lang="en-US" altLang="id-ID" sz="2400" dirty="0"/>
              <a:t> 		- </a:t>
            </a:r>
            <a:r>
              <a:rPr lang="en-US" altLang="id-ID" sz="2400" dirty="0" err="1"/>
              <a:t>Menghapus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menyisakan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atribut</a:t>
            </a:r>
            <a:endParaRPr lang="en-US" altLang="id-ID" sz="2400" dirty="0"/>
          </a:p>
          <a:p>
            <a:pPr eaLnBrk="1" hangingPunct="1">
              <a:buFontTx/>
              <a:buNone/>
            </a:pPr>
            <a:endParaRPr lang="en-US" altLang="id-ID" sz="2800" dirty="0"/>
          </a:p>
          <a:p>
            <a:pPr eaLnBrk="1" hangingPunct="1"/>
            <a:endParaRPr lang="en-US" altLang="id-ID" sz="2800" dirty="0"/>
          </a:p>
          <a:p>
            <a:pPr lvl="1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4B24880-AF96-4410-A6E8-468BCCE1F0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Konsep File (3)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15488269-80DF-4326-B49F-93A4349B6D2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705850" cy="762000"/>
          </a:xfrm>
        </p:spPr>
        <p:txBody>
          <a:bodyPr/>
          <a:lstStyle/>
          <a:p>
            <a:pPr eaLnBrk="1" hangingPunct="1"/>
            <a:r>
              <a:rPr lang="en-US" altLang="id-ID" sz="2800"/>
              <a:t>Tipe File :</a:t>
            </a:r>
          </a:p>
          <a:p>
            <a:pPr eaLnBrk="1" hangingPunct="1"/>
            <a:endParaRPr lang="en-US" altLang="id-ID" sz="2800"/>
          </a:p>
          <a:p>
            <a:pPr lvl="1" eaLnBrk="1" hangingPunct="1"/>
            <a:endParaRPr lang="en-US" altLang="id-ID" sz="2400"/>
          </a:p>
        </p:txBody>
      </p:sp>
      <p:sp>
        <p:nvSpPr>
          <p:cNvPr id="6148" name="Rectangle 6">
            <a:extLst>
              <a:ext uri="{FF2B5EF4-FFF2-40B4-BE49-F238E27FC236}">
                <a16:creationId xmlns:a16="http://schemas.microsoft.com/office/drawing/2014/main" id="{3EE26471-8F9A-4B02-A3CB-799A12669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181600"/>
            <a:ext cx="87058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FontTx/>
              <a:buChar char="•"/>
            </a:pPr>
            <a:endParaRPr lang="en-US" altLang="id-ID" sz="2800">
              <a:latin typeface="Tahoma" panose="020B0604030504040204" pitchFamily="34" charset="0"/>
            </a:endParaRPr>
          </a:p>
          <a:p>
            <a:pPr lvl="1" eaLnBrk="1" hangingPunct="1">
              <a:spcBef>
                <a:spcPct val="20000"/>
              </a:spcBef>
              <a:buClr>
                <a:schemeClr val="hlink"/>
              </a:buClr>
              <a:buFontTx/>
              <a:buChar char="–"/>
            </a:pPr>
            <a:endParaRPr lang="en-US" altLang="id-ID">
              <a:latin typeface="Tahoma" panose="020B0604030504040204" pitchFamily="34" charset="0"/>
            </a:endParaRPr>
          </a:p>
        </p:txBody>
      </p:sp>
      <p:graphicFrame>
        <p:nvGraphicFramePr>
          <p:cNvPr id="10635" name="Group 395">
            <a:extLst>
              <a:ext uri="{FF2B5EF4-FFF2-40B4-BE49-F238E27FC236}">
                <a16:creationId xmlns:a16="http://schemas.microsoft.com/office/drawing/2014/main" id="{2CDBCCDC-5810-420D-BCB2-A14DAF1F44EA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143000" y="1981200"/>
          <a:ext cx="8001000" cy="4343402"/>
        </p:xfrm>
        <a:graphic>
          <a:graphicData uri="http://schemas.openxmlformats.org/drawingml/2006/table">
            <a:tbl>
              <a:tblPr/>
              <a:tblGrid>
                <a:gridCol w="206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02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Jenis berkas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Akhiran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Fungsi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executable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exe, com, bat, bin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program yang siap dijalankan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objek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obj, o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bahasa mesin, kode terkompilasi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78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kode asal (source code)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c, cc, pas, java, asm, a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kode asal dari berbagai bahasa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batch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bat, sh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perintah pada shell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text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txt, doc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data text, document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pengolah kata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wpd, tex, doc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format jenis pengolah data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library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lib, a, DLL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library untuk rutin program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84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print, gambar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ps, dvi, gif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format aSCII atau biner untuk dicetak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0168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archive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arc, zip, tar</a:t>
                      </a:r>
                      <a:endParaRPr kumimoji="0" lang="en-GB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beberapa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berkas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yang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dikumpulkan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menjadi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satu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berkas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Terkadang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dimampatkan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untuk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penyimpanan</a:t>
                      </a:r>
                      <a:endParaRPr kumimoji="0" lang="en-GB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4980682-57F9-4606-AFE0-3F084F185E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Akses (1)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A9D2CCF5-4992-465F-8837-1E4DCDD7B32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524000"/>
            <a:ext cx="8553450" cy="4876800"/>
          </a:xfrm>
        </p:spPr>
        <p:txBody>
          <a:bodyPr/>
          <a:lstStyle/>
          <a:p>
            <a:pPr algn="just" eaLnBrk="1" hangingPunct="1"/>
            <a:r>
              <a:rPr lang="en-US" altLang="id-ID" dirty="0"/>
              <a:t>File </a:t>
            </a:r>
            <a:r>
              <a:rPr lang="en-US" altLang="id-ID" dirty="0" err="1"/>
              <a:t>menyimpan</a:t>
            </a:r>
            <a:r>
              <a:rPr lang="en-US" altLang="id-ID" dirty="0"/>
              <a:t> </a:t>
            </a:r>
            <a:r>
              <a:rPr lang="en-US" altLang="id-ID" dirty="0" err="1"/>
              <a:t>informasi.Apabila</a:t>
            </a:r>
            <a:r>
              <a:rPr lang="en-US" altLang="id-ID" dirty="0"/>
              <a:t> </a:t>
            </a:r>
            <a:r>
              <a:rPr lang="en-US" altLang="id-ID" dirty="0" err="1"/>
              <a:t>digunakan</a:t>
            </a:r>
            <a:r>
              <a:rPr lang="en-US" altLang="id-ID" dirty="0"/>
              <a:t>, </a:t>
            </a:r>
            <a:r>
              <a:rPr lang="en-US" altLang="id-ID" dirty="0" err="1"/>
              <a:t>informasi</a:t>
            </a:r>
            <a:r>
              <a:rPr lang="en-US" altLang="id-ID" dirty="0"/>
              <a:t> </a:t>
            </a:r>
            <a:r>
              <a:rPr lang="en-US" altLang="id-ID" dirty="0" err="1"/>
              <a:t>tersebut</a:t>
            </a:r>
            <a:r>
              <a:rPr lang="en-US" altLang="id-ID" dirty="0"/>
              <a:t>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diakses</a:t>
            </a:r>
            <a:r>
              <a:rPr lang="en-US" altLang="id-ID" dirty="0"/>
              <a:t> dan </a:t>
            </a:r>
            <a:r>
              <a:rPr lang="en-US" altLang="id-ID" dirty="0" err="1"/>
              <a:t>dibaca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endParaRPr lang="en-US" altLang="id-ID" dirty="0"/>
          </a:p>
          <a:p>
            <a:pPr algn="just" eaLnBrk="1" hangingPunct="1"/>
            <a:r>
              <a:rPr lang="en-US" altLang="id-ID" dirty="0" err="1"/>
              <a:t>Terdapat</a:t>
            </a:r>
            <a:r>
              <a:rPr lang="en-US" altLang="id-ID" dirty="0"/>
              <a:t> </a:t>
            </a:r>
            <a:r>
              <a:rPr lang="en-US" altLang="id-ID" dirty="0" err="1"/>
              <a:t>beberapa</a:t>
            </a:r>
            <a:r>
              <a:rPr lang="en-US" altLang="id-ID" dirty="0"/>
              <a:t> </a:t>
            </a:r>
            <a:r>
              <a:rPr lang="en-US" altLang="id-ID" dirty="0" err="1"/>
              <a:t>cara</a:t>
            </a:r>
            <a:r>
              <a:rPr lang="en-US" altLang="id-ID" dirty="0"/>
              <a:t> </a:t>
            </a:r>
            <a:r>
              <a:rPr lang="en-US" altLang="id-ID" dirty="0" err="1"/>
              <a:t>mengakses</a:t>
            </a:r>
            <a:r>
              <a:rPr lang="en-US" altLang="id-ID" dirty="0"/>
              <a:t> </a:t>
            </a:r>
            <a:r>
              <a:rPr lang="en-US" altLang="id-ID" dirty="0" err="1"/>
              <a:t>informasi</a:t>
            </a:r>
            <a:r>
              <a:rPr lang="en-US" altLang="id-ID" dirty="0"/>
              <a:t> pada file, </a:t>
            </a:r>
            <a:r>
              <a:rPr lang="en-US" altLang="id-ID" dirty="0" err="1"/>
              <a:t>yaitu</a:t>
            </a:r>
            <a:r>
              <a:rPr lang="en-US" altLang="id-ID" dirty="0"/>
              <a:t> :</a:t>
            </a:r>
          </a:p>
          <a:p>
            <a:pPr lvl="1" algn="just" eaLnBrk="1" hangingPunct="1"/>
            <a:r>
              <a:rPr lang="en-US" altLang="id-ID" dirty="0"/>
              <a:t>Sequential Access</a:t>
            </a:r>
          </a:p>
          <a:p>
            <a:pPr lvl="1" algn="just" eaLnBrk="1" hangingPunct="1"/>
            <a:r>
              <a:rPr lang="en-US" altLang="id-ID" dirty="0"/>
              <a:t>Direct Access</a:t>
            </a:r>
          </a:p>
          <a:p>
            <a:pPr lvl="1" algn="just" eaLnBrk="1" hangingPunct="1"/>
            <a:r>
              <a:rPr lang="en-US" altLang="id-ID" dirty="0"/>
              <a:t>Other </a:t>
            </a:r>
            <a:r>
              <a:rPr lang="en-US" altLang="id-ID" dirty="0" err="1"/>
              <a:t>Acces</a:t>
            </a:r>
            <a:r>
              <a:rPr lang="en-US" altLang="id-ID" dirty="0"/>
              <a:t> </a:t>
            </a:r>
            <a:r>
              <a:rPr lang="en-US" altLang="id-ID" dirty="0" err="1"/>
              <a:t>Methode</a:t>
            </a:r>
            <a:endParaRPr lang="en-US" altLang="id-ID" dirty="0"/>
          </a:p>
          <a:p>
            <a:pPr algn="just" eaLnBrk="1" hangingPunct="1">
              <a:buFontTx/>
              <a:buNone/>
            </a:pPr>
            <a:endParaRPr lang="en-US" altLang="id-ID" dirty="0"/>
          </a:p>
          <a:p>
            <a:pPr algn="just" eaLnBrk="1" hangingPunct="1"/>
            <a:endParaRPr lang="en-US" altLang="id-ID" dirty="0"/>
          </a:p>
          <a:p>
            <a:pPr lvl="1" algn="just"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334A4D2-CC12-4C5F-9119-850C2A0F2C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Akses (2)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B3642625-6618-43B2-8DA2-8319DA710F9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Sequential </a:t>
            </a:r>
            <a:r>
              <a:rPr lang="en-US" altLang="id-ID" sz="2800" dirty="0" err="1"/>
              <a:t>Acces</a:t>
            </a:r>
            <a:endParaRPr lang="en-US" altLang="id-ID" sz="2800" dirty="0"/>
          </a:p>
          <a:p>
            <a:pPr lvl="1" algn="just" eaLnBrk="1" hangingPunct="1"/>
            <a:r>
              <a:rPr lang="en-US" altLang="id-ID" sz="2400" dirty="0" err="1"/>
              <a:t>Membaca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semua</a:t>
            </a:r>
            <a:r>
              <a:rPr lang="en-US" altLang="id-ID" sz="2400" dirty="0"/>
              <a:t> bytes/ record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awal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melompat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bisa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melakukan</a:t>
            </a:r>
            <a:r>
              <a:rPr lang="en-US" altLang="id-ID" sz="2400" dirty="0"/>
              <a:t> rewind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backup</a:t>
            </a:r>
          </a:p>
          <a:p>
            <a:pPr lvl="1" algn="just" eaLnBrk="1" hangingPunct="1"/>
            <a:r>
              <a:rPr lang="en-US" altLang="id-ID" sz="2400" dirty="0" err="1"/>
              <a:t>Baik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jika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digunakan</a:t>
            </a:r>
            <a:r>
              <a:rPr lang="en-US" altLang="id-ID" sz="2400" dirty="0"/>
              <a:t> pada pita </a:t>
            </a:r>
            <a:r>
              <a:rPr lang="en-US" altLang="id-ID" sz="2400" dirty="0" err="1"/>
              <a:t>magnetik</a:t>
            </a:r>
            <a:endParaRPr lang="en-US" altLang="id-ID" sz="2400" dirty="0"/>
          </a:p>
          <a:p>
            <a:pPr lvl="1" algn="just" eaLnBrk="1" hangingPunct="1"/>
            <a:endParaRPr lang="en-US" altLang="id-ID" sz="2400" dirty="0"/>
          </a:p>
          <a:p>
            <a:pPr algn="just" eaLnBrk="1" hangingPunct="1">
              <a:buFontTx/>
              <a:buNone/>
            </a:pPr>
            <a:endParaRPr lang="en-US" altLang="id-ID" sz="28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8196" name="Picture 4">
            <a:extLst>
              <a:ext uri="{FF2B5EF4-FFF2-40B4-BE49-F238E27FC236}">
                <a16:creationId xmlns:a16="http://schemas.microsoft.com/office/drawing/2014/main" id="{2B96A353-9F31-4BA4-94E4-CFB52EBB14F6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00" y="3733800"/>
            <a:ext cx="6096000" cy="1754188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2EB6C69-5498-438C-B79F-1553469B4A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Akses (3)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ADC58937-30C8-44BE-BCA6-8F17D834CF3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676400"/>
            <a:ext cx="8553450" cy="4724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Direct Access</a:t>
            </a:r>
          </a:p>
          <a:p>
            <a:pPr lvl="1" algn="just" eaLnBrk="1" hangingPunct="1"/>
            <a:r>
              <a:rPr lang="en-US" altLang="id-ID" sz="2400" dirty="0"/>
              <a:t>Bytes/ record </a:t>
            </a:r>
            <a:r>
              <a:rPr lang="en-US" altLang="id-ID" sz="2400" dirty="0" err="1"/>
              <a:t>dibaca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terurut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 err="1"/>
              <a:t>Penting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basis data</a:t>
            </a:r>
          </a:p>
          <a:p>
            <a:pPr lvl="1" algn="just" eaLnBrk="1" hangingPunct="1"/>
            <a:r>
              <a:rPr lang="en-US" altLang="id-ID" sz="2400" dirty="0"/>
              <a:t>File </a:t>
            </a:r>
            <a:r>
              <a:rPr lang="en-US" altLang="id-ID" sz="2400" dirty="0" err="1"/>
              <a:t>dilihat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sebagai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sederetan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berindeks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 err="1"/>
              <a:t>Pembacaan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berupa</a:t>
            </a:r>
            <a:endParaRPr lang="en-US" altLang="id-ID" sz="2400" dirty="0"/>
          </a:p>
          <a:p>
            <a:pPr lvl="2" algn="just" eaLnBrk="1" hangingPunct="1"/>
            <a:r>
              <a:rPr lang="en-US" altLang="id-ID" sz="2000" dirty="0" err="1"/>
              <a:t>Memindahkan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penanda</a:t>
            </a:r>
            <a:r>
              <a:rPr lang="en-US" altLang="id-ID" sz="2000" dirty="0"/>
              <a:t> file (seek), </a:t>
            </a:r>
            <a:r>
              <a:rPr lang="en-US" altLang="id-ID" sz="2000" dirty="0" err="1"/>
              <a:t>kemudian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baca</a:t>
            </a:r>
            <a:r>
              <a:rPr lang="en-US" altLang="id-ID" sz="2000" dirty="0"/>
              <a:t> </a:t>
            </a:r>
          </a:p>
          <a:p>
            <a:pPr lvl="2" algn="just" eaLnBrk="1" hangingPunct="1"/>
            <a:r>
              <a:rPr lang="en-US" altLang="id-ID" sz="2000" dirty="0"/>
              <a:t>Baca dan </a:t>
            </a:r>
            <a:r>
              <a:rPr lang="en-US" altLang="id-ID" sz="2000" dirty="0" err="1"/>
              <a:t>kemudian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pindahkan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penanda</a:t>
            </a:r>
            <a:r>
              <a:rPr lang="en-US" altLang="id-ID" sz="2000" dirty="0"/>
              <a:t> file</a:t>
            </a:r>
          </a:p>
          <a:p>
            <a:pPr lvl="1" algn="just" eaLnBrk="1" hangingPunct="1"/>
            <a:r>
              <a:rPr lang="en-US" altLang="id-ID" sz="2400" dirty="0" err="1"/>
              <a:t>Metode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akses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berdasarkan</a:t>
            </a:r>
            <a:r>
              <a:rPr lang="en-US" altLang="id-ID" sz="2400" dirty="0"/>
              <a:t> model disk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suatu</a:t>
            </a:r>
            <a:r>
              <a:rPr lang="en-US" altLang="id-ID" sz="2400" dirty="0"/>
              <a:t> file, </a:t>
            </a:r>
            <a:r>
              <a:rPr lang="en-US" altLang="id-ID" sz="2400" dirty="0" err="1"/>
              <a:t>memungkinkan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acak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sembarang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file, </a:t>
            </a:r>
            <a:r>
              <a:rPr lang="en-US" altLang="id-ID" sz="2400" dirty="0" err="1"/>
              <a:t>memungkinkan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acak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dibaca</a:t>
            </a:r>
            <a:r>
              <a:rPr lang="en-US" altLang="id-ID" sz="2400" dirty="0"/>
              <a:t>/ </a:t>
            </a:r>
            <a:r>
              <a:rPr lang="en-US" altLang="id-ID" sz="2400" dirty="0" err="1"/>
              <a:t>ditulis</a:t>
            </a:r>
            <a:r>
              <a:rPr lang="en-US" altLang="id-ID" sz="2400" dirty="0"/>
              <a:t> </a:t>
            </a:r>
          </a:p>
          <a:p>
            <a:pPr algn="just" eaLnBrk="1" hangingPunct="1">
              <a:buFontTx/>
              <a:buNone/>
            </a:pPr>
            <a:endParaRPr lang="en-US" altLang="id-ID" sz="28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ADED0E56-A427-4D96-AE91-6C3EE98B16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Akses (4)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A5ECB56-22F1-4452-9D83-F1B340AC107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905000"/>
            <a:ext cx="8553450" cy="44958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Other Access </a:t>
            </a:r>
            <a:r>
              <a:rPr lang="en-US" altLang="id-ID" sz="2800" dirty="0" err="1"/>
              <a:t>Methode</a:t>
            </a:r>
            <a:endParaRPr lang="en-US" altLang="id-ID" sz="2800" dirty="0"/>
          </a:p>
          <a:p>
            <a:pPr lvl="1" algn="just" eaLnBrk="1" hangingPunct="1"/>
            <a:r>
              <a:rPr lang="en-US" altLang="id-ID" sz="2400" dirty="0" err="1"/>
              <a:t>Metode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akses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lainnya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dibangunkan</a:t>
            </a:r>
            <a:r>
              <a:rPr lang="en-US" altLang="id-ID" sz="2400" dirty="0"/>
              <a:t>/</a:t>
            </a:r>
            <a:r>
              <a:rPr lang="en-US" altLang="id-ID" sz="2400" dirty="0" err="1"/>
              <a:t>dikembangkan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berdasarkan</a:t>
            </a:r>
            <a:r>
              <a:rPr lang="en-US" altLang="id-ID" sz="2400" dirty="0"/>
              <a:t> direct access </a:t>
            </a:r>
            <a:r>
              <a:rPr lang="en-US" altLang="id-ID" sz="2400" dirty="0" err="1"/>
              <a:t>methode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 err="1"/>
              <a:t>Biasanya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melibatkan</a:t>
            </a:r>
            <a:r>
              <a:rPr lang="en-US" altLang="id-ID" sz="2400" dirty="0"/>
              <a:t> proses </a:t>
            </a:r>
            <a:r>
              <a:rPr lang="en-US" altLang="id-ID" sz="2400" dirty="0" err="1"/>
              <a:t>pembuatan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indeks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file</a:t>
            </a:r>
          </a:p>
          <a:p>
            <a:pPr lvl="1" algn="just" eaLnBrk="1" hangingPunct="1"/>
            <a:r>
              <a:rPr lang="en-US" altLang="id-ID" sz="2400" dirty="0" err="1"/>
              <a:t>Indeks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seperti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indeks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bagian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akhir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buku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berisi</a:t>
            </a:r>
            <a:r>
              <a:rPr lang="en-US" altLang="id-ID" sz="2400" dirty="0"/>
              <a:t> pointer-pointer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blok-blok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tertentu</a:t>
            </a:r>
            <a:r>
              <a:rPr lang="en-US" altLang="id-ID" sz="2400" dirty="0"/>
              <a:t>.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menentukan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masukan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file, </a:t>
            </a:r>
            <a:r>
              <a:rPr lang="en-US" altLang="id-ID" sz="2400" dirty="0" err="1"/>
              <a:t>pertama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dicari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indek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kemudian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menggunakan</a:t>
            </a:r>
            <a:r>
              <a:rPr lang="en-US" altLang="id-ID" sz="2400" dirty="0"/>
              <a:t> pointer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mengakses</a:t>
            </a:r>
            <a:r>
              <a:rPr lang="en-US" altLang="id-ID" sz="2400" dirty="0"/>
              <a:t> file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langsung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menemukan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masukan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tepat</a:t>
            </a:r>
            <a:endParaRPr lang="en-US" altLang="id-ID" sz="2400" dirty="0"/>
          </a:p>
          <a:p>
            <a:pPr algn="just" eaLnBrk="1" hangingPunct="1">
              <a:buFontTx/>
              <a:buNone/>
            </a:pPr>
            <a:endParaRPr lang="en-US" altLang="id-ID" sz="28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95FC4F6-1446-4EE2-87D2-6E5C024A70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Struktur Direktori (1)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92E5C605-24FF-47A7-9249-15278DD7FDF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1066800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Direktori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adalah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kumpulan</a:t>
            </a:r>
            <a:r>
              <a:rPr lang="en-US" altLang="id-ID" sz="2800" dirty="0"/>
              <a:t> nodes yang </a:t>
            </a:r>
            <a:r>
              <a:rPr lang="en-US" altLang="id-ID" sz="2800" dirty="0" err="1"/>
              <a:t>berisi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informasi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mengenai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semua</a:t>
            </a:r>
            <a:r>
              <a:rPr lang="en-US" altLang="id-ID" sz="2800" dirty="0"/>
              <a:t> file </a:t>
            </a:r>
          </a:p>
          <a:p>
            <a:pPr algn="just" eaLnBrk="1" hangingPunct="1">
              <a:buFontTx/>
              <a:buNone/>
            </a:pPr>
            <a:endParaRPr lang="en-US" altLang="id-ID" sz="28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27FC8442-3D2C-4F6E-B801-49E5CB047049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4600" y="2362200"/>
            <a:ext cx="3276600" cy="2147888"/>
          </a:xfrm>
          <a:noFill/>
        </p:spPr>
      </p:pic>
      <p:sp>
        <p:nvSpPr>
          <p:cNvPr id="11269" name="Rectangle 6">
            <a:extLst>
              <a:ext uri="{FF2B5EF4-FFF2-40B4-BE49-F238E27FC236}">
                <a16:creationId xmlns:a16="http://schemas.microsoft.com/office/drawing/2014/main" id="{D8489FDC-BB14-4A67-8A6D-A3973F591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4724400"/>
            <a:ext cx="85534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chemeClr val="accent1"/>
              </a:buClr>
              <a:buFontTx/>
              <a:buChar char="•"/>
            </a:pPr>
            <a:r>
              <a:rPr lang="en-US" altLang="id-ID" sz="2800" dirty="0" err="1">
                <a:latin typeface="Tahoma" panose="020B0604030504040204" pitchFamily="34" charset="0"/>
              </a:rPr>
              <a:t>Baik</a:t>
            </a:r>
            <a:r>
              <a:rPr lang="en-US" altLang="id-ID" sz="2800" dirty="0">
                <a:latin typeface="Tahoma" panose="020B0604030504040204" pitchFamily="34" charset="0"/>
              </a:rPr>
              <a:t> </a:t>
            </a:r>
            <a:r>
              <a:rPr lang="en-US" altLang="id-ID" sz="2800" dirty="0" err="1">
                <a:latin typeface="Tahoma" panose="020B0604030504040204" pitchFamily="34" charset="0"/>
              </a:rPr>
              <a:t>struktur</a:t>
            </a:r>
            <a:r>
              <a:rPr lang="en-US" altLang="id-ID" sz="2800" dirty="0">
                <a:latin typeface="Tahoma" panose="020B0604030504040204" pitchFamily="34" charset="0"/>
              </a:rPr>
              <a:t> </a:t>
            </a:r>
            <a:r>
              <a:rPr lang="en-US" altLang="id-ID" sz="2800" dirty="0" err="1">
                <a:latin typeface="Tahoma" panose="020B0604030504040204" pitchFamily="34" charset="0"/>
              </a:rPr>
              <a:t>direktori</a:t>
            </a:r>
            <a:r>
              <a:rPr lang="en-US" altLang="id-ID" sz="2800" dirty="0">
                <a:latin typeface="Tahoma" panose="020B0604030504040204" pitchFamily="34" charset="0"/>
              </a:rPr>
              <a:t> </a:t>
            </a:r>
            <a:r>
              <a:rPr lang="en-US" altLang="id-ID" sz="2800" dirty="0" err="1">
                <a:latin typeface="Tahoma" panose="020B0604030504040204" pitchFamily="34" charset="0"/>
              </a:rPr>
              <a:t>maupun</a:t>
            </a:r>
            <a:r>
              <a:rPr lang="en-US" altLang="id-ID" sz="2800" dirty="0">
                <a:latin typeface="Tahoma" panose="020B0604030504040204" pitchFamily="34" charset="0"/>
              </a:rPr>
              <a:t> file </a:t>
            </a:r>
            <a:r>
              <a:rPr lang="en-US" altLang="id-ID" sz="2800" dirty="0" err="1">
                <a:latin typeface="Tahoma" panose="020B0604030504040204" pitchFamily="34" charset="0"/>
              </a:rPr>
              <a:t>berada</a:t>
            </a:r>
            <a:r>
              <a:rPr lang="en-US" altLang="id-ID" sz="2800" dirty="0">
                <a:latin typeface="Tahoma" panose="020B0604030504040204" pitchFamily="34" charset="0"/>
              </a:rPr>
              <a:t> pada disk</a:t>
            </a:r>
          </a:p>
          <a:p>
            <a:pPr algn="just" eaLnBrk="1" hangingPunct="1">
              <a:spcBef>
                <a:spcPct val="20000"/>
              </a:spcBef>
              <a:buClr>
                <a:schemeClr val="accent1"/>
              </a:buClr>
              <a:buFontTx/>
              <a:buChar char="•"/>
            </a:pPr>
            <a:endParaRPr lang="en-US" altLang="id-ID" sz="2800" dirty="0">
              <a:latin typeface="Tahoma" panose="020B0604030504040204" pitchFamily="34" charset="0"/>
            </a:endParaRPr>
          </a:p>
          <a:p>
            <a:pPr algn="just" eaLnBrk="1" hangingPunct="1">
              <a:spcBef>
                <a:spcPct val="20000"/>
              </a:spcBef>
              <a:buClr>
                <a:schemeClr val="accent1"/>
              </a:buClr>
            </a:pPr>
            <a:endParaRPr lang="en-US" altLang="id-ID" sz="2800" dirty="0">
              <a:latin typeface="Tahoma" panose="020B0604030504040204" pitchFamily="34" charset="0"/>
            </a:endParaRPr>
          </a:p>
          <a:p>
            <a:pPr algn="just" eaLnBrk="1" hangingPunct="1">
              <a:spcBef>
                <a:spcPct val="20000"/>
              </a:spcBef>
              <a:buClr>
                <a:schemeClr val="accent1"/>
              </a:buClr>
              <a:buFontTx/>
              <a:buChar char="•"/>
            </a:pPr>
            <a:endParaRPr lang="en-US" altLang="id-ID" sz="2800" dirty="0">
              <a:latin typeface="Tahoma" panose="020B0604030504040204" pitchFamily="34" charset="0"/>
            </a:endParaRPr>
          </a:p>
          <a:p>
            <a:pPr lvl="1" algn="just" eaLnBrk="1" hangingPunct="1">
              <a:spcBef>
                <a:spcPct val="20000"/>
              </a:spcBef>
              <a:buClr>
                <a:schemeClr val="hlink"/>
              </a:buClr>
              <a:buFontTx/>
              <a:buChar char="–"/>
            </a:pPr>
            <a:endParaRPr lang="en-US" altLang="id-ID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112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16C22A95-CF89-43D8-A2FF-BD28B63D5A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Struktur Direktori (2)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B16961E5-4EC2-4154-A293-97FD8B4747F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Operasi</a:t>
            </a:r>
            <a:r>
              <a:rPr lang="en-US" altLang="id-ID" sz="2800" dirty="0"/>
              <a:t> pada </a:t>
            </a:r>
            <a:r>
              <a:rPr lang="en-US" altLang="id-ID" sz="2800" dirty="0" err="1"/>
              <a:t>direktori</a:t>
            </a:r>
            <a:r>
              <a:rPr lang="en-US" altLang="id-ID" sz="2800" dirty="0"/>
              <a:t> : </a:t>
            </a:r>
          </a:p>
          <a:p>
            <a:pPr lvl="1" algn="just" eaLnBrk="1" hangingPunct="1"/>
            <a:r>
              <a:rPr lang="en-US" altLang="id-ID" sz="2400" dirty="0" err="1"/>
              <a:t>Mencari</a:t>
            </a:r>
            <a:r>
              <a:rPr lang="en-US" altLang="id-ID" sz="2400" dirty="0"/>
              <a:t> file		- </a:t>
            </a:r>
            <a:r>
              <a:rPr lang="en-US" altLang="id-ID" sz="2400" dirty="0" err="1"/>
              <a:t>Membuat</a:t>
            </a:r>
            <a:r>
              <a:rPr lang="en-US" altLang="id-ID" sz="2400" dirty="0"/>
              <a:t> file	</a:t>
            </a:r>
          </a:p>
          <a:p>
            <a:pPr lvl="1" algn="just" eaLnBrk="1" hangingPunct="1"/>
            <a:r>
              <a:rPr lang="en-US" altLang="id-ID" sz="2400" dirty="0" err="1"/>
              <a:t>Menghapus</a:t>
            </a:r>
            <a:r>
              <a:rPr lang="en-US" altLang="id-ID" sz="2400" dirty="0"/>
              <a:t> file	- </a:t>
            </a:r>
            <a:r>
              <a:rPr lang="en-US" altLang="id-ID" sz="2400" dirty="0" err="1"/>
              <a:t>Melihat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 err="1"/>
              <a:t>Ubah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nama</a:t>
            </a:r>
            <a:r>
              <a:rPr lang="en-US" altLang="id-ID" sz="2400" dirty="0"/>
              <a:t> file	- Traverse 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file</a:t>
            </a:r>
          </a:p>
          <a:p>
            <a:pPr lvl="1" algn="just" eaLnBrk="1" hangingPunct="1"/>
            <a:r>
              <a:rPr lang="en-US" altLang="id-ID" sz="2400" dirty="0" err="1"/>
              <a:t>Membuka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r>
              <a:rPr lang="en-US" altLang="id-ID" sz="2400" dirty="0"/>
              <a:t>	- </a:t>
            </a:r>
            <a:r>
              <a:rPr lang="en-US" altLang="id-ID" sz="2400" dirty="0" err="1"/>
              <a:t>Menutup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endParaRPr lang="en-US" altLang="id-ID" sz="2400" dirty="0"/>
          </a:p>
          <a:p>
            <a:pPr algn="just" eaLnBrk="1" hangingPunct="1"/>
            <a:endParaRPr lang="en-US" altLang="id-ID" sz="2800" dirty="0"/>
          </a:p>
          <a:p>
            <a:pPr algn="just" eaLnBrk="1" hangingPunct="1"/>
            <a:r>
              <a:rPr lang="en-US" altLang="id-ID" sz="2800" dirty="0" err="1"/>
              <a:t>Struktur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Direktori</a:t>
            </a:r>
            <a:r>
              <a:rPr lang="en-US" altLang="id-ID" sz="2800" dirty="0"/>
              <a:t> :</a:t>
            </a:r>
          </a:p>
          <a:p>
            <a:pPr lvl="1" algn="just" eaLnBrk="1" hangingPunct="1"/>
            <a:r>
              <a:rPr lang="en-US" altLang="id-ID" sz="2400" dirty="0"/>
              <a:t>Single Level Directory</a:t>
            </a:r>
          </a:p>
          <a:p>
            <a:pPr lvl="1" algn="just" eaLnBrk="1" hangingPunct="1"/>
            <a:r>
              <a:rPr lang="en-US" altLang="id-ID" sz="2400" dirty="0"/>
              <a:t>Two Level Directory</a:t>
            </a:r>
          </a:p>
          <a:p>
            <a:pPr lvl="1" algn="just" eaLnBrk="1" hangingPunct="1"/>
            <a:r>
              <a:rPr lang="en-US" altLang="id-ID" sz="2400" dirty="0"/>
              <a:t>Tree-Structured Directory</a:t>
            </a:r>
          </a:p>
          <a:p>
            <a:pPr lvl="1" algn="just" eaLnBrk="1" hangingPunct="1"/>
            <a:endParaRPr lang="en-US" altLang="id-ID" sz="2400" dirty="0"/>
          </a:p>
          <a:p>
            <a:pPr algn="just" eaLnBrk="1" hangingPunct="1">
              <a:buFontTx/>
              <a:buNone/>
            </a:pPr>
            <a:endParaRPr lang="en-US" altLang="id-ID" sz="28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DE64A95E-BCB9-4030-A04E-5CA52C3E64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Struktur Direktori (3)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566924C9-996B-41A0-BE16-82202675DC4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Single Level Directory</a:t>
            </a:r>
          </a:p>
          <a:p>
            <a:pPr lvl="1" algn="just" eaLnBrk="1" hangingPunct="1"/>
            <a:r>
              <a:rPr lang="en-US" altLang="id-ID" sz="2400" dirty="0" err="1"/>
              <a:t>Semua</a:t>
            </a:r>
            <a:r>
              <a:rPr lang="en-US" altLang="id-ID" sz="2400" dirty="0"/>
              <a:t> file </a:t>
            </a:r>
            <a:r>
              <a:rPr lang="en-US" altLang="id-ID" sz="2400" dirty="0" err="1"/>
              <a:t>terdapat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direktori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sama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 err="1"/>
              <a:t>Tiap</a:t>
            </a:r>
            <a:r>
              <a:rPr lang="en-US" altLang="id-ID" sz="2400" dirty="0"/>
              <a:t> file </a:t>
            </a:r>
            <a:r>
              <a:rPr lang="en-US" altLang="id-ID" sz="2400" dirty="0" err="1"/>
              <a:t>memiliki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nama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unik</a:t>
            </a:r>
            <a:r>
              <a:rPr lang="en-US" altLang="id-ID" sz="2400" dirty="0"/>
              <a:t> </a:t>
            </a:r>
          </a:p>
          <a:p>
            <a:pPr algn="just" eaLnBrk="1" hangingPunct="1">
              <a:buFontTx/>
              <a:buNone/>
            </a:pPr>
            <a:endParaRPr lang="en-US" altLang="id-ID" sz="28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10922274-2E91-49A9-8317-19CE240E2BA7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3048000"/>
            <a:ext cx="3505200" cy="1952625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A7F99BD8-5288-4D90-814C-D7D7DA27BE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Struktur Direktori (4)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A2C76E2E-82E7-466E-B521-56E4DA02F9F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Two Level Directory</a:t>
            </a:r>
          </a:p>
          <a:p>
            <a:pPr lvl="1" algn="just" eaLnBrk="1" hangingPunct="1"/>
            <a:r>
              <a:rPr lang="en-US" altLang="id-ID" sz="2400" dirty="0" err="1"/>
              <a:t>Membuat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terpisah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tiap</a:t>
            </a:r>
            <a:r>
              <a:rPr lang="en-US" altLang="id-ID" sz="2400" dirty="0"/>
              <a:t> user</a:t>
            </a:r>
          </a:p>
          <a:p>
            <a:pPr lvl="1" algn="just" eaLnBrk="1" hangingPunct="1"/>
            <a:r>
              <a:rPr lang="en-US" altLang="id-ID" sz="2400" dirty="0" err="1"/>
              <a:t>Terdapat</a:t>
            </a:r>
            <a:r>
              <a:rPr lang="en-US" altLang="id-ID" sz="2400" dirty="0"/>
              <a:t> User File Directory (UFD) dan Master File Directory</a:t>
            </a:r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14340" name="Picture 6">
            <a:extLst>
              <a:ext uri="{FF2B5EF4-FFF2-40B4-BE49-F238E27FC236}">
                <a16:creationId xmlns:a16="http://schemas.microsoft.com/office/drawing/2014/main" id="{E2A46E75-16A2-484B-B0BF-9AB9BEAFC54B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4600" y="3200400"/>
            <a:ext cx="3429000" cy="2255838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025CAA3-B4F5-4177-896A-956AF8F723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Struktur Direktori (5)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7A0FC7C0-2C36-44A3-A9D8-FF67CD22642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Tree Structured Directory</a:t>
            </a:r>
          </a:p>
          <a:p>
            <a:pPr lvl="1" algn="just" eaLnBrk="1" hangingPunct="1"/>
            <a:r>
              <a:rPr lang="en-US" altLang="id-ID" sz="2400" dirty="0" err="1"/>
              <a:t>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mengandung</a:t>
            </a:r>
            <a:r>
              <a:rPr lang="en-US" altLang="id-ID" sz="2400" dirty="0"/>
              <a:t> file dan </a:t>
            </a:r>
            <a:r>
              <a:rPr lang="en-US" altLang="id-ID" sz="2400" dirty="0" err="1"/>
              <a:t>subdirektori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/>
              <a:t>Current Directory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baru-baru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digunakan</a:t>
            </a:r>
            <a:endParaRPr lang="en-US" altLang="id-ID" sz="24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15364" name="Picture 6">
            <a:extLst>
              <a:ext uri="{FF2B5EF4-FFF2-40B4-BE49-F238E27FC236}">
                <a16:creationId xmlns:a16="http://schemas.microsoft.com/office/drawing/2014/main" id="{CF5B2635-701E-44B0-9B9A-3E5966A5DF84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3276600"/>
            <a:ext cx="4133850" cy="2538413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03CC302-36E8-425F-9516-8C9D8CEEBD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Struktur Direktori (6)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D4D969D-8234-4E41-B422-FE8481D49CC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Acyclic Graph Directory</a:t>
            </a:r>
          </a:p>
          <a:p>
            <a:pPr lvl="1" algn="just" eaLnBrk="1" hangingPunct="1"/>
            <a:r>
              <a:rPr lang="en-US" altLang="id-ID" sz="2400" dirty="0" err="1"/>
              <a:t>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mengandung</a:t>
            </a:r>
            <a:r>
              <a:rPr lang="en-US" altLang="id-ID" sz="2400" dirty="0"/>
              <a:t> file dan </a:t>
            </a:r>
            <a:r>
              <a:rPr lang="en-US" altLang="id-ID" sz="2400" dirty="0" err="1"/>
              <a:t>subdirektori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/>
              <a:t>Current Directory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direktori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baru-baru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digunakan</a:t>
            </a:r>
            <a:endParaRPr lang="en-US" altLang="id-ID" sz="2400" dirty="0"/>
          </a:p>
          <a:p>
            <a:pPr algn="just" eaLnBrk="1" hangingPunct="1"/>
            <a:endParaRPr lang="en-US" altLang="id-ID" sz="28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020266AB-35ED-43DF-AFD4-A4BD1345D852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3276600"/>
            <a:ext cx="4133850" cy="2538413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F45870F3-7A0C-454F-AD88-35BED2DFA3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 dirty="0" err="1">
                <a:latin typeface="Book Antiqua" panose="02040602050305030304" pitchFamily="18" charset="0"/>
              </a:rPr>
              <a:t>Struktur</a:t>
            </a:r>
            <a:r>
              <a:rPr lang="en-US" altLang="id-ID" sz="3800" b="1" dirty="0">
                <a:latin typeface="Book Antiqua" panose="02040602050305030304" pitchFamily="18" charset="0"/>
              </a:rPr>
              <a:t> </a:t>
            </a:r>
            <a:r>
              <a:rPr lang="en-US" altLang="id-ID" sz="3800" b="1" dirty="0" err="1">
                <a:latin typeface="Book Antiqua" panose="02040602050305030304" pitchFamily="18" charset="0"/>
              </a:rPr>
              <a:t>Sistem</a:t>
            </a:r>
            <a:r>
              <a:rPr lang="en-US" altLang="id-ID" sz="3800" b="1" dirty="0">
                <a:latin typeface="Book Antiqua" panose="02040602050305030304" pitchFamily="18" charset="0"/>
              </a:rPr>
              <a:t> File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2EF278F6-4157-493A-8FE1-0D80BE55F28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42950" y="1295400"/>
            <a:ext cx="8553450" cy="51054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id-ID" sz="2800" dirty="0" err="1"/>
              <a:t>Struktur</a:t>
            </a:r>
            <a:r>
              <a:rPr lang="en-US" altLang="id-ID" sz="2800" dirty="0"/>
              <a:t> file 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/>
              <a:t>Unit </a:t>
            </a:r>
            <a:r>
              <a:rPr lang="en-US" altLang="id-ID" sz="2400" dirty="0" err="1"/>
              <a:t>penyimpan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logika</a:t>
            </a:r>
            <a:endParaRPr lang="en-US" altLang="id-ID" sz="2400" dirty="0"/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Sekumpulan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informasi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berhubungan</a:t>
            </a:r>
            <a:endParaRPr lang="en-US" altLang="id-ID" sz="2400" dirty="0"/>
          </a:p>
          <a:p>
            <a:pPr algn="just" eaLnBrk="1" hangingPunct="1">
              <a:lnSpc>
                <a:spcPct val="90000"/>
              </a:lnSpc>
            </a:pPr>
            <a:r>
              <a:rPr lang="en-US" altLang="id-ID" sz="2800" dirty="0" err="1"/>
              <a:t>Sistem</a:t>
            </a:r>
            <a:r>
              <a:rPr lang="en-US" altLang="id-ID" sz="2800" dirty="0"/>
              <a:t> file </a:t>
            </a:r>
            <a:r>
              <a:rPr lang="en-US" altLang="id-ID" sz="2800" dirty="0" err="1"/>
              <a:t>berada</a:t>
            </a:r>
            <a:r>
              <a:rPr lang="en-US" altLang="id-ID" sz="2800" dirty="0"/>
              <a:t> pada media </a:t>
            </a:r>
            <a:r>
              <a:rPr lang="en-US" altLang="id-ID" sz="2800" dirty="0" err="1"/>
              <a:t>penyimpan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sekunder</a:t>
            </a:r>
            <a:r>
              <a:rPr lang="en-US" altLang="id-ID" sz="2800" dirty="0"/>
              <a:t> (disk)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id-ID" sz="2800" dirty="0" err="1"/>
              <a:t>Karakteristik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penting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disk 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/>
              <a:t>Disk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ditulis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ulang</a:t>
            </a:r>
            <a:r>
              <a:rPr lang="en-US" altLang="id-ID" sz="2400" dirty="0"/>
              <a:t> di disk </a:t>
            </a:r>
            <a:r>
              <a:rPr lang="en-US" altLang="id-ID" sz="2400" dirty="0" err="1"/>
              <a:t>tersebut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hal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memungkinkan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membaca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memodifikasi</a:t>
            </a:r>
            <a:r>
              <a:rPr lang="en-US" altLang="id-ID" sz="2400" dirty="0"/>
              <a:t>, dan </a:t>
            </a:r>
            <a:r>
              <a:rPr lang="en-US" altLang="id-ID" sz="2400" dirty="0" err="1"/>
              <a:t>menulis</a:t>
            </a:r>
            <a:r>
              <a:rPr lang="en-US" altLang="id-ID" sz="2400" dirty="0"/>
              <a:t> di disk </a:t>
            </a:r>
            <a:r>
              <a:rPr lang="en-US" altLang="id-ID" sz="2400" dirty="0" err="1"/>
              <a:t>tersebut</a:t>
            </a:r>
            <a:endParaRPr lang="en-US" altLang="id-ID" sz="2400" dirty="0"/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diakses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langsung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langsung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block di disk. Hal </a:t>
            </a:r>
            <a:r>
              <a:rPr lang="en-US" altLang="id-ID" sz="2400" dirty="0" err="1"/>
              <a:t>ini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memudahkan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mengakses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file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berurut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maupun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berurut</a:t>
            </a:r>
            <a:r>
              <a:rPr lang="en-US" altLang="id-ID" sz="2400" dirty="0"/>
              <a:t>.</a:t>
            </a:r>
          </a:p>
          <a:p>
            <a:pPr lvl="1" algn="just" eaLnBrk="1" hangingPunct="1">
              <a:lnSpc>
                <a:spcPct val="90000"/>
              </a:lnSpc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7EA0A6D-C8B0-4AB4-AC75-B6FA833378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4927" y="609600"/>
            <a:ext cx="8667750" cy="838200"/>
          </a:xfrm>
        </p:spPr>
        <p:txBody>
          <a:bodyPr/>
          <a:lstStyle/>
          <a:p>
            <a:pPr algn="ctr" eaLnBrk="1" hangingPunct="1"/>
            <a:r>
              <a:rPr lang="en-US" altLang="id-ID" sz="3800" b="1" dirty="0" err="1">
                <a:latin typeface="Book Antiqua" panose="02040602050305030304" pitchFamily="18" charset="0"/>
              </a:rPr>
              <a:t>Metode</a:t>
            </a:r>
            <a:r>
              <a:rPr lang="en-US" altLang="id-ID" sz="3800" b="1" dirty="0">
                <a:latin typeface="Book Antiqua" panose="02040602050305030304" pitchFamily="18" charset="0"/>
              </a:rPr>
              <a:t> </a:t>
            </a:r>
            <a:r>
              <a:rPr lang="en-US" altLang="id-ID" sz="3800" b="1" dirty="0" err="1">
                <a:latin typeface="Book Antiqua" panose="02040602050305030304" pitchFamily="18" charset="0"/>
              </a:rPr>
              <a:t>Pengalokasian</a:t>
            </a:r>
            <a:r>
              <a:rPr lang="en-US" altLang="id-ID" sz="3800" b="1" dirty="0">
                <a:latin typeface="Book Antiqua" panose="02040602050305030304" pitchFamily="18" charset="0"/>
              </a:rPr>
              <a:t> (1)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67DF064-C77F-41D2-B72E-60910D8983E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76275" y="1676400"/>
            <a:ext cx="8553450" cy="4721942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Metode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alokasi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berhubungan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bagaimana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blok-blok</a:t>
            </a:r>
            <a:r>
              <a:rPr lang="en-US" altLang="id-ID" sz="2800" dirty="0"/>
              <a:t> pada disk </a:t>
            </a:r>
            <a:r>
              <a:rPr lang="en-US" altLang="id-ID" sz="2800" dirty="0" err="1"/>
              <a:t>dialokasikan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file</a:t>
            </a:r>
          </a:p>
          <a:p>
            <a:pPr algn="just" eaLnBrk="1" hangingPunct="1"/>
            <a:endParaRPr lang="en-US" altLang="id-ID" sz="2800" dirty="0"/>
          </a:p>
          <a:p>
            <a:pPr algn="just" eaLnBrk="1" hangingPunct="1"/>
            <a:r>
              <a:rPr lang="en-US" altLang="id-ID" sz="2800" dirty="0" err="1"/>
              <a:t>Jenis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metode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pengalokasian</a:t>
            </a:r>
            <a:r>
              <a:rPr lang="en-US" altLang="id-ID" sz="2800" dirty="0"/>
              <a:t> file :</a:t>
            </a:r>
          </a:p>
          <a:p>
            <a:pPr lvl="1" algn="just" eaLnBrk="1" hangingPunct="1"/>
            <a:r>
              <a:rPr lang="en-US" altLang="id-ID" sz="2400" dirty="0"/>
              <a:t>Contiguous Allocation</a:t>
            </a:r>
          </a:p>
          <a:p>
            <a:pPr lvl="1" algn="just" eaLnBrk="1" hangingPunct="1"/>
            <a:r>
              <a:rPr lang="en-US" altLang="id-ID" sz="2400" dirty="0"/>
              <a:t>Linked Allocation</a:t>
            </a:r>
          </a:p>
          <a:p>
            <a:pPr lvl="1" algn="just" eaLnBrk="1" hangingPunct="1"/>
            <a:r>
              <a:rPr lang="en-US" altLang="id-ID" sz="2400" dirty="0"/>
              <a:t>Indexed Allocation</a:t>
            </a:r>
          </a:p>
          <a:p>
            <a:pPr lvl="1" algn="just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E896AE25-6967-4B6C-8F43-9645772C82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Pengalokasian (2)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E6DBB447-E48C-4B46-BB7C-E4337AC7C06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533400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Contiguous Allocation</a:t>
            </a:r>
          </a:p>
          <a:p>
            <a:pPr lvl="1" algn="just" eaLnBrk="1" hangingPunct="1"/>
            <a:r>
              <a:rPr lang="en-US" altLang="id-ID" sz="2400" dirty="0" err="1"/>
              <a:t>Setiap</a:t>
            </a:r>
            <a:r>
              <a:rPr lang="en-US" altLang="id-ID" sz="2400" dirty="0"/>
              <a:t> file </a:t>
            </a:r>
            <a:r>
              <a:rPr lang="en-US" altLang="id-ID" sz="2400" dirty="0" err="1"/>
              <a:t>menempati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sekumpulan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berurutan</a:t>
            </a:r>
            <a:r>
              <a:rPr lang="en-US" altLang="id-ID" sz="2400" dirty="0"/>
              <a:t> pada disk</a:t>
            </a:r>
          </a:p>
          <a:p>
            <a:pPr lvl="1" algn="just" eaLnBrk="1" hangingPunct="1"/>
            <a:r>
              <a:rPr lang="en-US" altLang="id-ID" sz="2400" dirty="0" err="1"/>
              <a:t>Sederhana</a:t>
            </a:r>
            <a:r>
              <a:rPr lang="en-US" altLang="id-ID" sz="2400" dirty="0"/>
              <a:t> </a:t>
            </a:r>
            <a:r>
              <a:rPr lang="en-US" altLang="id-ID" sz="2400" dirty="0">
                <a:sym typeface="Wingdings" panose="05000000000000000000" pitchFamily="2" charset="2"/>
              </a:rPr>
              <a:t> </a:t>
            </a:r>
            <a:r>
              <a:rPr lang="en-US" altLang="id-ID" sz="2400" dirty="0" err="1">
                <a:sym typeface="Wingdings" panose="05000000000000000000" pitchFamily="2" charset="2"/>
              </a:rPr>
              <a:t>hanya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membutuhkan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lokasi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awal</a:t>
            </a:r>
            <a:r>
              <a:rPr lang="en-US" altLang="id-ID" sz="2400" dirty="0">
                <a:sym typeface="Wingdings" panose="05000000000000000000" pitchFamily="2" charset="2"/>
              </a:rPr>
              <a:t> (block #) dan </a:t>
            </a:r>
            <a:r>
              <a:rPr lang="en-US" altLang="id-ID" sz="2400" dirty="0" err="1">
                <a:sym typeface="Wingdings" panose="05000000000000000000" pitchFamily="2" charset="2"/>
              </a:rPr>
              <a:t>panjang</a:t>
            </a:r>
            <a:r>
              <a:rPr lang="en-US" altLang="id-ID" sz="2400" dirty="0">
                <a:sym typeface="Wingdings" panose="05000000000000000000" pitchFamily="2" charset="2"/>
              </a:rPr>
              <a:t> (</a:t>
            </a:r>
            <a:r>
              <a:rPr lang="en-US" altLang="id-ID" sz="2400" dirty="0" err="1">
                <a:sym typeface="Wingdings" panose="05000000000000000000" pitchFamily="2" charset="2"/>
              </a:rPr>
              <a:t>jumlah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blok</a:t>
            </a:r>
            <a:r>
              <a:rPr lang="en-US" altLang="id-ID" sz="2400" dirty="0">
                <a:sym typeface="Wingdings" panose="05000000000000000000" pitchFamily="2" charset="2"/>
              </a:rPr>
              <a:t>)</a:t>
            </a:r>
          </a:p>
          <a:p>
            <a:pPr lvl="1" algn="just" eaLnBrk="1" hangingPunct="1"/>
            <a:r>
              <a:rPr lang="en-US" altLang="id-ID" sz="2400" dirty="0">
                <a:sym typeface="Wingdings" panose="05000000000000000000" pitchFamily="2" charset="2"/>
              </a:rPr>
              <a:t>Random Access</a:t>
            </a:r>
          </a:p>
          <a:p>
            <a:pPr lvl="1" algn="just" eaLnBrk="1" hangingPunct="1"/>
            <a:r>
              <a:rPr lang="en-US" altLang="id-ID" sz="2400" dirty="0" err="1">
                <a:sym typeface="Wingdings" panose="05000000000000000000" pitchFamily="2" charset="2"/>
              </a:rPr>
              <a:t>Pemborosan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ruang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</a:p>
          <a:p>
            <a:pPr lvl="1" algn="just" eaLnBrk="1" hangingPunct="1"/>
            <a:r>
              <a:rPr lang="en-US" altLang="id-ID" sz="2400" dirty="0">
                <a:sym typeface="Wingdings" panose="05000000000000000000" pitchFamily="2" charset="2"/>
              </a:rPr>
              <a:t>File </a:t>
            </a:r>
            <a:r>
              <a:rPr lang="en-US" altLang="id-ID" sz="2400" dirty="0" err="1">
                <a:sym typeface="Wingdings" panose="05000000000000000000" pitchFamily="2" charset="2"/>
              </a:rPr>
              <a:t>tidak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dapat</a:t>
            </a:r>
            <a:r>
              <a:rPr lang="en-US" altLang="id-ID" sz="2400" dirty="0">
                <a:sym typeface="Wingdings" panose="05000000000000000000" pitchFamily="2" charset="2"/>
              </a:rPr>
              <a:t> </a:t>
            </a:r>
            <a:r>
              <a:rPr lang="en-US" altLang="id-ID" sz="2400" dirty="0" err="1">
                <a:sym typeface="Wingdings" panose="05000000000000000000" pitchFamily="2" charset="2"/>
              </a:rPr>
              <a:t>berkembang</a:t>
            </a:r>
            <a:endParaRPr lang="en-US" altLang="id-ID" sz="24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A632F07B-0083-48F9-9099-152A42E8605D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3600" y="1447800"/>
            <a:ext cx="3371850" cy="3228975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7235440-951F-4AE1-94B9-1E3E82DF3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9125" y="685800"/>
            <a:ext cx="8667750" cy="838200"/>
          </a:xfrm>
        </p:spPr>
        <p:txBody>
          <a:bodyPr/>
          <a:lstStyle/>
          <a:p>
            <a:pPr algn="ctr" eaLnBrk="1" hangingPunct="1"/>
            <a:r>
              <a:rPr lang="en-US" altLang="id-ID" sz="3800" b="1" dirty="0" err="1">
                <a:latin typeface="Book Antiqua" panose="02040602050305030304" pitchFamily="18" charset="0"/>
              </a:rPr>
              <a:t>Metode</a:t>
            </a:r>
            <a:r>
              <a:rPr lang="en-US" altLang="id-ID" sz="3800" b="1" dirty="0">
                <a:latin typeface="Book Antiqua" panose="02040602050305030304" pitchFamily="18" charset="0"/>
              </a:rPr>
              <a:t> </a:t>
            </a:r>
            <a:r>
              <a:rPr lang="en-US" altLang="id-ID" sz="3800" b="1" dirty="0" err="1">
                <a:latin typeface="Book Antiqua" panose="02040602050305030304" pitchFamily="18" charset="0"/>
              </a:rPr>
              <a:t>Pengalokasian</a:t>
            </a:r>
            <a:r>
              <a:rPr lang="en-US" altLang="id-ID" sz="3800" b="1" dirty="0">
                <a:latin typeface="Book Antiqua" panose="02040602050305030304" pitchFamily="18" charset="0"/>
              </a:rPr>
              <a:t> (3)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89E50B9C-202F-414C-A284-6A4DF790E37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057400"/>
            <a:ext cx="9067800" cy="4343400"/>
          </a:xfrm>
        </p:spPr>
        <p:txBody>
          <a:bodyPr/>
          <a:lstStyle/>
          <a:p>
            <a:pPr algn="just" eaLnBrk="1" hangingPunct="1"/>
            <a:r>
              <a:rPr lang="en-US" altLang="id-ID" dirty="0"/>
              <a:t>Contiguous Allocation</a:t>
            </a:r>
          </a:p>
          <a:p>
            <a:pPr lvl="1" algn="just" eaLnBrk="1" hangingPunct="1"/>
            <a:r>
              <a:rPr lang="en-US" altLang="id-ID" dirty="0" err="1"/>
              <a:t>Masalah</a:t>
            </a:r>
            <a:r>
              <a:rPr lang="en-US" altLang="id-ID" dirty="0"/>
              <a:t> :</a:t>
            </a:r>
          </a:p>
          <a:p>
            <a:pPr lvl="2" algn="just" eaLnBrk="1" hangingPunct="1"/>
            <a:r>
              <a:rPr lang="en-US" altLang="id-ID" dirty="0" err="1"/>
              <a:t>Mencari</a:t>
            </a:r>
            <a:r>
              <a:rPr lang="en-US" altLang="id-ID" dirty="0"/>
              <a:t> </a:t>
            </a:r>
            <a:r>
              <a:rPr lang="en-US" altLang="id-ID" dirty="0" err="1"/>
              <a:t>ruang</a:t>
            </a:r>
            <a:r>
              <a:rPr lang="en-US" altLang="id-ID" dirty="0"/>
              <a:t> yang </a:t>
            </a:r>
            <a:r>
              <a:rPr lang="en-US" altLang="id-ID" dirty="0" err="1"/>
              <a:t>sesuai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sebuah</a:t>
            </a:r>
            <a:r>
              <a:rPr lang="en-US" altLang="id-ID" dirty="0"/>
              <a:t> file yang </a:t>
            </a:r>
            <a:r>
              <a:rPr lang="en-US" altLang="id-ID" dirty="0" err="1"/>
              <a:t>baru</a:t>
            </a:r>
            <a:endParaRPr lang="en-US" altLang="id-ID" dirty="0"/>
          </a:p>
          <a:p>
            <a:pPr lvl="2" algn="just" eaLnBrk="1" hangingPunct="1"/>
            <a:r>
              <a:rPr lang="en-US" altLang="id-ID" dirty="0"/>
              <a:t>External Fragmentation</a:t>
            </a:r>
          </a:p>
          <a:p>
            <a:pPr lvl="2" algn="just" eaLnBrk="1" hangingPunct="1"/>
            <a:r>
              <a:rPr lang="en-US" altLang="id-ID" dirty="0" err="1"/>
              <a:t>Alokasi</a:t>
            </a:r>
            <a:r>
              <a:rPr lang="en-US" altLang="id-ID" dirty="0"/>
              <a:t> </a:t>
            </a:r>
            <a:r>
              <a:rPr lang="en-US" altLang="id-ID" dirty="0" err="1"/>
              <a:t>ruang</a:t>
            </a:r>
            <a:r>
              <a:rPr lang="en-US" altLang="id-ID" dirty="0"/>
              <a:t> di </a:t>
            </a:r>
            <a:r>
              <a:rPr lang="en-US" altLang="id-ID" dirty="0" err="1"/>
              <a:t>awal</a:t>
            </a:r>
            <a:r>
              <a:rPr lang="en-US" altLang="id-ID" dirty="0"/>
              <a:t> </a:t>
            </a:r>
            <a:r>
              <a:rPr lang="en-US" altLang="id-ID" dirty="0" err="1"/>
              <a:t>pembuatan</a:t>
            </a:r>
            <a:r>
              <a:rPr lang="en-US" altLang="id-ID" dirty="0"/>
              <a:t> file</a:t>
            </a:r>
          </a:p>
          <a:p>
            <a:pPr lvl="2" algn="just" eaLnBrk="1" hangingPunct="1"/>
            <a:r>
              <a:rPr lang="en-US" altLang="id-ID" dirty="0" err="1"/>
              <a:t>Ukuran</a:t>
            </a:r>
            <a:r>
              <a:rPr lang="en-US" altLang="id-ID" dirty="0"/>
              <a:t> file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membesar</a:t>
            </a:r>
            <a:endParaRPr lang="en-US" altLang="id-ID" dirty="0"/>
          </a:p>
          <a:p>
            <a:pPr lvl="1" algn="just"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FF80CA78-99C8-43DC-9321-DD32431A9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Pengalokasian (4)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6782E51-688E-45CB-A727-B40DF442B2F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4800600" cy="51054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id-ID" sz="2800" dirty="0"/>
              <a:t>Linked Allocation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mengatasi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masalah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terjadi</a:t>
            </a:r>
            <a:r>
              <a:rPr lang="en-US" altLang="id-ID" sz="2400" dirty="0"/>
              <a:t> pada </a:t>
            </a:r>
            <a:r>
              <a:rPr lang="en-US" altLang="id-ID" sz="2400" dirty="0" err="1"/>
              <a:t>metode</a:t>
            </a:r>
            <a:r>
              <a:rPr lang="en-US" altLang="id-ID" sz="2400" dirty="0"/>
              <a:t> Contiguous Allocation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Setiap</a:t>
            </a:r>
            <a:r>
              <a:rPr lang="en-US" altLang="id-ID" sz="2400" dirty="0"/>
              <a:t> file </a:t>
            </a:r>
            <a:r>
              <a:rPr lang="en-US" altLang="id-ID" sz="2400" dirty="0" err="1"/>
              <a:t>diidentifikasikan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linked list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blok-blok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jadi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blok-blok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berkesinambungan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yang lain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Direktori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menyimpan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pertama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terakhir</a:t>
            </a:r>
            <a:endParaRPr lang="en-US" altLang="id-ID" sz="2400" dirty="0"/>
          </a:p>
          <a:p>
            <a:pPr lvl="1" algn="just" eaLnBrk="1" hangingPunct="1">
              <a:lnSpc>
                <a:spcPct val="90000"/>
              </a:lnSpc>
            </a:pP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mendukung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pengaksesan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berurutan</a:t>
            </a:r>
            <a:endParaRPr lang="en-US" altLang="id-ID" sz="2400" dirty="0"/>
          </a:p>
          <a:p>
            <a:pPr lvl="1" algn="just" eaLnBrk="1" hangingPunct="1">
              <a:lnSpc>
                <a:spcPct val="90000"/>
              </a:lnSpc>
            </a:pPr>
            <a:endParaRPr lang="en-US" altLang="id-ID" sz="2400" dirty="0"/>
          </a:p>
        </p:txBody>
      </p:sp>
      <p:pic>
        <p:nvPicPr>
          <p:cNvPr id="21508" name="Picture 6">
            <a:extLst>
              <a:ext uri="{FF2B5EF4-FFF2-40B4-BE49-F238E27FC236}">
                <a16:creationId xmlns:a16="http://schemas.microsoft.com/office/drawing/2014/main" id="{192E76C3-E718-47B9-8BCA-4A150507EA8F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86400" y="1447800"/>
            <a:ext cx="3905250" cy="3883025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1672F0C-ECF8-4A43-AEC4-0BB81926E9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Pengalokasian (5)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E6AF335E-A566-49BE-AFA9-F56D3FA4DF2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899160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Linked Allocation</a:t>
            </a:r>
          </a:p>
          <a:p>
            <a:pPr lvl="1" algn="just" eaLnBrk="1" hangingPunct="1"/>
            <a:r>
              <a:rPr lang="en-US" altLang="id-ID" sz="2400" dirty="0" err="1"/>
              <a:t>Masalah</a:t>
            </a:r>
            <a:r>
              <a:rPr lang="en-US" altLang="id-ID" sz="2400" dirty="0"/>
              <a:t> </a:t>
            </a:r>
          </a:p>
          <a:p>
            <a:pPr lvl="2" algn="just" eaLnBrk="1" hangingPunct="1"/>
            <a:r>
              <a:rPr lang="en-US" altLang="id-ID" sz="2000" dirty="0" err="1"/>
              <a:t>Lambat</a:t>
            </a:r>
            <a:r>
              <a:rPr lang="en-US" altLang="id-ID" sz="2000" dirty="0"/>
              <a:t> </a:t>
            </a:r>
            <a:r>
              <a:rPr lang="en-US" altLang="id-ID" sz="2000" dirty="0" err="1"/>
              <a:t>dalam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mengakses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blok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secara</a:t>
            </a:r>
            <a:r>
              <a:rPr lang="en-US" altLang="id-ID" sz="2000" dirty="0"/>
              <a:t> random</a:t>
            </a:r>
          </a:p>
          <a:p>
            <a:pPr lvl="2" algn="just" eaLnBrk="1" hangingPunct="1"/>
            <a:r>
              <a:rPr lang="en-US" altLang="id-ID" sz="2000" dirty="0" err="1"/>
              <a:t>Ruang</a:t>
            </a:r>
            <a:r>
              <a:rPr lang="en-US" altLang="id-ID" sz="2000" dirty="0"/>
              <a:t> yang </a:t>
            </a:r>
            <a:r>
              <a:rPr lang="en-US" altLang="id-ID" sz="2000" dirty="0" err="1"/>
              <a:t>dibutuhkan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untuk</a:t>
            </a:r>
            <a:r>
              <a:rPr lang="en-US" altLang="id-ID" sz="2000" dirty="0"/>
              <a:t> </a:t>
            </a:r>
            <a:r>
              <a:rPr lang="en-US" altLang="id-ID" sz="2000" dirty="0" err="1"/>
              <a:t>menyimpan</a:t>
            </a:r>
            <a:r>
              <a:rPr lang="en-US" altLang="id-ID" sz="2000" dirty="0"/>
              <a:t> pointer</a:t>
            </a:r>
          </a:p>
          <a:p>
            <a:pPr lvl="2" algn="just" eaLnBrk="1" hangingPunct="1"/>
            <a:endParaRPr lang="en-US" altLang="id-ID" sz="20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22532" name="Picture 6">
            <a:extLst>
              <a:ext uri="{FF2B5EF4-FFF2-40B4-BE49-F238E27FC236}">
                <a16:creationId xmlns:a16="http://schemas.microsoft.com/office/drawing/2014/main" id="{EA0DAC41-1137-45ED-ACE6-EA43C432C8C8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3200400"/>
            <a:ext cx="4495800" cy="3097213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16F127B-B538-4821-B0E9-C9B68029D5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Metode Pengalokasian (6)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63F1A67D-A19D-4627-A22B-B76BC4C419F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510540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Indexed Allocation</a:t>
            </a:r>
          </a:p>
          <a:p>
            <a:pPr lvl="1" algn="just" eaLnBrk="1" hangingPunct="1"/>
            <a:r>
              <a:rPr lang="en-US" altLang="id-ID" sz="2400" dirty="0" err="1"/>
              <a:t>Setiap</a:t>
            </a:r>
            <a:r>
              <a:rPr lang="en-US" altLang="id-ID" sz="2400" dirty="0"/>
              <a:t> file </a:t>
            </a:r>
            <a:r>
              <a:rPr lang="en-US" altLang="id-ID" sz="2400" dirty="0" err="1"/>
              <a:t>memiliki</a:t>
            </a:r>
            <a:r>
              <a:rPr lang="en-US" altLang="id-ID" sz="2400" dirty="0"/>
              <a:t> index </a:t>
            </a:r>
            <a:r>
              <a:rPr lang="en-US" altLang="id-ID" sz="2400" dirty="0" err="1"/>
              <a:t>blok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/>
              <a:t>Directory </a:t>
            </a:r>
            <a:r>
              <a:rPr lang="en-US" altLang="id-ID" sz="2400" dirty="0" err="1"/>
              <a:t>terdiri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pointer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index block</a:t>
            </a:r>
          </a:p>
          <a:p>
            <a:pPr lvl="1" algn="just" eaLnBrk="1" hangingPunct="1"/>
            <a:r>
              <a:rPr lang="en-US" altLang="id-ID" sz="2400" dirty="0"/>
              <a:t>Index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merupakan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suatu</a:t>
            </a:r>
            <a:r>
              <a:rPr lang="en-US" altLang="id-ID" sz="2400" dirty="0"/>
              <a:t> array yang </a:t>
            </a:r>
            <a:r>
              <a:rPr lang="en-US" altLang="id-ID" sz="2400" dirty="0" err="1"/>
              <a:t>setiap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elemennya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merupakan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urutan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suatu</a:t>
            </a:r>
            <a:r>
              <a:rPr lang="en-US" altLang="id-ID" sz="2400" dirty="0"/>
              <a:t> file</a:t>
            </a:r>
          </a:p>
          <a:p>
            <a:pPr lvl="1" algn="just" eaLnBrk="1" hangingPunct="1"/>
            <a:r>
              <a:rPr lang="en-US" altLang="id-ID" sz="2400" dirty="0" err="1"/>
              <a:t>Mendukung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akses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langsung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</a:t>
            </a:r>
            <a:r>
              <a:rPr lang="en-US" altLang="id-ID" sz="2400" dirty="0"/>
              <a:t> external fragmentation</a:t>
            </a:r>
          </a:p>
          <a:p>
            <a:pPr lvl="1" algn="just" eaLnBrk="1" hangingPunct="1"/>
            <a:endParaRPr lang="en-US" altLang="id-ID" sz="2400" dirty="0"/>
          </a:p>
          <a:p>
            <a:pPr lvl="1" algn="just" eaLnBrk="1" hangingPunct="1"/>
            <a:endParaRPr lang="en-US" altLang="id-ID" sz="2400" dirty="0"/>
          </a:p>
        </p:txBody>
      </p:sp>
      <p:pic>
        <p:nvPicPr>
          <p:cNvPr id="23556" name="Picture 9">
            <a:extLst>
              <a:ext uri="{FF2B5EF4-FFF2-40B4-BE49-F238E27FC236}">
                <a16:creationId xmlns:a16="http://schemas.microsoft.com/office/drawing/2014/main" id="{AA5AEA72-BECE-435D-922D-9417ABA9E03F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1200" y="1524000"/>
            <a:ext cx="3676650" cy="3846513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09B513C-A696-4DA9-9421-A1E251AFC1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7535" y="609600"/>
            <a:ext cx="8667750" cy="838200"/>
          </a:xfrm>
        </p:spPr>
        <p:txBody>
          <a:bodyPr/>
          <a:lstStyle/>
          <a:p>
            <a:pPr algn="ctr" eaLnBrk="1" hangingPunct="1"/>
            <a:r>
              <a:rPr lang="en-US" altLang="id-ID" sz="3800" b="1" dirty="0" err="1">
                <a:latin typeface="Book Antiqua" panose="02040602050305030304" pitchFamily="18" charset="0"/>
              </a:rPr>
              <a:t>Manajemen</a:t>
            </a:r>
            <a:r>
              <a:rPr lang="en-US" altLang="id-ID" sz="3800" b="1" dirty="0">
                <a:latin typeface="Book Antiqua" panose="02040602050305030304" pitchFamily="18" charset="0"/>
              </a:rPr>
              <a:t> </a:t>
            </a:r>
            <a:r>
              <a:rPr lang="en-US" altLang="id-ID" sz="3800" b="1" dirty="0" err="1">
                <a:latin typeface="Book Antiqua" panose="02040602050305030304" pitchFamily="18" charset="0"/>
              </a:rPr>
              <a:t>Ruang</a:t>
            </a:r>
            <a:r>
              <a:rPr lang="en-US" altLang="id-ID" sz="3800" b="1" dirty="0">
                <a:latin typeface="Book Antiqua" panose="02040602050305030304" pitchFamily="18" charset="0"/>
              </a:rPr>
              <a:t> </a:t>
            </a:r>
            <a:r>
              <a:rPr lang="en-US" altLang="id-ID" sz="3800" b="1" dirty="0" err="1">
                <a:latin typeface="Book Antiqua" panose="02040602050305030304" pitchFamily="18" charset="0"/>
              </a:rPr>
              <a:t>Kosong</a:t>
            </a:r>
            <a:r>
              <a:rPr lang="en-US" altLang="id-ID" sz="3800" b="1" dirty="0">
                <a:latin typeface="Book Antiqua" panose="02040602050305030304" pitchFamily="18" charset="0"/>
              </a:rPr>
              <a:t> (1)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CD873225-AEE4-4209-B72A-548868990A4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8991600" cy="4572000"/>
          </a:xfrm>
        </p:spPr>
        <p:txBody>
          <a:bodyPr/>
          <a:lstStyle/>
          <a:p>
            <a:pPr algn="just" eaLnBrk="1" hangingPunct="1"/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menyimpan</a:t>
            </a:r>
            <a:r>
              <a:rPr lang="en-US" altLang="id-ID" sz="2800" dirty="0"/>
              <a:t> track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ruang</a:t>
            </a:r>
            <a:r>
              <a:rPr lang="en-US" altLang="id-ID" sz="2800" dirty="0"/>
              <a:t> disk yang </a:t>
            </a:r>
            <a:r>
              <a:rPr lang="en-US" altLang="id-ID" sz="2800" dirty="0" err="1"/>
              <a:t>kosong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membuat</a:t>
            </a:r>
            <a:r>
              <a:rPr lang="en-US" altLang="id-ID" sz="2800" dirty="0"/>
              <a:t> daftar </a:t>
            </a:r>
            <a:r>
              <a:rPr lang="en-US" altLang="id-ID" sz="2800" dirty="0" err="1"/>
              <a:t>ruang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kosong</a:t>
            </a:r>
            <a:r>
              <a:rPr lang="en-US" altLang="id-ID" sz="2800" dirty="0"/>
              <a:t>.</a:t>
            </a:r>
          </a:p>
          <a:p>
            <a:pPr algn="just" eaLnBrk="1" hangingPunct="1"/>
            <a:r>
              <a:rPr lang="en-US" altLang="id-ID" sz="2800" dirty="0"/>
              <a:t>Daftar </a:t>
            </a:r>
            <a:r>
              <a:rPr lang="en-US" altLang="id-ID" sz="2800" dirty="0" err="1"/>
              <a:t>ruang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kosong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tersebut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menyimpan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semua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blok-blok</a:t>
            </a:r>
            <a:r>
              <a:rPr lang="en-US" altLang="id-ID" sz="2800" dirty="0"/>
              <a:t> disk yang </a:t>
            </a:r>
            <a:r>
              <a:rPr lang="en-US" altLang="id-ID" sz="2800" dirty="0" err="1"/>
              <a:t>kosong</a:t>
            </a:r>
            <a:r>
              <a:rPr lang="en-US" altLang="id-ID" sz="2800" dirty="0"/>
              <a:t>.</a:t>
            </a:r>
          </a:p>
          <a:p>
            <a:pPr algn="just" eaLnBrk="1" hangingPunct="1"/>
            <a:r>
              <a:rPr lang="en-US" altLang="id-ID" sz="2800" dirty="0" err="1"/>
              <a:t>Metode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Manajemen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Ruang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kosong</a:t>
            </a:r>
            <a:r>
              <a:rPr lang="en-US" altLang="id-ID" sz="2800" dirty="0"/>
              <a:t> :</a:t>
            </a:r>
          </a:p>
          <a:p>
            <a:pPr lvl="1" algn="just" eaLnBrk="1" hangingPunct="1"/>
            <a:r>
              <a:rPr lang="en-US" altLang="id-ID" sz="2400" dirty="0"/>
              <a:t>Bit Vector</a:t>
            </a:r>
          </a:p>
          <a:p>
            <a:pPr lvl="1" algn="just" eaLnBrk="1" hangingPunct="1"/>
            <a:r>
              <a:rPr lang="en-US" altLang="id-ID" sz="2400" dirty="0"/>
              <a:t>Linked List</a:t>
            </a:r>
          </a:p>
          <a:p>
            <a:pPr lvl="1" algn="just" eaLnBrk="1" hangingPunct="1"/>
            <a:r>
              <a:rPr lang="en-US" altLang="id-ID" sz="2400" dirty="0"/>
              <a:t>Grouping</a:t>
            </a:r>
          </a:p>
          <a:p>
            <a:pPr lvl="1" algn="just" eaLnBrk="1" hangingPunct="1"/>
            <a:r>
              <a:rPr lang="en-US" altLang="id-ID" sz="2400" dirty="0"/>
              <a:t>Counting</a:t>
            </a:r>
          </a:p>
          <a:p>
            <a:pPr lvl="1" algn="just" eaLnBrk="1" hangingPunct="1"/>
            <a:endParaRPr lang="en-US" altLang="id-ID" sz="2400" dirty="0"/>
          </a:p>
          <a:p>
            <a:pPr lvl="1" algn="just" eaLnBrk="1" hangingPunct="1"/>
            <a:endParaRPr lang="en-US" altLang="id-ID" sz="2400" dirty="0"/>
          </a:p>
          <a:p>
            <a:pPr lvl="1" algn="just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6CFA7F3C-BAF1-414E-A140-50540132A7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Manajemen Ruang Kosong (2)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DE3E1B6F-28B0-4DD1-804B-C405121D9C3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8991600" cy="5105400"/>
          </a:xfrm>
        </p:spPr>
        <p:txBody>
          <a:bodyPr/>
          <a:lstStyle/>
          <a:p>
            <a:pPr eaLnBrk="1" hangingPunct="1"/>
            <a:r>
              <a:rPr lang="en-US" altLang="id-ID" sz="2800" dirty="0"/>
              <a:t>Bit Vector</a:t>
            </a:r>
          </a:p>
          <a:p>
            <a:pPr lvl="1" eaLnBrk="1" hangingPunct="1"/>
            <a:r>
              <a:rPr lang="en-US" altLang="id-ID" sz="2400" dirty="0" err="1"/>
              <a:t>Ruang-ruang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diimplementasikan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sebagai</a:t>
            </a:r>
            <a:r>
              <a:rPr lang="en-US" altLang="id-ID" sz="2400" dirty="0"/>
              <a:t> bit map </a:t>
            </a:r>
            <a:r>
              <a:rPr lang="en-US" altLang="id-ID" sz="2400" dirty="0" err="1"/>
              <a:t>atau</a:t>
            </a:r>
            <a:r>
              <a:rPr lang="en-US" altLang="id-ID" sz="2400" dirty="0"/>
              <a:t> bit vector</a:t>
            </a:r>
          </a:p>
          <a:p>
            <a:pPr lvl="1" eaLnBrk="1" hangingPunct="1"/>
            <a:r>
              <a:rPr lang="en-US" altLang="id-ID" sz="2400" dirty="0" err="1"/>
              <a:t>Setiap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direpresentasikan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1 bit</a:t>
            </a:r>
          </a:p>
          <a:p>
            <a:pPr lvl="1" eaLnBrk="1" hangingPunct="1"/>
            <a:r>
              <a:rPr lang="en-US" altLang="id-ID" sz="2400" dirty="0"/>
              <a:t>Blok Free = “1” dan Blok </a:t>
            </a:r>
            <a:r>
              <a:rPr lang="en-US" altLang="id-ID" sz="2400" dirty="0" err="1"/>
              <a:t>digunakan</a:t>
            </a:r>
            <a:r>
              <a:rPr lang="en-US" altLang="id-ID" sz="2400" dirty="0"/>
              <a:t> = “0”</a:t>
            </a:r>
          </a:p>
          <a:p>
            <a:pPr lvl="1" eaLnBrk="1" hangingPunct="1"/>
            <a:r>
              <a:rPr lang="en-US" altLang="id-ID" sz="2400" dirty="0" err="1"/>
              <a:t>Efisein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simpel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dalam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mencari</a:t>
            </a:r>
            <a:r>
              <a:rPr lang="en-US" altLang="id-ID" sz="2400" dirty="0"/>
              <a:t> n </a:t>
            </a:r>
            <a:r>
              <a:rPr lang="en-US" altLang="id-ID" sz="2400" dirty="0" err="1"/>
              <a:t>urutan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pertama</a:t>
            </a:r>
            <a:endParaRPr lang="en-US" altLang="id-ID" sz="2400" dirty="0"/>
          </a:p>
          <a:p>
            <a:pPr lvl="1" eaLnBrk="1" hangingPunct="1"/>
            <a:r>
              <a:rPr lang="en-US" altLang="id-ID" sz="2400" dirty="0" err="1"/>
              <a:t>Contoh</a:t>
            </a:r>
            <a:r>
              <a:rPr lang="en-US" altLang="id-ID" sz="2400" dirty="0"/>
              <a:t> :</a:t>
            </a:r>
          </a:p>
          <a:p>
            <a:pPr lvl="2" eaLnBrk="1" hangingPunct="1"/>
            <a:r>
              <a:rPr lang="en-US" altLang="id-ID" sz="2000" dirty="0" err="1"/>
              <a:t>Sebuah</a:t>
            </a:r>
            <a:r>
              <a:rPr lang="en-US" altLang="id-ID" sz="2000" dirty="0"/>
              <a:t> disk </a:t>
            </a:r>
            <a:r>
              <a:rPr lang="en-US" altLang="id-ID" sz="2000" dirty="0" err="1"/>
              <a:t>dimana</a:t>
            </a:r>
            <a:r>
              <a:rPr lang="en-US" altLang="id-ID" sz="2000" dirty="0"/>
              <a:t> </a:t>
            </a:r>
            <a:r>
              <a:rPr lang="en-US" altLang="id-ID" sz="2000" dirty="0" err="1"/>
              <a:t>blok-blok</a:t>
            </a:r>
            <a:r>
              <a:rPr lang="en-US" altLang="id-ID" sz="2000" dirty="0"/>
              <a:t> 2,3,4,5,8,9,10,11,12,13,17,18,25,26,dan 27 </a:t>
            </a:r>
            <a:r>
              <a:rPr lang="en-US" altLang="id-ID" sz="2000" dirty="0" err="1"/>
              <a:t>kosong</a:t>
            </a:r>
            <a:r>
              <a:rPr lang="en-US" altLang="id-ID" sz="2000" dirty="0"/>
              <a:t>.</a:t>
            </a:r>
          </a:p>
          <a:p>
            <a:pPr lvl="2" eaLnBrk="1" hangingPunct="1">
              <a:buFontTx/>
              <a:buNone/>
            </a:pPr>
            <a:r>
              <a:rPr lang="en-US" altLang="id-ID" sz="2000" dirty="0"/>
              <a:t>	Bitmap </a:t>
            </a:r>
            <a:r>
              <a:rPr lang="en-US" altLang="id-ID" sz="2000" dirty="0" err="1"/>
              <a:t>dari</a:t>
            </a:r>
            <a:r>
              <a:rPr lang="en-US" altLang="id-ID" sz="2000" dirty="0"/>
              <a:t> </a:t>
            </a:r>
            <a:r>
              <a:rPr lang="en-US" altLang="id-ID" sz="2000" dirty="0" err="1"/>
              <a:t>ruang</a:t>
            </a:r>
            <a:r>
              <a:rPr lang="en-US" altLang="id-ID" sz="2000" dirty="0"/>
              <a:t> </a:t>
            </a:r>
            <a:r>
              <a:rPr lang="en-US" altLang="id-ID" sz="2000" dirty="0" err="1"/>
              <a:t>kosong</a:t>
            </a:r>
            <a:r>
              <a:rPr lang="en-US" altLang="id-ID" sz="2000" dirty="0"/>
              <a:t> </a:t>
            </a:r>
            <a:r>
              <a:rPr lang="en-US" altLang="id-ID" sz="2000" dirty="0" err="1"/>
              <a:t>yaitu</a:t>
            </a:r>
            <a:r>
              <a:rPr lang="en-US" altLang="id-ID" sz="2000" dirty="0"/>
              <a:t> :</a:t>
            </a:r>
          </a:p>
          <a:p>
            <a:pPr lvl="2" eaLnBrk="1" hangingPunct="1">
              <a:buFontTx/>
              <a:buNone/>
            </a:pPr>
            <a:r>
              <a:rPr lang="en-US" altLang="id-ID" sz="2000" dirty="0"/>
              <a:t>	0011110011111100011000000111…………</a:t>
            </a:r>
          </a:p>
          <a:p>
            <a:pPr lvl="1" eaLnBrk="1" hangingPunct="1"/>
            <a:endParaRPr lang="en-US" altLang="id-ID" sz="2400" dirty="0"/>
          </a:p>
          <a:p>
            <a:pPr lvl="1" eaLnBrk="1" hangingPunct="1"/>
            <a:endParaRPr lang="en-US" altLang="id-ID" sz="2400" dirty="0"/>
          </a:p>
          <a:p>
            <a:pPr lvl="1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D4E6FF43-AC30-42A7-A249-2A0CE3E40E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Manajemen Ruang Kosong (3)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7143516F-62D2-4634-A4E9-1DBC8484717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5334000" cy="5105400"/>
          </a:xfrm>
        </p:spPr>
        <p:txBody>
          <a:bodyPr/>
          <a:lstStyle/>
          <a:p>
            <a:pPr eaLnBrk="1" hangingPunct="1"/>
            <a:r>
              <a:rPr lang="en-US" altLang="id-ID" sz="2800" dirty="0"/>
              <a:t>Link List</a:t>
            </a:r>
          </a:p>
          <a:p>
            <a:pPr lvl="1" eaLnBrk="1" hangingPunct="1"/>
            <a:r>
              <a:rPr lang="en-US" altLang="id-ID" sz="2400" dirty="0" err="1"/>
              <a:t>Membuat</a:t>
            </a:r>
            <a:r>
              <a:rPr lang="en-US" altLang="id-ID" sz="2400" dirty="0"/>
              <a:t> link </a:t>
            </a:r>
            <a:r>
              <a:rPr lang="en-US" altLang="id-ID" sz="2400" dirty="0" err="1"/>
              <a:t>antar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blok-blok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didalam</a:t>
            </a:r>
            <a:r>
              <a:rPr lang="en-US" altLang="id-ID" sz="2400" dirty="0"/>
              <a:t> disk</a:t>
            </a:r>
          </a:p>
          <a:p>
            <a:pPr lvl="1" eaLnBrk="1" hangingPunct="1"/>
            <a:r>
              <a:rPr lang="en-US" altLang="id-ID" sz="2400" dirty="0" err="1"/>
              <a:t>Setiap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memiliki</a:t>
            </a:r>
            <a:r>
              <a:rPr lang="en-US" altLang="id-ID" sz="2400" dirty="0"/>
              <a:t> pointer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berikutnya</a:t>
            </a:r>
            <a:endParaRPr lang="en-US" altLang="id-ID" sz="2400" dirty="0"/>
          </a:p>
          <a:p>
            <a:pPr lvl="1" eaLnBrk="1" hangingPunct="1"/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efisien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karena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pengaksesannya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dilakukan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sequential</a:t>
            </a:r>
          </a:p>
          <a:p>
            <a:pPr lvl="1" eaLnBrk="1" hangingPunct="1"/>
            <a:endParaRPr lang="en-US" altLang="id-ID" sz="2400" dirty="0"/>
          </a:p>
          <a:p>
            <a:pPr lvl="1" eaLnBrk="1" hangingPunct="1"/>
            <a:endParaRPr lang="en-US" altLang="id-ID" sz="2400" dirty="0"/>
          </a:p>
          <a:p>
            <a:pPr lvl="1" eaLnBrk="1" hangingPunct="1"/>
            <a:endParaRPr lang="en-US" altLang="id-ID" sz="2400" dirty="0"/>
          </a:p>
        </p:txBody>
      </p:sp>
      <p:pic>
        <p:nvPicPr>
          <p:cNvPr id="26628" name="Picture 4">
            <a:extLst>
              <a:ext uri="{FF2B5EF4-FFF2-40B4-BE49-F238E27FC236}">
                <a16:creationId xmlns:a16="http://schemas.microsoft.com/office/drawing/2014/main" id="{567257D7-5F93-4249-AB06-13709CDED6BB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9800" y="1295400"/>
            <a:ext cx="3419475" cy="4648200"/>
          </a:xfr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CC4DA9AB-54AE-4F4C-8158-B4C1C63CD7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id-ID" sz="3800" b="1">
                <a:latin typeface="Book Antiqua" panose="02040602050305030304" pitchFamily="18" charset="0"/>
              </a:rPr>
              <a:t>Manajemen Ruang Kosong (4)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EE986D3-2845-4C36-8018-9F5C8669B1C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12750" y="1425677"/>
            <a:ext cx="8839200" cy="5105400"/>
          </a:xfrm>
        </p:spPr>
        <p:txBody>
          <a:bodyPr/>
          <a:lstStyle/>
          <a:p>
            <a:pPr algn="just" eaLnBrk="1" hangingPunct="1"/>
            <a:r>
              <a:rPr lang="en-US" altLang="id-ID" sz="2800" dirty="0"/>
              <a:t>Grouping</a:t>
            </a:r>
          </a:p>
          <a:p>
            <a:pPr lvl="1" algn="just" eaLnBrk="1" hangingPunct="1"/>
            <a:r>
              <a:rPr lang="en-US" altLang="id-ID" sz="2400" dirty="0" err="1"/>
              <a:t>Menyimpan</a:t>
            </a:r>
            <a:r>
              <a:rPr lang="en-US" altLang="id-ID" sz="2400" dirty="0"/>
              <a:t> n </a:t>
            </a:r>
            <a:r>
              <a:rPr lang="en-US" altLang="id-ID" sz="2400" dirty="0" err="1"/>
              <a:t>buah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pertama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/>
              <a:t>N-1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berikutnya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endParaRPr lang="en-US" altLang="id-ID" sz="2400" dirty="0"/>
          </a:p>
          <a:p>
            <a:pPr lvl="1" algn="just" eaLnBrk="1" hangingPunct="1"/>
            <a:r>
              <a:rPr lang="en-US" altLang="id-ID" sz="2400" dirty="0"/>
              <a:t>Blok </a:t>
            </a:r>
            <a:r>
              <a:rPr lang="en-US" altLang="id-ID" sz="2400" dirty="0" err="1"/>
              <a:t>terakhir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digunakan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menyimpan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pertama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lainnya</a:t>
            </a:r>
            <a:endParaRPr lang="en-US" altLang="id-ID" sz="2400" dirty="0"/>
          </a:p>
          <a:p>
            <a:pPr algn="just" eaLnBrk="1" hangingPunct="1"/>
            <a:r>
              <a:rPr lang="en-US" altLang="id-ID" sz="2800" dirty="0"/>
              <a:t>Counting</a:t>
            </a:r>
          </a:p>
          <a:p>
            <a:pPr lvl="1" algn="just" eaLnBrk="1" hangingPunct="1"/>
            <a:r>
              <a:rPr lang="en-US" altLang="id-ID" sz="2400" i="1" dirty="0"/>
              <a:t>Free Space List 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menyimpan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alamat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pertama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berurutan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jumlah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blok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kosong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mengikutinya</a:t>
            </a:r>
            <a:endParaRPr lang="en-US" altLang="id-ID" sz="2400" i="1" dirty="0"/>
          </a:p>
          <a:p>
            <a:pPr lvl="1" algn="just" eaLnBrk="1" hangingPunct="1"/>
            <a:endParaRPr lang="en-US" altLang="id-ID" sz="2400" dirty="0"/>
          </a:p>
          <a:p>
            <a:pPr lvl="1" algn="just" eaLnBrk="1" hangingPunct="1"/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theme/theme1.xml><?xml version="1.0" encoding="utf-8"?>
<a:theme xmlns:a="http://schemas.openxmlformats.org/drawingml/2006/main" name="Selling a Product or">
  <a:themeElements>
    <a:clrScheme name="Selling a Product or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Selling a Product or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elling a Product or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Selling a Product or Service</Template>
  <TotalTime>547</TotalTime>
  <Words>987</Words>
  <Application>Microsoft Office PowerPoint</Application>
  <PresentationFormat>A4 Paper (210x297 mm)</PresentationFormat>
  <Paragraphs>210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Times New Roman</vt:lpstr>
      <vt:lpstr>Arial</vt:lpstr>
      <vt:lpstr>Tahoma</vt:lpstr>
      <vt:lpstr>Calibri</vt:lpstr>
      <vt:lpstr>Book Antiqua</vt:lpstr>
      <vt:lpstr>Wingdings</vt:lpstr>
      <vt:lpstr>Verdana</vt:lpstr>
      <vt:lpstr>Selling a Product or</vt:lpstr>
      <vt:lpstr>Manajemen Sistem File</vt:lpstr>
      <vt:lpstr>Manajemen Sistem File</vt:lpstr>
      <vt:lpstr>Konsep File (1)</vt:lpstr>
      <vt:lpstr>Konsep File (2)</vt:lpstr>
      <vt:lpstr>Konsep File (3)</vt:lpstr>
      <vt:lpstr>Metode Akses (1)</vt:lpstr>
      <vt:lpstr>Metode Akses (2)</vt:lpstr>
      <vt:lpstr>Metode Akses (3)</vt:lpstr>
      <vt:lpstr>Metode Akses (4)</vt:lpstr>
      <vt:lpstr>Struktur Direktori (1)</vt:lpstr>
      <vt:lpstr>Struktur Direktori (2)</vt:lpstr>
      <vt:lpstr>Struktur Direktori (3)</vt:lpstr>
      <vt:lpstr>Struktur Direktori (4)</vt:lpstr>
      <vt:lpstr>Struktur Direktori (5)</vt:lpstr>
      <vt:lpstr>Struktur Direktori (6)</vt:lpstr>
      <vt:lpstr>Struktur Sistem File</vt:lpstr>
      <vt:lpstr>Metode Pengalokasian (1)</vt:lpstr>
      <vt:lpstr>Metode Pengalokasian (2)</vt:lpstr>
      <vt:lpstr>Metode Pengalokasian (3)</vt:lpstr>
      <vt:lpstr>Metode Pengalokasian (4)</vt:lpstr>
      <vt:lpstr>Metode Pengalokasian (5)</vt:lpstr>
      <vt:lpstr>Metode Pengalokasian (6)</vt:lpstr>
      <vt:lpstr>Manajemen Ruang Kosong (1)</vt:lpstr>
      <vt:lpstr>Manajemen Ruang Kosong (2)</vt:lpstr>
      <vt:lpstr>Manajemen Ruang Kosong (3)</vt:lpstr>
      <vt:lpstr>Manajemen Ruang Kosong (4)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Manajemen Sistem File</dc:title>
  <dc:creator>bu diah</dc:creator>
  <cp:lastModifiedBy>Row_Bee</cp:lastModifiedBy>
  <cp:revision>131</cp:revision>
  <dcterms:created xsi:type="dcterms:W3CDTF">2007-06-08T08:23:58Z</dcterms:created>
  <dcterms:modified xsi:type="dcterms:W3CDTF">2018-08-16T04:16:15Z</dcterms:modified>
</cp:coreProperties>
</file>