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7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LEARNING MANAGEMENT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49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89" y="632012"/>
            <a:ext cx="9948389" cy="590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PENDAHULUAN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474693"/>
            <a:ext cx="8946541" cy="5114365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LMS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singkatan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Learning Management System (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istilah</a:t>
            </a:r>
            <a:r>
              <a:rPr lang="en-US" sz="2400" dirty="0"/>
              <a:t> global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mengelola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online, </a:t>
            </a:r>
            <a:r>
              <a:rPr lang="en-US" sz="2400" dirty="0" err="1"/>
              <a:t>mendistribusikan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pelajaran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kolaborasi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guru. </a:t>
            </a:r>
            <a:endParaRPr lang="en-US" sz="2400" dirty="0" smtClean="0"/>
          </a:p>
          <a:p>
            <a:pPr algn="just"/>
            <a:r>
              <a:rPr lang="en-US" sz="2400" dirty="0" smtClean="0"/>
              <a:t>LMS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mengelola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,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pendaftaran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hingga</a:t>
            </a:r>
            <a:r>
              <a:rPr lang="en-US" sz="2400" dirty="0"/>
              <a:t> </a:t>
            </a:r>
            <a:r>
              <a:rPr lang="en-US" sz="2400" dirty="0" err="1"/>
              <a:t>penyimpanan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digital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. 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Inti</a:t>
            </a:r>
            <a:r>
              <a:rPr lang="en-US" sz="2400" dirty="0" smtClean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pengertian</a:t>
            </a:r>
            <a:r>
              <a:rPr lang="en-US" sz="2400" dirty="0"/>
              <a:t> LMS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tulang</a:t>
            </a:r>
            <a:r>
              <a:rPr lang="en-US" sz="2400" dirty="0"/>
              <a:t> </a:t>
            </a:r>
            <a:r>
              <a:rPr lang="en-US" sz="2400" dirty="0" err="1"/>
              <a:t>punggung</a:t>
            </a:r>
            <a:r>
              <a:rPr lang="en-US" sz="2400" dirty="0"/>
              <a:t> </a:t>
            </a:r>
            <a:r>
              <a:rPr lang="en-US" sz="2400" dirty="0" err="1"/>
              <a:t>sebagian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e-learning.</a:t>
            </a:r>
          </a:p>
        </p:txBody>
      </p:sp>
    </p:spTree>
    <p:extLst>
      <p:ext uri="{BB962C8B-B14F-4D97-AF65-F5344CB8AC3E}">
        <p14:creationId xmlns:p14="http://schemas.microsoft.com/office/powerpoint/2010/main" val="2501901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Sejarah</a:t>
            </a:r>
            <a:r>
              <a:rPr lang="en-US" b="1" dirty="0"/>
              <a:t> </a:t>
            </a:r>
            <a:r>
              <a:rPr lang="en-US" b="1" dirty="0" err="1"/>
              <a:t>Perkembangan</a:t>
            </a:r>
            <a:r>
              <a:rPr lang="en-US" b="1" dirty="0"/>
              <a:t> LMS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735" y="1622612"/>
            <a:ext cx="8946541" cy="488576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Tahun</a:t>
            </a:r>
            <a:r>
              <a:rPr lang="en-US" sz="2400" dirty="0"/>
              <a:t> 2002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titik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</a:t>
            </a:r>
            <a:r>
              <a:rPr lang="en-US" sz="2400" dirty="0" err="1"/>
              <a:t>kemunculan</a:t>
            </a:r>
            <a:r>
              <a:rPr lang="en-US" sz="2400" dirty="0"/>
              <a:t> LMS. Program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hadir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open source </a:t>
            </a:r>
            <a:r>
              <a:rPr lang="en-US" sz="2400" dirty="0" err="1"/>
              <a:t>bernama</a:t>
            </a:r>
            <a:r>
              <a:rPr lang="en-US" sz="2400" dirty="0"/>
              <a:t> Moodle, yang di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cikal</a:t>
            </a:r>
            <a:r>
              <a:rPr lang="en-US" sz="2400" dirty="0"/>
              <a:t> </a:t>
            </a:r>
            <a:r>
              <a:rPr lang="en-US" sz="2400" dirty="0" err="1"/>
              <a:t>bakal</a:t>
            </a:r>
            <a:r>
              <a:rPr lang="en-US" sz="2400" dirty="0"/>
              <a:t> LMS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program paling </a:t>
            </a:r>
            <a:r>
              <a:rPr lang="en-US" sz="2400" dirty="0" err="1"/>
              <a:t>populer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/>
              <a:t>Tahun</a:t>
            </a:r>
            <a:r>
              <a:rPr lang="en-US" sz="2400" dirty="0"/>
              <a:t> 2008,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enam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LMS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dipublikasikan</a:t>
            </a:r>
            <a:r>
              <a:rPr lang="en-US" sz="2400" dirty="0"/>
              <a:t>, </a:t>
            </a:r>
            <a:r>
              <a:rPr lang="en-US" sz="2400" dirty="0" err="1"/>
              <a:t>muncul</a:t>
            </a:r>
            <a:r>
              <a:rPr lang="en-US" sz="2400" dirty="0"/>
              <a:t> Learning Management System </a:t>
            </a:r>
            <a:r>
              <a:rPr lang="en-US" sz="2400" dirty="0" err="1"/>
              <a:t>berbasis</a:t>
            </a:r>
            <a:r>
              <a:rPr lang="en-US" sz="2400" dirty="0"/>
              <a:t> Cloud </a:t>
            </a:r>
            <a:r>
              <a:rPr lang="en-US" sz="2400" dirty="0" err="1"/>
              <a:t>bernama</a:t>
            </a:r>
            <a:r>
              <a:rPr lang="en-US" sz="2400" dirty="0"/>
              <a:t> Eucalyptus.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ketahui</a:t>
            </a:r>
            <a:r>
              <a:rPr lang="en-US" sz="2400" dirty="0"/>
              <a:t>, Eucalyptus </a:t>
            </a:r>
            <a:r>
              <a:rPr lang="en-US" sz="2400" dirty="0" err="1"/>
              <a:t>menyimpan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menjalankaannya</a:t>
            </a:r>
            <a:r>
              <a:rPr lang="en-US" sz="2400" dirty="0"/>
              <a:t> </a:t>
            </a:r>
            <a:r>
              <a:rPr lang="en-US" sz="2400" dirty="0" err="1"/>
              <a:t>lewat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internet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menerapkan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guru.</a:t>
            </a:r>
          </a:p>
        </p:txBody>
      </p:sp>
    </p:spTree>
    <p:extLst>
      <p:ext uri="{BB962C8B-B14F-4D97-AF65-F5344CB8AC3E}">
        <p14:creationId xmlns:p14="http://schemas.microsoft.com/office/powerpoint/2010/main" val="1818131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Ciri-ciri</a:t>
            </a:r>
            <a:r>
              <a:rPr lang="en-US" b="1" dirty="0"/>
              <a:t> LMS: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layanan</a:t>
            </a:r>
            <a:r>
              <a:rPr lang="en-US" sz="2400" dirty="0" smtClean="0"/>
              <a:t> ‘’self-service’’ </a:t>
            </a:r>
            <a:r>
              <a:rPr lang="en-US" sz="2400" dirty="0" err="1" smtClean="0"/>
              <a:t>dan</a:t>
            </a:r>
            <a:r>
              <a:rPr lang="en-US" sz="2400" dirty="0" smtClean="0"/>
              <a:t> ‘’self-guided’’</a:t>
            </a:r>
          </a:p>
          <a:p>
            <a:pPr algn="just"/>
            <a:r>
              <a:rPr lang="en-US" sz="2400" dirty="0" err="1" smtClean="0"/>
              <a:t>Mengumpulkan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menyampaikan</a:t>
            </a:r>
            <a:r>
              <a:rPr lang="en-US" sz="2400" dirty="0" smtClean="0"/>
              <a:t> </a:t>
            </a:r>
            <a:r>
              <a:rPr lang="en-US" sz="2400" dirty="0" err="1" smtClean="0"/>
              <a:t>konten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cepat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Mengkonsolidasikan</a:t>
            </a:r>
            <a:r>
              <a:rPr lang="en-US" sz="2400" dirty="0" smtClean="0"/>
              <a:t> </a:t>
            </a:r>
            <a:r>
              <a:rPr lang="en-US" sz="2400" dirty="0" err="1" smtClean="0"/>
              <a:t>inisiatif</a:t>
            </a:r>
            <a:r>
              <a:rPr lang="en-US" sz="2400" dirty="0" smtClean="0"/>
              <a:t> </a:t>
            </a:r>
            <a:r>
              <a:rPr lang="en-US" sz="2400" dirty="0" err="1" smtClean="0"/>
              <a:t>pelatihan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platform </a:t>
            </a:r>
            <a:r>
              <a:rPr lang="en-US" sz="2400" dirty="0" err="1" smtClean="0"/>
              <a:t>berbasis</a:t>
            </a:r>
            <a:r>
              <a:rPr lang="en-US" sz="2400" dirty="0" smtClean="0"/>
              <a:t> ‘’web scalable’’</a:t>
            </a:r>
          </a:p>
          <a:p>
            <a:pPr algn="just"/>
            <a:r>
              <a:rPr lang="en-US" sz="2400" dirty="0" err="1" smtClean="0"/>
              <a:t>Mendukung</a:t>
            </a:r>
            <a:r>
              <a:rPr lang="en-US" sz="2400" dirty="0" smtClean="0"/>
              <a:t> </a:t>
            </a:r>
            <a:r>
              <a:rPr lang="en-US" sz="2400" dirty="0" err="1" smtClean="0"/>
              <a:t>portabilitas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standar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Personalisasi</a:t>
            </a:r>
            <a:r>
              <a:rPr lang="en-US" sz="2400" dirty="0" smtClean="0"/>
              <a:t> </a:t>
            </a:r>
            <a:r>
              <a:rPr lang="en-US" sz="2400" dirty="0" err="1" smtClean="0"/>
              <a:t>isi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</a:t>
            </a:r>
            <a:r>
              <a:rPr lang="en-US" sz="2400" dirty="0" err="1" smtClean="0"/>
              <a:t>kembali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1493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472" y="2395257"/>
            <a:ext cx="60960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6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21859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User Interface yang </a:t>
            </a:r>
            <a:r>
              <a:rPr lang="en-US" sz="2400" b="1" dirty="0" err="1"/>
              <a:t>Mudah</a:t>
            </a:r>
            <a:r>
              <a:rPr lang="en-US" sz="2400" b="1" dirty="0"/>
              <a:t> </a:t>
            </a:r>
            <a:r>
              <a:rPr lang="en-US" sz="2400" b="1" dirty="0" err="1" smtClean="0"/>
              <a:t>Digunakan</a:t>
            </a:r>
            <a:endParaRPr lang="en-US" sz="2400" b="1" dirty="0"/>
          </a:p>
          <a:p>
            <a:pPr algn="just"/>
            <a:r>
              <a:rPr lang="en-US" sz="2400" dirty="0"/>
              <a:t>LMS yang </a:t>
            </a:r>
            <a:r>
              <a:rPr lang="en-US" sz="2400" dirty="0" err="1"/>
              <a:t>bagus</a:t>
            </a:r>
            <a:r>
              <a:rPr lang="en-US" sz="2400" dirty="0"/>
              <a:t> </a:t>
            </a:r>
            <a:r>
              <a:rPr lang="en-US" sz="2400" dirty="0" err="1"/>
              <a:t>pasti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menyajikan</a:t>
            </a:r>
            <a:r>
              <a:rPr lang="en-US" sz="2400" dirty="0"/>
              <a:t> </a:t>
            </a:r>
            <a:r>
              <a:rPr lang="en-US" sz="2400" dirty="0" err="1"/>
              <a:t>antarmuka</a:t>
            </a:r>
            <a:r>
              <a:rPr lang="en-US" sz="2400" dirty="0"/>
              <a:t> (interface) yang </a:t>
            </a:r>
            <a:r>
              <a:rPr lang="en-US" sz="2400" dirty="0" err="1"/>
              <a:t>menarik</a:t>
            </a:r>
            <a:r>
              <a:rPr lang="en-US" sz="2400" dirty="0"/>
              <a:t>,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dipahami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para </a:t>
            </a:r>
            <a:r>
              <a:rPr lang="en-US" sz="2400" dirty="0" err="1"/>
              <a:t>penggunanya</a:t>
            </a:r>
            <a:r>
              <a:rPr lang="en-US" sz="2400" dirty="0"/>
              <a:t>. </a:t>
            </a:r>
            <a:r>
              <a:rPr lang="en-US" sz="2400" dirty="0" err="1"/>
              <a:t>Pengguna</a:t>
            </a:r>
            <a:r>
              <a:rPr lang="en-US" sz="2400" dirty="0"/>
              <a:t> LMS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merasa</a:t>
            </a:r>
            <a:r>
              <a:rPr lang="en-US" sz="2400" dirty="0"/>
              <a:t> </a:t>
            </a:r>
            <a:r>
              <a:rPr lang="en-US" sz="2400" dirty="0" err="1"/>
              <a:t>kebingungan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menggunakannya</a:t>
            </a:r>
            <a:r>
              <a:rPr lang="en-US" sz="2400" dirty="0"/>
              <a:t>.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penyedia</a:t>
            </a:r>
            <a:r>
              <a:rPr lang="en-US" sz="2400" dirty="0"/>
              <a:t> LMS,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antarmuka</a:t>
            </a:r>
            <a:r>
              <a:rPr lang="en-US" sz="2400" dirty="0"/>
              <a:t> yang </a:t>
            </a:r>
            <a:r>
              <a:rPr lang="en-US" sz="2400" dirty="0" err="1"/>
              <a:t>menarik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estetika</a:t>
            </a:r>
            <a:r>
              <a:rPr lang="en-US" sz="2400" dirty="0"/>
              <a:t> </a:t>
            </a:r>
            <a:r>
              <a:rPr lang="en-US" sz="2400" dirty="0" err="1"/>
              <a:t>laman</a:t>
            </a:r>
            <a:r>
              <a:rPr lang="en-US" sz="2400" dirty="0"/>
              <a:t> web LMS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menarik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calon</a:t>
            </a:r>
            <a:r>
              <a:rPr lang="en-US" sz="2400" dirty="0"/>
              <a:t> </a:t>
            </a:r>
            <a:r>
              <a:rPr lang="en-US" sz="2400" dirty="0" err="1"/>
              <a:t>pengguna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00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21859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/>
              <a:t>Pendaftaran</a:t>
            </a:r>
            <a:r>
              <a:rPr lang="en-US" sz="2400" b="1" dirty="0"/>
              <a:t> </a:t>
            </a:r>
            <a:r>
              <a:rPr lang="en-US" sz="2400" b="1" dirty="0" smtClean="0"/>
              <a:t>Online</a:t>
            </a:r>
            <a:endParaRPr lang="en-US" sz="2400" dirty="0"/>
          </a:p>
          <a:p>
            <a:pPr algn="just"/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pendaftaran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yang </a:t>
            </a:r>
            <a:r>
              <a:rPr lang="en-US" sz="2400" dirty="0" err="1"/>
              <a:t>wajib</a:t>
            </a:r>
            <a:r>
              <a:rPr lang="en-US" sz="2400" dirty="0"/>
              <a:t> </a:t>
            </a:r>
            <a:r>
              <a:rPr lang="en-US" sz="2400" dirty="0" err="1"/>
              <a:t>dimiliki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LMS.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mendaftarkan</a:t>
            </a:r>
            <a:r>
              <a:rPr lang="en-US" sz="2400" dirty="0"/>
              <a:t> </a:t>
            </a:r>
            <a:r>
              <a:rPr lang="en-US" sz="2400" dirty="0" err="1"/>
              <a:t>dirinya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online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laman</a:t>
            </a:r>
            <a:r>
              <a:rPr lang="en-US" sz="2400" dirty="0"/>
              <a:t> LMS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melihat</a:t>
            </a:r>
            <a:r>
              <a:rPr lang="en-US" sz="2400" dirty="0"/>
              <a:t> </a:t>
            </a:r>
            <a:r>
              <a:rPr lang="en-US" sz="2400" dirty="0" err="1"/>
              <a:t>silabus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dipersiapkan</a:t>
            </a:r>
            <a:r>
              <a:rPr lang="en-US" sz="2400" dirty="0"/>
              <a:t> para </a:t>
            </a:r>
            <a:r>
              <a:rPr lang="en-US" sz="2400" dirty="0" smtClean="0"/>
              <a:t>guru.</a:t>
            </a:r>
          </a:p>
          <a:p>
            <a:pPr algn="just"/>
            <a:r>
              <a:rPr lang="en-US" sz="2400" dirty="0" err="1" smtClean="0"/>
              <a:t>Fitur</a:t>
            </a:r>
            <a:r>
              <a:rPr lang="en-US" sz="2400" dirty="0" smtClean="0"/>
              <a:t> </a:t>
            </a:r>
            <a:r>
              <a:rPr lang="en-US" sz="2400" dirty="0" err="1"/>
              <a:t>pendaftaran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pembayaran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pembayaran</a:t>
            </a:r>
            <a:r>
              <a:rPr lang="en-US" sz="2400" dirty="0"/>
              <a:t> yang </a:t>
            </a:r>
            <a:r>
              <a:rPr lang="en-US" sz="2400" dirty="0" err="1"/>
              <a:t>tersedia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71090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85482"/>
            <a:ext cx="9404723" cy="1400530"/>
          </a:xfrm>
        </p:spPr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052918"/>
            <a:ext cx="8946541" cy="480508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err="1"/>
              <a:t>Kelas</a:t>
            </a:r>
            <a:r>
              <a:rPr lang="en-US" sz="2400" b="1" dirty="0"/>
              <a:t> Maya</a:t>
            </a:r>
          </a:p>
          <a:p>
            <a:pPr algn="just"/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media </a:t>
            </a:r>
            <a:r>
              <a:rPr lang="en-US" sz="2400" dirty="0" err="1"/>
              <a:t>pembelajaran</a:t>
            </a:r>
            <a:r>
              <a:rPr lang="en-US" sz="2400" dirty="0"/>
              <a:t> digital, LMS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maya</a:t>
            </a:r>
            <a:r>
              <a:rPr lang="en-US" sz="2400" dirty="0"/>
              <a:t>.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dimaksud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maya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online,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yang </a:t>
            </a:r>
            <a:r>
              <a:rPr lang="en-US" sz="2400" dirty="0" err="1"/>
              <a:t>menyajikan</a:t>
            </a:r>
            <a:r>
              <a:rPr lang="en-US" sz="2400" dirty="0"/>
              <a:t> proses </a:t>
            </a:r>
            <a:r>
              <a:rPr lang="en-US" sz="2400" dirty="0" err="1"/>
              <a:t>belajar-mengajar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mengharuskan</a:t>
            </a:r>
            <a:r>
              <a:rPr lang="en-US" sz="2400" dirty="0"/>
              <a:t> </a:t>
            </a:r>
            <a:r>
              <a:rPr lang="en-US" sz="2400" dirty="0" err="1"/>
              <a:t>kontak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 err="1"/>
              <a:t>Kelas</a:t>
            </a:r>
            <a:r>
              <a:rPr lang="en-US" sz="2400" dirty="0"/>
              <a:t> online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menyajikan</a:t>
            </a:r>
            <a:r>
              <a:rPr lang="en-US" sz="2400" dirty="0"/>
              <a:t> </a:t>
            </a:r>
            <a:r>
              <a:rPr lang="en-US" sz="2400" dirty="0" err="1"/>
              <a:t>beragam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digital, </a:t>
            </a:r>
            <a:r>
              <a:rPr lang="en-US" sz="2400" dirty="0" err="1"/>
              <a:t>berupa</a:t>
            </a:r>
            <a:r>
              <a:rPr lang="en-US" sz="2400" dirty="0"/>
              <a:t> video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animasi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rekaman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 guru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dokumen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(</a:t>
            </a:r>
            <a:r>
              <a:rPr lang="en-US" sz="2400" dirty="0" err="1"/>
              <a:t>artikel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buku</a:t>
            </a:r>
            <a:r>
              <a:rPr lang="en-US" sz="2400" dirty="0"/>
              <a:t> </a:t>
            </a:r>
            <a:r>
              <a:rPr lang="en-US" sz="2400" dirty="0" err="1"/>
              <a:t>elektronik</a:t>
            </a:r>
            <a:r>
              <a:rPr lang="en-US" sz="2400" dirty="0"/>
              <a:t>)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dipelajari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mandiri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58024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9283"/>
            <a:ext cx="9753600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5934670"/>
            <a:ext cx="975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LMS yang </a:t>
            </a:r>
            <a:r>
              <a:rPr lang="en-US" dirty="0" err="1"/>
              <a:t>bagus</a:t>
            </a:r>
            <a:r>
              <a:rPr lang="en-US" dirty="0"/>
              <a:t>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video conference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para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online </a:t>
            </a:r>
            <a:r>
              <a:rPr lang="en-US" dirty="0" err="1"/>
              <a:t>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guru </a:t>
            </a:r>
            <a:r>
              <a:rPr lang="en-US" dirty="0" err="1"/>
              <a:t>mereka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8703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21859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Kuis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Ujian</a:t>
            </a:r>
            <a:r>
              <a:rPr lang="en-US" sz="2400" b="1" dirty="0"/>
              <a:t> Online</a:t>
            </a:r>
          </a:p>
          <a:p>
            <a:pPr algn="just"/>
            <a:r>
              <a:rPr lang="en-US" sz="2400" dirty="0" err="1"/>
              <a:t>Contoh</a:t>
            </a:r>
            <a:r>
              <a:rPr lang="en-US" sz="2400" dirty="0"/>
              <a:t> LMS yang </a:t>
            </a:r>
            <a:r>
              <a:rPr lang="en-US" sz="2400" dirty="0" err="1"/>
              <a:t>bagus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kuis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ujian</a:t>
            </a:r>
            <a:r>
              <a:rPr lang="en-US" sz="2400" dirty="0"/>
              <a:t> online agar para guru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para </a:t>
            </a:r>
            <a:r>
              <a:rPr lang="en-US" sz="2400" dirty="0" err="1"/>
              <a:t>siswanya</a:t>
            </a:r>
            <a:r>
              <a:rPr lang="en-US" sz="2400" dirty="0"/>
              <a:t>.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Bapak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Ibu</a:t>
            </a:r>
            <a:r>
              <a:rPr lang="en-US" sz="2400" dirty="0"/>
              <a:t> Guru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</a:t>
            </a:r>
            <a:r>
              <a:rPr lang="en-US" sz="2400" dirty="0" err="1"/>
              <a:t>hingga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pendistribusian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</a:t>
            </a:r>
            <a:r>
              <a:rPr lang="en-US" sz="2400" dirty="0" err="1"/>
              <a:t>ujian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.</a:t>
            </a: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008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21859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/>
              <a:t>Ruang</a:t>
            </a:r>
            <a:r>
              <a:rPr lang="en-US" sz="2400" b="1" dirty="0"/>
              <a:t> </a:t>
            </a:r>
            <a:r>
              <a:rPr lang="en-US" sz="2400" b="1" dirty="0" err="1" smtClean="0"/>
              <a:t>Diskusi</a:t>
            </a:r>
            <a:endParaRPr lang="en-US" sz="2400" dirty="0"/>
          </a:p>
          <a:p>
            <a:pPr algn="just"/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.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r>
              <a:rPr lang="en-US" sz="2400" dirty="0"/>
              <a:t>, para guru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sesi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mendalam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pelajaran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dipelajari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para </a:t>
            </a:r>
            <a:r>
              <a:rPr lang="en-US" sz="2400" dirty="0" err="1" smtClean="0"/>
              <a:t>siswa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Ruang</a:t>
            </a:r>
            <a:r>
              <a:rPr lang="en-US" sz="2400" dirty="0" smtClean="0"/>
              <a:t> </a:t>
            </a:r>
            <a:r>
              <a:rPr lang="en-US" sz="2400" dirty="0" err="1"/>
              <a:t>diskusi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turut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guru </a:t>
            </a:r>
            <a:r>
              <a:rPr lang="en-US" sz="2400" dirty="0" err="1"/>
              <a:t>dan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 agar guru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sejauh</a:t>
            </a:r>
            <a:r>
              <a:rPr lang="en-US" sz="2400" dirty="0"/>
              <a:t> </a:t>
            </a:r>
            <a:r>
              <a:rPr lang="en-US" sz="2400" dirty="0" err="1"/>
              <a:t>mana</a:t>
            </a:r>
            <a:r>
              <a:rPr lang="en-US" sz="2400" dirty="0"/>
              <a:t> </a:t>
            </a:r>
            <a:r>
              <a:rPr lang="en-US" sz="2400" dirty="0" err="1"/>
              <a:t>pemahaman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1085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Fitur-Fitur</a:t>
            </a:r>
            <a:r>
              <a:rPr lang="en-US" b="1" dirty="0"/>
              <a:t> LMS yang </a:t>
            </a:r>
            <a:r>
              <a:rPr lang="en-US" b="1" dirty="0" err="1"/>
              <a:t>Mendukung</a:t>
            </a:r>
            <a:r>
              <a:rPr lang="en-US" b="1" dirty="0"/>
              <a:t> Proses </a:t>
            </a:r>
            <a:r>
              <a:rPr lang="en-US" b="1" dirty="0" err="1"/>
              <a:t>Belajar</a:t>
            </a:r>
            <a:r>
              <a:rPr lang="en-US" b="1"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21859"/>
            <a:ext cx="8946541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err="1"/>
              <a:t>Laporan</a:t>
            </a:r>
            <a:endParaRPr lang="en-US" sz="2400" b="1" dirty="0"/>
          </a:p>
          <a:p>
            <a:pPr algn="just"/>
            <a:r>
              <a:rPr lang="en-US" sz="2400" dirty="0" err="1"/>
              <a:t>Penyedia</a:t>
            </a:r>
            <a:r>
              <a:rPr lang="en-US" sz="2400" dirty="0"/>
              <a:t> LMS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menyematkan</a:t>
            </a:r>
            <a:r>
              <a:rPr lang="en-US" sz="2400" dirty="0"/>
              <a:t>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laporan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memudahkan</a:t>
            </a:r>
            <a:r>
              <a:rPr lang="en-US" sz="2400" dirty="0"/>
              <a:t> guru </a:t>
            </a:r>
            <a:r>
              <a:rPr lang="en-US" sz="2400" dirty="0" err="1"/>
              <a:t>melacak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para </a:t>
            </a:r>
            <a:r>
              <a:rPr lang="en-US" sz="2400" dirty="0" err="1"/>
              <a:t>siswanya</a:t>
            </a:r>
            <a:r>
              <a:rPr lang="en-US" sz="2400" dirty="0"/>
              <a:t>. </a:t>
            </a:r>
            <a:r>
              <a:rPr lang="en-US" sz="2400" dirty="0" err="1"/>
              <a:t>Fitur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mengecek</a:t>
            </a:r>
            <a:r>
              <a:rPr lang="en-US" sz="2400" dirty="0"/>
              <a:t> </a:t>
            </a:r>
            <a:r>
              <a:rPr lang="en-US" sz="2400" dirty="0" err="1"/>
              <a:t>absensi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, </a:t>
            </a:r>
            <a:r>
              <a:rPr lang="en-US" sz="2400" dirty="0" err="1"/>
              <a:t>intensitas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mengakses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monitoring </a:t>
            </a:r>
            <a:r>
              <a:rPr lang="en-US" sz="2400" dirty="0" err="1"/>
              <a:t>pengerjaan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rekap</a:t>
            </a:r>
            <a:r>
              <a:rPr lang="en-US" sz="2400" dirty="0"/>
              <a:t> </a:t>
            </a:r>
            <a:r>
              <a:rPr lang="en-US" sz="2400" dirty="0" err="1"/>
              <a:t>jawaban</a:t>
            </a:r>
            <a:r>
              <a:rPr lang="en-US" sz="2400" dirty="0"/>
              <a:t> </a:t>
            </a:r>
            <a:r>
              <a:rPr lang="en-US" sz="2400" dirty="0" err="1"/>
              <a:t>kuis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ujian</a:t>
            </a:r>
            <a:r>
              <a:rPr lang="en-US" sz="2400" dirty="0"/>
              <a:t> para </a:t>
            </a:r>
            <a:r>
              <a:rPr lang="en-US" sz="2400" dirty="0" err="1"/>
              <a:t>siswa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40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LMS yang </a:t>
            </a:r>
            <a:r>
              <a:rPr lang="en-US" b="1" dirty="0" err="1"/>
              <a:t>efisien</a:t>
            </a:r>
            <a:r>
              <a:rPr lang="en-US" b="1" dirty="0"/>
              <a:t>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membantu</a:t>
            </a:r>
            <a:r>
              <a:rPr lang="en-US" b="1" dirty="0"/>
              <a:t> </a:t>
            </a:r>
            <a:r>
              <a:rPr lang="en-US" b="1" dirty="0" err="1"/>
              <a:t>Anda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689849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(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online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murah</a:t>
            </a:r>
            <a:r>
              <a:rPr lang="en-US" sz="2400" dirty="0"/>
              <a:t>)</a:t>
            </a:r>
          </a:p>
          <a:p>
            <a:pPr algn="just"/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efektifitas</a:t>
            </a:r>
            <a:r>
              <a:rPr lang="en-US" sz="2400" dirty="0"/>
              <a:t> </a:t>
            </a:r>
            <a:r>
              <a:rPr lang="en-US" sz="2400" dirty="0" err="1"/>
              <a:t>pemanfaatan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LMS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online </a:t>
            </a:r>
            <a:r>
              <a:rPr lang="en-US" sz="2400" dirty="0" err="1"/>
              <a:t>darimana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endParaRPr lang="en-US" sz="2400" dirty="0"/>
          </a:p>
          <a:p>
            <a:pPr algn="just"/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kalah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tradisional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4675" y="2919760"/>
            <a:ext cx="4395788" cy="247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5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Kekurangan</a:t>
            </a:r>
            <a:r>
              <a:rPr lang="en-US" b="1" dirty="0"/>
              <a:t> LMS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mengakses</a:t>
            </a:r>
            <a:r>
              <a:rPr lang="en-US" sz="2400" dirty="0"/>
              <a:t> LMS </a:t>
            </a:r>
            <a:r>
              <a:rPr lang="en-US" sz="2400" dirty="0" err="1"/>
              <a:t>dibutuhkan</a:t>
            </a:r>
            <a:r>
              <a:rPr lang="en-US" sz="2400" dirty="0"/>
              <a:t> </a:t>
            </a:r>
            <a:r>
              <a:rPr lang="en-US" sz="2400" dirty="0" err="1"/>
              <a:t>koneksi</a:t>
            </a:r>
            <a:r>
              <a:rPr lang="en-US" sz="2400" dirty="0"/>
              <a:t> internet yang </a:t>
            </a:r>
            <a:r>
              <a:rPr lang="en-US" sz="2400" dirty="0" err="1"/>
              <a:t>stabil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bagus</a:t>
            </a:r>
            <a:r>
              <a:rPr lang="en-US" sz="2400" dirty="0"/>
              <a:t>.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,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LMS pun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 smtClean="0"/>
              <a:t>terhambat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Kurang</a:t>
            </a:r>
            <a:r>
              <a:rPr lang="en-US" sz="2400" dirty="0" smtClean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menerapkan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real-time </a:t>
            </a:r>
            <a:r>
              <a:rPr lang="en-US" sz="2400" dirty="0" err="1"/>
              <a:t>antara</a:t>
            </a:r>
            <a:r>
              <a:rPr lang="en-US" sz="2400" dirty="0"/>
              <a:t> guru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. </a:t>
            </a:r>
            <a:r>
              <a:rPr lang="en-US" sz="2400" dirty="0" err="1"/>
              <a:t>Misalnya</a:t>
            </a:r>
            <a:r>
              <a:rPr lang="en-US" sz="2400" dirty="0"/>
              <a:t>,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yang </a:t>
            </a:r>
            <a:r>
              <a:rPr lang="en-US" sz="2400" dirty="0" err="1"/>
              <a:t>bertanya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gurunya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sementara</a:t>
            </a:r>
            <a:r>
              <a:rPr lang="en-US" sz="2400" dirty="0"/>
              <a:t> guru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online </a:t>
            </a:r>
            <a:r>
              <a:rPr lang="en-US" sz="2400" dirty="0" err="1"/>
              <a:t>besok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jawaban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guru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diterima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keesokan</a:t>
            </a:r>
            <a:r>
              <a:rPr lang="en-US" sz="2400" dirty="0"/>
              <a:t> </a:t>
            </a:r>
            <a:r>
              <a:rPr lang="en-US" sz="2400" dirty="0" err="1" smtClean="0"/>
              <a:t>harinya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 smtClean="0"/>
              <a:t>Membutuhkan</a:t>
            </a:r>
            <a:r>
              <a:rPr lang="en-US" sz="2400" dirty="0" smtClean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penunjang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, laptop, </a:t>
            </a:r>
            <a:r>
              <a:rPr lang="en-US" sz="2400" dirty="0" err="1"/>
              <a:t>dan</a:t>
            </a:r>
            <a:r>
              <a:rPr lang="en-US" sz="2400" dirty="0"/>
              <a:t> smartphone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LMS.</a:t>
            </a:r>
          </a:p>
        </p:txBody>
      </p:sp>
    </p:spTree>
    <p:extLst>
      <p:ext uri="{BB962C8B-B14F-4D97-AF65-F5344CB8AC3E}">
        <p14:creationId xmlns:p14="http://schemas.microsoft.com/office/powerpoint/2010/main" val="150580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CONTOH LMS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MOODLE</a:t>
            </a:r>
            <a:endParaRPr lang="en-US" b="1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5252" b="525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pPr algn="just"/>
            <a:r>
              <a:rPr lang="en-US" dirty="0"/>
              <a:t>Modular Object-Oriented Dynamic Learning Environment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smtClean="0"/>
              <a:t>DOKEOS</a:t>
            </a:r>
            <a:endParaRPr lang="en-US" b="1" dirty="0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5425" b="542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19"/>
          </p:nvPr>
        </p:nvSpPr>
        <p:spPr>
          <a:xfrm>
            <a:off x="3888022" y="4827209"/>
            <a:ext cx="2934406" cy="2030791"/>
          </a:xfrm>
        </p:spPr>
        <p:txBody>
          <a:bodyPr>
            <a:noAutofit/>
          </a:bodyPr>
          <a:lstStyle/>
          <a:p>
            <a:pPr algn="just"/>
            <a:r>
              <a:rPr lang="en-US" sz="1600" dirty="0" err="1"/>
              <a:t>Dokeos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elearning</a:t>
            </a:r>
            <a:r>
              <a:rPr lang="en-US" sz="1600" dirty="0"/>
              <a:t> tools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aplikasi</a:t>
            </a:r>
            <a:r>
              <a:rPr lang="en-US" sz="1600" dirty="0"/>
              <a:t> </a:t>
            </a:r>
            <a:r>
              <a:rPr lang="en-US" sz="1600" dirty="0" err="1"/>
              <a:t>berbasis</a:t>
            </a:r>
            <a:r>
              <a:rPr lang="en-US" sz="1600" dirty="0"/>
              <a:t> </a:t>
            </a:r>
            <a:r>
              <a:rPr lang="en-US" sz="1600" dirty="0" err="1"/>
              <a:t>web.Ia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free software yang </a:t>
            </a:r>
            <a:r>
              <a:rPr lang="en-US" sz="1600" dirty="0" err="1"/>
              <a:t>direlease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GNU GPL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pengembangannya</a:t>
            </a:r>
            <a:r>
              <a:rPr lang="en-US" sz="1600" dirty="0"/>
              <a:t> </a:t>
            </a:r>
            <a:r>
              <a:rPr lang="en-US" sz="1600" dirty="0" err="1"/>
              <a:t>didukung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dunia</a:t>
            </a:r>
            <a:r>
              <a:rPr lang="en-US" sz="1600" dirty="0"/>
              <a:t> </a:t>
            </a:r>
            <a:r>
              <a:rPr lang="en-US" sz="1600" dirty="0" err="1"/>
              <a:t>internasional</a:t>
            </a:r>
            <a:endParaRPr lang="en-US" sz="16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OLAT</a:t>
            </a:r>
            <a:endParaRPr lang="en-US" b="1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20299" b="2029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half" idx="20"/>
          </p:nvPr>
        </p:nvSpPr>
        <p:spPr>
          <a:xfrm>
            <a:off x="7124575" y="4827207"/>
            <a:ext cx="2935997" cy="186942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OLAT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open </a:t>
            </a:r>
            <a:r>
              <a:rPr lang="en-US" dirty="0" smtClean="0"/>
              <a:t>source. </a:t>
            </a:r>
            <a:r>
              <a:rPr lang="en-US" dirty="0" err="1"/>
              <a:t>Perkembangannya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1999 di </a:t>
            </a:r>
            <a:r>
              <a:rPr lang="en-US" dirty="0" err="1"/>
              <a:t>Universitas</a:t>
            </a:r>
            <a:r>
              <a:rPr lang="en-US" dirty="0"/>
              <a:t> Zürich </a:t>
            </a:r>
            <a:r>
              <a:rPr lang="en-US" dirty="0" err="1"/>
              <a:t>dan</a:t>
            </a:r>
            <a:r>
              <a:rPr lang="en-US" dirty="0"/>
              <a:t> OLAT </a:t>
            </a:r>
            <a:r>
              <a:rPr lang="en-US" dirty="0" err="1"/>
              <a:t>memenangkan</a:t>
            </a:r>
            <a:r>
              <a:rPr lang="en-US" dirty="0"/>
              <a:t> </a:t>
            </a:r>
            <a:r>
              <a:rPr lang="en-US" dirty="0" err="1"/>
              <a:t>hadiah</a:t>
            </a:r>
            <a:r>
              <a:rPr lang="en-US" dirty="0"/>
              <a:t> </a:t>
            </a:r>
            <a:r>
              <a:rPr lang="en-US" dirty="0" err="1"/>
              <a:t>MeDiDa</a:t>
            </a:r>
            <a:r>
              <a:rPr lang="en-US" dirty="0"/>
              <a:t>-Prix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2000. </a:t>
            </a:r>
          </a:p>
        </p:txBody>
      </p:sp>
    </p:spTree>
    <p:extLst>
      <p:ext uri="{BB962C8B-B14F-4D97-AF65-F5344CB8AC3E}">
        <p14:creationId xmlns:p14="http://schemas.microsoft.com/office/powerpoint/2010/main" val="3752790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CONTOH LMS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CHAMILO</a:t>
            </a:r>
            <a:endParaRPr lang="en-US" b="1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9313" b="931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pPr algn="just"/>
            <a:r>
              <a:rPr lang="en-US" dirty="0" err="1"/>
              <a:t>Chamilo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e-learning yang </a:t>
            </a:r>
            <a:r>
              <a:rPr lang="en-US" dirty="0" err="1"/>
              <a:t>lengkap</a:t>
            </a:r>
            <a:r>
              <a:rPr lang="en-US" dirty="0"/>
              <a:t>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smtClean="0"/>
              <a:t>ATUTOR</a:t>
            </a:r>
            <a:endParaRPr lang="en-US" b="1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23998" b="2399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1896319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ATutor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Open Source Web-based Learning Management System (LMS)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kursus</a:t>
            </a:r>
            <a:r>
              <a:rPr lang="en-US" dirty="0"/>
              <a:t> online.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/>
              <a:t>CLAROLINE </a:t>
            </a:r>
            <a:endParaRPr lang="en-US" b="1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1896321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Claroline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LMS (Learning Management System) 'open source' </a:t>
            </a:r>
            <a:r>
              <a:rPr lang="en-US" dirty="0" err="1"/>
              <a:t>berbasis</a:t>
            </a:r>
            <a:r>
              <a:rPr lang="en-US" dirty="0"/>
              <a:t> PHP </a:t>
            </a:r>
            <a:r>
              <a:rPr lang="en-US" dirty="0" err="1"/>
              <a:t>dan</a:t>
            </a:r>
            <a:r>
              <a:rPr lang="en-US" dirty="0"/>
              <a:t> MySQL yang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UCL(</a:t>
            </a:r>
            <a:r>
              <a:rPr lang="en-US" dirty="0" err="1"/>
              <a:t>Universitas</a:t>
            </a:r>
            <a:r>
              <a:rPr lang="en-US" dirty="0"/>
              <a:t> </a:t>
            </a:r>
            <a:r>
              <a:rPr lang="en-US" dirty="0" err="1"/>
              <a:t>Katolik</a:t>
            </a:r>
            <a:r>
              <a:rPr lang="en-US" dirty="0"/>
              <a:t> Louvain) di </a:t>
            </a:r>
            <a:r>
              <a:rPr lang="en-US" dirty="0" err="1"/>
              <a:t>Belgia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2001. </a:t>
            </a:r>
          </a:p>
        </p:txBody>
      </p:sp>
      <p:pic>
        <p:nvPicPr>
          <p:cNvPr id="20" name="Picture Placeholder 19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23596" b="2359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1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</TotalTime>
  <Words>893</Words>
  <Application>Microsoft Office PowerPoint</Application>
  <PresentationFormat>Widescreen</PresentationFormat>
  <Paragraphs>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Ion</vt:lpstr>
      <vt:lpstr>LEARNING MANAGEMENT SYSTEM</vt:lpstr>
      <vt:lpstr>PowerPoint Presentation</vt:lpstr>
      <vt:lpstr>PENDAHULUAN</vt:lpstr>
      <vt:lpstr>Sejarah Perkembangan LMS</vt:lpstr>
      <vt:lpstr>Ciri-ciri LMS:</vt:lpstr>
      <vt:lpstr>Fitur-Fitur LMS yang Mendukung Proses Belajar Online</vt:lpstr>
      <vt:lpstr>Fitur-Fitur LMS yang Mendukung Proses Belajar Online</vt:lpstr>
      <vt:lpstr>Fitur-Fitur LMS yang Mendukung Proses Belajar Online</vt:lpstr>
      <vt:lpstr>Fitur-Fitur LMS yang Mendukung Proses Belajar Online</vt:lpstr>
      <vt:lpstr>PowerPoint Presentation</vt:lpstr>
      <vt:lpstr>Fitur-Fitur LMS yang Mendukung Proses Belajar Online</vt:lpstr>
      <vt:lpstr>Fitur-Fitur LMS yang Mendukung Proses Belajar Online</vt:lpstr>
      <vt:lpstr>Fitur-Fitur LMS yang Mendukung Proses Belajar Online</vt:lpstr>
      <vt:lpstr>LMS yang efisien akan dapat membantu Anda untuk:</vt:lpstr>
      <vt:lpstr>Kekurangan LMS</vt:lpstr>
      <vt:lpstr>CONTOH LMS</vt:lpstr>
      <vt:lpstr>CONTOH LMS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MANAGEMENT SYSTEM</dc:title>
  <dc:creator>Robi</dc:creator>
  <cp:lastModifiedBy>Robi</cp:lastModifiedBy>
  <cp:revision>6</cp:revision>
  <dcterms:created xsi:type="dcterms:W3CDTF">2021-02-25T07:18:22Z</dcterms:created>
  <dcterms:modified xsi:type="dcterms:W3CDTF">2021-02-25T07:49:05Z</dcterms:modified>
</cp:coreProperties>
</file>