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2" r:id="rId16"/>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516" y="57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18DAD9-7AB2-4D0F-82C1-4569496294C1}" type="datetimeFigureOut">
              <a:rPr lang="id-ID" smtClean="0"/>
              <a:pPr/>
              <a:t>01/05/2012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8913F96-D96C-48B9-9B70-F8F9C9D5A83E}"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18DAD9-7AB2-4D0F-82C1-4569496294C1}" type="datetimeFigureOut">
              <a:rPr lang="id-ID" smtClean="0"/>
              <a:pPr/>
              <a:t>01/05/2012</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913F96-D96C-48B9-9B70-F8F9C9D5A83E}"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428596" y="1071546"/>
            <a:ext cx="8229600" cy="1728192"/>
          </a:xfrm>
        </p:spPr>
        <p:txBody>
          <a:bodyPr>
            <a:normAutofit fontScale="90000"/>
          </a:bodyPr>
          <a:lstStyle/>
          <a:p>
            <a:r>
              <a:rPr lang="id-ID" b="1" dirty="0" smtClean="0">
                <a:solidFill>
                  <a:srgbClr val="FF0000"/>
                </a:solidFill>
              </a:rPr>
              <a:t>METODOLOGI </a:t>
            </a:r>
            <a:r>
              <a:rPr lang="id-ID" b="1" dirty="0">
                <a:solidFill>
                  <a:srgbClr val="FF0000"/>
                </a:solidFill>
              </a:rPr>
              <a:t>PENGEMBANGAN SIKAP DAN </a:t>
            </a:r>
            <a:r>
              <a:rPr lang="id-ID" b="1" dirty="0" smtClean="0">
                <a:solidFill>
                  <a:srgbClr val="FF0000"/>
                </a:solidFill>
              </a:rPr>
              <a:t>PERILAKU DENGAN METODE PEMBERIAN TUGAS</a:t>
            </a:r>
            <a:r>
              <a:rPr lang="id-ID" dirty="0">
                <a:solidFill>
                  <a:srgbClr val="FF0000"/>
                </a:solidFill>
              </a:rPr>
              <a:t/>
            </a:r>
            <a:br>
              <a:rPr lang="id-ID" dirty="0">
                <a:solidFill>
                  <a:srgbClr val="FF0000"/>
                </a:solidFill>
              </a:rPr>
            </a:br>
            <a:endParaRPr lang="id-ID" dirty="0">
              <a:solidFill>
                <a:srgbClr val="FF0000"/>
              </a:solidFill>
            </a:endParaRPr>
          </a:p>
        </p:txBody>
      </p:sp>
      <p:sp>
        <p:nvSpPr>
          <p:cNvPr id="5" name="Content Placeholder 4"/>
          <p:cNvSpPr>
            <a:spLocks noGrp="1"/>
          </p:cNvSpPr>
          <p:nvPr>
            <p:ph idx="1"/>
          </p:nvPr>
        </p:nvSpPr>
        <p:spPr>
          <a:xfrm>
            <a:off x="457200" y="3643314"/>
            <a:ext cx="8229600" cy="2482849"/>
          </a:xfrm>
        </p:spPr>
        <p:txBody>
          <a:bodyPr/>
          <a:lstStyle/>
          <a:p>
            <a:pPr algn="ctr">
              <a:buNone/>
            </a:pPr>
            <a:endParaRPr lang="id-ID" b="1" dirty="0" smtClean="0">
              <a:solidFill>
                <a:srgbClr val="FF0000"/>
              </a:solidFill>
            </a:endParaRPr>
          </a:p>
          <a:p>
            <a:pPr algn="ctr">
              <a:buNone/>
            </a:pPr>
            <a:endParaRPr lang="id-ID" b="1" dirty="0" smtClean="0">
              <a:solidFill>
                <a:srgbClr val="FF0000"/>
              </a:solidFill>
            </a:endParaRPr>
          </a:p>
          <a:p>
            <a:pPr>
              <a:buNone/>
            </a:pPr>
            <a:r>
              <a:rPr lang="id-ID" dirty="0" smtClean="0">
                <a:solidFill>
                  <a:srgbClr val="FF0000"/>
                </a:solidFill>
              </a:rPr>
              <a:t>Dwi Prasetiyawati D.H., S.Pd.,M.Pd.</a:t>
            </a:r>
            <a:endParaRPr lang="id-ID" dirty="0" smtClean="0">
              <a:solidFill>
                <a:srgbClr val="FF0000"/>
              </a:solidFill>
            </a:endParaRPr>
          </a:p>
        </p:txBody>
      </p:sp>
    </p:spTree>
  </p:cSld>
  <p:clrMapOvr>
    <a:masterClrMapping/>
  </p:clrMapOvr>
  <p:transition spd="slow" advTm="1000">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2910" y="428604"/>
            <a:ext cx="7772400" cy="864096"/>
          </a:xfrm>
        </p:spPr>
        <p:txBody>
          <a:bodyPr>
            <a:normAutofit fontScale="90000"/>
          </a:bodyPr>
          <a:lstStyle/>
          <a:p>
            <a:pPr lvl="0"/>
            <a:r>
              <a:rPr lang="en-US" dirty="0" smtClean="0">
                <a:solidFill>
                  <a:srgbClr val="FF0000"/>
                </a:solidFill>
              </a:rPr>
              <a:t/>
            </a:r>
            <a:br>
              <a:rPr lang="en-US" dirty="0" smtClean="0">
                <a:solidFill>
                  <a:srgbClr val="FF0000"/>
                </a:solidFill>
              </a:rPr>
            </a:br>
            <a:r>
              <a:rPr lang="id-ID" b="1" dirty="0" smtClean="0">
                <a:solidFill>
                  <a:srgbClr val="FF0000"/>
                </a:solidFill>
              </a:rPr>
              <a:t>Hakikat Metode Pemberian Tugas </a:t>
            </a:r>
            <a:r>
              <a:rPr lang="id-ID" dirty="0" smtClean="0">
                <a:solidFill>
                  <a:srgbClr val="FF0000"/>
                </a:solidFill>
              </a:rPr>
              <a:t/>
            </a:r>
            <a:br>
              <a:rPr lang="id-ID" dirty="0" smtClean="0">
                <a:solidFill>
                  <a:srgbClr val="FF0000"/>
                </a:solidFill>
              </a:rPr>
            </a:br>
            <a:endParaRPr lang="id-ID" dirty="0">
              <a:solidFill>
                <a:srgbClr val="FF0000"/>
              </a:solidFill>
            </a:endParaRPr>
          </a:p>
        </p:txBody>
      </p:sp>
      <p:sp>
        <p:nvSpPr>
          <p:cNvPr id="3" name="Content Placeholder 2"/>
          <p:cNvSpPr>
            <a:spLocks noGrp="1"/>
          </p:cNvSpPr>
          <p:nvPr>
            <p:ph idx="1"/>
          </p:nvPr>
        </p:nvSpPr>
        <p:spPr/>
        <p:txBody>
          <a:bodyPr>
            <a:normAutofit fontScale="92500" lnSpcReduction="20000"/>
          </a:bodyPr>
          <a:lstStyle/>
          <a:p>
            <a:pPr lvl="0">
              <a:buNone/>
            </a:pPr>
            <a:r>
              <a:rPr lang="id-ID" dirty="0" smtClean="0"/>
              <a:t>	</a:t>
            </a:r>
            <a:r>
              <a:rPr lang="id-ID" b="1" dirty="0" smtClean="0"/>
              <a:t>Anak </a:t>
            </a:r>
            <a:r>
              <a:rPr lang="id-ID" b="1" dirty="0"/>
              <a:t>usia 3 – 4 adalah pembelajar yang alami. Menurut Maria Montessori,seorang ahli pendidikan anak dari italia, anak yang masih berada dalam ruang lingkup anak usia dini sedang berada dalam masa peka (sensitive period). Masa peka merupakan suatu masa yang di tandai dengan pesatnya perkembangan suatu fungsi jiwa yang di miliki oleh anak seperti kemampuan membaca , menulis , dan berbicara. Anak sangat membutuhkan adanya stimulasi yang dapat mengoptimalkan </a:t>
            </a:r>
            <a:r>
              <a:rPr lang="id-ID" b="1" dirty="0" smtClean="0"/>
              <a:t>perkembangannya.</a:t>
            </a:r>
            <a:endParaRPr lang="id-ID" b="1" dirty="0"/>
          </a:p>
        </p:txBody>
      </p:sp>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16000" b="-16000"/>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115616" y="0"/>
            <a:ext cx="7571184" cy="2276872"/>
          </a:xfrm>
        </p:spPr>
        <p:txBody>
          <a:bodyPr>
            <a:normAutofit fontScale="90000"/>
          </a:bodyPr>
          <a:lstStyle/>
          <a:p>
            <a:pPr lvl="0"/>
            <a:r>
              <a:rPr lang="id-ID" dirty="0" smtClean="0">
                <a:solidFill>
                  <a:schemeClr val="bg1"/>
                </a:solidFill>
              </a:rPr>
              <a:t/>
            </a:r>
            <a:br>
              <a:rPr lang="id-ID" dirty="0" smtClean="0">
                <a:solidFill>
                  <a:schemeClr val="bg1"/>
                </a:solidFill>
              </a:rPr>
            </a:br>
            <a:r>
              <a:rPr lang="id-ID" dirty="0" smtClean="0">
                <a:solidFill>
                  <a:schemeClr val="bg1"/>
                </a:solidFill>
              </a:rPr>
              <a:t/>
            </a:r>
            <a:br>
              <a:rPr lang="id-ID" dirty="0" smtClean="0">
                <a:solidFill>
                  <a:schemeClr val="bg1"/>
                </a:solidFill>
              </a:rPr>
            </a:br>
            <a:r>
              <a:rPr lang="id-ID" sz="3600" b="1" dirty="0" smtClean="0"/>
              <a:t>Teknik pengembangan perilaku dan kemampuan dasar melalui metode pemberian tugas</a:t>
            </a:r>
            <a:r>
              <a:rPr lang="id-ID" b="1" dirty="0" smtClean="0"/>
              <a:t>.</a:t>
            </a:r>
            <a:br>
              <a:rPr lang="id-ID" b="1" dirty="0" smtClean="0"/>
            </a:br>
            <a:r>
              <a:rPr lang="id-ID" dirty="0" smtClean="0"/>
              <a:t> </a:t>
            </a:r>
            <a:br>
              <a:rPr lang="id-ID" dirty="0" smtClean="0"/>
            </a:br>
            <a:endParaRPr lang="id-ID" dirty="0"/>
          </a:p>
        </p:txBody>
      </p:sp>
      <p:sp>
        <p:nvSpPr>
          <p:cNvPr id="5" name="Content Placeholder 4"/>
          <p:cNvSpPr>
            <a:spLocks noGrp="1"/>
          </p:cNvSpPr>
          <p:nvPr>
            <p:ph idx="1"/>
          </p:nvPr>
        </p:nvSpPr>
        <p:spPr>
          <a:xfrm>
            <a:off x="914400" y="2636912"/>
            <a:ext cx="7772400" cy="3718648"/>
          </a:xfrm>
        </p:spPr>
        <p:txBody>
          <a:bodyPr>
            <a:normAutofit fontScale="92500" lnSpcReduction="20000"/>
          </a:bodyPr>
          <a:lstStyle/>
          <a:p>
            <a:r>
              <a:rPr lang="id-ID" b="1" dirty="0" smtClean="0">
                <a:solidFill>
                  <a:srgbClr val="0070C0"/>
                </a:solidFill>
              </a:rPr>
              <a:t>Pengembangan Fisik</a:t>
            </a:r>
            <a:r>
              <a:rPr lang="en-US" b="1" dirty="0" smtClean="0">
                <a:solidFill>
                  <a:srgbClr val="0070C0"/>
                </a:solidFill>
              </a:rPr>
              <a:t>  :</a:t>
            </a:r>
          </a:p>
          <a:p>
            <a:pPr>
              <a:buFont typeface="Courier New" pitchFamily="49" charset="0"/>
              <a:buChar char="o"/>
            </a:pPr>
            <a:r>
              <a:rPr lang="id-ID" b="1" dirty="0" smtClean="0">
                <a:solidFill>
                  <a:srgbClr val="0070C0"/>
                </a:solidFill>
              </a:rPr>
              <a:t>Senam </a:t>
            </a:r>
            <a:endParaRPr lang="en-US" b="1" dirty="0" smtClean="0">
              <a:solidFill>
                <a:srgbClr val="0070C0"/>
              </a:solidFill>
            </a:endParaRPr>
          </a:p>
          <a:p>
            <a:pPr>
              <a:buFont typeface="Courier New" pitchFamily="49" charset="0"/>
              <a:buChar char="o"/>
            </a:pPr>
            <a:r>
              <a:rPr lang="id-ID" b="1" dirty="0" smtClean="0">
                <a:solidFill>
                  <a:srgbClr val="0070C0"/>
                </a:solidFill>
              </a:rPr>
              <a:t>Eksplorasi gerak lokomotor, non – lokomotor, dan manipulasi </a:t>
            </a:r>
            <a:endParaRPr lang="en-US" b="1" dirty="0" smtClean="0">
              <a:solidFill>
                <a:srgbClr val="0070C0"/>
              </a:solidFill>
            </a:endParaRPr>
          </a:p>
          <a:p>
            <a:pPr lvl="0">
              <a:buNone/>
            </a:pPr>
            <a:r>
              <a:rPr lang="en-US" b="1" dirty="0" smtClean="0">
                <a:solidFill>
                  <a:srgbClr val="0070C0"/>
                </a:solidFill>
              </a:rPr>
              <a:t>	</a:t>
            </a:r>
            <a:r>
              <a:rPr lang="id-ID" b="1" dirty="0" smtClean="0">
                <a:solidFill>
                  <a:srgbClr val="0070C0"/>
                </a:solidFill>
              </a:rPr>
              <a:t>Gerak kreatif </a:t>
            </a:r>
          </a:p>
          <a:p>
            <a:r>
              <a:rPr lang="id-ID" b="1" dirty="0" smtClean="0">
                <a:solidFill>
                  <a:srgbClr val="0070C0"/>
                </a:solidFill>
              </a:rPr>
              <a:t>Pengembangan kognitif</a:t>
            </a:r>
            <a:r>
              <a:rPr lang="en-US" b="1" dirty="0" smtClean="0">
                <a:solidFill>
                  <a:srgbClr val="0070C0"/>
                </a:solidFill>
              </a:rPr>
              <a:t> : </a:t>
            </a:r>
          </a:p>
          <a:p>
            <a:pPr lvl="0">
              <a:buFont typeface="Wingdings" pitchFamily="2" charset="2"/>
              <a:buChar char="v"/>
            </a:pPr>
            <a:r>
              <a:rPr lang="id-ID" b="1" dirty="0" smtClean="0">
                <a:solidFill>
                  <a:srgbClr val="0070C0"/>
                </a:solidFill>
              </a:rPr>
              <a:t>Pengembangan matematika permulaan</a:t>
            </a:r>
            <a:endParaRPr lang="en-US" b="1" dirty="0" smtClean="0">
              <a:solidFill>
                <a:srgbClr val="0070C0"/>
              </a:solidFill>
            </a:endParaRPr>
          </a:p>
          <a:p>
            <a:pPr lvl="0">
              <a:buFont typeface="Wingdings" pitchFamily="2" charset="2"/>
              <a:buChar char="v"/>
            </a:pPr>
            <a:r>
              <a:rPr lang="id-ID" b="1" dirty="0" smtClean="0">
                <a:solidFill>
                  <a:srgbClr val="0070C0"/>
                </a:solidFill>
              </a:rPr>
              <a:t>Pengembangan Sains Permulaan </a:t>
            </a:r>
            <a:endParaRPr lang="en-US" b="1" dirty="0" smtClean="0">
              <a:solidFill>
                <a:srgbClr val="0070C0"/>
              </a:solidFill>
            </a:endParaRPr>
          </a:p>
          <a:p>
            <a:endParaRPr lang="id-ID" b="1" dirty="0" smtClean="0"/>
          </a:p>
          <a:p>
            <a:endParaRPr lang="id-ID" b="1" dirty="0"/>
          </a:p>
        </p:txBody>
      </p:sp>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32500" lnSpcReduction="20000"/>
          </a:bodyPr>
          <a:lstStyle/>
          <a:p>
            <a:endParaRPr lang="en-US" dirty="0" smtClean="0"/>
          </a:p>
          <a:p>
            <a:endParaRPr lang="en-US" dirty="0" smtClean="0"/>
          </a:p>
          <a:p>
            <a:pPr lvl="0">
              <a:buFont typeface="Wingdings" pitchFamily="2" charset="2"/>
              <a:buChar char="§"/>
            </a:pPr>
            <a:r>
              <a:rPr lang="id-ID" sz="11100" b="1" dirty="0" smtClean="0"/>
              <a:t>Pengembangan bahasa</a:t>
            </a:r>
            <a:r>
              <a:rPr lang="en-US" sz="11100" b="1" dirty="0" smtClean="0"/>
              <a:t> :</a:t>
            </a:r>
          </a:p>
          <a:p>
            <a:pPr>
              <a:buFont typeface="Wingdings" pitchFamily="2" charset="2"/>
              <a:buChar char="Ø"/>
            </a:pPr>
            <a:r>
              <a:rPr lang="id-ID" sz="11100" b="1" dirty="0" smtClean="0"/>
              <a:t>Puisi atau sajak sederhana </a:t>
            </a:r>
            <a:endParaRPr lang="en-US" sz="11100" b="1" dirty="0" smtClean="0"/>
          </a:p>
          <a:p>
            <a:pPr>
              <a:buFont typeface="Wingdings" pitchFamily="2" charset="2"/>
              <a:buChar char="Ø"/>
            </a:pPr>
            <a:r>
              <a:rPr lang="id-ID" sz="11100" b="1" dirty="0" smtClean="0"/>
              <a:t>Membaca dengan kartu kata</a:t>
            </a:r>
            <a:endParaRPr lang="en-US" sz="11100" b="1" dirty="0" smtClean="0"/>
          </a:p>
          <a:p>
            <a:pPr>
              <a:buFont typeface="Wingdings" pitchFamily="2" charset="2"/>
              <a:buChar char="Ø"/>
            </a:pPr>
            <a:r>
              <a:rPr lang="id-ID" sz="11100" b="1" dirty="0" smtClean="0"/>
              <a:t>Membaca buku </a:t>
            </a:r>
            <a:endParaRPr lang="en-US" sz="11100" b="1" dirty="0" smtClean="0"/>
          </a:p>
          <a:p>
            <a:pPr>
              <a:buFont typeface="Wingdings" pitchFamily="2" charset="2"/>
              <a:buChar char="Ø"/>
            </a:pPr>
            <a:r>
              <a:rPr lang="id-ID" sz="11100" b="1" dirty="0" smtClean="0"/>
              <a:t>Menulis permulaan</a:t>
            </a:r>
            <a:endParaRPr lang="en-US" sz="11100" b="1" dirty="0" smtClean="0"/>
          </a:p>
          <a:p>
            <a:pPr lvl="0">
              <a:buFont typeface="Wingdings" pitchFamily="2" charset="2"/>
              <a:buChar char="Ø"/>
            </a:pPr>
            <a:r>
              <a:rPr lang="id-ID" sz="11100" b="1" dirty="0" smtClean="0"/>
              <a:t>Membangun dengan adonan dan benda-benda</a:t>
            </a:r>
            <a:endParaRPr lang="en-US" sz="11100" b="1" dirty="0" smtClean="0"/>
          </a:p>
          <a:p>
            <a:pPr lvl="0">
              <a:buNone/>
            </a:pPr>
            <a:endParaRPr lang="id-ID" sz="11100" dirty="0" smtClean="0"/>
          </a:p>
          <a:p>
            <a:pPr>
              <a:buNone/>
            </a:pPr>
            <a:endParaRPr lang="id-ID" sz="11100" dirty="0" smtClean="0"/>
          </a:p>
        </p:txBody>
      </p:sp>
    </p:spTree>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endParaRPr lang="en-US" sz="3200" dirty="0" smtClean="0"/>
          </a:p>
          <a:p>
            <a:endParaRPr lang="en-US" sz="3200" dirty="0" smtClean="0"/>
          </a:p>
          <a:p>
            <a:r>
              <a:rPr lang="id-ID" sz="3200" b="1" dirty="0" smtClean="0"/>
              <a:t>Pengembangan seni </a:t>
            </a:r>
            <a:r>
              <a:rPr lang="en-US" sz="3200" b="1" dirty="0" smtClean="0"/>
              <a:t>:</a:t>
            </a:r>
          </a:p>
          <a:p>
            <a:endParaRPr lang="en-US" sz="3200" b="1" dirty="0" smtClean="0"/>
          </a:p>
          <a:p>
            <a:pPr lvl="0">
              <a:buFont typeface="Wingdings" pitchFamily="2" charset="2"/>
              <a:buChar char="Ø"/>
            </a:pPr>
            <a:r>
              <a:rPr lang="id-ID" sz="3200" b="1" dirty="0" smtClean="0"/>
              <a:t>Menggambar dan mewarnai</a:t>
            </a:r>
            <a:endParaRPr lang="en-US" sz="3200" b="1" dirty="0" smtClean="0"/>
          </a:p>
          <a:p>
            <a:pPr lvl="0">
              <a:buFont typeface="Wingdings" pitchFamily="2" charset="2"/>
              <a:buChar char="Ø"/>
            </a:pPr>
            <a:r>
              <a:rPr lang="id-ID" sz="3200" b="1" dirty="0" smtClean="0"/>
              <a:t>Kolase </a:t>
            </a:r>
            <a:endParaRPr lang="en-US" sz="3200" b="1" dirty="0" smtClean="0"/>
          </a:p>
          <a:p>
            <a:pPr lvl="0">
              <a:buFont typeface="Wingdings" pitchFamily="2" charset="2"/>
              <a:buChar char="Ø"/>
            </a:pPr>
            <a:r>
              <a:rPr lang="id-ID" sz="3200" b="1" dirty="0" smtClean="0"/>
              <a:t>Melukis</a:t>
            </a:r>
            <a:endParaRPr lang="en-US" sz="3200" b="1" dirty="0"/>
          </a:p>
        </p:txBody>
      </p:sp>
    </p:spTree>
  </p:cSld>
  <p:clrMapOvr>
    <a:masterClrMapping/>
  </p:clrMapOvr>
  <p:transition>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15000" b="-15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r>
              <a:rPr lang="id-ID" b="1" dirty="0" smtClean="0"/>
              <a:t>Pengembangan moral dan sikap beragama</a:t>
            </a:r>
            <a:r>
              <a:rPr lang="en-US" b="1" dirty="0" smtClean="0"/>
              <a:t> :</a:t>
            </a:r>
          </a:p>
          <a:p>
            <a:pPr>
              <a:buNone/>
            </a:pPr>
            <a:endParaRPr lang="en-US" b="1" dirty="0" smtClean="0"/>
          </a:p>
          <a:p>
            <a:pPr lvl="0">
              <a:buFont typeface="Wingdings" pitchFamily="2" charset="2"/>
              <a:buChar char="v"/>
            </a:pPr>
            <a:r>
              <a:rPr lang="id-ID" b="1" dirty="0" smtClean="0"/>
              <a:t>Mengenal dan Menyayangi ciptaan Tuhan </a:t>
            </a:r>
            <a:endParaRPr lang="en-US" b="1" dirty="0" smtClean="0"/>
          </a:p>
          <a:p>
            <a:pPr lvl="0">
              <a:buFont typeface="Wingdings" pitchFamily="2" charset="2"/>
              <a:buChar char="v"/>
            </a:pPr>
            <a:r>
              <a:rPr lang="id-ID" b="1" dirty="0" smtClean="0"/>
              <a:t>Berdoa sebelum dan sesudah kegiatan</a:t>
            </a:r>
            <a:endParaRPr lang="en-US" b="1" dirty="0" smtClean="0"/>
          </a:p>
          <a:p>
            <a:pPr lvl="0">
              <a:buFont typeface="Wingdings" pitchFamily="2" charset="2"/>
              <a:buChar char="v"/>
            </a:pPr>
            <a:r>
              <a:rPr lang="id-ID" b="1" dirty="0" smtClean="0"/>
              <a:t>Melaksanakan ritual keagamaan sesuai dengan kenyakinannya</a:t>
            </a:r>
            <a:endParaRPr lang="en-US" b="1" dirty="0" smtClean="0"/>
          </a:p>
          <a:p>
            <a:pPr>
              <a:buNone/>
            </a:pPr>
            <a:endParaRPr lang="en-US" dirty="0" smtClean="0"/>
          </a:p>
          <a:p>
            <a:endParaRPr lang="id-ID" dirty="0" smtClean="0"/>
          </a:p>
          <a:p>
            <a:endParaRPr lang="en-US" dirty="0"/>
          </a:p>
        </p:txBody>
      </p:sp>
    </p:spTree>
  </p:cSld>
  <p:clrMapOvr>
    <a:masterClrMapping/>
  </p:clrMapOvr>
  <p:transition>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id-ID" b="1" dirty="0" smtClean="0">
                <a:solidFill>
                  <a:srgbClr val="FFFF00"/>
                </a:solidFill>
              </a:rPr>
              <a:t>Pengembangan sosial emosion</a:t>
            </a:r>
            <a:r>
              <a:rPr lang="en-US" b="1" dirty="0" smtClean="0">
                <a:solidFill>
                  <a:srgbClr val="FFFF00"/>
                </a:solidFill>
              </a:rPr>
              <a:t>al :</a:t>
            </a:r>
          </a:p>
          <a:p>
            <a:pPr>
              <a:buNone/>
            </a:pPr>
            <a:endParaRPr lang="en-US" b="1" dirty="0" smtClean="0">
              <a:solidFill>
                <a:srgbClr val="FFFF00"/>
              </a:solidFill>
            </a:endParaRPr>
          </a:p>
          <a:p>
            <a:pPr lvl="0"/>
            <a:r>
              <a:rPr lang="id-ID" b="1" dirty="0" smtClean="0">
                <a:solidFill>
                  <a:srgbClr val="FFFF00"/>
                </a:solidFill>
              </a:rPr>
              <a:t>Mempelajari artifak</a:t>
            </a:r>
            <a:endParaRPr lang="en-US" b="1" dirty="0" smtClean="0">
              <a:solidFill>
                <a:srgbClr val="FFFF00"/>
              </a:solidFill>
            </a:endParaRPr>
          </a:p>
          <a:p>
            <a:pPr lvl="0"/>
            <a:r>
              <a:rPr lang="id-ID" b="1" dirty="0" smtClean="0">
                <a:solidFill>
                  <a:srgbClr val="FFFF00"/>
                </a:solidFill>
              </a:rPr>
              <a:t>Merayakan hari ulang tahun </a:t>
            </a:r>
            <a:endParaRPr lang="en-US" b="1" dirty="0" smtClean="0">
              <a:solidFill>
                <a:srgbClr val="FFFF00"/>
              </a:solidFill>
            </a:endParaRPr>
          </a:p>
          <a:p>
            <a:pPr lvl="0"/>
            <a:r>
              <a:rPr lang="id-ID" b="1" dirty="0" smtClean="0">
                <a:solidFill>
                  <a:srgbClr val="FFFF00"/>
                </a:solidFill>
              </a:rPr>
              <a:t>Buletin bantuan</a:t>
            </a:r>
            <a:endParaRPr lang="en-US" b="1" dirty="0" smtClean="0">
              <a:solidFill>
                <a:srgbClr val="FFFF00"/>
              </a:solidFill>
            </a:endParaRPr>
          </a:p>
          <a:p>
            <a:endParaRPr lang="en-US" dirty="0"/>
          </a:p>
        </p:txBody>
      </p:sp>
    </p:spTree>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1273862"/>
          </a:xfrm>
        </p:spPr>
        <p:txBody>
          <a:bodyPr>
            <a:normAutofit fontScale="90000"/>
          </a:bodyPr>
          <a:lstStyle/>
          <a:p>
            <a:pPr lvl="0"/>
            <a:r>
              <a:rPr lang="id-ID" sz="2400" b="1" dirty="0" smtClean="0"/>
              <a:t>IMPLIKASI PENGEMBANGAN PERILAKU DAN KEMAMPUAN DASAR ANAK USIA 3-4 TAHUN MELALUI METODE PEMBERIAN TUGAS</a:t>
            </a:r>
            <a:r>
              <a:rPr lang="en-US" b="1" dirty="0" smtClean="0"/>
              <a:t/>
            </a:r>
            <a:br>
              <a:rPr lang="en-US" b="1" dirty="0" smtClean="0"/>
            </a:br>
            <a:endParaRPr lang="en-US" b="1" dirty="0"/>
          </a:p>
        </p:txBody>
      </p:sp>
      <p:sp>
        <p:nvSpPr>
          <p:cNvPr id="3" name="Content Placeholder 2"/>
          <p:cNvSpPr>
            <a:spLocks noGrp="1"/>
          </p:cNvSpPr>
          <p:nvPr>
            <p:ph idx="1"/>
          </p:nvPr>
        </p:nvSpPr>
        <p:spPr>
          <a:xfrm>
            <a:off x="914400" y="2285992"/>
            <a:ext cx="7772400" cy="4069568"/>
          </a:xfrm>
        </p:spPr>
        <p:txBody>
          <a:bodyPr/>
          <a:lstStyle/>
          <a:p>
            <a:pPr marL="411480" lvl="3" indent="-342900">
              <a:spcBef>
                <a:spcPts val="700"/>
              </a:spcBef>
              <a:buClr>
                <a:schemeClr val="tx2"/>
              </a:buClr>
              <a:buSzPct val="95000"/>
              <a:buFont typeface="Wingdings"/>
              <a:buChar char=""/>
            </a:pPr>
            <a:r>
              <a:rPr lang="id-ID" sz="2400" b="1" dirty="0" smtClean="0"/>
              <a:t>Penerapan perkembangan fisik </a:t>
            </a:r>
            <a:endParaRPr lang="en-US" sz="2000" b="1" dirty="0" smtClean="0"/>
          </a:p>
          <a:p>
            <a:pPr lvl="0"/>
            <a:r>
              <a:rPr lang="id-ID" b="1" dirty="0" smtClean="0"/>
              <a:t>Bowling </a:t>
            </a:r>
            <a:endParaRPr lang="en-US" b="1" dirty="0" smtClean="0"/>
          </a:p>
          <a:p>
            <a:pPr lvl="0">
              <a:buNone/>
            </a:pPr>
            <a:endParaRPr lang="en-US" dirty="0" smtClean="0"/>
          </a:p>
          <a:p>
            <a:pPr>
              <a:buNone/>
            </a:pPr>
            <a:endParaRPr lang="en-US" dirty="0"/>
          </a:p>
        </p:txBody>
      </p:sp>
      <p:pic>
        <p:nvPicPr>
          <p:cNvPr id="4" name="Picture 3" descr="C:\Users\dell\Downloads\stock-photo-bowling-game-a-child-throws-a-ball-24566056.jpg"/>
          <p:cNvPicPr/>
          <p:nvPr/>
        </p:nvPicPr>
        <p:blipFill>
          <a:blip r:embed="rId3" cstate="print"/>
          <a:srcRect/>
          <a:stretch>
            <a:fillRect/>
          </a:stretch>
        </p:blipFill>
        <p:spPr bwMode="auto">
          <a:xfrm>
            <a:off x="1857356" y="3571876"/>
            <a:ext cx="4848225" cy="2714644"/>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b="1" dirty="0" smtClean="0"/>
              <a:t>Penerapan perkembangan kognitif</a:t>
            </a:r>
            <a:r>
              <a:rPr lang="en-US" b="1" dirty="0" smtClean="0"/>
              <a:t> : </a:t>
            </a:r>
          </a:p>
          <a:p>
            <a:pPr lvl="0"/>
            <a:r>
              <a:rPr lang="id-ID" b="1" dirty="0" smtClean="0"/>
              <a:t>Berhitung </a:t>
            </a:r>
            <a:endParaRPr lang="en-US" b="1" dirty="0" smtClean="0"/>
          </a:p>
          <a:p>
            <a:pPr lvl="0">
              <a:buNone/>
            </a:pPr>
            <a:endParaRPr lang="en-US" dirty="0" smtClean="0"/>
          </a:p>
          <a:p>
            <a:pPr lvl="0">
              <a:buNone/>
            </a:pPr>
            <a:endParaRPr lang="en-US" dirty="0"/>
          </a:p>
        </p:txBody>
      </p:sp>
      <p:pic>
        <p:nvPicPr>
          <p:cNvPr id="5" name="Picture 4" descr="H:\1292481444345945628.jpg"/>
          <p:cNvPicPr/>
          <p:nvPr/>
        </p:nvPicPr>
        <p:blipFill>
          <a:blip r:embed="rId3" cstate="print"/>
          <a:srcRect/>
          <a:stretch>
            <a:fillRect/>
          </a:stretch>
        </p:blipFill>
        <p:spPr bwMode="auto">
          <a:xfrm>
            <a:off x="2357422" y="3286124"/>
            <a:ext cx="5143536" cy="2643206"/>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3">
              <a:buNone/>
            </a:pPr>
            <a:endParaRPr lang="en-US" sz="2400" dirty="0" smtClean="0"/>
          </a:p>
          <a:p>
            <a:pPr lvl="3">
              <a:buNone/>
            </a:pPr>
            <a:r>
              <a:rPr lang="id-ID" sz="2400" b="1" dirty="0" smtClean="0"/>
              <a:t>Penerapan pengembangan bahasa</a:t>
            </a:r>
            <a:endParaRPr lang="en-US" sz="2400" b="1" dirty="0" smtClean="0"/>
          </a:p>
          <a:p>
            <a:pPr lvl="3">
              <a:buNone/>
            </a:pPr>
            <a:endParaRPr lang="en-US" sz="2000" b="1" dirty="0" smtClean="0"/>
          </a:p>
          <a:p>
            <a:r>
              <a:rPr lang="id-ID" sz="3200" b="1" dirty="0" smtClean="0"/>
              <a:t>Kartu Huruf</a:t>
            </a:r>
            <a:endParaRPr lang="en-US" sz="3200" b="1" dirty="0" smtClean="0"/>
          </a:p>
          <a:p>
            <a:pPr>
              <a:buNone/>
            </a:pPr>
            <a:endParaRPr lang="en-US" sz="2800" dirty="0" smtClean="0"/>
          </a:p>
          <a:p>
            <a:endParaRPr lang="en-US" dirty="0"/>
          </a:p>
        </p:txBody>
      </p:sp>
      <p:pic>
        <p:nvPicPr>
          <p:cNvPr id="4" name="Picture 3" descr="C:\Users\dell\Downloads\abc.png"/>
          <p:cNvPicPr/>
          <p:nvPr/>
        </p:nvPicPr>
        <p:blipFill>
          <a:blip r:embed="rId3" cstate="print"/>
          <a:srcRect/>
          <a:stretch>
            <a:fillRect/>
          </a:stretch>
        </p:blipFill>
        <p:spPr bwMode="auto">
          <a:xfrm>
            <a:off x="2214546" y="3786190"/>
            <a:ext cx="5357850" cy="2928958"/>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3"/>
            <a:r>
              <a:rPr lang="id-ID" sz="2400" b="1" dirty="0" smtClean="0"/>
              <a:t>Penerapan pengembangan seni</a:t>
            </a:r>
            <a:endParaRPr lang="en-US" sz="2000" b="1" dirty="0" smtClean="0"/>
          </a:p>
          <a:p>
            <a:r>
              <a:rPr lang="id-ID" sz="3200" b="1" dirty="0" smtClean="0"/>
              <a:t>Melukis dengan sedotan</a:t>
            </a:r>
            <a:endParaRPr lang="en-US" sz="2800" b="1" dirty="0" smtClean="0"/>
          </a:p>
          <a:p>
            <a:endParaRPr lang="en-US" dirty="0"/>
          </a:p>
        </p:txBody>
      </p:sp>
      <p:pic>
        <p:nvPicPr>
          <p:cNvPr id="4" name="Picture 3" descr="C:\Users\dell\Downloads\100_1519.JPG"/>
          <p:cNvPicPr/>
          <p:nvPr/>
        </p:nvPicPr>
        <p:blipFill>
          <a:blip r:embed="rId3" cstate="print"/>
          <a:srcRect/>
          <a:stretch>
            <a:fillRect/>
          </a:stretch>
        </p:blipFill>
        <p:spPr bwMode="auto">
          <a:xfrm>
            <a:off x="2143108" y="3143248"/>
            <a:ext cx="5500726" cy="3286148"/>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3"/>
            <a:r>
              <a:rPr lang="id-ID" sz="2400" b="1" dirty="0" smtClean="0"/>
              <a:t>Penerapan Pengembangan nilai moral dan nilai agama</a:t>
            </a:r>
            <a:endParaRPr lang="en-US" sz="2000" b="1" dirty="0" smtClean="0"/>
          </a:p>
          <a:p>
            <a:r>
              <a:rPr lang="id-ID" sz="3200" b="1" dirty="0" smtClean="0"/>
              <a:t>Memelihara tanamam</a:t>
            </a:r>
            <a:endParaRPr lang="en-US" sz="3200" b="1" dirty="0" smtClean="0"/>
          </a:p>
          <a:p>
            <a:endParaRPr lang="en-US" sz="2800" dirty="0"/>
          </a:p>
        </p:txBody>
      </p:sp>
      <p:pic>
        <p:nvPicPr>
          <p:cNvPr id="4" name="Picture 3" descr="C:\Users\dell\Downloads\kids-gardening-toys-03.jpg"/>
          <p:cNvPicPr/>
          <p:nvPr/>
        </p:nvPicPr>
        <p:blipFill>
          <a:blip r:embed="rId3" cstate="print"/>
          <a:srcRect/>
          <a:stretch>
            <a:fillRect/>
          </a:stretch>
        </p:blipFill>
        <p:spPr bwMode="auto">
          <a:xfrm>
            <a:off x="2571736" y="3357562"/>
            <a:ext cx="4429156" cy="3357586"/>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928670"/>
            <a:ext cx="7772400" cy="5426890"/>
          </a:xfrm>
        </p:spPr>
        <p:txBody>
          <a:bodyPr/>
          <a:lstStyle/>
          <a:p>
            <a:r>
              <a:rPr lang="id-ID" b="1" dirty="0" smtClean="0"/>
              <a:t>Penerapan pengembangan sosial-emosional</a:t>
            </a:r>
            <a:endParaRPr lang="en-US" b="1" dirty="0"/>
          </a:p>
        </p:txBody>
      </p:sp>
      <p:pic>
        <p:nvPicPr>
          <p:cNvPr id="1026" name="Picture 2" descr="D:\398762_281139278613568_100001524941285_820990_1453441397_n.jpg"/>
          <p:cNvPicPr>
            <a:picLocks noChangeAspect="1" noChangeArrowheads="1"/>
          </p:cNvPicPr>
          <p:nvPr/>
        </p:nvPicPr>
        <p:blipFill>
          <a:blip r:embed="rId3" cstate="print"/>
          <a:srcRect/>
          <a:stretch>
            <a:fillRect/>
          </a:stretch>
        </p:blipFill>
        <p:spPr bwMode="auto">
          <a:xfrm>
            <a:off x="2143108" y="2357430"/>
            <a:ext cx="5500726" cy="3429024"/>
          </a:xfrm>
          <a:prstGeom prst="rect">
            <a:avLst/>
          </a:prstGeom>
          <a:noFill/>
        </p:spPr>
      </p:pic>
    </p:spTree>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68412"/>
          </a:xfrm>
        </p:spPr>
        <p:txBody>
          <a:bodyPr>
            <a:normAutofit fontScale="90000"/>
          </a:bodyPr>
          <a:lstStyle/>
          <a:p>
            <a:pPr lvl="0"/>
            <a:r>
              <a:rPr lang="en-US" sz="3100" dirty="0" smtClean="0"/>
              <a:t/>
            </a:r>
            <a:br>
              <a:rPr lang="en-US" sz="3100" dirty="0" smtClean="0"/>
            </a:br>
            <a:r>
              <a:rPr lang="en-US" sz="3100" dirty="0" smtClean="0"/>
              <a:t/>
            </a:r>
            <a:br>
              <a:rPr lang="en-US" sz="3100" dirty="0" smtClean="0"/>
            </a:br>
            <a:r>
              <a:rPr lang="id-ID" sz="3100" b="1" dirty="0" smtClean="0"/>
              <a:t>Penilaian </a:t>
            </a:r>
            <a:r>
              <a:rPr lang="id-ID" sz="3100" b="1" dirty="0"/>
              <a:t>dan umpan balik pengembangan perilaku dan kemampuan dasar melalui metode pemberian tugas </a:t>
            </a:r>
            <a:r>
              <a:rPr lang="en-US" dirty="0"/>
              <a:t/>
            </a:r>
            <a:br>
              <a:rPr lang="en-US" dirty="0"/>
            </a:br>
            <a:endParaRPr lang="en-US" dirty="0"/>
          </a:p>
        </p:txBody>
      </p:sp>
      <p:sp>
        <p:nvSpPr>
          <p:cNvPr id="3" name="Content Placeholder 2"/>
          <p:cNvSpPr>
            <a:spLocks noGrp="1"/>
          </p:cNvSpPr>
          <p:nvPr>
            <p:ph idx="1"/>
          </p:nvPr>
        </p:nvSpPr>
        <p:spPr>
          <a:xfrm>
            <a:off x="457200" y="1643050"/>
            <a:ext cx="8229600" cy="4483113"/>
          </a:xfrm>
        </p:spPr>
        <p:txBody>
          <a:bodyPr>
            <a:normAutofit fontScale="85000" lnSpcReduction="20000"/>
          </a:bodyPr>
          <a:lstStyle/>
          <a:p>
            <a:pPr lvl="0"/>
            <a:r>
              <a:rPr lang="id-ID" b="1" dirty="0"/>
              <a:t>Portofolio</a:t>
            </a:r>
            <a:endParaRPr lang="en-US" b="1" dirty="0"/>
          </a:p>
          <a:p>
            <a:pPr>
              <a:buFont typeface="Wingdings" pitchFamily="2" charset="2"/>
              <a:buChar char="ü"/>
            </a:pPr>
            <a:r>
              <a:rPr lang="id-ID" b="1" dirty="0"/>
              <a:t>Portofolio merupakan salah satu cara untuk mendokumentasikan tugas-tugas yang telas dikerjakan oleh anak secara sistematis</a:t>
            </a:r>
            <a:r>
              <a:rPr lang="id-ID" b="1" dirty="0" smtClean="0"/>
              <a:t>.</a:t>
            </a:r>
            <a:endParaRPr lang="en-US" b="1" dirty="0" smtClean="0"/>
          </a:p>
          <a:p>
            <a:pPr lvl="0"/>
            <a:r>
              <a:rPr lang="id-ID" b="1" dirty="0"/>
              <a:t>Chekslist perkembangan </a:t>
            </a:r>
            <a:endParaRPr lang="en-US" b="1" dirty="0"/>
          </a:p>
          <a:p>
            <a:pPr>
              <a:buFont typeface="Wingdings" pitchFamily="2" charset="2"/>
              <a:buChar char="ü"/>
            </a:pPr>
            <a:r>
              <a:rPr lang="id-ID" b="1" dirty="0"/>
              <a:t>Checlist merupakan teknik yang dilakukan dengan memberikan tanda ceklist (v) pada setiap item yang mengindikasikan daftar dari karakter, sikap atau perilaku, konsep dan keterampilan yang diobservasi yang telah ditentukan sebelumnya. Pendidik dapat membuat checlist untuk mendokumentasikan setiap tugas yang telah dikerjakan oleh anak.</a:t>
            </a:r>
            <a:endParaRPr lang="en-US" b="1" dirty="0"/>
          </a:p>
        </p:txBody>
      </p:sp>
    </p:spTree>
  </p:cSld>
  <p:clrMapOvr>
    <a:masterClrMapping/>
  </p:clrMapOvr>
  <p:transition>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8596" y="2857496"/>
            <a:ext cx="8229600" cy="1143000"/>
          </a:xfrm>
        </p:spPr>
        <p:txBody>
          <a:bodyPr>
            <a:noAutofit/>
          </a:bodyPr>
          <a:lstStyle/>
          <a:p>
            <a:r>
              <a:rPr lang="en-US" sz="8000" b="1" dirty="0" err="1" smtClean="0">
                <a:latin typeface="Blackadder ITC" pitchFamily="82" charset="0"/>
              </a:rPr>
              <a:t>Terima</a:t>
            </a:r>
            <a:r>
              <a:rPr lang="en-US" sz="8000" b="1" dirty="0" smtClean="0">
                <a:latin typeface="Blackadder ITC" pitchFamily="82" charset="0"/>
              </a:rPr>
              <a:t> </a:t>
            </a:r>
            <a:r>
              <a:rPr lang="en-US" sz="8000" b="1" dirty="0" err="1" smtClean="0">
                <a:latin typeface="Blackadder ITC" pitchFamily="82" charset="0"/>
              </a:rPr>
              <a:t>kasih</a:t>
            </a:r>
            <a:endParaRPr lang="en-US" sz="8000" b="1" dirty="0">
              <a:latin typeface="Blackadder ITC" pitchFamily="82" charset="0"/>
            </a:endParaRPr>
          </a:p>
        </p:txBody>
      </p:sp>
    </p:spTree>
  </p:cSld>
  <p:clrMapOvr>
    <a:masterClrMapping/>
  </p:clrMapOvr>
  <p:transition spd="slow">
    <p:wedg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618</TotalTime>
  <Words>210</Words>
  <Application>Microsoft Office PowerPoint</Application>
  <PresentationFormat>On-screen Show (4:3)</PresentationFormat>
  <Paragraphs>61</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METODOLOGI PENGEMBANGAN SIKAP DAN PERILAKU DENGAN METODE PEMBERIAN TUGAS </vt:lpstr>
      <vt:lpstr> Hakikat Metode Pemberian Tugas  </vt:lpstr>
      <vt:lpstr>  Teknik pengembangan perilaku dan kemampuan dasar melalui metode pemberian tugas.   </vt:lpstr>
      <vt:lpstr>Slide 4</vt:lpstr>
      <vt:lpstr>Slide 5</vt:lpstr>
      <vt:lpstr>Slide 6</vt:lpstr>
      <vt:lpstr>Slide 7</vt:lpstr>
      <vt:lpstr>IMPLIKASI PENGEMBANGAN PERILAKU DAN KEMAMPUAN DASAR ANAK USIA 3-4 TAHUN MELALUI METODE PEMBERIAN TUGAS </vt:lpstr>
      <vt:lpstr>Slide 9</vt:lpstr>
      <vt:lpstr>Slide 10</vt:lpstr>
      <vt:lpstr>Slide 11</vt:lpstr>
      <vt:lpstr>Slide 12</vt:lpstr>
      <vt:lpstr>Slide 13</vt:lpstr>
      <vt:lpstr>  Penilaian dan umpan balik pengembangan perilaku dan kemampuan dasar melalui metode pemberian tugas  </vt:lpstr>
      <vt:lpstr>Terima kasih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METODOLOGI PENGEMBANGAN SIKAP DAN PERILAKU</dc:title>
  <dc:creator>dell</dc:creator>
  <cp:lastModifiedBy>TOSHIBA</cp:lastModifiedBy>
  <cp:revision>53</cp:revision>
  <dcterms:created xsi:type="dcterms:W3CDTF">2012-04-20T11:53:25Z</dcterms:created>
  <dcterms:modified xsi:type="dcterms:W3CDTF">2012-05-01T12:50:32Z</dcterms:modified>
</cp:coreProperties>
</file>