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5" r:id="rId1"/>
  </p:sldMasterIdLst>
  <p:notesMasterIdLst>
    <p:notesMasterId r:id="rId11"/>
  </p:notesMasterIdLst>
  <p:sldIdLst>
    <p:sldId id="256" r:id="rId2"/>
    <p:sldId id="292" r:id="rId3"/>
    <p:sldId id="318" r:id="rId4"/>
    <p:sldId id="319" r:id="rId5"/>
    <p:sldId id="260" r:id="rId6"/>
    <p:sldId id="317" r:id="rId7"/>
    <p:sldId id="267" r:id="rId8"/>
    <p:sldId id="280" r:id="rId9"/>
    <p:sldId id="315" r:id="rId10"/>
  </p:sldIdLst>
  <p:sldSz cx="9144000" cy="6858000" type="screen4x3"/>
  <p:notesSz cx="6858000" cy="9144000"/>
  <p:defaultTextStyle>
    <a:defPPr>
      <a:defRPr lang="id-ID"/>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6600"/>
    <a:srgbClr val="001F3E"/>
    <a:srgbClr val="003366"/>
    <a:srgbClr val="00172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24" autoAdjust="0"/>
  </p:normalViewPr>
  <p:slideViewPr>
    <p:cSldViewPr>
      <p:cViewPr>
        <p:scale>
          <a:sx n="89" d="100"/>
          <a:sy n="89" d="100"/>
        </p:scale>
        <p:origin x="-540"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9B38FAE8-0D7E-487D-8076-279BE336A6B6}" type="datetimeFigureOut">
              <a:rPr lang="id-ID"/>
              <a:pPr>
                <a:defRPr/>
              </a:pPr>
              <a:t>07/06/2016</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id-ID"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id-ID"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88D8303B-851D-45EA-847B-B7BBFBD377C3}" type="slidenum">
              <a:rPr lang="id-ID"/>
              <a:pPr>
                <a:defRPr/>
              </a:pPr>
              <a:t>‹#›</a:t>
            </a:fld>
            <a:endParaRPr lang="id-ID"/>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Merupakan</a:t>
            </a:r>
            <a:r>
              <a:rPr lang="en-US" dirty="0" smtClean="0"/>
              <a:t> </a:t>
            </a:r>
            <a:r>
              <a:rPr lang="en-US" dirty="0" err="1" smtClean="0"/>
              <a:t>gejala</a:t>
            </a:r>
            <a:r>
              <a:rPr lang="en-US" dirty="0" smtClean="0"/>
              <a:t> </a:t>
            </a:r>
            <a:r>
              <a:rPr lang="en-US" dirty="0" err="1" smtClean="0"/>
              <a:t>dari</a:t>
            </a:r>
            <a:r>
              <a:rPr lang="en-US" dirty="0" smtClean="0"/>
              <a:t>:</a:t>
            </a:r>
            <a:r>
              <a:rPr lang="en-US" baseline="0" dirty="0" smtClean="0"/>
              <a:t> </a:t>
            </a:r>
            <a:r>
              <a:rPr lang="en-US" dirty="0" err="1" smtClean="0"/>
              <a:t>urbanisasi</a:t>
            </a:r>
            <a:r>
              <a:rPr lang="en-US" dirty="0" smtClean="0"/>
              <a:t> </a:t>
            </a:r>
            <a:r>
              <a:rPr lang="en-US" dirty="0" err="1" smtClean="0"/>
              <a:t>akibat</a:t>
            </a:r>
            <a:r>
              <a:rPr lang="en-US" dirty="0" smtClean="0"/>
              <a:t> </a:t>
            </a:r>
            <a:r>
              <a:rPr lang="en-US" dirty="0" err="1" smtClean="0"/>
              <a:t>ketimpangan</a:t>
            </a:r>
            <a:r>
              <a:rPr lang="en-US" dirty="0" smtClean="0"/>
              <a:t> </a:t>
            </a:r>
            <a:r>
              <a:rPr lang="en-US" dirty="0" err="1" smtClean="0"/>
              <a:t>desa</a:t>
            </a:r>
            <a:r>
              <a:rPr lang="en-US" dirty="0" smtClean="0"/>
              <a:t> </a:t>
            </a:r>
            <a:r>
              <a:rPr lang="en-US" dirty="0" err="1" smtClean="0"/>
              <a:t>dan</a:t>
            </a:r>
            <a:r>
              <a:rPr lang="en-US" dirty="0" smtClean="0"/>
              <a:t> </a:t>
            </a:r>
            <a:r>
              <a:rPr lang="en-US" dirty="0" err="1" smtClean="0"/>
              <a:t>kota</a:t>
            </a:r>
            <a:r>
              <a:rPr lang="en-US" dirty="0" smtClean="0"/>
              <a:t>,</a:t>
            </a:r>
            <a:r>
              <a:rPr lang="en-US" baseline="0" dirty="0" smtClean="0"/>
              <a:t> </a:t>
            </a:r>
            <a:r>
              <a:rPr lang="en-US" baseline="0" dirty="0" err="1" smtClean="0"/>
              <a:t>ketidakmampuan</a:t>
            </a:r>
            <a:r>
              <a:rPr lang="en-US" baseline="0" dirty="0" smtClean="0"/>
              <a:t> </a:t>
            </a:r>
            <a:r>
              <a:rPr lang="en-US" baseline="0" dirty="0" err="1" smtClean="0"/>
              <a:t>penyediaan</a:t>
            </a:r>
            <a:r>
              <a:rPr lang="en-US" baseline="0" dirty="0" smtClean="0"/>
              <a:t> </a:t>
            </a:r>
            <a:r>
              <a:rPr lang="en-US" baseline="0" dirty="0" err="1" smtClean="0"/>
              <a:t>infrastruktur</a:t>
            </a:r>
            <a:r>
              <a:rPr lang="en-US" baseline="0" dirty="0" smtClean="0"/>
              <a:t> </a:t>
            </a:r>
            <a:r>
              <a:rPr lang="en-US" baseline="0" dirty="0" err="1" smtClean="0"/>
              <a:t>dasar</a:t>
            </a:r>
            <a:r>
              <a:rPr lang="en-US" baseline="0" dirty="0" smtClean="0"/>
              <a:t>, </a:t>
            </a:r>
            <a:r>
              <a:rPr lang="en-US" baseline="0" dirty="0" err="1" smtClean="0"/>
              <a:t>ketidakpatuhan</a:t>
            </a:r>
            <a:r>
              <a:rPr lang="en-US" baseline="0" dirty="0" smtClean="0"/>
              <a:t>/</a:t>
            </a:r>
            <a:r>
              <a:rPr lang="en-US" baseline="0" dirty="0" err="1" smtClean="0"/>
              <a:t>ketidakpahaman</a:t>
            </a:r>
            <a:r>
              <a:rPr lang="en-US" baseline="0" dirty="0" smtClean="0"/>
              <a:t> </a:t>
            </a:r>
            <a:r>
              <a:rPr lang="en-US" baseline="0" dirty="0" err="1" smtClean="0"/>
              <a:t>terhadap</a:t>
            </a:r>
            <a:r>
              <a:rPr lang="en-US" baseline="0" dirty="0" smtClean="0"/>
              <a:t> </a:t>
            </a:r>
            <a:r>
              <a:rPr lang="en-US" baseline="0" dirty="0" err="1" smtClean="0"/>
              <a:t>standar</a:t>
            </a:r>
            <a:r>
              <a:rPr lang="en-US" baseline="0" dirty="0" smtClean="0"/>
              <a:t>. </a:t>
            </a:r>
          </a:p>
          <a:p>
            <a:endParaRPr lang="en-US" baseline="0" dirty="0" smtClean="0"/>
          </a:p>
          <a:p>
            <a:r>
              <a:rPr lang="en-US" baseline="0" dirty="0" err="1" smtClean="0"/>
              <a:t>Adakah</a:t>
            </a:r>
            <a:r>
              <a:rPr lang="en-US" baseline="0" dirty="0" smtClean="0"/>
              <a:t> </a:t>
            </a:r>
            <a:r>
              <a:rPr lang="en-US" baseline="0" dirty="0" err="1" smtClean="0"/>
              <a:t>foto-foto</a:t>
            </a:r>
            <a:r>
              <a:rPr lang="en-US" baseline="0" dirty="0" smtClean="0"/>
              <a:t> </a:t>
            </a:r>
            <a:r>
              <a:rPr lang="en-US" baseline="0" dirty="0" err="1" smtClean="0"/>
              <a:t>afternya</a:t>
            </a:r>
            <a:r>
              <a:rPr lang="en-US" baseline="0" dirty="0" smtClean="0"/>
              <a:t>? </a:t>
            </a:r>
          </a:p>
          <a:p>
            <a:r>
              <a:rPr lang="en-US" baseline="0" dirty="0" err="1" smtClean="0"/>
              <a:t>Adakah</a:t>
            </a:r>
            <a:r>
              <a:rPr lang="en-US" baseline="0" dirty="0" smtClean="0"/>
              <a:t> </a:t>
            </a:r>
            <a:r>
              <a:rPr lang="en-US" baseline="0" dirty="0" err="1" smtClean="0"/>
              <a:t>potret-potret</a:t>
            </a:r>
            <a:r>
              <a:rPr lang="en-US" baseline="0" dirty="0" smtClean="0"/>
              <a:t> </a:t>
            </a:r>
            <a:r>
              <a:rPr lang="en-US" baseline="0" dirty="0" err="1" smtClean="0"/>
              <a:t>penanganan</a:t>
            </a:r>
            <a:r>
              <a:rPr lang="en-US" baseline="0" dirty="0" smtClean="0"/>
              <a:t> </a:t>
            </a:r>
            <a:r>
              <a:rPr lang="en-US" baseline="0" dirty="0" err="1" smtClean="0"/>
              <a:t>kumuh</a:t>
            </a:r>
            <a:r>
              <a:rPr lang="en-US" baseline="0" dirty="0" smtClean="0"/>
              <a:t> di </a:t>
            </a:r>
            <a:r>
              <a:rPr lang="en-US" baseline="0" dirty="0" err="1" smtClean="0"/>
              <a:t>kota</a:t>
            </a:r>
            <a:r>
              <a:rPr lang="en-US" baseline="0" dirty="0" smtClean="0"/>
              <a:t> lain? </a:t>
            </a:r>
            <a:endParaRPr lang="en-US" dirty="0"/>
          </a:p>
        </p:txBody>
      </p:sp>
      <p:sp>
        <p:nvSpPr>
          <p:cNvPr id="4" name="Slide Number Placeholder 3"/>
          <p:cNvSpPr>
            <a:spLocks noGrp="1"/>
          </p:cNvSpPr>
          <p:nvPr>
            <p:ph type="sldNum" sz="quarter" idx="10"/>
          </p:nvPr>
        </p:nvSpPr>
        <p:spPr/>
        <p:txBody>
          <a:bodyPr/>
          <a:lstStyle/>
          <a:p>
            <a:fld id="{4DB7FDA2-7DD2-4D88-B487-06C2F6BE7463}" type="slidenum">
              <a:rPr lang="id-ID" smtClean="0"/>
              <a:pPr/>
              <a:t>6</a:t>
            </a:fld>
            <a:endParaRPr lang="id-ID"/>
          </a:p>
        </p:txBody>
      </p:sp>
    </p:spTree>
    <p:extLst>
      <p:ext uri="{BB962C8B-B14F-4D97-AF65-F5344CB8AC3E}">
        <p14:creationId xmlns:p14="http://schemas.microsoft.com/office/powerpoint/2010/main" xmlns="" val="284159268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2"/>
          <p:cNvPicPr>
            <a:picLocks noChangeAspect="1" noChangeArrowheads="1"/>
          </p:cNvPicPr>
          <p:nvPr userDrawn="1"/>
        </p:nvPicPr>
        <p:blipFill>
          <a:blip r:embed="rId2" cstate="print">
            <a:duotone>
              <a:schemeClr val="bg2">
                <a:shade val="45000"/>
                <a:satMod val="135000"/>
              </a:schemeClr>
              <a:prstClr val="white"/>
            </a:duotone>
            <a:extLst>
              <a:ext uri="{28A0092B-C50C-407E-A947-70E740481C1C}">
                <a14:useLocalDpi xmlns="" xmlns:a14="http://schemas.microsoft.com/office/drawing/2010/main" val="0"/>
              </a:ext>
            </a:extLst>
          </a:blip>
          <a:srcRect/>
          <a:stretch>
            <a:fillRect/>
          </a:stretch>
        </p:blipFill>
        <p:spPr bwMode="auto">
          <a:xfrm>
            <a:off x="0" y="761337"/>
            <a:ext cx="9144000" cy="60966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4" name="Rectangle 3"/>
          <p:cNvSpPr/>
          <p:nvPr userDrawn="1"/>
        </p:nvSpPr>
        <p:spPr>
          <a:xfrm>
            <a:off x="-17463" y="0"/>
            <a:ext cx="9180513" cy="6858000"/>
          </a:xfrm>
          <a:prstGeom prst="rect">
            <a:avLst/>
          </a:prstGeom>
          <a:solidFill>
            <a:schemeClr val="accent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p>
        </p:txBody>
      </p:sp>
      <p:pic>
        <p:nvPicPr>
          <p:cNvPr id="5" name="Picture 2" descr="C:\Documents and Settings\Nicolas\My Documents\background.png"/>
          <p:cNvPicPr>
            <a:picLocks noChangeAspect="1" noChangeArrowheads="1"/>
          </p:cNvPicPr>
          <p:nvPr userDrawn="1"/>
        </p:nvPicPr>
        <p:blipFill>
          <a:blip r:embed="rId3" cstate="print"/>
          <a:srcRect/>
          <a:stretch>
            <a:fillRect/>
          </a:stretch>
        </p:blipFill>
        <p:spPr bwMode="auto">
          <a:xfrm>
            <a:off x="0" y="0"/>
            <a:ext cx="9144000" cy="2349500"/>
          </a:xfrm>
          <a:prstGeom prst="rect">
            <a:avLst/>
          </a:prstGeom>
          <a:noFill/>
          <a:ln w="9525">
            <a:noFill/>
            <a:miter lim="800000"/>
            <a:headEnd/>
            <a:tailEnd/>
          </a:ln>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6" name="Date Placeholder 3"/>
          <p:cNvSpPr>
            <a:spLocks noGrp="1"/>
          </p:cNvSpPr>
          <p:nvPr>
            <p:ph type="dt" sz="half" idx="10"/>
          </p:nvPr>
        </p:nvSpPr>
        <p:spPr/>
        <p:txBody>
          <a:bodyPr/>
          <a:lstStyle>
            <a:lvl1pPr>
              <a:defRPr/>
            </a:lvl1pPr>
          </a:lstStyle>
          <a:p>
            <a:pPr>
              <a:defRPr/>
            </a:pPr>
            <a:fld id="{AC30A149-6E27-49BB-B54F-300F8AEFABB3}" type="datetimeFigureOut">
              <a:rPr lang="id-ID"/>
              <a:pPr>
                <a:defRPr/>
              </a:pPr>
              <a:t>07/06/2016</a:t>
            </a:fld>
            <a:endParaRPr lang="id-ID"/>
          </a:p>
        </p:txBody>
      </p:sp>
      <p:sp>
        <p:nvSpPr>
          <p:cNvPr id="7" name="Footer Placeholder 4"/>
          <p:cNvSpPr>
            <a:spLocks noGrp="1"/>
          </p:cNvSpPr>
          <p:nvPr>
            <p:ph type="ftr" sz="quarter" idx="11"/>
          </p:nvPr>
        </p:nvSpPr>
        <p:spPr/>
        <p:txBody>
          <a:bodyPr/>
          <a:lstStyle>
            <a:lvl1pPr>
              <a:defRPr/>
            </a:lvl1pPr>
          </a:lstStyle>
          <a:p>
            <a:pPr>
              <a:defRPr/>
            </a:pPr>
            <a:endParaRPr lang="id-ID"/>
          </a:p>
        </p:txBody>
      </p:sp>
      <p:sp>
        <p:nvSpPr>
          <p:cNvPr id="8" name="Slide Number Placeholder 5"/>
          <p:cNvSpPr>
            <a:spLocks noGrp="1"/>
          </p:cNvSpPr>
          <p:nvPr>
            <p:ph type="sldNum" sz="quarter" idx="12"/>
          </p:nvPr>
        </p:nvSpPr>
        <p:spPr/>
        <p:txBody>
          <a:bodyPr/>
          <a:lstStyle>
            <a:lvl1pPr>
              <a:defRPr/>
            </a:lvl1pPr>
          </a:lstStyle>
          <a:p>
            <a:pPr>
              <a:defRPr/>
            </a:pPr>
            <a:fld id="{93171937-1AB0-4FAF-8A7A-BC9679D241C3}" type="slidenum">
              <a:rPr lang="id-ID"/>
              <a:pPr>
                <a:defRPr/>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7" descr="C:\Documents and Settings\Nicolas\My Documents\list.png"/>
          <p:cNvPicPr>
            <a:picLocks noChangeAspect="1" noChangeArrowheads="1"/>
          </p:cNvPicPr>
          <p:nvPr userDrawn="1"/>
        </p:nvPicPr>
        <p:blipFill>
          <a:blip r:embed="rId2" cstate="print"/>
          <a:srcRect/>
          <a:stretch>
            <a:fillRect/>
          </a:stretch>
        </p:blipFill>
        <p:spPr bwMode="auto">
          <a:xfrm>
            <a:off x="0" y="0"/>
            <a:ext cx="9144000" cy="1500188"/>
          </a:xfrm>
          <a:prstGeom prst="rect">
            <a:avLst/>
          </a:prstGeom>
          <a:noFill/>
          <a:ln w="9525">
            <a:noFill/>
            <a:miter lim="800000"/>
            <a:headEnd/>
            <a:tailEnd/>
          </a:ln>
        </p:spPr>
      </p:pic>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3"/>
          <p:cNvSpPr>
            <a:spLocks noGrp="1"/>
          </p:cNvSpPr>
          <p:nvPr>
            <p:ph type="dt" sz="half" idx="10"/>
          </p:nvPr>
        </p:nvSpPr>
        <p:spPr/>
        <p:txBody>
          <a:bodyPr/>
          <a:lstStyle>
            <a:lvl1pPr>
              <a:defRPr/>
            </a:lvl1pPr>
          </a:lstStyle>
          <a:p>
            <a:pPr>
              <a:defRPr/>
            </a:pPr>
            <a:fld id="{4E1218C6-93D3-4CB9-B4C7-28EF735866C6}" type="datetimeFigureOut">
              <a:rPr lang="id-ID"/>
              <a:pPr>
                <a:defRPr/>
              </a:pPr>
              <a:t>07/06/2016</a:t>
            </a:fld>
            <a:endParaRPr lang="id-ID"/>
          </a:p>
        </p:txBody>
      </p:sp>
      <p:sp>
        <p:nvSpPr>
          <p:cNvPr id="6" name="Footer Placeholder 4"/>
          <p:cNvSpPr>
            <a:spLocks noGrp="1"/>
          </p:cNvSpPr>
          <p:nvPr>
            <p:ph type="ftr" sz="quarter" idx="11"/>
          </p:nvPr>
        </p:nvSpPr>
        <p:spPr/>
        <p:txBody>
          <a:bodyPr/>
          <a:lstStyle>
            <a:lvl1pPr>
              <a:defRPr/>
            </a:lvl1pPr>
          </a:lstStyle>
          <a:p>
            <a:pPr>
              <a:defRPr/>
            </a:pPr>
            <a:endParaRPr lang="id-ID"/>
          </a:p>
        </p:txBody>
      </p:sp>
      <p:sp>
        <p:nvSpPr>
          <p:cNvPr id="7" name="Slide Number Placeholder 5"/>
          <p:cNvSpPr>
            <a:spLocks noGrp="1"/>
          </p:cNvSpPr>
          <p:nvPr>
            <p:ph type="sldNum" sz="quarter" idx="12"/>
          </p:nvPr>
        </p:nvSpPr>
        <p:spPr/>
        <p:txBody>
          <a:bodyPr/>
          <a:lstStyle>
            <a:lvl1pPr>
              <a:defRPr/>
            </a:lvl1pPr>
          </a:lstStyle>
          <a:p>
            <a:pPr>
              <a:defRPr/>
            </a:pPr>
            <a:fld id="{A03008A3-B117-4F02-8AA0-A24C48A13D12}" type="slidenum">
              <a:rPr lang="id-ID"/>
              <a:pPr>
                <a:defRPr/>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4529521-7434-43D5-B628-E6806A5B53C3}" type="datetimeFigureOut">
              <a:rPr lang="id-ID"/>
              <a:pPr>
                <a:defRPr/>
              </a:pPr>
              <a:t>07/06/2016</a:t>
            </a:fld>
            <a:endParaRPr lang="id-ID"/>
          </a:p>
        </p:txBody>
      </p:sp>
      <p:sp>
        <p:nvSpPr>
          <p:cNvPr id="5" name="Footer Placeholder 4"/>
          <p:cNvSpPr>
            <a:spLocks noGrp="1"/>
          </p:cNvSpPr>
          <p:nvPr>
            <p:ph type="ftr" sz="quarter" idx="11"/>
          </p:nvPr>
        </p:nvSpPr>
        <p:spPr/>
        <p:txBody>
          <a:bodyPr/>
          <a:lstStyle>
            <a:lvl1pPr>
              <a:defRPr/>
            </a:lvl1pPr>
          </a:lstStyle>
          <a:p>
            <a:pPr>
              <a:defRPr/>
            </a:pPr>
            <a:endParaRPr lang="id-ID"/>
          </a:p>
        </p:txBody>
      </p:sp>
      <p:sp>
        <p:nvSpPr>
          <p:cNvPr id="6" name="Slide Number Placeholder 5"/>
          <p:cNvSpPr>
            <a:spLocks noGrp="1"/>
          </p:cNvSpPr>
          <p:nvPr>
            <p:ph type="sldNum" sz="quarter" idx="12"/>
          </p:nvPr>
        </p:nvSpPr>
        <p:spPr/>
        <p:txBody>
          <a:bodyPr/>
          <a:lstStyle>
            <a:lvl1pPr>
              <a:defRPr/>
            </a:lvl1pPr>
          </a:lstStyle>
          <a:p>
            <a:pPr>
              <a:defRPr/>
            </a:pPr>
            <a:fld id="{EFC2905E-A651-43D1-BE1C-5453DA4C3AEB}" type="slidenum">
              <a:rPr lang="id-ID"/>
              <a:pPr>
                <a:defRPr/>
              </a:pPr>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3"/>
          <p:cNvSpPr>
            <a:spLocks noGrp="1"/>
          </p:cNvSpPr>
          <p:nvPr>
            <p:ph type="dt" sz="half" idx="10"/>
          </p:nvPr>
        </p:nvSpPr>
        <p:spPr/>
        <p:txBody>
          <a:bodyPr/>
          <a:lstStyle>
            <a:lvl1pPr>
              <a:defRPr/>
            </a:lvl1pPr>
          </a:lstStyle>
          <a:p>
            <a:pPr>
              <a:defRPr/>
            </a:pPr>
            <a:fld id="{7C27E318-FA0A-44FA-BDF4-4F78578506C5}" type="datetimeFigureOut">
              <a:rPr lang="id-ID"/>
              <a:pPr>
                <a:defRPr/>
              </a:pPr>
              <a:t>07/06/2016</a:t>
            </a:fld>
            <a:endParaRPr lang="id-ID"/>
          </a:p>
        </p:txBody>
      </p:sp>
      <p:sp>
        <p:nvSpPr>
          <p:cNvPr id="6" name="Footer Placeholder 4"/>
          <p:cNvSpPr>
            <a:spLocks noGrp="1"/>
          </p:cNvSpPr>
          <p:nvPr>
            <p:ph type="ftr" sz="quarter" idx="11"/>
          </p:nvPr>
        </p:nvSpPr>
        <p:spPr/>
        <p:txBody>
          <a:bodyPr/>
          <a:lstStyle>
            <a:lvl1pPr>
              <a:defRPr/>
            </a:lvl1pPr>
          </a:lstStyle>
          <a:p>
            <a:pPr>
              <a:defRPr/>
            </a:pPr>
            <a:endParaRPr lang="id-ID"/>
          </a:p>
        </p:txBody>
      </p:sp>
      <p:sp>
        <p:nvSpPr>
          <p:cNvPr id="7" name="Slide Number Placeholder 5"/>
          <p:cNvSpPr>
            <a:spLocks noGrp="1"/>
          </p:cNvSpPr>
          <p:nvPr>
            <p:ph type="sldNum" sz="quarter" idx="12"/>
          </p:nvPr>
        </p:nvSpPr>
        <p:spPr/>
        <p:txBody>
          <a:bodyPr/>
          <a:lstStyle>
            <a:lvl1pPr>
              <a:defRPr/>
            </a:lvl1pPr>
          </a:lstStyle>
          <a:p>
            <a:pPr>
              <a:defRPr/>
            </a:pPr>
            <a:fld id="{F633F8C0-8528-4986-861C-90AF19F49E2F}" type="slidenum">
              <a:rPr lang="id-ID"/>
              <a:pPr>
                <a:defRPr/>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3"/>
          <p:cNvSpPr>
            <a:spLocks noGrp="1"/>
          </p:cNvSpPr>
          <p:nvPr>
            <p:ph type="dt" sz="half" idx="10"/>
          </p:nvPr>
        </p:nvSpPr>
        <p:spPr/>
        <p:txBody>
          <a:bodyPr/>
          <a:lstStyle>
            <a:lvl1pPr>
              <a:defRPr/>
            </a:lvl1pPr>
          </a:lstStyle>
          <a:p>
            <a:pPr>
              <a:defRPr/>
            </a:pPr>
            <a:fld id="{F1396FB0-927A-4E8A-A88F-352FCA37BBCF}" type="datetimeFigureOut">
              <a:rPr lang="id-ID"/>
              <a:pPr>
                <a:defRPr/>
              </a:pPr>
              <a:t>07/06/2016</a:t>
            </a:fld>
            <a:endParaRPr lang="id-ID"/>
          </a:p>
        </p:txBody>
      </p:sp>
      <p:sp>
        <p:nvSpPr>
          <p:cNvPr id="8" name="Footer Placeholder 4"/>
          <p:cNvSpPr>
            <a:spLocks noGrp="1"/>
          </p:cNvSpPr>
          <p:nvPr>
            <p:ph type="ftr" sz="quarter" idx="11"/>
          </p:nvPr>
        </p:nvSpPr>
        <p:spPr/>
        <p:txBody>
          <a:bodyPr/>
          <a:lstStyle>
            <a:lvl1pPr>
              <a:defRPr/>
            </a:lvl1pPr>
          </a:lstStyle>
          <a:p>
            <a:pPr>
              <a:defRPr/>
            </a:pPr>
            <a:endParaRPr lang="id-ID"/>
          </a:p>
        </p:txBody>
      </p:sp>
      <p:sp>
        <p:nvSpPr>
          <p:cNvPr id="9" name="Slide Number Placeholder 5"/>
          <p:cNvSpPr>
            <a:spLocks noGrp="1"/>
          </p:cNvSpPr>
          <p:nvPr>
            <p:ph type="sldNum" sz="quarter" idx="12"/>
          </p:nvPr>
        </p:nvSpPr>
        <p:spPr/>
        <p:txBody>
          <a:bodyPr/>
          <a:lstStyle>
            <a:lvl1pPr>
              <a:defRPr/>
            </a:lvl1pPr>
          </a:lstStyle>
          <a:p>
            <a:pPr>
              <a:defRPr/>
            </a:pPr>
            <a:fld id="{612B139D-3258-4057-A2DC-AE7809F6E7DA}" type="slidenum">
              <a:rPr lang="id-ID"/>
              <a:pPr>
                <a:defRPr/>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3"/>
          <p:cNvSpPr>
            <a:spLocks noGrp="1"/>
          </p:cNvSpPr>
          <p:nvPr>
            <p:ph type="dt" sz="half" idx="10"/>
          </p:nvPr>
        </p:nvSpPr>
        <p:spPr/>
        <p:txBody>
          <a:bodyPr/>
          <a:lstStyle>
            <a:lvl1pPr>
              <a:defRPr/>
            </a:lvl1pPr>
          </a:lstStyle>
          <a:p>
            <a:pPr>
              <a:defRPr/>
            </a:pPr>
            <a:fld id="{C0199848-AE9B-4243-8B9C-B7F49EC156F9}" type="datetimeFigureOut">
              <a:rPr lang="id-ID"/>
              <a:pPr>
                <a:defRPr/>
              </a:pPr>
              <a:t>07/06/2016</a:t>
            </a:fld>
            <a:endParaRPr lang="id-ID"/>
          </a:p>
        </p:txBody>
      </p:sp>
      <p:sp>
        <p:nvSpPr>
          <p:cNvPr id="4" name="Footer Placeholder 4"/>
          <p:cNvSpPr>
            <a:spLocks noGrp="1"/>
          </p:cNvSpPr>
          <p:nvPr>
            <p:ph type="ftr" sz="quarter" idx="11"/>
          </p:nvPr>
        </p:nvSpPr>
        <p:spPr/>
        <p:txBody>
          <a:bodyPr/>
          <a:lstStyle>
            <a:lvl1pPr>
              <a:defRPr/>
            </a:lvl1pPr>
          </a:lstStyle>
          <a:p>
            <a:pPr>
              <a:defRPr/>
            </a:pPr>
            <a:endParaRPr lang="id-ID"/>
          </a:p>
        </p:txBody>
      </p:sp>
      <p:sp>
        <p:nvSpPr>
          <p:cNvPr id="5" name="Slide Number Placeholder 5"/>
          <p:cNvSpPr>
            <a:spLocks noGrp="1"/>
          </p:cNvSpPr>
          <p:nvPr>
            <p:ph type="sldNum" sz="quarter" idx="12"/>
          </p:nvPr>
        </p:nvSpPr>
        <p:spPr/>
        <p:txBody>
          <a:bodyPr/>
          <a:lstStyle>
            <a:lvl1pPr>
              <a:defRPr/>
            </a:lvl1pPr>
          </a:lstStyle>
          <a:p>
            <a:pPr>
              <a:defRPr/>
            </a:pPr>
            <a:fld id="{4055C941-FEDB-4088-86B8-886684B0B2DE}" type="slidenum">
              <a:rPr lang="id-ID"/>
              <a:pPr>
                <a:defRPr/>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19416BB-DD2F-4D51-897E-97338ED44B0D}" type="datetimeFigureOut">
              <a:rPr lang="id-ID"/>
              <a:pPr>
                <a:defRPr/>
              </a:pPr>
              <a:t>07/06/2016</a:t>
            </a:fld>
            <a:endParaRPr lang="id-ID"/>
          </a:p>
        </p:txBody>
      </p:sp>
      <p:sp>
        <p:nvSpPr>
          <p:cNvPr id="3" name="Footer Placeholder 4"/>
          <p:cNvSpPr>
            <a:spLocks noGrp="1"/>
          </p:cNvSpPr>
          <p:nvPr>
            <p:ph type="ftr" sz="quarter" idx="11"/>
          </p:nvPr>
        </p:nvSpPr>
        <p:spPr/>
        <p:txBody>
          <a:bodyPr/>
          <a:lstStyle>
            <a:lvl1pPr>
              <a:defRPr/>
            </a:lvl1pPr>
          </a:lstStyle>
          <a:p>
            <a:pPr>
              <a:defRPr/>
            </a:pPr>
            <a:endParaRPr lang="id-ID"/>
          </a:p>
        </p:txBody>
      </p:sp>
      <p:sp>
        <p:nvSpPr>
          <p:cNvPr id="4" name="Slide Number Placeholder 5"/>
          <p:cNvSpPr>
            <a:spLocks noGrp="1"/>
          </p:cNvSpPr>
          <p:nvPr>
            <p:ph type="sldNum" sz="quarter" idx="12"/>
          </p:nvPr>
        </p:nvSpPr>
        <p:spPr/>
        <p:txBody>
          <a:bodyPr/>
          <a:lstStyle>
            <a:lvl1pPr>
              <a:defRPr/>
            </a:lvl1pPr>
          </a:lstStyle>
          <a:p>
            <a:pPr>
              <a:defRPr/>
            </a:pPr>
            <a:fld id="{60E76B54-1800-464F-9538-525A69359C48}" type="slidenum">
              <a:rPr lang="id-ID"/>
              <a:pPr>
                <a:defRPr/>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540D1EC-34DE-4B19-819B-E06860F74800}" type="datetimeFigureOut">
              <a:rPr lang="id-ID"/>
              <a:pPr>
                <a:defRPr/>
              </a:pPr>
              <a:t>07/06/2016</a:t>
            </a:fld>
            <a:endParaRPr lang="id-ID"/>
          </a:p>
        </p:txBody>
      </p:sp>
      <p:sp>
        <p:nvSpPr>
          <p:cNvPr id="6" name="Footer Placeholder 4"/>
          <p:cNvSpPr>
            <a:spLocks noGrp="1"/>
          </p:cNvSpPr>
          <p:nvPr>
            <p:ph type="ftr" sz="quarter" idx="11"/>
          </p:nvPr>
        </p:nvSpPr>
        <p:spPr/>
        <p:txBody>
          <a:bodyPr/>
          <a:lstStyle>
            <a:lvl1pPr>
              <a:defRPr/>
            </a:lvl1pPr>
          </a:lstStyle>
          <a:p>
            <a:pPr>
              <a:defRPr/>
            </a:pPr>
            <a:endParaRPr lang="id-ID"/>
          </a:p>
        </p:txBody>
      </p:sp>
      <p:sp>
        <p:nvSpPr>
          <p:cNvPr id="7" name="Slide Number Placeholder 5"/>
          <p:cNvSpPr>
            <a:spLocks noGrp="1"/>
          </p:cNvSpPr>
          <p:nvPr>
            <p:ph type="sldNum" sz="quarter" idx="12"/>
          </p:nvPr>
        </p:nvSpPr>
        <p:spPr/>
        <p:txBody>
          <a:bodyPr/>
          <a:lstStyle>
            <a:lvl1pPr>
              <a:defRPr/>
            </a:lvl1pPr>
          </a:lstStyle>
          <a:p>
            <a:pPr>
              <a:defRPr/>
            </a:pPr>
            <a:fld id="{B9B645B9-714A-47FB-89B7-4169C0E3731D}" type="slidenum">
              <a:rPr lang="id-ID"/>
              <a:pPr>
                <a:defRPr/>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d-ID"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7EEA0D3-300D-4F04-BB1A-E79843E04DEF}" type="datetimeFigureOut">
              <a:rPr lang="id-ID"/>
              <a:pPr>
                <a:defRPr/>
              </a:pPr>
              <a:t>07/06/2016</a:t>
            </a:fld>
            <a:endParaRPr lang="id-ID"/>
          </a:p>
        </p:txBody>
      </p:sp>
      <p:sp>
        <p:nvSpPr>
          <p:cNvPr id="6" name="Footer Placeholder 4"/>
          <p:cNvSpPr>
            <a:spLocks noGrp="1"/>
          </p:cNvSpPr>
          <p:nvPr>
            <p:ph type="ftr" sz="quarter" idx="11"/>
          </p:nvPr>
        </p:nvSpPr>
        <p:spPr/>
        <p:txBody>
          <a:bodyPr/>
          <a:lstStyle>
            <a:lvl1pPr>
              <a:defRPr/>
            </a:lvl1pPr>
          </a:lstStyle>
          <a:p>
            <a:pPr>
              <a:defRPr/>
            </a:pPr>
            <a:endParaRPr lang="id-ID"/>
          </a:p>
        </p:txBody>
      </p:sp>
      <p:sp>
        <p:nvSpPr>
          <p:cNvPr id="7" name="Slide Number Placeholder 5"/>
          <p:cNvSpPr>
            <a:spLocks noGrp="1"/>
          </p:cNvSpPr>
          <p:nvPr>
            <p:ph type="sldNum" sz="quarter" idx="12"/>
          </p:nvPr>
        </p:nvSpPr>
        <p:spPr/>
        <p:txBody>
          <a:bodyPr/>
          <a:lstStyle>
            <a:lvl1pPr>
              <a:defRPr/>
            </a:lvl1pPr>
          </a:lstStyle>
          <a:p>
            <a:pPr>
              <a:defRPr/>
            </a:pPr>
            <a:fld id="{9C649821-305B-4733-A024-4D50503BFD29}" type="slidenum">
              <a:rPr lang="id-ID"/>
              <a:pPr>
                <a:defRPr/>
              </a:pPr>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pPr>
              <a:defRPr/>
            </a:pPr>
            <a:fld id="{2866BDCF-96FB-4AA7-90B5-31A85524BFA4}" type="datetimeFigureOut">
              <a:rPr lang="id-ID"/>
              <a:pPr>
                <a:defRPr/>
              </a:pPr>
              <a:t>07/06/2016</a:t>
            </a:fld>
            <a:endParaRPr lang="id-ID"/>
          </a:p>
        </p:txBody>
      </p:sp>
      <p:sp>
        <p:nvSpPr>
          <p:cNvPr id="5" name="Footer Placeholder 4"/>
          <p:cNvSpPr>
            <a:spLocks noGrp="1"/>
          </p:cNvSpPr>
          <p:nvPr>
            <p:ph type="ftr" sz="quarter" idx="11"/>
          </p:nvPr>
        </p:nvSpPr>
        <p:spPr/>
        <p:txBody>
          <a:bodyPr/>
          <a:lstStyle>
            <a:lvl1pPr>
              <a:defRPr/>
            </a:lvl1pPr>
          </a:lstStyle>
          <a:p>
            <a:pPr>
              <a:defRPr/>
            </a:pPr>
            <a:endParaRPr lang="id-ID"/>
          </a:p>
        </p:txBody>
      </p:sp>
      <p:sp>
        <p:nvSpPr>
          <p:cNvPr id="6" name="Slide Number Placeholder 5"/>
          <p:cNvSpPr>
            <a:spLocks noGrp="1"/>
          </p:cNvSpPr>
          <p:nvPr>
            <p:ph type="sldNum" sz="quarter" idx="12"/>
          </p:nvPr>
        </p:nvSpPr>
        <p:spPr/>
        <p:txBody>
          <a:bodyPr/>
          <a:lstStyle>
            <a:lvl1pPr>
              <a:defRPr/>
            </a:lvl1pPr>
          </a:lstStyle>
          <a:p>
            <a:pPr>
              <a:defRPr/>
            </a:pPr>
            <a:fld id="{330B6C71-A55B-4DC7-962A-551CEC33D130}" type="slidenum">
              <a:rPr lang="id-ID"/>
              <a:pPr>
                <a:defRPr/>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pPr>
              <a:defRPr/>
            </a:pPr>
            <a:fld id="{9CF028EA-CB4B-44BD-B6B2-98B857CBF552}" type="datetimeFigureOut">
              <a:rPr lang="id-ID"/>
              <a:pPr>
                <a:defRPr/>
              </a:pPr>
              <a:t>07/06/2016</a:t>
            </a:fld>
            <a:endParaRPr lang="id-ID"/>
          </a:p>
        </p:txBody>
      </p:sp>
      <p:sp>
        <p:nvSpPr>
          <p:cNvPr id="5" name="Footer Placeholder 4"/>
          <p:cNvSpPr>
            <a:spLocks noGrp="1"/>
          </p:cNvSpPr>
          <p:nvPr>
            <p:ph type="ftr" sz="quarter" idx="11"/>
          </p:nvPr>
        </p:nvSpPr>
        <p:spPr/>
        <p:txBody>
          <a:bodyPr/>
          <a:lstStyle>
            <a:lvl1pPr>
              <a:defRPr/>
            </a:lvl1pPr>
          </a:lstStyle>
          <a:p>
            <a:pPr>
              <a:defRPr/>
            </a:pPr>
            <a:endParaRPr lang="id-ID"/>
          </a:p>
        </p:txBody>
      </p:sp>
      <p:sp>
        <p:nvSpPr>
          <p:cNvPr id="6" name="Slide Number Placeholder 5"/>
          <p:cNvSpPr>
            <a:spLocks noGrp="1"/>
          </p:cNvSpPr>
          <p:nvPr>
            <p:ph type="sldNum" sz="quarter" idx="12"/>
          </p:nvPr>
        </p:nvSpPr>
        <p:spPr/>
        <p:txBody>
          <a:bodyPr/>
          <a:lstStyle>
            <a:lvl1pPr>
              <a:defRPr/>
            </a:lvl1pPr>
          </a:lstStyle>
          <a:p>
            <a:pPr>
              <a:defRPr/>
            </a:pPr>
            <a:fld id="{EADD98DE-7F2D-4523-8F4F-13E87153BF44}" type="slidenum">
              <a:rPr lang="id-ID"/>
              <a:pPr>
                <a:defRPr/>
              </a:pPr>
              <a:t>‹#›</a:t>
            </a:fld>
            <a:endParaRPr lang="id-ID"/>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928662" y="71414"/>
            <a:ext cx="8215338" cy="635798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Slide Number Placeholder 5"/>
          <p:cNvSpPr>
            <a:spLocks noGrp="1"/>
          </p:cNvSpPr>
          <p:nvPr>
            <p:ph type="sldNum" sz="quarter" idx="10"/>
          </p:nvPr>
        </p:nvSpPr>
        <p:spPr/>
        <p:txBody>
          <a:bodyPr/>
          <a:lstStyle>
            <a:lvl1pPr>
              <a:defRPr/>
            </a:lvl1pPr>
          </a:lstStyle>
          <a:p>
            <a:pPr>
              <a:defRPr/>
            </a:pPr>
            <a:fld id="{CDF902D9-F856-41B1-8CE5-178E5A01417D}" type="slidenum">
              <a:rPr lang="es-ES"/>
              <a:pPr>
                <a:defRPr/>
              </a:pPr>
              <a:t>‹#›</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id-ID"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F9E6CFC7-297D-40DA-BEC2-145EFC059880}" type="datetimeFigureOut">
              <a:rPr lang="id-ID"/>
              <a:pPr>
                <a:defRPr/>
              </a:pPr>
              <a:t>07/06/2016</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61302E61-11E0-4DE3-A75D-70FAB45C8A1C}" type="slidenum">
              <a:rPr lang="id-ID"/>
              <a:pPr>
                <a:defRPr/>
              </a:pPr>
              <a:t>‹#›</a:t>
            </a:fld>
            <a:endParaRPr lang="id-ID"/>
          </a:p>
        </p:txBody>
      </p:sp>
    </p:spTree>
  </p:cSld>
  <p:clrMap bg1="lt1" tx1="dk1" bg2="lt2" tx2="dk2" accent1="accent1" accent2="accent2" accent3="accent3" accent4="accent4" accent5="accent5" accent6="accent6" hlink="hlink" folHlink="folHlink"/>
  <p:sldLayoutIdLst>
    <p:sldLayoutId id="2147483794" r:id="rId1"/>
    <p:sldLayoutId id="2147483795"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 id="2147483796"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71376" y="5181580"/>
            <a:ext cx="8001024" cy="923330"/>
          </a:xfrm>
          <a:prstGeom prst="rect">
            <a:avLst/>
          </a:prstGeom>
          <a:noFill/>
          <a:effectLst>
            <a:glow rad="647700">
              <a:schemeClr val="accent1">
                <a:alpha val="40000"/>
              </a:schemeClr>
            </a:glow>
            <a:softEdge rad="558800"/>
          </a:effectLst>
        </p:spPr>
        <p:txBody>
          <a:bodyPr>
            <a:spAutoFit/>
          </a:bodyPr>
          <a:lstStyle/>
          <a:p>
            <a:pPr fontAlgn="auto">
              <a:spcBef>
                <a:spcPts val="0"/>
              </a:spcBef>
              <a:spcAft>
                <a:spcPts val="0"/>
              </a:spcAft>
              <a:defRPr/>
            </a:pPr>
            <a:r>
              <a:rPr lang="en-US" sz="5400" dirty="0" smtClean="0">
                <a:effectLst>
                  <a:glow rad="63500">
                    <a:schemeClr val="accent6">
                      <a:satMod val="175000"/>
                      <a:alpha val="40000"/>
                    </a:schemeClr>
                  </a:glow>
                  <a:reflection blurRad="6350" stA="55000" endA="300" endPos="45500" dir="5400000" sy="-100000" algn="bl" rotWithShape="0"/>
                </a:effectLst>
                <a:latin typeface="Franklin Gothic Demi Cond" pitchFamily="34" charset="0"/>
                <a:cs typeface="+mn-cs"/>
              </a:rPr>
              <a:t>PE</a:t>
            </a:r>
            <a:r>
              <a:rPr lang="id-ID" sz="5400" dirty="0">
                <a:effectLst>
                  <a:glow rad="63500">
                    <a:schemeClr val="accent6">
                      <a:satMod val="175000"/>
                      <a:alpha val="40000"/>
                    </a:schemeClr>
                  </a:glow>
                  <a:reflection blurRad="6350" stA="55000" endA="300" endPos="45500" dir="5400000" sy="-100000" algn="bl" rotWithShape="0"/>
                </a:effectLst>
                <a:latin typeface="Franklin Gothic Demi Cond" pitchFamily="34" charset="0"/>
                <a:cs typeface="+mn-cs"/>
              </a:rPr>
              <a:t>RMUKIMAN </a:t>
            </a:r>
            <a:endParaRPr lang="en-US" sz="4800" dirty="0">
              <a:effectLst>
                <a:glow rad="63500">
                  <a:schemeClr val="accent6">
                    <a:satMod val="175000"/>
                    <a:alpha val="40000"/>
                  </a:schemeClr>
                </a:glow>
                <a:reflection blurRad="6350" stA="55000" endA="300" endPos="45500" dir="5400000" sy="-100000" algn="bl" rotWithShape="0"/>
              </a:effectLst>
              <a:latin typeface="Franklin Gothic Demi Cond" pitchFamily="34" charset="0"/>
              <a:cs typeface="+mn-cs"/>
            </a:endParaRPr>
          </a:p>
        </p:txBody>
      </p:sp>
      <p:sp>
        <p:nvSpPr>
          <p:cNvPr id="10" name="Rectangle 9"/>
          <p:cNvSpPr/>
          <p:nvPr/>
        </p:nvSpPr>
        <p:spPr bwMode="auto">
          <a:xfrm>
            <a:off x="250825" y="6654800"/>
            <a:ext cx="8642350" cy="46038"/>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fontAlgn="auto">
              <a:spcBef>
                <a:spcPts val="0"/>
              </a:spcBef>
              <a:spcAft>
                <a:spcPts val="0"/>
              </a:spcAft>
              <a:defRPr/>
            </a:pPr>
            <a:endParaRPr lang="en-US">
              <a:solidFill>
                <a:srgbClr val="FFFFFF"/>
              </a:solidFill>
              <a:cs typeface="Arial"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TOSHIBA\Documents\1b.jpg"/>
          <p:cNvPicPr>
            <a:picLocks noChangeAspect="1" noChangeArrowheads="1"/>
          </p:cNvPicPr>
          <p:nvPr/>
        </p:nvPicPr>
        <p:blipFill>
          <a:blip r:embed="rId2" cstate="print"/>
          <a:srcRect l="50848" t="32091" r="1357" b="53899"/>
          <a:stretch>
            <a:fillRect/>
          </a:stretch>
        </p:blipFill>
        <p:spPr bwMode="auto">
          <a:xfrm>
            <a:off x="4648200" y="0"/>
            <a:ext cx="4370388" cy="960438"/>
          </a:xfrm>
          <a:prstGeom prst="rect">
            <a:avLst/>
          </a:prstGeom>
          <a:noFill/>
          <a:ln w="9525">
            <a:noFill/>
            <a:miter lim="800000"/>
            <a:headEnd/>
            <a:tailEnd/>
          </a:ln>
        </p:spPr>
      </p:pic>
      <p:sp>
        <p:nvSpPr>
          <p:cNvPr id="9219" name="Title 5"/>
          <p:cNvSpPr txBox="1">
            <a:spLocks/>
          </p:cNvSpPr>
          <p:nvPr/>
        </p:nvSpPr>
        <p:spPr bwMode="auto">
          <a:xfrm>
            <a:off x="271463" y="20638"/>
            <a:ext cx="3940175" cy="939800"/>
          </a:xfrm>
          <a:prstGeom prst="rect">
            <a:avLst/>
          </a:prstGeom>
          <a:noFill/>
          <a:ln w="9525">
            <a:noFill/>
            <a:miter lim="800000"/>
            <a:headEnd/>
            <a:tailEnd/>
          </a:ln>
        </p:spPr>
        <p:txBody>
          <a:bodyPr anchor="ctr"/>
          <a:lstStyle/>
          <a:p>
            <a:pPr marL="355600" indent="-355600"/>
            <a:r>
              <a:rPr lang="sv-SE" sz="3200">
                <a:solidFill>
                  <a:srgbClr val="FF0000"/>
                </a:solidFill>
                <a:latin typeface="Impact" pitchFamily="34" charset="0"/>
                <a:cs typeface="Aharoni" pitchFamily="2" charset="-79"/>
              </a:rPr>
              <a:t>Latar </a:t>
            </a:r>
            <a:r>
              <a:rPr lang="sv-SE" sz="3200">
                <a:solidFill>
                  <a:schemeClr val="bg1"/>
                </a:solidFill>
                <a:latin typeface="Impact" pitchFamily="34" charset="0"/>
                <a:cs typeface="Aharoni" pitchFamily="2" charset="-79"/>
              </a:rPr>
              <a:t>Belakang</a:t>
            </a:r>
            <a:endParaRPr lang="en-US" sz="3200">
              <a:solidFill>
                <a:schemeClr val="bg1"/>
              </a:solidFill>
              <a:latin typeface="Impact" pitchFamily="34" charset="0"/>
              <a:cs typeface="Aharoni" pitchFamily="2" charset="-79"/>
            </a:endParaRPr>
          </a:p>
        </p:txBody>
      </p:sp>
      <p:grpSp>
        <p:nvGrpSpPr>
          <p:cNvPr id="9220" name="Group 39"/>
          <p:cNvGrpSpPr>
            <a:grpSpLocks/>
          </p:cNvGrpSpPr>
          <p:nvPr/>
        </p:nvGrpSpPr>
        <p:grpSpPr bwMode="auto">
          <a:xfrm>
            <a:off x="144463" y="990600"/>
            <a:ext cx="4960937" cy="5638800"/>
            <a:chOff x="145143" y="990600"/>
            <a:chExt cx="5493657" cy="5638801"/>
          </a:xfrm>
        </p:grpSpPr>
        <p:grpSp>
          <p:nvGrpSpPr>
            <p:cNvPr id="9222" name="Group 33"/>
            <p:cNvGrpSpPr>
              <a:grpSpLocks/>
            </p:cNvGrpSpPr>
            <p:nvPr/>
          </p:nvGrpSpPr>
          <p:grpSpPr bwMode="auto">
            <a:xfrm>
              <a:off x="145143" y="990600"/>
              <a:ext cx="5493657" cy="2223528"/>
              <a:chOff x="145143" y="1219200"/>
              <a:chExt cx="5798457" cy="2362200"/>
            </a:xfrm>
          </p:grpSpPr>
          <p:sp>
            <p:nvSpPr>
              <p:cNvPr id="29" name="Rectangle 28"/>
              <p:cNvSpPr/>
              <p:nvPr/>
            </p:nvSpPr>
            <p:spPr>
              <a:xfrm>
                <a:off x="145143" y="1219200"/>
                <a:ext cx="5798457" cy="2362795"/>
              </a:xfrm>
              <a:prstGeom prst="rect">
                <a:avLst/>
              </a:prstGeom>
              <a:solidFill>
                <a:schemeClr val="accent2">
                  <a:lumMod val="75000"/>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Rectangle 8"/>
              <p:cNvSpPr/>
              <p:nvPr/>
            </p:nvSpPr>
            <p:spPr>
              <a:xfrm>
                <a:off x="1885608" y="2116421"/>
                <a:ext cx="1463994" cy="1045633"/>
              </a:xfrm>
              <a:prstGeom prst="rect">
                <a:avLst/>
              </a:prstGeom>
              <a:solidFill>
                <a:schemeClr val="accent2">
                  <a:lumMod val="60000"/>
                  <a:lumOff val="40000"/>
                </a:schemeClr>
              </a:solidFill>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LANDASAN UTAMA:</a:t>
                </a:r>
              </a:p>
              <a:p>
                <a:pPr algn="ctr" fontAlgn="auto">
                  <a:spcBef>
                    <a:spcPts val="0"/>
                  </a:spcBef>
                  <a:spcAft>
                    <a:spcPts val="0"/>
                  </a:spcAft>
                  <a:defRPr/>
                </a:pP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UU No.1 </a:t>
                </a: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Tahun</a:t>
                </a: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 2011</a:t>
                </a:r>
              </a:p>
              <a:p>
                <a:pPr algn="ctr" fontAlgn="auto">
                  <a:spcBef>
                    <a:spcPts val="0"/>
                  </a:spcBef>
                  <a:spcAft>
                    <a:spcPts val="0"/>
                  </a:spcAft>
                  <a:defRPr/>
                </a:pP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a:t>
                </a: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Pasal</a:t>
                </a: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 94 </a:t>
                </a: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sd</a:t>
                </a: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 95)</a:t>
                </a:r>
              </a:p>
            </p:txBody>
          </p:sp>
          <p:sp>
            <p:nvSpPr>
              <p:cNvPr id="11" name="Rectangle 10"/>
              <p:cNvSpPr/>
              <p:nvPr/>
            </p:nvSpPr>
            <p:spPr>
              <a:xfrm>
                <a:off x="291727" y="1335569"/>
                <a:ext cx="1384208" cy="797717"/>
              </a:xfrm>
              <a:prstGeom prst="rect">
                <a:avLst/>
              </a:prstGeom>
              <a:solidFill>
                <a:schemeClr val="accent2">
                  <a:lumMod val="60000"/>
                  <a:lumOff val="40000"/>
                </a:schemeClr>
              </a:solidFill>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Pembangunan &amp; </a:t>
                </a:r>
              </a:p>
              <a:p>
                <a:pPr algn="ctr" fontAlgn="auto">
                  <a:spcBef>
                    <a:spcPts val="0"/>
                  </a:spcBef>
                  <a:spcAft>
                    <a:spcPts val="0"/>
                  </a:spcAft>
                  <a:defRPr/>
                </a:pP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Pengembangan</a:t>
                </a: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 </a:t>
                </a: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Perumahan</a:t>
                </a: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 </a:t>
                </a: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Permukiman</a:t>
                </a:r>
                <a:endPar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endParaRPr>
              </a:p>
            </p:txBody>
          </p:sp>
          <p:grpSp>
            <p:nvGrpSpPr>
              <p:cNvPr id="9231" name="Group 16"/>
              <p:cNvGrpSpPr>
                <a:grpSpLocks/>
              </p:cNvGrpSpPr>
              <p:nvPr/>
            </p:nvGrpSpPr>
            <p:grpSpPr bwMode="auto">
              <a:xfrm>
                <a:off x="960895" y="2212598"/>
                <a:ext cx="715506" cy="530602"/>
                <a:chOff x="960894" y="2149099"/>
                <a:chExt cx="844335" cy="729783"/>
              </a:xfrm>
            </p:grpSpPr>
            <p:cxnSp>
              <p:nvCxnSpPr>
                <p:cNvPr id="14" name="Straight Connector 13"/>
                <p:cNvCxnSpPr/>
                <p:nvPr/>
              </p:nvCxnSpPr>
              <p:spPr>
                <a:xfrm>
                  <a:off x="985771" y="2149036"/>
                  <a:ext cx="0" cy="730673"/>
                </a:xfrm>
                <a:prstGeom prst="line">
                  <a:avLst/>
                </a:prstGeom>
                <a:ln w="57150">
                  <a:solidFill>
                    <a:srgbClr val="FF0000"/>
                  </a:solidFill>
                </a:ln>
              </p:spPr>
              <p:style>
                <a:lnRef idx="3">
                  <a:schemeClr val="accent2"/>
                </a:lnRef>
                <a:fillRef idx="0">
                  <a:schemeClr val="accent2"/>
                </a:fillRef>
                <a:effectRef idx="2">
                  <a:schemeClr val="accent2"/>
                </a:effectRef>
                <a:fontRef idx="minor">
                  <a:schemeClr val="tx1"/>
                </a:fontRef>
              </p:style>
            </p:cxnSp>
            <p:cxnSp>
              <p:nvCxnSpPr>
                <p:cNvPr id="16" name="Straight Arrow Connector 15"/>
                <p:cNvCxnSpPr/>
                <p:nvPr/>
              </p:nvCxnSpPr>
              <p:spPr>
                <a:xfrm>
                  <a:off x="961686" y="2879709"/>
                  <a:ext cx="842994" cy="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9232" name="Group 29"/>
              <p:cNvGrpSpPr>
                <a:grpSpLocks/>
              </p:cNvGrpSpPr>
              <p:nvPr/>
            </p:nvGrpSpPr>
            <p:grpSpPr bwMode="auto">
              <a:xfrm>
                <a:off x="3373546" y="2294335"/>
                <a:ext cx="782036" cy="738465"/>
                <a:chOff x="3764564" y="2501290"/>
                <a:chExt cx="782036" cy="738465"/>
              </a:xfrm>
            </p:grpSpPr>
            <p:cxnSp>
              <p:nvCxnSpPr>
                <p:cNvPr id="18" name="Straight Connector 17"/>
                <p:cNvCxnSpPr/>
                <p:nvPr/>
              </p:nvCxnSpPr>
              <p:spPr>
                <a:xfrm>
                  <a:off x="4098733" y="2512264"/>
                  <a:ext cx="0" cy="730257"/>
                </a:xfrm>
                <a:prstGeom prst="line">
                  <a:avLst/>
                </a:prstGeom>
                <a:ln w="38100">
                  <a:solidFill>
                    <a:srgbClr val="FF0000"/>
                  </a:solidFill>
                </a:ln>
              </p:spPr>
              <p:style>
                <a:lnRef idx="3">
                  <a:schemeClr val="accent2"/>
                </a:lnRef>
                <a:fillRef idx="0">
                  <a:schemeClr val="accent2"/>
                </a:fillRef>
                <a:effectRef idx="2">
                  <a:schemeClr val="accent2"/>
                </a:effectRef>
                <a:fontRef idx="minor">
                  <a:schemeClr val="tx1"/>
                </a:fontRef>
              </p:style>
            </p:cxnSp>
            <p:cxnSp>
              <p:nvCxnSpPr>
                <p:cNvPr id="19" name="Straight Connector 18"/>
                <p:cNvCxnSpPr/>
                <p:nvPr/>
              </p:nvCxnSpPr>
              <p:spPr>
                <a:xfrm flipH="1">
                  <a:off x="3764742" y="2879922"/>
                  <a:ext cx="333991" cy="0"/>
                </a:xfrm>
                <a:prstGeom prst="line">
                  <a:avLst/>
                </a:prstGeom>
                <a:ln w="38100">
                  <a:solidFill>
                    <a:srgbClr val="FF0000"/>
                  </a:solidFill>
                </a:ln>
              </p:spPr>
              <p:style>
                <a:lnRef idx="3">
                  <a:schemeClr val="accent2"/>
                </a:lnRef>
                <a:fillRef idx="0">
                  <a:schemeClr val="accent2"/>
                </a:fillRef>
                <a:effectRef idx="2">
                  <a:schemeClr val="accent2"/>
                </a:effectRef>
                <a:fontRef idx="minor">
                  <a:schemeClr val="tx1"/>
                </a:fontRef>
              </p:style>
            </p:cxnSp>
            <p:cxnSp>
              <p:nvCxnSpPr>
                <p:cNvPr id="23" name="Straight Arrow Connector 22"/>
                <p:cNvCxnSpPr/>
                <p:nvPr/>
              </p:nvCxnSpPr>
              <p:spPr>
                <a:xfrm>
                  <a:off x="4089455" y="2503832"/>
                  <a:ext cx="456455"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4089455" y="3229029"/>
                  <a:ext cx="456455"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27" name="Rectangle 26"/>
              <p:cNvSpPr/>
              <p:nvPr/>
            </p:nvSpPr>
            <p:spPr>
              <a:xfrm>
                <a:off x="4249523" y="1462057"/>
                <a:ext cx="1465850" cy="1042260"/>
              </a:xfrm>
              <a:prstGeom prst="rect">
                <a:avLst/>
              </a:prstGeom>
              <a:solidFill>
                <a:schemeClr val="accent2">
                  <a:lumMod val="60000"/>
                  <a:lumOff val="40000"/>
                </a:schemeClr>
              </a:solidFill>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Pencegahan</a:t>
                </a: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 </a:t>
                </a: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dan</a:t>
                </a: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 </a:t>
                </a: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peningkatan</a:t>
                </a: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 </a:t>
                </a: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kualitas</a:t>
                </a: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 </a:t>
                </a: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terhadap</a:t>
                </a: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 </a:t>
                </a: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perumahan</a:t>
                </a: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 </a:t>
                </a: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kumuh</a:t>
                </a:r>
                <a:endPar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endParaRPr>
              </a:p>
            </p:txBody>
          </p:sp>
          <p:sp>
            <p:nvSpPr>
              <p:cNvPr id="28" name="Rectangle 27"/>
              <p:cNvSpPr/>
              <p:nvPr/>
            </p:nvSpPr>
            <p:spPr>
              <a:xfrm>
                <a:off x="4249523" y="2605508"/>
                <a:ext cx="1465850" cy="914086"/>
              </a:xfrm>
              <a:prstGeom prst="rect">
                <a:avLst/>
              </a:prstGeom>
              <a:solidFill>
                <a:schemeClr val="accent2">
                  <a:lumMod val="60000"/>
                  <a:lumOff val="40000"/>
                </a:schemeClr>
              </a:solidFill>
            </p:spPr>
            <p:style>
              <a:lnRef idx="3">
                <a:schemeClr val="lt1"/>
              </a:lnRef>
              <a:fillRef idx="1">
                <a:schemeClr val="accent2"/>
              </a:fillRef>
              <a:effectRef idx="1">
                <a:schemeClr val="accent2"/>
              </a:effectRef>
              <a:fontRef idx="minor">
                <a:schemeClr val="lt1"/>
              </a:fontRef>
            </p:style>
            <p:txBody>
              <a:bodyPr anchor="ctr"/>
              <a:lstStyle/>
              <a:p>
                <a:pPr marL="171450" indent="-171450" fontAlgn="auto">
                  <a:spcBef>
                    <a:spcPts val="0"/>
                  </a:spcBef>
                  <a:spcAft>
                    <a:spcPts val="0"/>
                  </a:spcAft>
                  <a:buFont typeface="Arial" panose="020B0604020202020204" pitchFamily="34" charset="0"/>
                  <a:buChar char="•"/>
                  <a:defRPr/>
                </a:pP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Pengawasan</a:t>
                </a: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 </a:t>
                </a: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dan</a:t>
                </a: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 </a:t>
                </a: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pengendalian</a:t>
                </a: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a:t>
                </a:r>
              </a:p>
              <a:p>
                <a:pPr marL="171450" indent="-171450" fontAlgn="auto">
                  <a:spcBef>
                    <a:spcPts val="0"/>
                  </a:spcBef>
                  <a:spcAft>
                    <a:spcPts val="0"/>
                  </a:spcAft>
                  <a:buFont typeface="Arial" panose="020B0604020202020204" pitchFamily="34" charset="0"/>
                  <a:buChar char="•"/>
                  <a:defRPr/>
                </a:pP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Pemberdayaan</a:t>
                </a: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 </a:t>
                </a: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Masyarakat</a:t>
                </a: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a:t>
                </a:r>
              </a:p>
            </p:txBody>
          </p:sp>
        </p:grpSp>
        <p:sp>
          <p:nvSpPr>
            <p:cNvPr id="31" name="Rectangle 30"/>
            <p:cNvSpPr/>
            <p:nvPr/>
          </p:nvSpPr>
          <p:spPr>
            <a:xfrm>
              <a:off x="1370448" y="3375025"/>
              <a:ext cx="2503350" cy="533400"/>
            </a:xfrm>
            <a:prstGeom prst="rect">
              <a:avLst/>
            </a:prstGeom>
            <a:solidFill>
              <a:schemeClr val="tx1">
                <a:lumMod val="50000"/>
                <a:lumOff val="50000"/>
              </a:schemeClr>
            </a:solidFill>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Permasalahan</a:t>
              </a: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 </a:t>
              </a: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Umum</a:t>
              </a: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 </a:t>
              </a: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Kawasan</a:t>
              </a: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 </a:t>
              </a: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Permukiman</a:t>
              </a:r>
              <a:r>
                <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rPr>
                <a:t> </a:t>
              </a:r>
              <a:r>
                <a:rPr lang="en-US" sz="1100" b="1" dirty="0" err="1">
                  <a:solidFill>
                    <a:schemeClr val="bg1"/>
                  </a:solidFill>
                  <a:latin typeface="Franklin Gothic Book" panose="020B0503020102020204" pitchFamily="34" charset="0"/>
                  <a:ea typeface="Tahoma" pitchFamily="34" charset="0"/>
                  <a:cs typeface="Simplified Arabic" panose="02020603050405020304" pitchFamily="18" charset="-78"/>
                </a:rPr>
                <a:t>Kumuh</a:t>
              </a:r>
              <a:endParaRPr lang="en-US" sz="1100" b="1" dirty="0">
                <a:solidFill>
                  <a:schemeClr val="bg1"/>
                </a:solidFill>
                <a:latin typeface="Franklin Gothic Book" panose="020B0503020102020204" pitchFamily="34" charset="0"/>
                <a:ea typeface="Tahoma" pitchFamily="34" charset="0"/>
                <a:cs typeface="Simplified Arabic" panose="02020603050405020304" pitchFamily="18" charset="-78"/>
              </a:endParaRPr>
            </a:p>
          </p:txBody>
        </p:sp>
        <p:sp>
          <p:nvSpPr>
            <p:cNvPr id="32" name="Rectangle 31"/>
            <p:cNvSpPr/>
            <p:nvPr/>
          </p:nvSpPr>
          <p:spPr>
            <a:xfrm>
              <a:off x="1370448" y="3944939"/>
              <a:ext cx="2503350" cy="1814512"/>
            </a:xfrm>
            <a:prstGeom prst="rect">
              <a:avLst/>
            </a:prstGeom>
            <a:solidFill>
              <a:schemeClr val="accent6">
                <a:lumMod val="20000"/>
                <a:lumOff val="80000"/>
              </a:schemeClr>
            </a:solidFill>
            <a:ln>
              <a:prstDash val="sysDot"/>
            </a:ln>
          </p:spPr>
          <p:style>
            <a:lnRef idx="1">
              <a:schemeClr val="dk1"/>
            </a:lnRef>
            <a:fillRef idx="2">
              <a:schemeClr val="dk1"/>
            </a:fillRef>
            <a:effectRef idx="1">
              <a:schemeClr val="dk1"/>
            </a:effectRef>
            <a:fontRef idx="minor">
              <a:schemeClr val="dk1"/>
            </a:fontRef>
          </p:style>
          <p:txBody>
            <a:bodyPr anchor="ctr"/>
            <a:lstStyle/>
            <a:p>
              <a:pPr marL="171450" lvl="1" indent="-171450" fontAlgn="auto">
                <a:spcBef>
                  <a:spcPts val="0"/>
                </a:spcBef>
                <a:spcAft>
                  <a:spcPts val="0"/>
                </a:spcAft>
                <a:buFont typeface="Arial" panose="020B0604020202020204" pitchFamily="34" charset="0"/>
                <a:buChar char="•"/>
                <a:defRPr/>
              </a:pPr>
              <a:r>
                <a:rPr lang="en-US" sz="1000" dirty="0" err="1">
                  <a:latin typeface="Franklin Gothic Book" panose="020B0503020102020204" pitchFamily="34" charset="0"/>
                </a:rPr>
                <a:t>Kepadatan</a:t>
              </a:r>
              <a:r>
                <a:rPr lang="en-US" sz="1000" dirty="0">
                  <a:latin typeface="Franklin Gothic Book" panose="020B0503020102020204" pitchFamily="34" charset="0"/>
                </a:rPr>
                <a:t> </a:t>
              </a:r>
              <a:r>
                <a:rPr lang="en-US" sz="1000" dirty="0" err="1">
                  <a:latin typeface="Franklin Gothic Book" panose="020B0503020102020204" pitchFamily="34" charset="0"/>
                </a:rPr>
                <a:t>Bangunan</a:t>
              </a:r>
              <a:r>
                <a:rPr lang="en-US" sz="1000" dirty="0">
                  <a:latin typeface="Franklin Gothic Book" panose="020B0503020102020204" pitchFamily="34" charset="0"/>
                </a:rPr>
                <a:t> yang </a:t>
              </a:r>
              <a:r>
                <a:rPr lang="en-US" sz="1000" dirty="0" err="1">
                  <a:latin typeface="Franklin Gothic Book" panose="020B0503020102020204" pitchFamily="34" charset="0"/>
                </a:rPr>
                <a:t>tinggi</a:t>
              </a:r>
              <a:r>
                <a:rPr lang="en-US" sz="1000" dirty="0">
                  <a:latin typeface="Franklin Gothic Book" panose="020B0503020102020204" pitchFamily="34" charset="0"/>
                </a:rPr>
                <a:t>;</a:t>
              </a:r>
            </a:p>
            <a:p>
              <a:pPr marL="171450" lvl="1" indent="-171450" fontAlgn="auto">
                <a:spcBef>
                  <a:spcPts val="0"/>
                </a:spcBef>
                <a:spcAft>
                  <a:spcPts val="0"/>
                </a:spcAft>
                <a:buFont typeface="Arial" panose="020B0604020202020204" pitchFamily="34" charset="0"/>
                <a:buChar char="•"/>
                <a:defRPr/>
              </a:pPr>
              <a:r>
                <a:rPr lang="en-US" sz="1000" dirty="0" err="1">
                  <a:solidFill>
                    <a:schemeClr val="tx1"/>
                  </a:solidFill>
                  <a:latin typeface="Franklin Gothic Book" panose="020B0503020102020204" pitchFamily="34" charset="0"/>
                </a:rPr>
                <a:t>Kondisi</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Prasarana</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dan</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Sarana</a:t>
              </a:r>
              <a:r>
                <a:rPr lang="en-US" sz="1000" dirty="0">
                  <a:solidFill>
                    <a:schemeClr val="tx1"/>
                  </a:solidFill>
                  <a:latin typeface="Franklin Gothic Book" panose="020B0503020102020204" pitchFamily="34" charset="0"/>
                </a:rPr>
                <a:t> yang </a:t>
              </a:r>
              <a:r>
                <a:rPr lang="en-US" sz="1000" dirty="0" err="1">
                  <a:solidFill>
                    <a:schemeClr val="tx1"/>
                  </a:solidFill>
                  <a:latin typeface="Franklin Gothic Book" panose="020B0503020102020204" pitchFamily="34" charset="0"/>
                </a:rPr>
                <a:t>buruk</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secara</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kuantitatif</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dan</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kualitatif</a:t>
              </a:r>
              <a:r>
                <a:rPr lang="en-US" sz="1000" dirty="0">
                  <a:solidFill>
                    <a:schemeClr val="tx1"/>
                  </a:solidFill>
                  <a:latin typeface="Franklin Gothic Book" panose="020B0503020102020204" pitchFamily="34" charset="0"/>
                </a:rPr>
                <a:t>;</a:t>
              </a:r>
            </a:p>
            <a:p>
              <a:pPr marL="171450" lvl="1" indent="-171450" fontAlgn="auto">
                <a:spcBef>
                  <a:spcPts val="0"/>
                </a:spcBef>
                <a:spcAft>
                  <a:spcPts val="0"/>
                </a:spcAft>
                <a:buFont typeface="Arial" panose="020B0604020202020204" pitchFamily="34" charset="0"/>
                <a:buChar char="•"/>
                <a:defRPr/>
              </a:pPr>
              <a:r>
                <a:rPr lang="en-US" sz="1000" dirty="0" err="1">
                  <a:solidFill>
                    <a:schemeClr val="tx1"/>
                  </a:solidFill>
                  <a:latin typeface="Franklin Gothic Book" panose="020B0503020102020204" pitchFamily="34" charset="0"/>
                </a:rPr>
                <a:t>Kondisi</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Lingkungan</a:t>
              </a:r>
              <a:r>
                <a:rPr lang="en-US" sz="1000" dirty="0">
                  <a:solidFill>
                    <a:schemeClr val="tx1"/>
                  </a:solidFill>
                  <a:latin typeface="Franklin Gothic Book" panose="020B0503020102020204" pitchFamily="34" charset="0"/>
                </a:rPr>
                <a:t> yang </a:t>
              </a:r>
              <a:r>
                <a:rPr lang="en-US" sz="1000" dirty="0" err="1">
                  <a:solidFill>
                    <a:schemeClr val="tx1"/>
                  </a:solidFill>
                  <a:latin typeface="Franklin Gothic Book" panose="020B0503020102020204" pitchFamily="34" charset="0"/>
                </a:rPr>
                <a:t>tidak</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didukung</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oleh</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sistem</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drainase</a:t>
              </a:r>
              <a:r>
                <a:rPr lang="en-US" sz="1000" dirty="0">
                  <a:solidFill>
                    <a:schemeClr val="tx1"/>
                  </a:solidFill>
                  <a:latin typeface="Franklin Gothic Book" panose="020B0503020102020204" pitchFamily="34" charset="0"/>
                </a:rPr>
                <a:t>;</a:t>
              </a:r>
            </a:p>
            <a:p>
              <a:pPr marL="171450" lvl="1" indent="-171450" fontAlgn="auto">
                <a:spcBef>
                  <a:spcPts val="0"/>
                </a:spcBef>
                <a:spcAft>
                  <a:spcPts val="0"/>
                </a:spcAft>
                <a:buFont typeface="Arial" panose="020B0604020202020204" pitchFamily="34" charset="0"/>
                <a:buChar char="•"/>
                <a:defRPr/>
              </a:pPr>
              <a:r>
                <a:rPr lang="en-US" sz="1000" dirty="0" err="1">
                  <a:solidFill>
                    <a:schemeClr val="tx1"/>
                  </a:solidFill>
                  <a:latin typeface="Franklin Gothic Book" panose="020B0503020102020204" pitchFamily="34" charset="0"/>
                </a:rPr>
                <a:t>Tidak</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memiliki</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keteraturan</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struktur</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permukiman</a:t>
              </a:r>
              <a:r>
                <a:rPr lang="en-US" sz="1000" dirty="0">
                  <a:solidFill>
                    <a:schemeClr val="tx1"/>
                  </a:solidFill>
                  <a:latin typeface="Franklin Gothic Book" panose="020B0503020102020204" pitchFamily="34" charset="0"/>
                </a:rPr>
                <a:t>;</a:t>
              </a:r>
            </a:p>
            <a:p>
              <a:pPr marL="171450" lvl="1" indent="-171450" fontAlgn="auto">
                <a:spcBef>
                  <a:spcPts val="0"/>
                </a:spcBef>
                <a:spcAft>
                  <a:spcPts val="0"/>
                </a:spcAft>
                <a:buFont typeface="Arial" panose="020B0604020202020204" pitchFamily="34" charset="0"/>
                <a:buChar char="•"/>
                <a:defRPr/>
              </a:pPr>
              <a:r>
                <a:rPr lang="en-US" sz="1000" dirty="0" err="1">
                  <a:solidFill>
                    <a:schemeClr val="tx1"/>
                  </a:solidFill>
                  <a:latin typeface="Franklin Gothic Book" panose="020B0503020102020204" pitchFamily="34" charset="0"/>
                </a:rPr>
                <a:t>Permukiman</a:t>
              </a:r>
              <a:r>
                <a:rPr lang="en-US" sz="1000" dirty="0">
                  <a:solidFill>
                    <a:schemeClr val="tx1"/>
                  </a:solidFill>
                  <a:latin typeface="Franklin Gothic Book" panose="020B0503020102020204" pitchFamily="34" charset="0"/>
                </a:rPr>
                <a:t> di </a:t>
              </a:r>
              <a:r>
                <a:rPr lang="en-US" sz="1000" dirty="0" err="1">
                  <a:solidFill>
                    <a:schemeClr val="tx1"/>
                  </a:solidFill>
                  <a:latin typeface="Franklin Gothic Book" panose="020B0503020102020204" pitchFamily="34" charset="0"/>
                </a:rPr>
                <a:t>bantaran</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sungai</a:t>
              </a:r>
              <a:r>
                <a:rPr lang="en-US" sz="1000" dirty="0">
                  <a:solidFill>
                    <a:schemeClr val="tx1"/>
                  </a:solidFill>
                  <a:latin typeface="Franklin Gothic Book" panose="020B0503020102020204" pitchFamily="34" charset="0"/>
                </a:rPr>
                <a:t>;</a:t>
              </a:r>
            </a:p>
            <a:p>
              <a:pPr marL="171450" lvl="1" indent="-171450" fontAlgn="auto">
                <a:spcBef>
                  <a:spcPts val="0"/>
                </a:spcBef>
                <a:spcAft>
                  <a:spcPts val="0"/>
                </a:spcAft>
                <a:buFont typeface="Arial" panose="020B0604020202020204" pitchFamily="34" charset="0"/>
                <a:buChar char="•"/>
                <a:defRPr/>
              </a:pPr>
              <a:r>
                <a:rPr lang="en-US" sz="1000" dirty="0">
                  <a:solidFill>
                    <a:schemeClr val="tx1"/>
                  </a:solidFill>
                  <a:latin typeface="Franklin Gothic Book" panose="020B0503020102020204" pitchFamily="34" charset="0"/>
                </a:rPr>
                <a:t>Areal yang </a:t>
              </a:r>
              <a:r>
                <a:rPr lang="en-US" sz="1000" dirty="0" err="1">
                  <a:solidFill>
                    <a:schemeClr val="tx1"/>
                  </a:solidFill>
                  <a:latin typeface="Franklin Gothic Book" panose="020B0503020102020204" pitchFamily="34" charset="0"/>
                </a:rPr>
                <a:t>terpengaruh</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secara</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fisik</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oleh</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adanya</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pengelolaan</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limbah</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oleh</a:t>
              </a:r>
              <a:r>
                <a:rPr lang="en-US" sz="1000" dirty="0">
                  <a:solidFill>
                    <a:schemeClr val="tx1"/>
                  </a:solidFill>
                  <a:latin typeface="Franklin Gothic Book" panose="020B0503020102020204" pitchFamily="34" charset="0"/>
                </a:rPr>
                <a:t> </a:t>
              </a:r>
              <a:r>
                <a:rPr lang="en-US" sz="1000" dirty="0" err="1">
                  <a:solidFill>
                    <a:schemeClr val="tx1"/>
                  </a:solidFill>
                  <a:latin typeface="Franklin Gothic Book" panose="020B0503020102020204" pitchFamily="34" charset="0"/>
                </a:rPr>
                <a:t>pabrik</a:t>
              </a:r>
              <a:r>
                <a:rPr lang="en-US" sz="1000" dirty="0">
                  <a:solidFill>
                    <a:schemeClr val="tx1"/>
                  </a:solidFill>
                  <a:latin typeface="Franklin Gothic Book" panose="020B0503020102020204" pitchFamily="34" charset="0"/>
                </a:rPr>
                <a:t> di </a:t>
              </a:r>
              <a:r>
                <a:rPr lang="en-US" sz="1000" dirty="0" err="1">
                  <a:solidFill>
                    <a:schemeClr val="tx1"/>
                  </a:solidFill>
                  <a:latin typeface="Franklin Gothic Book" panose="020B0503020102020204" pitchFamily="34" charset="0"/>
                </a:rPr>
                <a:t>sekitarnya</a:t>
              </a:r>
              <a:r>
                <a:rPr lang="en-US" sz="1000" dirty="0">
                  <a:solidFill>
                    <a:schemeClr val="tx1"/>
                  </a:solidFill>
                  <a:latin typeface="Franklin Gothic Book" panose="020B0503020102020204" pitchFamily="34" charset="0"/>
                </a:rPr>
                <a:t>.</a:t>
              </a:r>
            </a:p>
          </p:txBody>
        </p:sp>
        <p:sp>
          <p:nvSpPr>
            <p:cNvPr id="33" name="Rectangle 32"/>
            <p:cNvSpPr/>
            <p:nvPr/>
          </p:nvSpPr>
          <p:spPr>
            <a:xfrm>
              <a:off x="1377480" y="6007101"/>
              <a:ext cx="2503350" cy="622300"/>
            </a:xfrm>
            <a:prstGeom prst="rect">
              <a:avLst/>
            </a:prstGeom>
            <a:solidFill>
              <a:schemeClr val="accent6">
                <a:lumMod val="75000"/>
              </a:schemeClr>
            </a:solidFill>
            <a:ln>
              <a:prstDash val="sysDot"/>
            </a:ln>
          </p:spPr>
          <p:style>
            <a:lnRef idx="1">
              <a:schemeClr val="dk1"/>
            </a:lnRef>
            <a:fillRef idx="2">
              <a:schemeClr val="dk1"/>
            </a:fillRef>
            <a:effectRef idx="1">
              <a:schemeClr val="dk1"/>
            </a:effectRef>
            <a:fontRef idx="minor">
              <a:schemeClr val="dk1"/>
            </a:fontRef>
          </p:style>
          <p:txBody>
            <a:bodyPr anchor="ctr"/>
            <a:lstStyle/>
            <a:p>
              <a:pPr marL="0" lvl="1" algn="ctr" fontAlgn="auto">
                <a:spcBef>
                  <a:spcPts val="0"/>
                </a:spcBef>
                <a:spcAft>
                  <a:spcPts val="0"/>
                </a:spcAft>
                <a:defRPr/>
              </a:pPr>
              <a:r>
                <a:rPr lang="en-US" sz="1050" b="1" dirty="0">
                  <a:solidFill>
                    <a:schemeClr val="bg1"/>
                  </a:solidFill>
                  <a:latin typeface="Franklin Gothic Book" panose="020B0503020102020204" pitchFamily="34" charset="0"/>
                </a:rPr>
                <a:t>PENYUSUNAN DATABASE </a:t>
              </a:r>
              <a:r>
                <a:rPr lang="en-US" sz="900" b="1" dirty="0">
                  <a:solidFill>
                    <a:schemeClr val="tx1"/>
                  </a:solidFill>
                  <a:latin typeface="Franklin Gothic Book" panose="020B0503020102020204" pitchFamily="34" charset="0"/>
                </a:rPr>
                <a:t>KAWASAN KUMUH &amp; POLA PENANGANAN KAWASAN KUMUH DI KAWASAN PERKOTAAN DI INDONESIA</a:t>
              </a:r>
              <a:endParaRPr lang="en-US" sz="1050" b="1" dirty="0">
                <a:solidFill>
                  <a:schemeClr val="bg1"/>
                </a:solidFill>
                <a:latin typeface="Franklin Gothic Book" panose="020B0503020102020204" pitchFamily="34" charset="0"/>
              </a:endParaRPr>
            </a:p>
          </p:txBody>
        </p:sp>
        <p:cxnSp>
          <p:nvCxnSpPr>
            <p:cNvPr id="35" name="Straight Arrow Connector 34"/>
            <p:cNvCxnSpPr/>
            <p:nvPr/>
          </p:nvCxnSpPr>
          <p:spPr>
            <a:xfrm>
              <a:off x="2590479" y="3214688"/>
              <a:ext cx="10548" cy="19050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a:off x="2590479" y="5772151"/>
              <a:ext cx="10548" cy="19050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9221" name="Rectangle 40"/>
          <p:cNvSpPr>
            <a:spLocks noChangeArrowheads="1"/>
          </p:cNvSpPr>
          <p:nvPr/>
        </p:nvSpPr>
        <p:spPr bwMode="auto">
          <a:xfrm>
            <a:off x="5105400" y="981075"/>
            <a:ext cx="3919538" cy="5124450"/>
          </a:xfrm>
          <a:prstGeom prst="rect">
            <a:avLst/>
          </a:prstGeom>
          <a:noFill/>
          <a:ln w="12700">
            <a:solidFill>
              <a:schemeClr val="tx1"/>
            </a:solidFill>
            <a:prstDash val="sysDash"/>
            <a:miter lim="800000"/>
            <a:headEnd/>
            <a:tailEnd/>
          </a:ln>
        </p:spPr>
        <p:txBody>
          <a:bodyPr>
            <a:spAutoFit/>
          </a:bodyPr>
          <a:lstStyle/>
          <a:p>
            <a:pPr marL="342900" indent="-342900" algn="just">
              <a:spcAft>
                <a:spcPts val="600"/>
              </a:spcAft>
              <a:buFont typeface="Calibri" pitchFamily="34" charset="0"/>
              <a:buAutoNum type="arabicPeriod"/>
            </a:pPr>
            <a:r>
              <a:rPr lang="en-US" sz="1300" dirty="0" err="1">
                <a:latin typeface="Franklin Gothic Book" pitchFamily="34" charset="0"/>
              </a:rPr>
              <a:t>Penanganan</a:t>
            </a:r>
            <a:r>
              <a:rPr lang="en-US" sz="1300" dirty="0">
                <a:latin typeface="Franklin Gothic Book" pitchFamily="34" charset="0"/>
              </a:rPr>
              <a:t> </a:t>
            </a:r>
            <a:r>
              <a:rPr lang="en-US" sz="1300" dirty="0" err="1">
                <a:latin typeface="Franklin Gothic Book" pitchFamily="34" charset="0"/>
              </a:rPr>
              <a:t>kumuh</a:t>
            </a:r>
            <a:r>
              <a:rPr lang="en-US" sz="1300" dirty="0">
                <a:latin typeface="Franklin Gothic Book" pitchFamily="34" charset="0"/>
              </a:rPr>
              <a:t> </a:t>
            </a:r>
            <a:r>
              <a:rPr lang="en-US" sz="1300" dirty="0" err="1">
                <a:latin typeface="Franklin Gothic Book" pitchFamily="34" charset="0"/>
              </a:rPr>
              <a:t>di</a:t>
            </a:r>
            <a:r>
              <a:rPr lang="en-US" sz="1300" dirty="0">
                <a:latin typeface="Franklin Gothic Book" pitchFamily="34" charset="0"/>
              </a:rPr>
              <a:t> </a:t>
            </a:r>
            <a:r>
              <a:rPr lang="en-US" sz="1300" dirty="0" err="1">
                <a:latin typeface="Franklin Gothic Book" pitchFamily="34" charset="0"/>
              </a:rPr>
              <a:t>perkotaan</a:t>
            </a:r>
            <a:r>
              <a:rPr lang="en-US" sz="1300" dirty="0">
                <a:latin typeface="Franklin Gothic Book" pitchFamily="34" charset="0"/>
              </a:rPr>
              <a:t> </a:t>
            </a:r>
            <a:r>
              <a:rPr lang="en-US" sz="1300" dirty="0" err="1">
                <a:latin typeface="Franklin Gothic Book" pitchFamily="34" charset="0"/>
              </a:rPr>
              <a:t>merupakan</a:t>
            </a:r>
            <a:r>
              <a:rPr lang="en-US" sz="1300" dirty="0">
                <a:latin typeface="Franklin Gothic Book" pitchFamily="34" charset="0"/>
              </a:rPr>
              <a:t> </a:t>
            </a:r>
            <a:r>
              <a:rPr lang="en-US" sz="1300" dirty="0" err="1">
                <a:latin typeface="Franklin Gothic Book" pitchFamily="34" charset="0"/>
              </a:rPr>
              <a:t>salah</a:t>
            </a:r>
            <a:r>
              <a:rPr lang="en-US" sz="1300" dirty="0">
                <a:latin typeface="Franklin Gothic Book" pitchFamily="34" charset="0"/>
              </a:rPr>
              <a:t> </a:t>
            </a:r>
            <a:r>
              <a:rPr lang="en-US" sz="1300" dirty="0" err="1">
                <a:latin typeface="Franklin Gothic Book" pitchFamily="34" charset="0"/>
              </a:rPr>
              <a:t>satu</a:t>
            </a:r>
            <a:r>
              <a:rPr lang="en-US" sz="1300" dirty="0">
                <a:latin typeface="Franklin Gothic Book" pitchFamily="34" charset="0"/>
              </a:rPr>
              <a:t> </a:t>
            </a:r>
            <a:r>
              <a:rPr lang="en-US" sz="1300" b="1" dirty="0">
                <a:latin typeface="Franklin Gothic Book" pitchFamily="34" charset="0"/>
              </a:rPr>
              <a:t>agenda</a:t>
            </a:r>
            <a:r>
              <a:rPr lang="en-US" sz="1300" dirty="0">
                <a:latin typeface="Franklin Gothic Book" pitchFamily="34" charset="0"/>
              </a:rPr>
              <a:t> yang </a:t>
            </a:r>
            <a:r>
              <a:rPr lang="en-US" sz="1300" dirty="0" err="1">
                <a:latin typeface="Franklin Gothic Book" pitchFamily="34" charset="0"/>
              </a:rPr>
              <a:t>terdapat</a:t>
            </a:r>
            <a:r>
              <a:rPr lang="en-US" sz="1300" dirty="0">
                <a:latin typeface="Franklin Gothic Book" pitchFamily="34" charset="0"/>
              </a:rPr>
              <a:t> </a:t>
            </a:r>
            <a:r>
              <a:rPr lang="en-US" sz="1300" dirty="0" err="1">
                <a:latin typeface="Franklin Gothic Book" pitchFamily="34" charset="0"/>
              </a:rPr>
              <a:t>dalam</a:t>
            </a:r>
            <a:r>
              <a:rPr lang="en-US" sz="1300" dirty="0">
                <a:latin typeface="Franklin Gothic Book" pitchFamily="34" charset="0"/>
              </a:rPr>
              <a:t> </a:t>
            </a:r>
            <a:r>
              <a:rPr lang="en-US" sz="1300" b="1" dirty="0" err="1">
                <a:latin typeface="Franklin Gothic Book" pitchFamily="34" charset="0"/>
              </a:rPr>
              <a:t>Renstra</a:t>
            </a:r>
            <a:r>
              <a:rPr lang="en-US" sz="1300" b="1" dirty="0">
                <a:latin typeface="Franklin Gothic Book" pitchFamily="34" charset="0"/>
              </a:rPr>
              <a:t> </a:t>
            </a:r>
            <a:r>
              <a:rPr lang="en-US" sz="1300" b="1" dirty="0" err="1">
                <a:latin typeface="Franklin Gothic Book" pitchFamily="34" charset="0"/>
              </a:rPr>
              <a:t>Kementerian</a:t>
            </a:r>
            <a:r>
              <a:rPr lang="en-US" sz="1300" b="1" dirty="0">
                <a:latin typeface="Franklin Gothic Book" pitchFamily="34" charset="0"/>
              </a:rPr>
              <a:t> PU, </a:t>
            </a:r>
            <a:r>
              <a:rPr lang="en-US" sz="1300" b="1" dirty="0" err="1">
                <a:latin typeface="Franklin Gothic Book" pitchFamily="34" charset="0"/>
              </a:rPr>
              <a:t>Ditjen</a:t>
            </a:r>
            <a:r>
              <a:rPr lang="en-US" sz="1300" b="1" dirty="0">
                <a:latin typeface="Franklin Gothic Book" pitchFamily="34" charset="0"/>
              </a:rPr>
              <a:t> </a:t>
            </a:r>
            <a:r>
              <a:rPr lang="en-US" sz="1300" b="1" dirty="0" err="1">
                <a:latin typeface="Franklin Gothic Book" pitchFamily="34" charset="0"/>
              </a:rPr>
              <a:t>Cipta</a:t>
            </a:r>
            <a:r>
              <a:rPr lang="en-US" sz="1300" b="1" dirty="0">
                <a:latin typeface="Franklin Gothic Book" pitchFamily="34" charset="0"/>
              </a:rPr>
              <a:t> </a:t>
            </a:r>
            <a:r>
              <a:rPr lang="en-US" sz="1300" b="1" dirty="0" err="1">
                <a:latin typeface="Franklin Gothic Book" pitchFamily="34" charset="0"/>
              </a:rPr>
              <a:t>Karya</a:t>
            </a:r>
            <a:r>
              <a:rPr lang="en-US" sz="1300" dirty="0">
                <a:latin typeface="Franklin Gothic Book" pitchFamily="34" charset="0"/>
              </a:rPr>
              <a:t>, </a:t>
            </a:r>
            <a:r>
              <a:rPr lang="en-US" sz="1300" dirty="0" err="1">
                <a:latin typeface="Franklin Gothic Book" pitchFamily="34" charset="0"/>
              </a:rPr>
              <a:t>dimana</a:t>
            </a:r>
            <a:r>
              <a:rPr lang="en-US" sz="1300" dirty="0">
                <a:latin typeface="Franklin Gothic Book" pitchFamily="34" charset="0"/>
              </a:rPr>
              <a:t> </a:t>
            </a:r>
            <a:r>
              <a:rPr lang="en-US" sz="1300" dirty="0" err="1">
                <a:latin typeface="Franklin Gothic Book" pitchFamily="34" charset="0"/>
              </a:rPr>
              <a:t>upaya</a:t>
            </a:r>
            <a:r>
              <a:rPr lang="en-US" sz="1300" dirty="0">
                <a:latin typeface="Franklin Gothic Book" pitchFamily="34" charset="0"/>
              </a:rPr>
              <a:t> </a:t>
            </a:r>
            <a:r>
              <a:rPr lang="en-US" sz="1300" dirty="0" err="1">
                <a:latin typeface="Franklin Gothic Book" pitchFamily="34" charset="0"/>
              </a:rPr>
              <a:t>penanganan</a:t>
            </a:r>
            <a:r>
              <a:rPr lang="en-US" sz="1300" dirty="0">
                <a:latin typeface="Franklin Gothic Book" pitchFamily="34" charset="0"/>
              </a:rPr>
              <a:t> </a:t>
            </a:r>
            <a:r>
              <a:rPr lang="en-US" sz="1300" dirty="0" err="1">
                <a:latin typeface="Franklin Gothic Book" pitchFamily="34" charset="0"/>
              </a:rPr>
              <a:t>kumuh</a:t>
            </a:r>
            <a:r>
              <a:rPr lang="en-US" sz="1300" dirty="0">
                <a:latin typeface="Franklin Gothic Book" pitchFamily="34" charset="0"/>
              </a:rPr>
              <a:t> </a:t>
            </a:r>
            <a:r>
              <a:rPr lang="id-ID" sz="1300" dirty="0">
                <a:latin typeface="Franklin Gothic Book" pitchFamily="34" charset="0"/>
              </a:rPr>
              <a:t>melalui </a:t>
            </a:r>
            <a:r>
              <a:rPr lang="id-ID" sz="1300" b="1" dirty="0">
                <a:latin typeface="Franklin Gothic Book" pitchFamily="34" charset="0"/>
              </a:rPr>
              <a:t>pendekatan kawasan</a:t>
            </a:r>
            <a:r>
              <a:rPr lang="id-ID" sz="1300" dirty="0">
                <a:latin typeface="Franklin Gothic Book" pitchFamily="34" charset="0"/>
              </a:rPr>
              <a:t> dalam mengurangi luasan kawasan kumuh yang ada (dari target 2014 sebesar 675 kawasan sudah ditangani sebesar </a:t>
            </a:r>
            <a:r>
              <a:rPr lang="en-US" sz="1300" dirty="0">
                <a:latin typeface="Franklin Gothic Book" pitchFamily="34" charset="0"/>
              </a:rPr>
              <a:t>900</a:t>
            </a:r>
            <a:r>
              <a:rPr lang="id-ID" sz="1300" dirty="0">
                <a:latin typeface="Franklin Gothic Book" pitchFamily="34" charset="0"/>
              </a:rPr>
              <a:t> kawasan atau sebesar </a:t>
            </a:r>
            <a:r>
              <a:rPr lang="en-US" sz="1300" dirty="0">
                <a:latin typeface="Franklin Gothic Book" pitchFamily="34" charset="0"/>
              </a:rPr>
              <a:t>75%</a:t>
            </a:r>
            <a:r>
              <a:rPr lang="id-ID" sz="1300" dirty="0">
                <a:latin typeface="Franklin Gothic Book" pitchFamily="34" charset="0"/>
              </a:rPr>
              <a:t>) dan </a:t>
            </a:r>
            <a:r>
              <a:rPr lang="id-ID" sz="1300" b="1" dirty="0">
                <a:latin typeface="Franklin Gothic Book" pitchFamily="34" charset="0"/>
              </a:rPr>
              <a:t>mendukung program </a:t>
            </a:r>
            <a:r>
              <a:rPr lang="id-ID" sz="1300" b="1" dirty="0" smtClean="0">
                <a:latin typeface="Franklin Gothic Book" pitchFamily="34" charset="0"/>
              </a:rPr>
              <a:t>SDGs </a:t>
            </a:r>
            <a:r>
              <a:rPr lang="id-ID" sz="1300" dirty="0">
                <a:latin typeface="Franklin Gothic Book" pitchFamily="34" charset="0"/>
              </a:rPr>
              <a:t>(sebagai dukungan data kota tanpa kumuh 2020).</a:t>
            </a:r>
            <a:endParaRPr lang="en-US" sz="1300" dirty="0">
              <a:latin typeface="Franklin Gothic Book" pitchFamily="34" charset="0"/>
            </a:endParaRPr>
          </a:p>
          <a:p>
            <a:pPr marL="342900" indent="-342900" algn="just">
              <a:spcAft>
                <a:spcPts val="600"/>
              </a:spcAft>
              <a:buFont typeface="Calibri" pitchFamily="34" charset="0"/>
              <a:buAutoNum type="arabicPeriod"/>
            </a:pPr>
            <a:r>
              <a:rPr lang="en-US" sz="1300" dirty="0" err="1">
                <a:latin typeface="Franklin Gothic Book" pitchFamily="34" charset="0"/>
              </a:rPr>
              <a:t>Perlunya</a:t>
            </a:r>
            <a:r>
              <a:rPr lang="en-US" sz="1300" dirty="0">
                <a:latin typeface="Franklin Gothic Book" pitchFamily="34" charset="0"/>
              </a:rPr>
              <a:t> </a:t>
            </a:r>
            <a:r>
              <a:rPr lang="en-US" sz="1300" b="1" dirty="0" err="1">
                <a:latin typeface="Franklin Gothic Book" pitchFamily="34" charset="0"/>
              </a:rPr>
              <a:t>akurasi</a:t>
            </a:r>
            <a:r>
              <a:rPr lang="en-US" sz="1300" b="1" dirty="0">
                <a:latin typeface="Franklin Gothic Book" pitchFamily="34" charset="0"/>
              </a:rPr>
              <a:t> data </a:t>
            </a:r>
            <a:r>
              <a:rPr lang="en-US" sz="1300" b="1" dirty="0" err="1">
                <a:latin typeface="Franklin Gothic Book" pitchFamily="34" charset="0"/>
              </a:rPr>
              <a:t>dan</a:t>
            </a:r>
            <a:r>
              <a:rPr lang="en-US" sz="1300" b="1" dirty="0">
                <a:latin typeface="Franklin Gothic Book" pitchFamily="34" charset="0"/>
              </a:rPr>
              <a:t> </a:t>
            </a:r>
            <a:r>
              <a:rPr lang="en-US" sz="1300" b="1" dirty="0" err="1">
                <a:latin typeface="Franklin Gothic Book" pitchFamily="34" charset="0"/>
              </a:rPr>
              <a:t>relevansi</a:t>
            </a:r>
            <a:r>
              <a:rPr lang="en-US" sz="1300" b="1" dirty="0">
                <a:latin typeface="Franklin Gothic Book" pitchFamily="34" charset="0"/>
              </a:rPr>
              <a:t> </a:t>
            </a:r>
            <a:r>
              <a:rPr lang="en-US" sz="1300" dirty="0">
                <a:latin typeface="Franklin Gothic Book" pitchFamily="34" charset="0"/>
              </a:rPr>
              <a:t>yang </a:t>
            </a:r>
            <a:r>
              <a:rPr lang="en-US" sz="1300" dirty="0" err="1">
                <a:latin typeface="Franklin Gothic Book" pitchFamily="34" charset="0"/>
              </a:rPr>
              <a:t>sesuai</a:t>
            </a:r>
            <a:r>
              <a:rPr lang="en-US" sz="1300" dirty="0">
                <a:latin typeface="Franklin Gothic Book" pitchFamily="34" charset="0"/>
              </a:rPr>
              <a:t> </a:t>
            </a:r>
            <a:r>
              <a:rPr lang="en-US" sz="1300" dirty="0" err="1">
                <a:latin typeface="Franklin Gothic Book" pitchFamily="34" charset="0"/>
              </a:rPr>
              <a:t>serta</a:t>
            </a:r>
            <a:r>
              <a:rPr lang="en-US" sz="1300" dirty="0">
                <a:latin typeface="Franklin Gothic Book" pitchFamily="34" charset="0"/>
              </a:rPr>
              <a:t> framing </a:t>
            </a:r>
            <a:r>
              <a:rPr lang="en-US" sz="1300" dirty="0" err="1">
                <a:latin typeface="Franklin Gothic Book" pitchFamily="34" charset="0"/>
              </a:rPr>
              <a:t>lokasi</a:t>
            </a:r>
            <a:r>
              <a:rPr lang="en-US" sz="1300" dirty="0">
                <a:latin typeface="Franklin Gothic Book" pitchFamily="34" charset="0"/>
              </a:rPr>
              <a:t> </a:t>
            </a:r>
            <a:r>
              <a:rPr lang="en-US" sz="1300" dirty="0" err="1">
                <a:latin typeface="Franklin Gothic Book" pitchFamily="34" charset="0"/>
              </a:rPr>
              <a:t>dalam</a:t>
            </a:r>
            <a:r>
              <a:rPr lang="en-US" sz="1300" dirty="0">
                <a:latin typeface="Franklin Gothic Book" pitchFamily="34" charset="0"/>
              </a:rPr>
              <a:t> </a:t>
            </a:r>
            <a:r>
              <a:rPr lang="en-US" sz="1300" dirty="0" err="1">
                <a:latin typeface="Franklin Gothic Book" pitchFamily="34" charset="0"/>
              </a:rPr>
              <a:t>konteks</a:t>
            </a:r>
            <a:r>
              <a:rPr lang="en-US" sz="1300" dirty="0">
                <a:latin typeface="Franklin Gothic Book" pitchFamily="34" charset="0"/>
              </a:rPr>
              <a:t> </a:t>
            </a:r>
            <a:r>
              <a:rPr lang="en-US" sz="1300" dirty="0" err="1">
                <a:latin typeface="Franklin Gothic Book" pitchFamily="34" charset="0"/>
              </a:rPr>
              <a:t>keterpaduan</a:t>
            </a:r>
            <a:r>
              <a:rPr lang="en-US" sz="1300" dirty="0">
                <a:latin typeface="Franklin Gothic Book" pitchFamily="34" charset="0"/>
              </a:rPr>
              <a:t> </a:t>
            </a:r>
            <a:r>
              <a:rPr lang="en-US" sz="1300" dirty="0" err="1">
                <a:latin typeface="Franklin Gothic Book" pitchFamily="34" charset="0"/>
              </a:rPr>
              <a:t>penanganan</a:t>
            </a:r>
            <a:r>
              <a:rPr lang="en-US" sz="1300" dirty="0">
                <a:latin typeface="Franklin Gothic Book" pitchFamily="34" charset="0"/>
              </a:rPr>
              <a:t> </a:t>
            </a:r>
            <a:r>
              <a:rPr lang="en-US" sz="1300" dirty="0" err="1">
                <a:latin typeface="Franklin Gothic Book" pitchFamily="34" charset="0"/>
              </a:rPr>
              <a:t>kawasan</a:t>
            </a:r>
            <a:r>
              <a:rPr lang="en-US" sz="1300" dirty="0">
                <a:latin typeface="Franklin Gothic Book" pitchFamily="34" charset="0"/>
              </a:rPr>
              <a:t> </a:t>
            </a:r>
            <a:r>
              <a:rPr lang="en-US" sz="1300" dirty="0" err="1">
                <a:latin typeface="Franklin Gothic Book" pitchFamily="34" charset="0"/>
              </a:rPr>
              <a:t>menjadi</a:t>
            </a:r>
            <a:r>
              <a:rPr lang="en-US" sz="1300" dirty="0">
                <a:latin typeface="Franklin Gothic Book" pitchFamily="34" charset="0"/>
              </a:rPr>
              <a:t> </a:t>
            </a:r>
            <a:r>
              <a:rPr lang="en-US" sz="1300" dirty="0" err="1">
                <a:latin typeface="Franklin Gothic Book" pitchFamily="34" charset="0"/>
              </a:rPr>
              <a:t>sangat</a:t>
            </a:r>
            <a:r>
              <a:rPr lang="en-US" sz="1300" dirty="0">
                <a:latin typeface="Franklin Gothic Book" pitchFamily="34" charset="0"/>
              </a:rPr>
              <a:t> </a:t>
            </a:r>
            <a:r>
              <a:rPr lang="en-US" sz="1300" dirty="0" err="1">
                <a:latin typeface="Franklin Gothic Book" pitchFamily="34" charset="0"/>
              </a:rPr>
              <a:t>penting</a:t>
            </a:r>
            <a:r>
              <a:rPr lang="en-US" sz="1300" dirty="0">
                <a:latin typeface="Franklin Gothic Book" pitchFamily="34" charset="0"/>
              </a:rPr>
              <a:t> </a:t>
            </a:r>
            <a:r>
              <a:rPr lang="en-US" sz="1300" dirty="0" err="1">
                <a:latin typeface="Franklin Gothic Book" pitchFamily="34" charset="0"/>
              </a:rPr>
              <a:t>untuk</a:t>
            </a:r>
            <a:r>
              <a:rPr lang="en-US" sz="1300" dirty="0">
                <a:latin typeface="Franklin Gothic Book" pitchFamily="34" charset="0"/>
              </a:rPr>
              <a:t> </a:t>
            </a:r>
            <a:r>
              <a:rPr lang="en-US" sz="1300" dirty="0" err="1">
                <a:latin typeface="Franklin Gothic Book" pitchFamily="34" charset="0"/>
              </a:rPr>
              <a:t>menjadi</a:t>
            </a:r>
            <a:r>
              <a:rPr lang="en-US" sz="1300" dirty="0">
                <a:latin typeface="Franklin Gothic Book" pitchFamily="34" charset="0"/>
              </a:rPr>
              <a:t> </a:t>
            </a:r>
            <a:r>
              <a:rPr lang="en-US" sz="1300" b="1" dirty="0" err="1">
                <a:latin typeface="Franklin Gothic Book" pitchFamily="34" charset="0"/>
              </a:rPr>
              <a:t>dasar</a:t>
            </a:r>
            <a:r>
              <a:rPr lang="en-US" sz="1300" b="1" dirty="0">
                <a:latin typeface="Franklin Gothic Book" pitchFamily="34" charset="0"/>
              </a:rPr>
              <a:t>/ </a:t>
            </a:r>
            <a:r>
              <a:rPr lang="en-US" sz="1300" b="1" i="1" dirty="0">
                <a:latin typeface="Franklin Gothic Book" pitchFamily="34" charset="0"/>
              </a:rPr>
              <a:t>readiness criteria </a:t>
            </a:r>
            <a:r>
              <a:rPr lang="en-US" sz="1300" b="1" dirty="0" err="1">
                <a:latin typeface="Franklin Gothic Book" pitchFamily="34" charset="0"/>
              </a:rPr>
              <a:t>pembangunan</a:t>
            </a:r>
            <a:r>
              <a:rPr lang="en-US" sz="1300" b="1" dirty="0">
                <a:latin typeface="Franklin Gothic Book" pitchFamily="34" charset="0"/>
              </a:rPr>
              <a:t>.</a:t>
            </a:r>
          </a:p>
          <a:p>
            <a:pPr marL="342900" indent="-342900" algn="just">
              <a:spcAft>
                <a:spcPts val="600"/>
              </a:spcAft>
              <a:buFont typeface="Calibri" pitchFamily="34" charset="0"/>
              <a:buAutoNum type="arabicPeriod"/>
            </a:pPr>
            <a:r>
              <a:rPr lang="en-US" sz="1300" dirty="0" err="1">
                <a:latin typeface="Franklin Gothic Book" pitchFamily="34" charset="0"/>
              </a:rPr>
              <a:t>Justifikasi</a:t>
            </a:r>
            <a:r>
              <a:rPr lang="en-US" sz="1300" dirty="0">
                <a:latin typeface="Franklin Gothic Book" pitchFamily="34" charset="0"/>
              </a:rPr>
              <a:t> </a:t>
            </a:r>
            <a:r>
              <a:rPr lang="en-US" sz="1300" dirty="0" err="1">
                <a:latin typeface="Franklin Gothic Book" pitchFamily="34" charset="0"/>
              </a:rPr>
              <a:t>dan</a:t>
            </a:r>
            <a:r>
              <a:rPr lang="en-US" sz="1300" dirty="0">
                <a:latin typeface="Franklin Gothic Book" pitchFamily="34" charset="0"/>
              </a:rPr>
              <a:t> </a:t>
            </a:r>
            <a:r>
              <a:rPr lang="en-US" sz="1300" dirty="0" err="1">
                <a:latin typeface="Franklin Gothic Book" pitchFamily="34" charset="0"/>
              </a:rPr>
              <a:t>relevansi</a:t>
            </a:r>
            <a:r>
              <a:rPr lang="en-US" sz="1300" dirty="0">
                <a:latin typeface="Franklin Gothic Book" pitchFamily="34" charset="0"/>
              </a:rPr>
              <a:t> </a:t>
            </a:r>
            <a:r>
              <a:rPr lang="en-US" sz="1300" dirty="0" err="1">
                <a:latin typeface="Franklin Gothic Book" pitchFamily="34" charset="0"/>
              </a:rPr>
              <a:t>kriteria</a:t>
            </a:r>
            <a:r>
              <a:rPr lang="en-US" sz="1300" dirty="0">
                <a:latin typeface="Franklin Gothic Book" pitchFamily="34" charset="0"/>
              </a:rPr>
              <a:t> </a:t>
            </a:r>
            <a:r>
              <a:rPr lang="en-US" sz="1300" dirty="0" err="1">
                <a:latin typeface="Franklin Gothic Book" pitchFamily="34" charset="0"/>
              </a:rPr>
              <a:t>kawasan</a:t>
            </a:r>
            <a:r>
              <a:rPr lang="en-US" sz="1300" dirty="0">
                <a:latin typeface="Franklin Gothic Book" pitchFamily="34" charset="0"/>
              </a:rPr>
              <a:t> </a:t>
            </a:r>
            <a:r>
              <a:rPr lang="en-US" sz="1300" dirty="0" err="1">
                <a:latin typeface="Franklin Gothic Book" pitchFamily="34" charset="0"/>
              </a:rPr>
              <a:t>kumuh</a:t>
            </a:r>
            <a:r>
              <a:rPr lang="en-US" sz="1300" dirty="0">
                <a:latin typeface="Franklin Gothic Book" pitchFamily="34" charset="0"/>
              </a:rPr>
              <a:t> yang </a:t>
            </a:r>
            <a:r>
              <a:rPr lang="en-US" sz="1300" dirty="0" err="1">
                <a:latin typeface="Franklin Gothic Book" pitchFamily="34" charset="0"/>
              </a:rPr>
              <a:t>terdapat</a:t>
            </a:r>
            <a:r>
              <a:rPr lang="en-US" sz="1300" dirty="0">
                <a:latin typeface="Franklin Gothic Book" pitchFamily="34" charset="0"/>
              </a:rPr>
              <a:t> </a:t>
            </a:r>
            <a:r>
              <a:rPr lang="en-US" sz="1300" dirty="0" err="1">
                <a:latin typeface="Franklin Gothic Book" pitchFamily="34" charset="0"/>
              </a:rPr>
              <a:t>dalam</a:t>
            </a:r>
            <a:r>
              <a:rPr lang="en-US" sz="1300" dirty="0">
                <a:latin typeface="Franklin Gothic Book" pitchFamily="34" charset="0"/>
              </a:rPr>
              <a:t> </a:t>
            </a:r>
            <a:r>
              <a:rPr lang="en-US" sz="1300" b="1" dirty="0" err="1">
                <a:latin typeface="Franklin Gothic Book" pitchFamily="34" charset="0"/>
              </a:rPr>
              <a:t>payung</a:t>
            </a:r>
            <a:r>
              <a:rPr lang="en-US" sz="1300" b="1" dirty="0">
                <a:latin typeface="Franklin Gothic Book" pitchFamily="34" charset="0"/>
              </a:rPr>
              <a:t> </a:t>
            </a:r>
            <a:r>
              <a:rPr lang="en-US" sz="1300" b="1" dirty="0" err="1">
                <a:latin typeface="Franklin Gothic Book" pitchFamily="34" charset="0"/>
              </a:rPr>
              <a:t>hukum</a:t>
            </a:r>
            <a:r>
              <a:rPr lang="en-US" sz="1300" b="1" dirty="0">
                <a:latin typeface="Franklin Gothic Book" pitchFamily="34" charset="0"/>
              </a:rPr>
              <a:t> </a:t>
            </a:r>
            <a:r>
              <a:rPr lang="en-US" sz="1300" dirty="0" err="1">
                <a:latin typeface="Franklin Gothic Book" pitchFamily="34" charset="0"/>
              </a:rPr>
              <a:t>dan</a:t>
            </a:r>
            <a:r>
              <a:rPr lang="en-US" sz="1300" dirty="0">
                <a:latin typeface="Franklin Gothic Book" pitchFamily="34" charset="0"/>
              </a:rPr>
              <a:t> </a:t>
            </a:r>
            <a:r>
              <a:rPr lang="en-US" sz="1300" b="1" dirty="0" err="1">
                <a:latin typeface="Franklin Gothic Book" pitchFamily="34" charset="0"/>
              </a:rPr>
              <a:t>ketetapan</a:t>
            </a:r>
            <a:r>
              <a:rPr lang="en-US" sz="1300" b="1" dirty="0">
                <a:latin typeface="Franklin Gothic Book" pitchFamily="34" charset="0"/>
              </a:rPr>
              <a:t> forma</a:t>
            </a:r>
            <a:r>
              <a:rPr lang="en-US" sz="1300" dirty="0">
                <a:latin typeface="Franklin Gothic Book" pitchFamily="34" charset="0"/>
              </a:rPr>
              <a:t>l </a:t>
            </a:r>
            <a:r>
              <a:rPr lang="en-US" sz="1300" dirty="0" err="1">
                <a:latin typeface="Franklin Gothic Book" pitchFamily="34" charset="0"/>
              </a:rPr>
              <a:t>terkait</a:t>
            </a:r>
            <a:r>
              <a:rPr lang="en-US" sz="1300" dirty="0">
                <a:latin typeface="Franklin Gothic Book" pitchFamily="34" charset="0"/>
              </a:rPr>
              <a:t> </a:t>
            </a:r>
            <a:r>
              <a:rPr lang="en-US" sz="1300" dirty="0" err="1">
                <a:latin typeface="Franklin Gothic Book" pitchFamily="34" charset="0"/>
              </a:rPr>
              <a:t>kawasan</a:t>
            </a:r>
            <a:r>
              <a:rPr lang="en-US" sz="1300" dirty="0">
                <a:latin typeface="Franklin Gothic Book" pitchFamily="34" charset="0"/>
              </a:rPr>
              <a:t> </a:t>
            </a:r>
            <a:r>
              <a:rPr lang="en-US" sz="1300" dirty="0" err="1">
                <a:latin typeface="Franklin Gothic Book" pitchFamily="34" charset="0"/>
              </a:rPr>
              <a:t>kumuh</a:t>
            </a:r>
            <a:r>
              <a:rPr lang="en-US" sz="1300" dirty="0">
                <a:latin typeface="Franklin Gothic Book" pitchFamily="34" charset="0"/>
              </a:rPr>
              <a:t> </a:t>
            </a:r>
            <a:r>
              <a:rPr lang="en-US" sz="1300" dirty="0" err="1">
                <a:latin typeface="Franklin Gothic Book" pitchFamily="34" charset="0"/>
              </a:rPr>
              <a:t>oleh</a:t>
            </a:r>
            <a:r>
              <a:rPr lang="en-US" sz="1300" dirty="0">
                <a:latin typeface="Franklin Gothic Book" pitchFamily="34" charset="0"/>
              </a:rPr>
              <a:t> </a:t>
            </a:r>
            <a:r>
              <a:rPr lang="en-US" sz="1300" dirty="0" err="1">
                <a:latin typeface="Franklin Gothic Book" pitchFamily="34" charset="0"/>
              </a:rPr>
              <a:t>Pemda</a:t>
            </a:r>
            <a:r>
              <a:rPr lang="en-US" sz="1300" dirty="0">
                <a:latin typeface="Franklin Gothic Book" pitchFamily="34" charset="0"/>
              </a:rPr>
              <a:t> </a:t>
            </a:r>
            <a:r>
              <a:rPr lang="en-US" sz="1300" dirty="0" err="1">
                <a:latin typeface="Franklin Gothic Book" pitchFamily="34" charset="0"/>
              </a:rPr>
              <a:t>berupa</a:t>
            </a:r>
            <a:r>
              <a:rPr lang="en-US" sz="1300" dirty="0">
                <a:latin typeface="Franklin Gothic Book" pitchFamily="34" charset="0"/>
              </a:rPr>
              <a:t> </a:t>
            </a:r>
            <a:r>
              <a:rPr lang="en-US" sz="1300" dirty="0" err="1">
                <a:latin typeface="Franklin Gothic Book" pitchFamily="34" charset="0"/>
              </a:rPr>
              <a:t>Surat</a:t>
            </a:r>
            <a:r>
              <a:rPr lang="en-US" sz="1300" dirty="0">
                <a:latin typeface="Franklin Gothic Book" pitchFamily="34" charset="0"/>
              </a:rPr>
              <a:t> </a:t>
            </a:r>
            <a:r>
              <a:rPr lang="en-US" sz="1300" dirty="0" err="1">
                <a:latin typeface="Franklin Gothic Book" pitchFamily="34" charset="0"/>
              </a:rPr>
              <a:t>Keterangan</a:t>
            </a:r>
            <a:r>
              <a:rPr lang="en-US" sz="1300" dirty="0">
                <a:latin typeface="Franklin Gothic Book" pitchFamily="34" charset="0"/>
              </a:rPr>
              <a:t> (SK) Daerah.</a:t>
            </a:r>
          </a:p>
          <a:p>
            <a:pPr marL="342900" indent="-342900" algn="just">
              <a:spcAft>
                <a:spcPts val="600"/>
              </a:spcAft>
              <a:buFont typeface="Calibri" pitchFamily="34" charset="0"/>
              <a:buAutoNum type="arabicPeriod"/>
            </a:pPr>
            <a:r>
              <a:rPr lang="en-US" sz="1300" dirty="0" err="1">
                <a:latin typeface="Franklin Gothic Book" pitchFamily="34" charset="0"/>
              </a:rPr>
              <a:t>Diperlukannya</a:t>
            </a:r>
            <a:r>
              <a:rPr lang="en-US" sz="1300" dirty="0">
                <a:latin typeface="Franklin Gothic Book" pitchFamily="34" charset="0"/>
              </a:rPr>
              <a:t> </a:t>
            </a:r>
            <a:r>
              <a:rPr lang="en-US" sz="1300" b="1" dirty="0" err="1">
                <a:latin typeface="Franklin Gothic Book" pitchFamily="34" charset="0"/>
              </a:rPr>
              <a:t>pemutakhiran</a:t>
            </a:r>
            <a:r>
              <a:rPr lang="en-US" sz="1300" b="1" dirty="0">
                <a:latin typeface="Franklin Gothic Book" pitchFamily="34" charset="0"/>
              </a:rPr>
              <a:t> data </a:t>
            </a:r>
            <a:r>
              <a:rPr lang="en-US" sz="1300" dirty="0" err="1">
                <a:latin typeface="Franklin Gothic Book" pitchFamily="34" charset="0"/>
              </a:rPr>
              <a:t>kawasan</a:t>
            </a:r>
            <a:r>
              <a:rPr lang="en-US" sz="1300" dirty="0">
                <a:latin typeface="Franklin Gothic Book" pitchFamily="34" charset="0"/>
              </a:rPr>
              <a:t> </a:t>
            </a:r>
            <a:r>
              <a:rPr lang="en-US" sz="1300" dirty="0" err="1">
                <a:latin typeface="Franklin Gothic Book" pitchFamily="34" charset="0"/>
              </a:rPr>
              <a:t>kumuh</a:t>
            </a:r>
            <a:r>
              <a:rPr lang="en-US" sz="1300" dirty="0">
                <a:latin typeface="Franklin Gothic Book" pitchFamily="34" charset="0"/>
              </a:rPr>
              <a:t> </a:t>
            </a:r>
            <a:r>
              <a:rPr lang="en-US" sz="1300" dirty="0" err="1">
                <a:latin typeface="Franklin Gothic Book" pitchFamily="34" charset="0"/>
              </a:rPr>
              <a:t>berdasarkan</a:t>
            </a:r>
            <a:r>
              <a:rPr lang="en-US" sz="1300" dirty="0">
                <a:latin typeface="Franklin Gothic Book" pitchFamily="34" charset="0"/>
              </a:rPr>
              <a:t> SK Daerah (</a:t>
            </a:r>
            <a:r>
              <a:rPr lang="en-US" sz="1300" dirty="0" err="1">
                <a:latin typeface="Franklin Gothic Book" pitchFamily="34" charset="0"/>
              </a:rPr>
              <a:t>sesuai</a:t>
            </a:r>
            <a:r>
              <a:rPr lang="en-US" sz="1300" dirty="0">
                <a:latin typeface="Franklin Gothic Book" pitchFamily="34" charset="0"/>
              </a:rPr>
              <a:t> </a:t>
            </a:r>
            <a:r>
              <a:rPr lang="en-US" sz="1300" dirty="0" err="1">
                <a:latin typeface="Franklin Gothic Book" pitchFamily="34" charset="0"/>
              </a:rPr>
              <a:t>Amanat</a:t>
            </a:r>
            <a:r>
              <a:rPr lang="en-US" sz="1300" b="1" dirty="0">
                <a:latin typeface="Franklin Gothic Book" pitchFamily="34" charset="0"/>
              </a:rPr>
              <a:t> </a:t>
            </a:r>
            <a:r>
              <a:rPr lang="en-US" sz="1300" b="1" dirty="0" err="1">
                <a:latin typeface="Franklin Gothic Book" pitchFamily="34" charset="0"/>
              </a:rPr>
              <a:t>Pasal</a:t>
            </a:r>
            <a:r>
              <a:rPr lang="en-US" sz="1300" b="1" dirty="0">
                <a:latin typeface="Franklin Gothic Book" pitchFamily="34" charset="0"/>
              </a:rPr>
              <a:t> 98 </a:t>
            </a:r>
            <a:r>
              <a:rPr lang="en-US" sz="1300" b="1" dirty="0" err="1">
                <a:latin typeface="Franklin Gothic Book" pitchFamily="34" charset="0"/>
              </a:rPr>
              <a:t>Undang-Undang</a:t>
            </a:r>
            <a:r>
              <a:rPr lang="en-US" sz="1300" b="1" dirty="0">
                <a:latin typeface="Franklin Gothic Book" pitchFamily="34" charset="0"/>
              </a:rPr>
              <a:t> no 1 </a:t>
            </a:r>
            <a:r>
              <a:rPr lang="en-US" sz="1300" b="1" dirty="0" err="1">
                <a:latin typeface="Franklin Gothic Book" pitchFamily="34" charset="0"/>
              </a:rPr>
              <a:t>tahun</a:t>
            </a:r>
            <a:r>
              <a:rPr lang="en-US" sz="1300" b="1" dirty="0">
                <a:latin typeface="Franklin Gothic Book" pitchFamily="34" charset="0"/>
              </a:rPr>
              <a:t> 2011 </a:t>
            </a:r>
            <a:r>
              <a:rPr lang="en-US" sz="1300" b="1" dirty="0" err="1">
                <a:latin typeface="Franklin Gothic Book" pitchFamily="34" charset="0"/>
              </a:rPr>
              <a:t>tentang</a:t>
            </a:r>
            <a:r>
              <a:rPr lang="en-US" sz="1300" b="1" dirty="0">
                <a:latin typeface="Franklin Gothic Book" pitchFamily="34" charset="0"/>
              </a:rPr>
              <a:t> </a:t>
            </a:r>
            <a:r>
              <a:rPr lang="en-US" sz="1300" b="1" dirty="0" err="1">
                <a:latin typeface="Franklin Gothic Book" pitchFamily="34" charset="0"/>
              </a:rPr>
              <a:t>Perumahan</a:t>
            </a:r>
            <a:r>
              <a:rPr lang="en-US" sz="1300" b="1" dirty="0">
                <a:latin typeface="Franklin Gothic Book" pitchFamily="34" charset="0"/>
              </a:rPr>
              <a:t> </a:t>
            </a:r>
            <a:r>
              <a:rPr lang="en-US" sz="1300" b="1" dirty="0" err="1">
                <a:latin typeface="Franklin Gothic Book" pitchFamily="34" charset="0"/>
              </a:rPr>
              <a:t>dan</a:t>
            </a:r>
            <a:r>
              <a:rPr lang="en-US" sz="1300" b="1" dirty="0">
                <a:latin typeface="Franklin Gothic Book" pitchFamily="34" charset="0"/>
              </a:rPr>
              <a:t> </a:t>
            </a:r>
            <a:r>
              <a:rPr lang="en-US" sz="1300" b="1" dirty="0" err="1">
                <a:latin typeface="Franklin Gothic Book" pitchFamily="34" charset="0"/>
              </a:rPr>
              <a:t>Kawasan</a:t>
            </a:r>
            <a:r>
              <a:rPr lang="en-US" sz="1300" b="1" dirty="0">
                <a:latin typeface="Franklin Gothic Book" pitchFamily="34" charset="0"/>
              </a:rPr>
              <a:t> </a:t>
            </a:r>
            <a:r>
              <a:rPr lang="en-US" sz="1300" b="1" dirty="0" err="1">
                <a:latin typeface="Franklin Gothic Book" pitchFamily="34" charset="0"/>
              </a:rPr>
              <a:t>Permukiman</a:t>
            </a:r>
            <a:r>
              <a:rPr lang="en-US" sz="1300" b="1" dirty="0">
                <a:latin typeface="Franklin Gothic Book" pitchFamily="34" charset="0"/>
              </a:rPr>
              <a:t>, RPIJM, SPPIP, </a:t>
            </a:r>
            <a:r>
              <a:rPr lang="en-US" sz="1300" dirty="0" err="1">
                <a:latin typeface="Franklin Gothic Book" pitchFamily="34" charset="0"/>
              </a:rPr>
              <a:t>dan</a:t>
            </a:r>
            <a:r>
              <a:rPr lang="en-US" sz="1300" b="1" dirty="0">
                <a:latin typeface="Franklin Gothic Book" pitchFamily="34" charset="0"/>
              </a:rPr>
              <a:t> RPKPP</a:t>
            </a:r>
            <a:r>
              <a:rPr lang="en-US" sz="1300" dirty="0">
                <a:latin typeface="Franklin Gothic Book" pitchFamily="34" charset="0"/>
              </a:rPr>
              <a:t>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1143000"/>
          </a:xfrm>
        </p:spPr>
        <p:txBody>
          <a:bodyPr/>
          <a:lstStyle/>
          <a:p>
            <a:r>
              <a:rPr lang="id-ID" b="1" dirty="0" smtClean="0">
                <a:solidFill>
                  <a:schemeClr val="bg1"/>
                </a:solidFill>
              </a:rPr>
              <a:t>PENGERTIAN</a:t>
            </a:r>
            <a:endParaRPr lang="id-ID" b="1" dirty="0">
              <a:solidFill>
                <a:schemeClr val="bg1"/>
              </a:solidFill>
            </a:endParaRPr>
          </a:p>
        </p:txBody>
      </p:sp>
      <p:sp>
        <p:nvSpPr>
          <p:cNvPr id="3" name="Content Placeholder 2"/>
          <p:cNvSpPr>
            <a:spLocks noGrp="1"/>
          </p:cNvSpPr>
          <p:nvPr>
            <p:ph idx="1"/>
          </p:nvPr>
        </p:nvSpPr>
        <p:spPr/>
        <p:txBody>
          <a:bodyPr/>
          <a:lstStyle/>
          <a:p>
            <a:r>
              <a:rPr lang="id-ID" sz="1600" b="1" dirty="0" smtClean="0"/>
              <a:t>Perumahan dan kawasan permukiman </a:t>
            </a:r>
            <a:r>
              <a:rPr lang="id-ID" sz="1600" dirty="0" smtClean="0"/>
              <a:t>adalah satu kesatuan sistem yang terdiri atas pembinaan,</a:t>
            </a:r>
            <a:r>
              <a:rPr lang="en-US" sz="1600" dirty="0" smtClean="0"/>
              <a:t> p</a:t>
            </a:r>
            <a:r>
              <a:rPr lang="id-ID" sz="1600" dirty="0" smtClean="0"/>
              <a:t>enyelenggaraan perumahan, penyelenggaraan kawasan permukiman, pemeliharaan dan perbaikan, pencegahan dan peningkatan kualitas terhadap perumahan kumuh dan permukiman kumuh, penyediaan tanah, pendanaan dan sistem pembiayaan, serta peran masyarakat.</a:t>
            </a:r>
          </a:p>
          <a:p>
            <a:r>
              <a:rPr lang="id-ID" sz="1600" b="1" dirty="0" smtClean="0"/>
              <a:t>Perumahan </a:t>
            </a:r>
            <a:r>
              <a:rPr lang="id-ID" sz="1600" dirty="0" smtClean="0"/>
              <a:t>adalah kumpulan rumah sebagai bagian dari permukiman, baik perkotaan maupun perdesaan, yang dilengkapi dengan prasarana, sarana, dan utilitas umum sebagai hasil upaya pemenuhan rumah yang layak huni.</a:t>
            </a:r>
          </a:p>
          <a:p>
            <a:r>
              <a:rPr lang="id-ID" sz="1600" b="1" dirty="0" smtClean="0"/>
              <a:t>Kawasan permukiman </a:t>
            </a:r>
            <a:r>
              <a:rPr lang="id-ID" sz="1600" dirty="0" smtClean="0"/>
              <a:t>adalah bagian dari lingkungan hidup di luar kawasan lindung, baik berupa kawasan perkotaan maupun perdesaan, yang berfungsi sebagai lingkungan tempat tinggal atau lingkungan hunian dan tempat kegiatan yang mendukung perikehidupan dan penghidupan.</a:t>
            </a:r>
          </a:p>
          <a:p>
            <a:r>
              <a:rPr lang="id-ID" sz="1600" b="1" dirty="0" smtClean="0"/>
              <a:t>Lingkungan hunian </a:t>
            </a:r>
            <a:r>
              <a:rPr lang="id-ID" sz="1600" dirty="0" smtClean="0"/>
              <a:t>adalah bagian dari kawasan permukiman yang terdiri atas lebih dari satu satuan permukiman.</a:t>
            </a:r>
          </a:p>
          <a:p>
            <a:r>
              <a:rPr lang="id-ID" sz="1600" b="1" dirty="0" smtClean="0"/>
              <a:t>Permukiman </a:t>
            </a:r>
            <a:r>
              <a:rPr lang="id-ID" sz="1600" dirty="0" smtClean="0"/>
              <a:t>adalah bagian dari lingkungan hunian yang terdiri atas lebih dari satu satuan perumahan yang mempunyai prasarana, sarana, utilitas umum, serta mempunyai penunjang kegiatan fungsi lain di kawasan perkotaan atau kawasan perdesaan.</a:t>
            </a:r>
          </a:p>
          <a:p>
            <a:endParaRPr lang="id-ID" sz="1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id-ID" sz="2400" b="1" dirty="0" smtClean="0"/>
              <a:t>Rumah</a:t>
            </a:r>
            <a:r>
              <a:rPr lang="id-ID" sz="2400" dirty="0" smtClean="0"/>
              <a:t> adalah bangunan gedung yang berfungsi sebagai tempat tinggal yang layak huni, sarana pembinaan keluarga, cerminan harkat dan martabat penghuninya, serta aset bagi pemiliknya.</a:t>
            </a:r>
          </a:p>
          <a:p>
            <a:r>
              <a:rPr lang="id-ID" sz="2400" b="1" dirty="0" smtClean="0"/>
              <a:t>Permukiman kumuh </a:t>
            </a:r>
            <a:r>
              <a:rPr lang="id-ID" sz="2400" dirty="0" smtClean="0"/>
              <a:t>adalah permukiman yang tidak layak huni karena ketidakteraturan bangunan, tingkat kepadatan bangunan yang tinggi, dan kualitas bangunan serta sarana dan prasarana yang tidak memenuhi syarat.</a:t>
            </a:r>
          </a:p>
          <a:p>
            <a:r>
              <a:rPr lang="id-ID" sz="2400" b="1" dirty="0" smtClean="0"/>
              <a:t>Perumahan kumuh </a:t>
            </a:r>
            <a:r>
              <a:rPr lang="id-ID" sz="2400" dirty="0" smtClean="0"/>
              <a:t>adalah perumahan yang mengalami penurunan kualitas fungsi sebagai tempat hunian.</a:t>
            </a:r>
          </a:p>
          <a:p>
            <a:pPr>
              <a:buNone/>
            </a:pPr>
            <a:endParaRPr lang="id-ID" sz="2400" dirty="0"/>
          </a:p>
        </p:txBody>
      </p:sp>
      <p:sp>
        <p:nvSpPr>
          <p:cNvPr id="4" name="Title 1"/>
          <p:cNvSpPr>
            <a:spLocks noGrp="1"/>
          </p:cNvSpPr>
          <p:nvPr>
            <p:ph type="title"/>
          </p:nvPr>
        </p:nvSpPr>
        <p:spPr>
          <a:xfrm>
            <a:off x="457200" y="71414"/>
            <a:ext cx="8229600" cy="1143000"/>
          </a:xfrm>
        </p:spPr>
        <p:txBody>
          <a:bodyPr/>
          <a:lstStyle/>
          <a:p>
            <a:r>
              <a:rPr lang="id-ID" b="1" dirty="0" smtClean="0">
                <a:solidFill>
                  <a:schemeClr val="bg1"/>
                </a:solidFill>
              </a:rPr>
              <a:t>PENGERTIAN</a:t>
            </a:r>
            <a:endParaRPr lang="id-ID" b="1" dirty="0">
              <a:solidFill>
                <a:schemeClr val="bg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824" y="-315416"/>
            <a:ext cx="8229600" cy="1143000"/>
          </a:xfrm>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rtlCol="0" anchor="b">
            <a:normAutofit/>
          </a:bodyPr>
          <a:lstStyle/>
          <a:p>
            <a:pPr algn="l" eaLnBrk="1" fontAlgn="auto" hangingPunct="1">
              <a:spcAft>
                <a:spcPts val="0"/>
              </a:spcAft>
              <a:defRPr/>
            </a:pPr>
            <a:r>
              <a:rPr lang="en-US" sz="3200" dirty="0" err="1" smtClean="0">
                <a:solidFill>
                  <a:schemeClr val="bg1"/>
                </a:solidFill>
                <a:latin typeface="Impact" pitchFamily="34" charset="0"/>
                <a:cs typeface="Aharoni" pitchFamily="2" charset="-79"/>
              </a:rPr>
              <a:t>Definisi</a:t>
            </a:r>
            <a:r>
              <a:rPr lang="id-ID" sz="3200" dirty="0">
                <a:solidFill>
                  <a:schemeClr val="bg1"/>
                </a:solidFill>
                <a:latin typeface="Impact" pitchFamily="34" charset="0"/>
                <a:cs typeface="Aharoni" pitchFamily="2" charset="-79"/>
              </a:rPr>
              <a:t> </a:t>
            </a:r>
            <a:r>
              <a:rPr lang="id-ID" sz="3200" dirty="0" smtClean="0">
                <a:solidFill>
                  <a:schemeClr val="bg1"/>
                </a:solidFill>
                <a:latin typeface="Impact" pitchFamily="34" charset="0"/>
                <a:cs typeface="Aharoni" pitchFamily="2" charset="-79"/>
              </a:rPr>
              <a:t> </a:t>
            </a:r>
            <a:r>
              <a:rPr lang="id-ID" sz="1600" dirty="0" smtClean="0">
                <a:solidFill>
                  <a:srgbClr val="FF0000"/>
                </a:solidFill>
                <a:latin typeface="Impact" panose="020B0806030902050204" pitchFamily="34" charset="0"/>
              </a:rPr>
              <a:t>psl</a:t>
            </a:r>
            <a:r>
              <a:rPr lang="en-US" sz="1600" dirty="0" smtClean="0">
                <a:solidFill>
                  <a:srgbClr val="FF0000"/>
                </a:solidFill>
                <a:latin typeface="Impact" panose="020B0806030902050204" pitchFamily="34" charset="0"/>
              </a:rPr>
              <a:t>. 1 UU No. 1/2011</a:t>
            </a:r>
            <a:endParaRPr lang="id-ID" dirty="0">
              <a:solidFill>
                <a:srgbClr val="FF0000"/>
              </a:solidFill>
              <a:effectLst>
                <a:glow rad="63500">
                  <a:schemeClr val="tx1">
                    <a:alpha val="40000"/>
                  </a:schemeClr>
                </a:glow>
              </a:effectLst>
              <a:latin typeface="Impact" panose="020B0806030902050204" pitchFamily="34" charset="0"/>
            </a:endParaRPr>
          </a:p>
        </p:txBody>
      </p:sp>
      <p:sp>
        <p:nvSpPr>
          <p:cNvPr id="6" name="Rectangle 5"/>
          <p:cNvSpPr/>
          <p:nvPr/>
        </p:nvSpPr>
        <p:spPr>
          <a:xfrm>
            <a:off x="323290" y="5860787"/>
            <a:ext cx="3168000" cy="571504"/>
          </a:xfrm>
          <a:prstGeom prst="rect">
            <a:avLst/>
          </a:prstGeom>
          <a:solidFill>
            <a:schemeClr val="accent2">
              <a:lumMod val="60000"/>
              <a:lumOff val="40000"/>
            </a:schemeClr>
          </a:solidFill>
          <a:ln w="12700">
            <a:no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ysClr val="windowText" lastClr="000000"/>
                </a:solidFill>
                <a:latin typeface="Franklin Gothic Book" pitchFamily="34" charset="0"/>
                <a:cs typeface="Arial" pitchFamily="34" charset="0"/>
              </a:rPr>
              <a:t>PERMUKIMAN</a:t>
            </a:r>
            <a:endParaRPr lang="id-ID" b="1" dirty="0">
              <a:solidFill>
                <a:sysClr val="windowText" lastClr="000000"/>
              </a:solidFill>
              <a:latin typeface="Franklin Gothic Book" pitchFamily="34" charset="0"/>
              <a:cs typeface="Arial" pitchFamily="34" charset="0"/>
            </a:endParaRPr>
          </a:p>
        </p:txBody>
      </p:sp>
      <p:sp>
        <p:nvSpPr>
          <p:cNvPr id="7" name="Rectangle 6"/>
          <p:cNvSpPr/>
          <p:nvPr/>
        </p:nvSpPr>
        <p:spPr>
          <a:xfrm>
            <a:off x="323290" y="4915170"/>
            <a:ext cx="3168000" cy="572400"/>
          </a:xfrm>
          <a:prstGeom prst="rect">
            <a:avLst/>
          </a:prstGeom>
          <a:solidFill>
            <a:schemeClr val="accent2">
              <a:lumMod val="75000"/>
            </a:schemeClr>
          </a:solidFill>
          <a:ln w="12700">
            <a:solidFill>
              <a:schemeClr val="bg1">
                <a:lumMod val="65000"/>
                <a:lumOff val="35000"/>
              </a:schemeClr>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ysClr val="windowText" lastClr="000000"/>
                </a:solidFill>
                <a:latin typeface="Franklin Gothic Book" pitchFamily="34" charset="0"/>
                <a:cs typeface="Arial" pitchFamily="34" charset="0"/>
              </a:rPr>
              <a:t>PERMUKIMAN KUMUH</a:t>
            </a:r>
            <a:endParaRPr lang="id-ID" b="1" dirty="0">
              <a:solidFill>
                <a:sysClr val="windowText" lastClr="000000"/>
              </a:solidFill>
              <a:latin typeface="Franklin Gothic Book" pitchFamily="34" charset="0"/>
              <a:cs typeface="Arial" pitchFamily="34" charset="0"/>
            </a:endParaRPr>
          </a:p>
        </p:txBody>
      </p:sp>
      <p:sp>
        <p:nvSpPr>
          <p:cNvPr id="15" name="Rectangle 14"/>
          <p:cNvSpPr/>
          <p:nvPr/>
        </p:nvSpPr>
        <p:spPr>
          <a:xfrm>
            <a:off x="323290" y="1543352"/>
            <a:ext cx="3168000" cy="608400"/>
          </a:xfrm>
          <a:prstGeom prst="rect">
            <a:avLst/>
          </a:prstGeom>
          <a:solidFill>
            <a:schemeClr val="accent6"/>
          </a:solidFill>
          <a:ln w="12700" cap="rnd">
            <a:solidFill>
              <a:schemeClr val="bg1">
                <a:lumMod val="65000"/>
                <a:lumOff val="35000"/>
              </a:schemeClr>
            </a:solidFill>
          </a:ln>
          <a:effectLst>
            <a:glow rad="635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ysClr val="windowText" lastClr="000000"/>
                </a:solidFill>
                <a:latin typeface="Franklin Gothic Book" pitchFamily="34" charset="0"/>
                <a:cs typeface="Arial" pitchFamily="34" charset="0"/>
              </a:rPr>
              <a:t>PERUMAHAN</a:t>
            </a:r>
            <a:endParaRPr lang="id-ID" b="1" dirty="0">
              <a:solidFill>
                <a:sysClr val="windowText" lastClr="000000"/>
              </a:solidFill>
              <a:latin typeface="Franklin Gothic Book" pitchFamily="34" charset="0"/>
              <a:cs typeface="Arial" pitchFamily="34" charset="0"/>
            </a:endParaRPr>
          </a:p>
        </p:txBody>
      </p:sp>
      <p:sp>
        <p:nvSpPr>
          <p:cNvPr id="18" name="Rectangle 17"/>
          <p:cNvSpPr/>
          <p:nvPr/>
        </p:nvSpPr>
        <p:spPr>
          <a:xfrm>
            <a:off x="323290" y="2564194"/>
            <a:ext cx="3168000" cy="572400"/>
          </a:xfrm>
          <a:prstGeom prst="rect">
            <a:avLst/>
          </a:prstGeom>
          <a:solidFill>
            <a:schemeClr val="accent6">
              <a:lumMod val="75000"/>
            </a:schemeClr>
          </a:solidFill>
          <a:ln w="12700">
            <a:solidFill>
              <a:schemeClr val="bg1">
                <a:lumMod val="65000"/>
                <a:lumOff val="35000"/>
              </a:schemeClr>
            </a:solidFill>
          </a:ln>
          <a:effectLst>
            <a:glow rad="635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ysClr val="windowText" lastClr="000000"/>
                </a:solidFill>
                <a:latin typeface="Franklin Gothic Book" pitchFamily="34" charset="0"/>
                <a:cs typeface="Arial" pitchFamily="34" charset="0"/>
              </a:rPr>
              <a:t>PERUMAHAN KUMUH</a:t>
            </a:r>
            <a:endParaRPr lang="id-ID" b="1" dirty="0">
              <a:solidFill>
                <a:sysClr val="windowText" lastClr="000000"/>
              </a:solidFill>
              <a:latin typeface="Franklin Gothic Book" pitchFamily="34" charset="0"/>
              <a:cs typeface="Arial" pitchFamily="34" charset="0"/>
            </a:endParaRPr>
          </a:p>
        </p:txBody>
      </p:sp>
      <p:sp>
        <p:nvSpPr>
          <p:cNvPr id="19" name="Rectangle 18"/>
          <p:cNvSpPr>
            <a:spLocks noChangeArrowheads="1"/>
          </p:cNvSpPr>
          <p:nvPr/>
        </p:nvSpPr>
        <p:spPr bwMode="auto">
          <a:xfrm>
            <a:off x="3552825" y="5789613"/>
            <a:ext cx="5483225" cy="831850"/>
          </a:xfrm>
          <a:prstGeom prst="rect">
            <a:avLst/>
          </a:prstGeom>
          <a:noFill/>
          <a:ln w="9525">
            <a:noFill/>
            <a:miter lim="800000"/>
            <a:headEnd/>
            <a:tailEnd/>
          </a:ln>
        </p:spPr>
        <p:txBody>
          <a:bodyPr>
            <a:spAutoFit/>
          </a:bodyPr>
          <a:lstStyle/>
          <a:p>
            <a:pPr>
              <a:buClr>
                <a:srgbClr val="C00000"/>
              </a:buClr>
              <a:buSzPct val="100000"/>
            </a:pPr>
            <a:r>
              <a:rPr lang="id-ID" sz="1200" b="1">
                <a:latin typeface="Franklin Gothic Book" pitchFamily="34" charset="0"/>
              </a:rPr>
              <a:t>PERMUKIMAN </a:t>
            </a:r>
            <a:r>
              <a:rPr lang="id-ID" sz="1200">
                <a:latin typeface="Franklin Gothic Book" pitchFamily="34" charset="0"/>
              </a:rPr>
              <a:t>adalah Bagian dari lingkungan hunian yang terdiri atas lebih dari satu satuan perumahan yang mempunyai prasarana, sarana, utilitas umum, serta mempunyai penunjang kegiatan fungsi lain di kawasan perkotaan atau kawasan perdesaan.</a:t>
            </a:r>
          </a:p>
        </p:txBody>
      </p:sp>
      <p:sp>
        <p:nvSpPr>
          <p:cNvPr id="20" name="Rectangle 19"/>
          <p:cNvSpPr>
            <a:spLocks noChangeArrowheads="1"/>
          </p:cNvSpPr>
          <p:nvPr/>
        </p:nvSpPr>
        <p:spPr bwMode="auto">
          <a:xfrm>
            <a:off x="3552825" y="4860925"/>
            <a:ext cx="5357813" cy="646113"/>
          </a:xfrm>
          <a:prstGeom prst="rect">
            <a:avLst/>
          </a:prstGeom>
          <a:noFill/>
          <a:ln w="9525">
            <a:noFill/>
            <a:miter lim="800000"/>
            <a:headEnd/>
            <a:tailEnd/>
          </a:ln>
        </p:spPr>
        <p:txBody>
          <a:bodyPr>
            <a:spAutoFit/>
          </a:bodyPr>
          <a:lstStyle/>
          <a:p>
            <a:pPr>
              <a:buClr>
                <a:srgbClr val="C00000"/>
              </a:buClr>
              <a:buSzPct val="100000"/>
            </a:pPr>
            <a:r>
              <a:rPr lang="id-ID" sz="1200" b="1">
                <a:latin typeface="Franklin Gothic Book" pitchFamily="34" charset="0"/>
              </a:rPr>
              <a:t>PERMUKIMAN KUMUH </a:t>
            </a:r>
            <a:r>
              <a:rPr lang="id-ID" sz="1200">
                <a:latin typeface="Franklin Gothic Book" pitchFamily="34" charset="0"/>
              </a:rPr>
              <a:t>adalah Permukiman yang tidak layak huni karena ketidakteraturan bangunan, tingkat kepadatan bangunan yang tinggi, dan kualitas bangunan serta sarana dan prasarana yang tidak memenuhi syarat.</a:t>
            </a:r>
          </a:p>
        </p:txBody>
      </p:sp>
      <p:sp>
        <p:nvSpPr>
          <p:cNvPr id="22" name="Rectangle 21"/>
          <p:cNvSpPr>
            <a:spLocks noChangeArrowheads="1"/>
          </p:cNvSpPr>
          <p:nvPr/>
        </p:nvSpPr>
        <p:spPr bwMode="auto">
          <a:xfrm>
            <a:off x="3552825" y="1531938"/>
            <a:ext cx="5357813" cy="646112"/>
          </a:xfrm>
          <a:prstGeom prst="rect">
            <a:avLst/>
          </a:prstGeom>
          <a:noFill/>
          <a:ln w="9525">
            <a:noFill/>
            <a:miter lim="800000"/>
            <a:headEnd/>
            <a:tailEnd/>
          </a:ln>
        </p:spPr>
        <p:txBody>
          <a:bodyPr>
            <a:spAutoFit/>
          </a:bodyPr>
          <a:lstStyle/>
          <a:p>
            <a:pPr>
              <a:buClr>
                <a:srgbClr val="C00000"/>
              </a:buClr>
              <a:buSzPct val="100000"/>
            </a:pPr>
            <a:r>
              <a:rPr lang="id-ID" sz="1200" b="1">
                <a:latin typeface="Franklin Gothic Book" pitchFamily="34" charset="0"/>
              </a:rPr>
              <a:t>PERUMAHAN </a:t>
            </a:r>
            <a:r>
              <a:rPr lang="id-ID" sz="1200">
                <a:latin typeface="Franklin Gothic Book" pitchFamily="34" charset="0"/>
              </a:rPr>
              <a:t>adalah Kumpulan rumah sebagai bagian dari permukiman, baik perkotaan maupun perdesaan, yang dilengkapi dengan prasarana, sarana, dan utilitas umum sebagai hasil upaya pemenuhan rumah yang layak huni.</a:t>
            </a:r>
          </a:p>
        </p:txBody>
      </p:sp>
      <p:sp>
        <p:nvSpPr>
          <p:cNvPr id="23" name="Rectangle 22"/>
          <p:cNvSpPr>
            <a:spLocks noChangeArrowheads="1"/>
          </p:cNvSpPr>
          <p:nvPr/>
        </p:nvSpPr>
        <p:spPr bwMode="auto">
          <a:xfrm>
            <a:off x="3552825" y="2593975"/>
            <a:ext cx="5357813" cy="461963"/>
          </a:xfrm>
          <a:prstGeom prst="rect">
            <a:avLst/>
          </a:prstGeom>
          <a:noFill/>
          <a:ln w="9525">
            <a:noFill/>
            <a:miter lim="800000"/>
            <a:headEnd/>
            <a:tailEnd/>
          </a:ln>
        </p:spPr>
        <p:txBody>
          <a:bodyPr>
            <a:spAutoFit/>
          </a:bodyPr>
          <a:lstStyle/>
          <a:p>
            <a:pPr>
              <a:buClr>
                <a:srgbClr val="C00000"/>
              </a:buClr>
              <a:buSzPct val="100000"/>
            </a:pPr>
            <a:r>
              <a:rPr lang="id-ID" sz="1200" b="1">
                <a:latin typeface="Franklin Gothic Book" pitchFamily="34" charset="0"/>
              </a:rPr>
              <a:t>PERUMAHAN KUMUH </a:t>
            </a:r>
            <a:r>
              <a:rPr lang="id-ID" sz="1200">
                <a:latin typeface="Franklin Gothic Book" pitchFamily="34" charset="0"/>
              </a:rPr>
              <a:t>adalah Perumahan yang mengalami penurunan kualitas fungsi sebagai tempat hunian.</a:t>
            </a:r>
          </a:p>
        </p:txBody>
      </p:sp>
      <p:sp>
        <p:nvSpPr>
          <p:cNvPr id="24" name="Down Arrow 23"/>
          <p:cNvSpPr/>
          <p:nvPr/>
        </p:nvSpPr>
        <p:spPr>
          <a:xfrm flipV="1">
            <a:off x="1538288" y="5521325"/>
            <a:ext cx="571500" cy="285750"/>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id-ID" dirty="0">
              <a:latin typeface="Franklin Gothic Book" pitchFamily="34" charset="0"/>
              <a:cs typeface="Arial" pitchFamily="34" charset="0"/>
            </a:endParaRPr>
          </a:p>
        </p:txBody>
      </p:sp>
      <p:sp>
        <p:nvSpPr>
          <p:cNvPr id="27" name="Down Arrow 26"/>
          <p:cNvSpPr/>
          <p:nvPr/>
        </p:nvSpPr>
        <p:spPr>
          <a:xfrm>
            <a:off x="1538288" y="2209800"/>
            <a:ext cx="500062" cy="315913"/>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id-ID" dirty="0">
              <a:latin typeface="Franklin Gothic Book" pitchFamily="34" charset="0"/>
              <a:cs typeface="Arial" pitchFamily="34" charset="0"/>
            </a:endParaRPr>
          </a:p>
        </p:txBody>
      </p:sp>
      <p:sp>
        <p:nvSpPr>
          <p:cNvPr id="31" name="Pentagon 30"/>
          <p:cNvSpPr/>
          <p:nvPr/>
        </p:nvSpPr>
        <p:spPr>
          <a:xfrm>
            <a:off x="323850" y="3498850"/>
            <a:ext cx="1690688" cy="714375"/>
          </a:xfrm>
          <a:prstGeom prst="homePlate">
            <a:avLst/>
          </a:prstGeom>
          <a:solidFill>
            <a:srgbClr val="001F3E"/>
          </a:solid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200" b="1" dirty="0">
                <a:solidFill>
                  <a:schemeClr val="bg1"/>
                </a:solidFill>
                <a:latin typeface="Franklin Gothic Book" pitchFamily="34" charset="0"/>
              </a:rPr>
              <a:t>PENURUNAN KUALITAS TEMPAT HUNIAN</a:t>
            </a:r>
            <a:endParaRPr lang="id-ID" sz="1200" b="1" dirty="0">
              <a:solidFill>
                <a:schemeClr val="bg1"/>
              </a:solidFill>
              <a:latin typeface="Franklin Gothic Book" pitchFamily="34" charset="0"/>
            </a:endParaRPr>
          </a:p>
        </p:txBody>
      </p:sp>
      <p:sp>
        <p:nvSpPr>
          <p:cNvPr id="33" name="Down Arrow 32"/>
          <p:cNvSpPr/>
          <p:nvPr/>
        </p:nvSpPr>
        <p:spPr>
          <a:xfrm>
            <a:off x="823913" y="3187700"/>
            <a:ext cx="571500" cy="298450"/>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id-ID" dirty="0">
              <a:latin typeface="Franklin Gothic Book" pitchFamily="34" charset="0"/>
              <a:cs typeface="Arial" pitchFamily="34" charset="0"/>
            </a:endParaRPr>
          </a:p>
        </p:txBody>
      </p:sp>
      <p:sp>
        <p:nvSpPr>
          <p:cNvPr id="34" name="Down Arrow 33"/>
          <p:cNvSpPr/>
          <p:nvPr/>
        </p:nvSpPr>
        <p:spPr>
          <a:xfrm flipV="1">
            <a:off x="2395538" y="4575175"/>
            <a:ext cx="571500" cy="301625"/>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id-ID" dirty="0">
              <a:latin typeface="Franklin Gothic Book" pitchFamily="34" charset="0"/>
              <a:cs typeface="Arial" pitchFamily="34" charset="0"/>
            </a:endParaRPr>
          </a:p>
        </p:txBody>
      </p:sp>
      <p:sp>
        <p:nvSpPr>
          <p:cNvPr id="35" name="Rectangle 34"/>
          <p:cNvSpPr>
            <a:spLocks noChangeArrowheads="1"/>
          </p:cNvSpPr>
          <p:nvPr/>
        </p:nvSpPr>
        <p:spPr bwMode="auto">
          <a:xfrm>
            <a:off x="3467100" y="3856038"/>
            <a:ext cx="3929063" cy="712787"/>
          </a:xfrm>
          <a:prstGeom prst="rect">
            <a:avLst/>
          </a:prstGeom>
          <a:noFill/>
          <a:ln w="9525">
            <a:solidFill>
              <a:schemeClr val="tx1"/>
            </a:solidFill>
            <a:prstDash val="sysDash"/>
            <a:miter lim="800000"/>
            <a:headEnd/>
            <a:tailEnd/>
          </a:ln>
        </p:spPr>
        <p:txBody>
          <a:bodyPr tIns="0" bIns="0" anchor="ctr"/>
          <a:lstStyle/>
          <a:p>
            <a:pPr marL="182563" indent="-182563">
              <a:buSzPct val="100000"/>
              <a:buFont typeface="Arial" charset="0"/>
              <a:buChar char="●"/>
            </a:pPr>
            <a:r>
              <a:rPr lang="id-ID" sz="1200">
                <a:latin typeface="Franklin Gothic Book" pitchFamily="34" charset="0"/>
              </a:rPr>
              <a:t>Ketidakteraturan</a:t>
            </a:r>
            <a:r>
              <a:rPr lang="en-US" sz="1200">
                <a:latin typeface="Franklin Gothic Book" pitchFamily="34" charset="0"/>
              </a:rPr>
              <a:t> </a:t>
            </a:r>
            <a:r>
              <a:rPr lang="id-ID" sz="1200">
                <a:latin typeface="Franklin Gothic Book" pitchFamily="34" charset="0"/>
              </a:rPr>
              <a:t>bangunan</a:t>
            </a:r>
          </a:p>
          <a:p>
            <a:pPr marL="182563" indent="-182563">
              <a:buSzPct val="100000"/>
              <a:buFont typeface="Arial" charset="0"/>
              <a:buChar char="●"/>
            </a:pPr>
            <a:r>
              <a:rPr lang="id-ID" sz="1200">
                <a:latin typeface="Franklin Gothic Book" pitchFamily="34" charset="0"/>
              </a:rPr>
              <a:t>Tingkat kepadatan bangunan yang tinggi</a:t>
            </a:r>
          </a:p>
          <a:p>
            <a:pPr marL="182563" indent="-182563">
              <a:buSzPct val="100000"/>
              <a:buFont typeface="Arial" charset="0"/>
              <a:buChar char="●"/>
            </a:pPr>
            <a:r>
              <a:rPr lang="id-ID" sz="1200">
                <a:latin typeface="Franklin Gothic Book" pitchFamily="34" charset="0"/>
              </a:rPr>
              <a:t>Kualitas bangunan tidak memenuhi syarat</a:t>
            </a:r>
          </a:p>
          <a:p>
            <a:pPr marL="182563" indent="-182563">
              <a:buSzPct val="100000"/>
              <a:buFont typeface="Arial" charset="0"/>
              <a:buChar char="●"/>
            </a:pPr>
            <a:r>
              <a:rPr lang="id-ID" sz="1200">
                <a:latin typeface="Franklin Gothic Book" pitchFamily="34" charset="0"/>
              </a:rPr>
              <a:t>Kualitas sarana dan prasarana tidak memenuhi syarat</a:t>
            </a:r>
          </a:p>
        </p:txBody>
      </p:sp>
      <p:sp>
        <p:nvSpPr>
          <p:cNvPr id="32" name="Pentagon 31"/>
          <p:cNvSpPr/>
          <p:nvPr/>
        </p:nvSpPr>
        <p:spPr>
          <a:xfrm flipH="1">
            <a:off x="1752600" y="3856038"/>
            <a:ext cx="1714500" cy="714375"/>
          </a:xfrm>
          <a:prstGeom prst="homePlate">
            <a:avLst/>
          </a:prstGeom>
          <a:solidFill>
            <a:srgbClr val="001F3E"/>
          </a:solid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200" b="1" dirty="0">
                <a:solidFill>
                  <a:schemeClr val="bg1"/>
                </a:solidFill>
                <a:latin typeface="Franklin Gothic Book" pitchFamily="34" charset="0"/>
              </a:rPr>
              <a:t>PERMUKIMAN TIDAK LAYAK HUNI</a:t>
            </a:r>
            <a:endParaRPr lang="id-ID" sz="1200" b="1" dirty="0">
              <a:solidFill>
                <a:schemeClr val="bg1"/>
              </a:solidFill>
              <a:latin typeface="Franklin Gothic Book"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fade">
                                      <p:cBhvr>
                                        <p:cTn id="11" dur="500"/>
                                        <p:tgtEl>
                                          <p:spTgt spid="22"/>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wipe(up)">
                                      <p:cBhvr>
                                        <p:cTn id="16" dur="500"/>
                                        <p:tgtEl>
                                          <p:spTgt spid="27"/>
                                        </p:tgtEl>
                                      </p:cBhvr>
                                    </p:animEffect>
                                  </p:childTnLst>
                                </p:cTn>
                              </p:par>
                            </p:childTnLst>
                          </p:cTn>
                        </p:par>
                        <p:par>
                          <p:cTn id="17" fill="hold" nodeType="afterGroup">
                            <p:stCondLst>
                              <p:cond delay="500"/>
                            </p:stCondLst>
                            <p:childTnLst>
                              <p:par>
                                <p:cTn id="18" presetID="10" presetClass="entr" presetSubtype="0" fill="hold"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childTnLst>
                          </p:cTn>
                        </p:par>
                        <p:par>
                          <p:cTn id="21" fill="hold" nodeType="afterGroup">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up)">
                                      <p:cBhvr>
                                        <p:cTn id="29" dur="500"/>
                                        <p:tgtEl>
                                          <p:spTgt spid="33"/>
                                        </p:tgtEl>
                                      </p:cBhvr>
                                    </p:animEffect>
                                  </p:childTnLst>
                                </p:cTn>
                              </p:par>
                            </p:childTnLst>
                          </p:cTn>
                        </p:par>
                        <p:par>
                          <p:cTn id="30" fill="hold" nodeType="afterGroup">
                            <p:stCondLst>
                              <p:cond delay="500"/>
                            </p:stCondLst>
                            <p:childTnLst>
                              <p:par>
                                <p:cTn id="31" presetID="22" presetClass="entr" presetSubtype="8"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wipe(left)">
                                      <p:cBhvr>
                                        <p:cTn id="33" dur="500"/>
                                        <p:tgtEl>
                                          <p:spTgt spid="31"/>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500"/>
                                        <p:tgtEl>
                                          <p:spTgt spid="6"/>
                                        </p:tgtEl>
                                      </p:cBhvr>
                                    </p:animEffect>
                                  </p:childTnLst>
                                </p:cTn>
                              </p:par>
                            </p:childTnLst>
                          </p:cTn>
                        </p:par>
                        <p:par>
                          <p:cTn id="39" fill="hold" nodeType="afterGroup">
                            <p:stCondLst>
                              <p:cond delay="500"/>
                            </p:stCondLst>
                            <p:childTnLst>
                              <p:par>
                                <p:cTn id="40" presetID="10" presetClass="entr" presetSubtype="0"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down)">
                                      <p:cBhvr>
                                        <p:cTn id="47" dur="500"/>
                                        <p:tgtEl>
                                          <p:spTgt spid="24"/>
                                        </p:tgtEl>
                                      </p:cBhvr>
                                    </p:animEffect>
                                  </p:childTnLst>
                                </p:cTn>
                              </p:par>
                            </p:childTnLst>
                          </p:cTn>
                        </p:par>
                        <p:par>
                          <p:cTn id="48" fill="hold" nodeType="afterGroup">
                            <p:stCondLst>
                              <p:cond delay="500"/>
                            </p:stCondLst>
                            <p:childTnLst>
                              <p:par>
                                <p:cTn id="49" presetID="10" presetClass="entr" presetSubtype="0" fill="hold" nodeType="after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500"/>
                                        <p:tgtEl>
                                          <p:spTgt spid="7"/>
                                        </p:tgtEl>
                                      </p:cBhvr>
                                    </p:animEffect>
                                  </p:childTnLst>
                                </p:cTn>
                              </p:par>
                            </p:childTnLst>
                          </p:cTn>
                        </p:par>
                        <p:par>
                          <p:cTn id="52" fill="hold" nodeType="afterGroup">
                            <p:stCondLst>
                              <p:cond delay="1000"/>
                            </p:stCondLst>
                            <p:childTnLst>
                              <p:par>
                                <p:cTn id="53" presetID="10" presetClass="entr" presetSubtype="0"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22" presetClass="entr" presetSubtype="4" fill="hold" grpId="0" nodeType="clickEffect">
                                  <p:stCondLst>
                                    <p:cond delay="0"/>
                                  </p:stCondLst>
                                  <p:childTnLst>
                                    <p:set>
                                      <p:cBhvr>
                                        <p:cTn id="59" dur="1" fill="hold">
                                          <p:stCondLst>
                                            <p:cond delay="0"/>
                                          </p:stCondLst>
                                        </p:cTn>
                                        <p:tgtEl>
                                          <p:spTgt spid="34"/>
                                        </p:tgtEl>
                                        <p:attrNameLst>
                                          <p:attrName>style.visibility</p:attrName>
                                        </p:attrNameLst>
                                      </p:cBhvr>
                                      <p:to>
                                        <p:strVal val="visible"/>
                                      </p:to>
                                    </p:set>
                                    <p:animEffect transition="in" filter="wipe(down)">
                                      <p:cBhvr>
                                        <p:cTn id="60" dur="500"/>
                                        <p:tgtEl>
                                          <p:spTgt spid="34"/>
                                        </p:tgtEl>
                                      </p:cBhvr>
                                    </p:animEffect>
                                  </p:childTnLst>
                                </p:cTn>
                              </p:par>
                            </p:childTnLst>
                          </p:cTn>
                        </p:par>
                        <p:par>
                          <p:cTn id="61" fill="hold" nodeType="afterGroup">
                            <p:stCondLst>
                              <p:cond delay="500"/>
                            </p:stCondLst>
                            <p:childTnLst>
                              <p:par>
                                <p:cTn id="62" presetID="22" presetClass="entr" presetSubtype="2" fill="hold" grpId="0" nodeType="after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wipe(right)">
                                      <p:cBhvr>
                                        <p:cTn id="64" dur="500"/>
                                        <p:tgtEl>
                                          <p:spTgt spid="32"/>
                                        </p:tgtEl>
                                      </p:cBhvr>
                                    </p:animEffect>
                                  </p:childTnLst>
                                </p:cTn>
                              </p:par>
                            </p:childTnLst>
                          </p:cTn>
                        </p:par>
                        <p:par>
                          <p:cTn id="65" fill="hold" nodeType="afterGroup">
                            <p:stCondLst>
                              <p:cond delay="1000"/>
                            </p:stCondLst>
                            <p:childTnLst>
                              <p:par>
                                <p:cTn id="66" presetID="22" presetClass="entr" presetSubtype="8" fill="hold" grpId="0" nodeType="afterEffect">
                                  <p:stCondLst>
                                    <p:cond delay="0"/>
                                  </p:stCondLst>
                                  <p:childTnLst>
                                    <p:set>
                                      <p:cBhvr>
                                        <p:cTn id="67" dur="1" fill="hold">
                                          <p:stCondLst>
                                            <p:cond delay="0"/>
                                          </p:stCondLst>
                                        </p:cTn>
                                        <p:tgtEl>
                                          <p:spTgt spid="35">
                                            <p:bg/>
                                          </p:spTgt>
                                        </p:tgtEl>
                                        <p:attrNameLst>
                                          <p:attrName>style.visibility</p:attrName>
                                        </p:attrNameLst>
                                      </p:cBhvr>
                                      <p:to>
                                        <p:strVal val="visible"/>
                                      </p:to>
                                    </p:set>
                                    <p:animEffect transition="in" filter="wipe(left)">
                                      <p:cBhvr>
                                        <p:cTn id="68" dur="1000"/>
                                        <p:tgtEl>
                                          <p:spTgt spid="35">
                                            <p:bg/>
                                          </p:spTgt>
                                        </p:tgtEl>
                                      </p:cBhvr>
                                    </p:animEffect>
                                  </p:childTnLst>
                                </p:cTn>
                              </p:par>
                            </p:childTnLst>
                          </p:cTn>
                        </p:par>
                        <p:par>
                          <p:cTn id="69" fill="hold" nodeType="afterGroup">
                            <p:stCondLst>
                              <p:cond delay="2000"/>
                            </p:stCondLst>
                            <p:childTnLst>
                              <p:par>
                                <p:cTn id="70" presetID="22" presetClass="entr" presetSubtype="8" fill="hold" grpId="0" nodeType="afterEffect">
                                  <p:stCondLst>
                                    <p:cond delay="0"/>
                                  </p:stCondLst>
                                  <p:childTnLst>
                                    <p:set>
                                      <p:cBhvr>
                                        <p:cTn id="71" dur="1" fill="hold">
                                          <p:stCondLst>
                                            <p:cond delay="0"/>
                                          </p:stCondLst>
                                        </p:cTn>
                                        <p:tgtEl>
                                          <p:spTgt spid="35">
                                            <p:txEl>
                                              <p:pRg st="0" end="0"/>
                                            </p:txEl>
                                          </p:spTgt>
                                        </p:tgtEl>
                                        <p:attrNameLst>
                                          <p:attrName>style.visibility</p:attrName>
                                        </p:attrNameLst>
                                      </p:cBhvr>
                                      <p:to>
                                        <p:strVal val="visible"/>
                                      </p:to>
                                    </p:set>
                                    <p:animEffect transition="in" filter="wipe(left)">
                                      <p:cBhvr>
                                        <p:cTn id="72" dur="1000"/>
                                        <p:tgtEl>
                                          <p:spTgt spid="35">
                                            <p:txEl>
                                              <p:pRg st="0" end="0"/>
                                            </p:txEl>
                                          </p:spTgt>
                                        </p:tgtEl>
                                      </p:cBhvr>
                                    </p:animEffect>
                                  </p:childTnLst>
                                </p:cTn>
                              </p:par>
                            </p:childTnLst>
                          </p:cTn>
                        </p:par>
                        <p:par>
                          <p:cTn id="73" fill="hold" nodeType="afterGroup">
                            <p:stCondLst>
                              <p:cond delay="3000"/>
                            </p:stCondLst>
                            <p:childTnLst>
                              <p:par>
                                <p:cTn id="74" presetID="22" presetClass="entr" presetSubtype="8" fill="hold" grpId="0" nodeType="afterEffect">
                                  <p:stCondLst>
                                    <p:cond delay="0"/>
                                  </p:stCondLst>
                                  <p:childTnLst>
                                    <p:set>
                                      <p:cBhvr>
                                        <p:cTn id="75" dur="1" fill="hold">
                                          <p:stCondLst>
                                            <p:cond delay="0"/>
                                          </p:stCondLst>
                                        </p:cTn>
                                        <p:tgtEl>
                                          <p:spTgt spid="35">
                                            <p:txEl>
                                              <p:pRg st="1" end="1"/>
                                            </p:txEl>
                                          </p:spTgt>
                                        </p:tgtEl>
                                        <p:attrNameLst>
                                          <p:attrName>style.visibility</p:attrName>
                                        </p:attrNameLst>
                                      </p:cBhvr>
                                      <p:to>
                                        <p:strVal val="visible"/>
                                      </p:to>
                                    </p:set>
                                    <p:animEffect transition="in" filter="wipe(left)">
                                      <p:cBhvr>
                                        <p:cTn id="76" dur="1000"/>
                                        <p:tgtEl>
                                          <p:spTgt spid="35">
                                            <p:txEl>
                                              <p:pRg st="1" end="1"/>
                                            </p:txEl>
                                          </p:spTgt>
                                        </p:tgtEl>
                                      </p:cBhvr>
                                    </p:animEffect>
                                  </p:childTnLst>
                                </p:cTn>
                              </p:par>
                            </p:childTnLst>
                          </p:cTn>
                        </p:par>
                        <p:par>
                          <p:cTn id="77" fill="hold" nodeType="afterGroup">
                            <p:stCondLst>
                              <p:cond delay="4000"/>
                            </p:stCondLst>
                            <p:childTnLst>
                              <p:par>
                                <p:cTn id="78" presetID="22" presetClass="entr" presetSubtype="8" fill="hold" grpId="0" nodeType="afterEffect">
                                  <p:stCondLst>
                                    <p:cond delay="0"/>
                                  </p:stCondLst>
                                  <p:childTnLst>
                                    <p:set>
                                      <p:cBhvr>
                                        <p:cTn id="79" dur="1" fill="hold">
                                          <p:stCondLst>
                                            <p:cond delay="0"/>
                                          </p:stCondLst>
                                        </p:cTn>
                                        <p:tgtEl>
                                          <p:spTgt spid="35">
                                            <p:txEl>
                                              <p:pRg st="2" end="2"/>
                                            </p:txEl>
                                          </p:spTgt>
                                        </p:tgtEl>
                                        <p:attrNameLst>
                                          <p:attrName>style.visibility</p:attrName>
                                        </p:attrNameLst>
                                      </p:cBhvr>
                                      <p:to>
                                        <p:strVal val="visible"/>
                                      </p:to>
                                    </p:set>
                                    <p:animEffect transition="in" filter="wipe(left)">
                                      <p:cBhvr>
                                        <p:cTn id="80" dur="1000"/>
                                        <p:tgtEl>
                                          <p:spTgt spid="35">
                                            <p:txEl>
                                              <p:pRg st="2" end="2"/>
                                            </p:txEl>
                                          </p:spTgt>
                                        </p:tgtEl>
                                      </p:cBhvr>
                                    </p:animEffect>
                                  </p:childTnLst>
                                </p:cTn>
                              </p:par>
                            </p:childTnLst>
                          </p:cTn>
                        </p:par>
                        <p:par>
                          <p:cTn id="81" fill="hold" nodeType="afterGroup">
                            <p:stCondLst>
                              <p:cond delay="5000"/>
                            </p:stCondLst>
                            <p:childTnLst>
                              <p:par>
                                <p:cTn id="82" presetID="22" presetClass="entr" presetSubtype="8" fill="hold" grpId="0" nodeType="afterEffect">
                                  <p:stCondLst>
                                    <p:cond delay="0"/>
                                  </p:stCondLst>
                                  <p:childTnLst>
                                    <p:set>
                                      <p:cBhvr>
                                        <p:cTn id="83" dur="1" fill="hold">
                                          <p:stCondLst>
                                            <p:cond delay="0"/>
                                          </p:stCondLst>
                                        </p:cTn>
                                        <p:tgtEl>
                                          <p:spTgt spid="35">
                                            <p:txEl>
                                              <p:pRg st="3" end="3"/>
                                            </p:txEl>
                                          </p:spTgt>
                                        </p:tgtEl>
                                        <p:attrNameLst>
                                          <p:attrName>style.visibility</p:attrName>
                                        </p:attrNameLst>
                                      </p:cBhvr>
                                      <p:to>
                                        <p:strVal val="visible"/>
                                      </p:to>
                                    </p:set>
                                    <p:animEffect transition="in" filter="wipe(left)">
                                      <p:cBhvr>
                                        <p:cTn id="84" dur="1000"/>
                                        <p:tgtEl>
                                          <p:spTgt spid="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2" grpId="0"/>
      <p:bldP spid="23" grpId="0"/>
      <p:bldP spid="24" grpId="0" animBg="1"/>
      <p:bldP spid="27" grpId="0" animBg="1"/>
      <p:bldP spid="31" grpId="0" animBg="1"/>
      <p:bldP spid="33" grpId="0" animBg="1"/>
      <p:bldP spid="34" grpId="0" animBg="1"/>
      <p:bldP spid="35" grpId="0" build="p" animBg="1"/>
      <p:bldP spid="3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05260" y="1126373"/>
            <a:ext cx="2808311" cy="24962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6" name="TextBox 35"/>
          <p:cNvSpPr txBox="1"/>
          <p:nvPr/>
        </p:nvSpPr>
        <p:spPr>
          <a:xfrm>
            <a:off x="170304" y="3657600"/>
            <a:ext cx="2810431" cy="492420"/>
          </a:xfrm>
          <a:prstGeom prst="rect">
            <a:avLst/>
          </a:prstGeom>
          <a:noFill/>
        </p:spPr>
        <p:txBody>
          <a:bodyPr wrap="square" lIns="121899" tIns="60949" rIns="121899" bIns="60949" rtlCol="0">
            <a:spAutoFit/>
          </a:bodyPr>
          <a:lstStyle/>
          <a:p>
            <a:r>
              <a:rPr lang="id-ID" sz="800" i="1" dirty="0">
                <a:latin typeface="Arial" pitchFamily="34" charset="0"/>
                <a:cs typeface="Arial" pitchFamily="34" charset="0"/>
              </a:rPr>
              <a:t>Sumber: http://www.antaranews.com/berita/394765/kementerian-pu-tangani-171-kawasan-kumuh-2013</a:t>
            </a:r>
          </a:p>
        </p:txBody>
      </p:sp>
      <p:pic>
        <p:nvPicPr>
          <p:cNvPr id="2052" name="Picture 4" descr="https://hasanzainuddin.files.wordpress.com/2012/09/kumuh1.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26934" y="4059735"/>
            <a:ext cx="2787121" cy="24809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38" name="TextBox 37"/>
          <p:cNvSpPr txBox="1"/>
          <p:nvPr/>
        </p:nvSpPr>
        <p:spPr>
          <a:xfrm>
            <a:off x="359312" y="6119220"/>
            <a:ext cx="2497741" cy="307754"/>
          </a:xfrm>
          <a:prstGeom prst="rect">
            <a:avLst/>
          </a:prstGeom>
          <a:solidFill>
            <a:srgbClr val="BFBFBF">
              <a:alpha val="74118"/>
            </a:srgbClr>
          </a:solidFill>
        </p:spPr>
        <p:txBody>
          <a:bodyPr wrap="square" lIns="121899" tIns="60949" rIns="121899" bIns="60949" rtlCol="0">
            <a:spAutoFit/>
          </a:bodyPr>
          <a:lstStyle/>
          <a:p>
            <a:pPr algn="ctr"/>
            <a:r>
              <a:rPr lang="id-ID" sz="1200" b="1" dirty="0">
                <a:latin typeface="Arial" pitchFamily="34" charset="0"/>
                <a:cs typeface="Arial" pitchFamily="34" charset="0"/>
              </a:rPr>
              <a:t>Banjarmasin</a:t>
            </a:r>
          </a:p>
        </p:txBody>
      </p:sp>
      <p:sp>
        <p:nvSpPr>
          <p:cNvPr id="39" name="TextBox 38"/>
          <p:cNvSpPr txBox="1"/>
          <p:nvPr/>
        </p:nvSpPr>
        <p:spPr>
          <a:xfrm>
            <a:off x="226934" y="6542540"/>
            <a:ext cx="2810431" cy="492420"/>
          </a:xfrm>
          <a:prstGeom prst="rect">
            <a:avLst/>
          </a:prstGeom>
          <a:noFill/>
        </p:spPr>
        <p:txBody>
          <a:bodyPr wrap="square" lIns="121899" tIns="60949" rIns="121899" bIns="60949" rtlCol="0">
            <a:spAutoFit/>
          </a:bodyPr>
          <a:lstStyle/>
          <a:p>
            <a:r>
              <a:rPr lang="id-ID" sz="800" i="1" dirty="0">
                <a:latin typeface="Arial" pitchFamily="34" charset="0"/>
                <a:cs typeface="Arial" pitchFamily="34" charset="0"/>
              </a:rPr>
              <a:t>Sumber:https://hasanzainuddin.wordpress.com/2012/09/07/banjarbakula-solusi-atasi-keruwetan-kota-banjarmasin/</a:t>
            </a:r>
          </a:p>
        </p:txBody>
      </p:sp>
      <p:pic>
        <p:nvPicPr>
          <p:cNvPr id="2054" name="Picture 6" descr="http://images1.rri.co.id/thumbs/berita_225092_800x600_KBRN.jpg"/>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6458441" y="1029846"/>
            <a:ext cx="2602780" cy="26027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41" name="TextBox 40"/>
          <p:cNvSpPr txBox="1"/>
          <p:nvPr/>
        </p:nvSpPr>
        <p:spPr>
          <a:xfrm>
            <a:off x="6533120" y="3276600"/>
            <a:ext cx="2497741" cy="307754"/>
          </a:xfrm>
          <a:prstGeom prst="rect">
            <a:avLst/>
          </a:prstGeom>
          <a:solidFill>
            <a:srgbClr val="BFBFBF">
              <a:alpha val="74118"/>
            </a:srgbClr>
          </a:solidFill>
        </p:spPr>
        <p:txBody>
          <a:bodyPr wrap="square" lIns="121899" tIns="60949" rIns="121899" bIns="60949" rtlCol="0">
            <a:spAutoFit/>
          </a:bodyPr>
          <a:lstStyle/>
          <a:p>
            <a:pPr algn="ctr"/>
            <a:r>
              <a:rPr lang="id-ID" sz="1200" b="1" dirty="0">
                <a:latin typeface="Arial" pitchFamily="34" charset="0"/>
                <a:cs typeface="Arial" pitchFamily="34" charset="0"/>
              </a:rPr>
              <a:t>Aceh</a:t>
            </a:r>
          </a:p>
        </p:txBody>
      </p:sp>
      <p:sp>
        <p:nvSpPr>
          <p:cNvPr id="42" name="TextBox 41"/>
          <p:cNvSpPr txBox="1"/>
          <p:nvPr/>
        </p:nvSpPr>
        <p:spPr>
          <a:xfrm>
            <a:off x="6489777" y="3633718"/>
            <a:ext cx="2810431" cy="538587"/>
          </a:xfrm>
          <a:prstGeom prst="rect">
            <a:avLst/>
          </a:prstGeom>
          <a:noFill/>
        </p:spPr>
        <p:txBody>
          <a:bodyPr wrap="square" lIns="121899" tIns="60949" rIns="121899" bIns="60949" rtlCol="0">
            <a:spAutoFit/>
          </a:bodyPr>
          <a:lstStyle/>
          <a:p>
            <a:r>
              <a:rPr lang="id-ID" sz="900" i="1" dirty="0">
                <a:latin typeface="Arial" pitchFamily="34" charset="0"/>
                <a:cs typeface="Arial" pitchFamily="34" charset="0"/>
              </a:rPr>
              <a:t>Sumber:http://rri.co.id/post/berita/225092/daerah/tahun_2019_provinsi_aceh_ditargetkan_bebas_dari_kawasan_kumuh.html</a:t>
            </a:r>
          </a:p>
        </p:txBody>
      </p:sp>
      <p:pic>
        <p:nvPicPr>
          <p:cNvPr id="2056" name="Picture 8" descr="http://2.bp.blogspot.com/-CdoL4TZb-tw/Vi81V30qBOI/AAAAAAAACOY/2YJi0MlKFtw/s1600/IMG_7307.JPG"/>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6390087" y="3949178"/>
            <a:ext cx="2712985" cy="24516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44" name="TextBox 43"/>
          <p:cNvSpPr txBox="1"/>
          <p:nvPr/>
        </p:nvSpPr>
        <p:spPr>
          <a:xfrm>
            <a:off x="6364649" y="6488552"/>
            <a:ext cx="2810431" cy="492420"/>
          </a:xfrm>
          <a:prstGeom prst="rect">
            <a:avLst/>
          </a:prstGeom>
          <a:noFill/>
        </p:spPr>
        <p:txBody>
          <a:bodyPr wrap="square" lIns="121899" tIns="60949" rIns="121899" bIns="60949" rtlCol="0">
            <a:spAutoFit/>
          </a:bodyPr>
          <a:lstStyle/>
          <a:p>
            <a:r>
              <a:rPr lang="id-ID" sz="800" i="1" dirty="0">
                <a:latin typeface="Arial" pitchFamily="34" charset="0"/>
                <a:cs typeface="Arial" pitchFamily="34" charset="0"/>
              </a:rPr>
              <a:t>Sumber:http://p2kp-sumsel.blogspot.co.id/2015/10/kelurahan-kemang-agung-menjadi-icon.html</a:t>
            </a:r>
          </a:p>
        </p:txBody>
      </p:sp>
      <p:sp>
        <p:nvSpPr>
          <p:cNvPr id="45" name="TextBox 44"/>
          <p:cNvSpPr txBox="1"/>
          <p:nvPr/>
        </p:nvSpPr>
        <p:spPr>
          <a:xfrm>
            <a:off x="6489777" y="6072593"/>
            <a:ext cx="2497741" cy="307754"/>
          </a:xfrm>
          <a:prstGeom prst="rect">
            <a:avLst/>
          </a:prstGeom>
          <a:solidFill>
            <a:srgbClr val="BFBFBF">
              <a:alpha val="74118"/>
            </a:srgbClr>
          </a:solidFill>
        </p:spPr>
        <p:txBody>
          <a:bodyPr wrap="square" lIns="121899" tIns="60949" rIns="121899" bIns="60949" rtlCol="0">
            <a:spAutoFit/>
          </a:bodyPr>
          <a:lstStyle/>
          <a:p>
            <a:pPr algn="ctr"/>
            <a:r>
              <a:rPr lang="id-ID" sz="1200" b="1" dirty="0">
                <a:latin typeface="Arial" pitchFamily="34" charset="0"/>
                <a:cs typeface="Arial" pitchFamily="34" charset="0"/>
              </a:rPr>
              <a:t>Palembang</a:t>
            </a:r>
          </a:p>
        </p:txBody>
      </p:sp>
      <p:sp>
        <p:nvSpPr>
          <p:cNvPr id="2" name="TextBox 1"/>
          <p:cNvSpPr txBox="1"/>
          <p:nvPr/>
        </p:nvSpPr>
        <p:spPr>
          <a:xfrm>
            <a:off x="2298632" y="152401"/>
            <a:ext cx="4757542" cy="800197"/>
          </a:xfrm>
          <a:prstGeom prst="rect">
            <a:avLst/>
          </a:prstGeom>
          <a:noFill/>
        </p:spPr>
        <p:txBody>
          <a:bodyPr wrap="none" lIns="121899" tIns="60949" rIns="121899" bIns="60949" rtlCol="0">
            <a:spAutoFit/>
          </a:bodyPr>
          <a:lstStyle/>
          <a:p>
            <a:pPr algn="ctr"/>
            <a:r>
              <a:rPr lang="id-ID" sz="4400" b="1" dirty="0" smtClean="0">
                <a:solidFill>
                  <a:schemeClr val="bg1"/>
                </a:solidFill>
              </a:rPr>
              <a:t>Potret Kekumuhan </a:t>
            </a:r>
            <a:endParaRPr lang="id-ID" sz="4400" b="1" dirty="0">
              <a:solidFill>
                <a:schemeClr val="bg1"/>
              </a:solidFill>
            </a:endParaRPr>
          </a:p>
        </p:txBody>
      </p:sp>
      <p:sp>
        <p:nvSpPr>
          <p:cNvPr id="3" name="TextBox 2"/>
          <p:cNvSpPr txBox="1"/>
          <p:nvPr/>
        </p:nvSpPr>
        <p:spPr>
          <a:xfrm>
            <a:off x="3095734" y="1143000"/>
            <a:ext cx="3419872" cy="4093406"/>
          </a:xfrm>
          <a:prstGeom prst="rect">
            <a:avLst/>
          </a:prstGeom>
          <a:noFill/>
        </p:spPr>
        <p:txBody>
          <a:bodyPr wrap="square" lIns="121899" tIns="60949" rIns="121899" bIns="60949" rtlCol="0">
            <a:spAutoFit/>
          </a:bodyPr>
          <a:lstStyle/>
          <a:p>
            <a:r>
              <a:rPr lang="id-ID" sz="1500" dirty="0" smtClean="0"/>
              <a:t>Permukiman kumuh merupakan </a:t>
            </a:r>
            <a:r>
              <a:rPr lang="id-ID" sz="1500" b="1" dirty="0" smtClean="0"/>
              <a:t>gejala</a:t>
            </a:r>
            <a:r>
              <a:rPr lang="id-ID" sz="1500" dirty="0" smtClean="0"/>
              <a:t> dari:</a:t>
            </a:r>
          </a:p>
          <a:p>
            <a:pPr marL="280988" indent="-280988">
              <a:buFont typeface="+mj-lt"/>
              <a:buAutoNum type="alphaLcPeriod"/>
            </a:pPr>
            <a:r>
              <a:rPr lang="id-ID" sz="1500" dirty="0" smtClean="0"/>
              <a:t>Ketimpangan desa dan kota, mengakibatkan terjadinya </a:t>
            </a:r>
            <a:r>
              <a:rPr lang="id-ID" sz="1500" dirty="0" smtClean="0">
                <a:sym typeface="Wingdings"/>
              </a:rPr>
              <a:t>urbanisasi </a:t>
            </a:r>
            <a:r>
              <a:rPr lang="en-US" sz="1500" dirty="0" smtClean="0">
                <a:sym typeface="Wingdings"/>
              </a:rPr>
              <a:t> </a:t>
            </a:r>
            <a:r>
              <a:rPr lang="en-US" sz="1500" dirty="0" err="1" smtClean="0">
                <a:sym typeface="Wingdings"/>
              </a:rPr>
              <a:t>dari</a:t>
            </a:r>
            <a:r>
              <a:rPr lang="en-US" sz="1500" dirty="0" smtClean="0">
                <a:sym typeface="Wingdings"/>
              </a:rPr>
              <a:t> </a:t>
            </a:r>
            <a:r>
              <a:rPr lang="id-ID" sz="1500" i="1" dirty="0" smtClean="0">
                <a:sym typeface="Wingdings"/>
              </a:rPr>
              <a:t>Unskilled Labor</a:t>
            </a:r>
            <a:endParaRPr lang="id-ID" sz="1500" i="1" dirty="0" smtClean="0"/>
          </a:p>
          <a:p>
            <a:pPr marL="280988" indent="-280988">
              <a:buFont typeface="+mj-lt"/>
              <a:buAutoNum type="alphaLcPeriod"/>
            </a:pPr>
            <a:r>
              <a:rPr lang="id-ID" sz="1500" dirty="0" smtClean="0"/>
              <a:t>Kurangnya akses MBR terhadap ruang/lahan/rumah yang layak &amp; terjangkau (sewa/milik)</a:t>
            </a:r>
          </a:p>
          <a:p>
            <a:pPr marL="280988" indent="-280988">
              <a:buFont typeface="+mj-lt"/>
              <a:buAutoNum type="alphaLcPeriod"/>
            </a:pPr>
            <a:r>
              <a:rPr lang="id-ID" sz="1500" dirty="0" smtClean="0"/>
              <a:t>Ketidakmampuan penyediaan infrastruktur dasar</a:t>
            </a:r>
          </a:p>
          <a:p>
            <a:pPr marL="280988" indent="-280988">
              <a:buFont typeface="+mj-lt"/>
              <a:buAutoNum type="alphaLcPeriod"/>
            </a:pPr>
            <a:r>
              <a:rPr lang="id-ID" sz="1500" dirty="0" smtClean="0"/>
              <a:t>Ketidakpahaman/ketidakpatuhan pada standar</a:t>
            </a:r>
          </a:p>
          <a:p>
            <a:pPr marL="280988" indent="-280988">
              <a:buFont typeface="+mj-lt"/>
              <a:buAutoNum type="alphaLcPeriod"/>
            </a:pPr>
            <a:r>
              <a:rPr lang="id-ID" sz="1500" dirty="0" smtClean="0"/>
              <a:t>Lemahnya Perilaku Hidup Bersih &amp; Sehat</a:t>
            </a:r>
          </a:p>
          <a:p>
            <a:pPr marL="280988" indent="-280988">
              <a:buFont typeface="+mj-lt"/>
              <a:buAutoNum type="alphaLcPeriod"/>
            </a:pPr>
            <a:r>
              <a:rPr lang="id-ID" sz="1500" dirty="0" smtClean="0"/>
              <a:t>Lemahnya penegakan hukum</a:t>
            </a:r>
          </a:p>
          <a:p>
            <a:pPr marL="280988" indent="-280988">
              <a:buFont typeface="+mj-lt"/>
              <a:buAutoNum type="alphaLcPeriod"/>
            </a:pPr>
            <a:r>
              <a:rPr lang="id-ID" sz="1500" dirty="0" smtClean="0"/>
              <a:t>Pembiaran dalam jangka waktu lama</a:t>
            </a:r>
          </a:p>
          <a:p>
            <a:pPr marL="380933" indent="-380933">
              <a:buFont typeface="Arial"/>
              <a:buChar char="•"/>
            </a:pPr>
            <a:endParaRPr lang="id-ID" sz="1800" dirty="0"/>
          </a:p>
        </p:txBody>
      </p:sp>
      <p:sp>
        <p:nvSpPr>
          <p:cNvPr id="17" name="TextBox 16"/>
          <p:cNvSpPr txBox="1"/>
          <p:nvPr/>
        </p:nvSpPr>
        <p:spPr>
          <a:xfrm>
            <a:off x="360545" y="3124200"/>
            <a:ext cx="2497741" cy="307754"/>
          </a:xfrm>
          <a:prstGeom prst="rect">
            <a:avLst/>
          </a:prstGeom>
          <a:solidFill>
            <a:srgbClr val="BFBFBF">
              <a:alpha val="74118"/>
            </a:srgbClr>
          </a:solidFill>
        </p:spPr>
        <p:txBody>
          <a:bodyPr wrap="square" lIns="121899" tIns="60949" rIns="121899" bIns="60949" rtlCol="0">
            <a:spAutoFit/>
          </a:bodyPr>
          <a:lstStyle/>
          <a:p>
            <a:pPr algn="ctr"/>
            <a:r>
              <a:rPr lang="en-US" sz="1200" b="1" dirty="0" smtClean="0">
                <a:latin typeface="Arial" pitchFamily="34" charset="0"/>
                <a:cs typeface="Arial" pitchFamily="34" charset="0"/>
              </a:rPr>
              <a:t>Jakarta</a:t>
            </a:r>
            <a:endParaRPr lang="id-ID" sz="1200" b="1" dirty="0">
              <a:latin typeface="Arial" pitchFamily="34" charset="0"/>
              <a:cs typeface="Arial" pitchFamily="34" charset="0"/>
            </a:endParaRPr>
          </a:p>
        </p:txBody>
      </p:sp>
      <p:sp>
        <p:nvSpPr>
          <p:cNvPr id="4" name="Right Brace 3"/>
          <p:cNvSpPr/>
          <p:nvPr/>
        </p:nvSpPr>
        <p:spPr>
          <a:xfrm rot="5400000">
            <a:off x="4440837" y="3830820"/>
            <a:ext cx="490985" cy="2972574"/>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d-ID"/>
          </a:p>
        </p:txBody>
      </p:sp>
      <p:sp>
        <p:nvSpPr>
          <p:cNvPr id="5" name="TextBox 4"/>
          <p:cNvSpPr txBox="1"/>
          <p:nvPr/>
        </p:nvSpPr>
        <p:spPr>
          <a:xfrm>
            <a:off x="3214678" y="5669837"/>
            <a:ext cx="2972575" cy="830997"/>
          </a:xfrm>
          <a:prstGeom prst="rect">
            <a:avLst/>
          </a:prstGeom>
          <a:noFill/>
        </p:spPr>
        <p:txBody>
          <a:bodyPr wrap="square" rtlCol="0">
            <a:spAutoFit/>
          </a:bodyPr>
          <a:lstStyle/>
          <a:p>
            <a:pPr algn="ctr"/>
            <a:r>
              <a:rPr lang="en-US" sz="1600" b="1" dirty="0" err="1" smtClean="0"/>
              <a:t>Kekumuhan</a:t>
            </a:r>
            <a:r>
              <a:rPr lang="en-US" sz="1600" b="1" dirty="0" smtClean="0"/>
              <a:t> </a:t>
            </a:r>
            <a:r>
              <a:rPr lang="en-US" sz="1600" b="1" dirty="0" err="1" smtClean="0"/>
              <a:t>adalah</a:t>
            </a:r>
            <a:r>
              <a:rPr lang="en-US" sz="1600" b="1" dirty="0" smtClean="0"/>
              <a:t> </a:t>
            </a:r>
            <a:r>
              <a:rPr lang="en-US" sz="1600" b="1" dirty="0" err="1" smtClean="0"/>
              <a:t>akumulasi</a:t>
            </a:r>
            <a:r>
              <a:rPr lang="en-US" sz="1600" b="1" dirty="0" smtClean="0"/>
              <a:t> </a:t>
            </a:r>
            <a:r>
              <a:rPr lang="en-US" sz="1600" b="1" dirty="0" err="1" smtClean="0"/>
              <a:t>faktor-faktor</a:t>
            </a:r>
            <a:r>
              <a:rPr lang="en-US" sz="1600" b="1" dirty="0" smtClean="0"/>
              <a:t> di </a:t>
            </a:r>
            <a:r>
              <a:rPr lang="en-US" sz="1600" b="1" dirty="0" err="1" smtClean="0"/>
              <a:t>atas</a:t>
            </a:r>
            <a:r>
              <a:rPr lang="en-US" sz="1600" b="1" dirty="0" smtClean="0"/>
              <a:t>, </a:t>
            </a:r>
            <a:r>
              <a:rPr lang="en-US" sz="1600" b="1" dirty="0" err="1" smtClean="0"/>
              <a:t>bukan</a:t>
            </a:r>
            <a:r>
              <a:rPr lang="en-US" sz="1600" b="1" dirty="0" smtClean="0"/>
              <a:t> </a:t>
            </a:r>
            <a:r>
              <a:rPr lang="en-US" sz="1600" b="1" dirty="0" err="1" smtClean="0"/>
              <a:t>hanya</a:t>
            </a:r>
            <a:r>
              <a:rPr lang="en-US" sz="1600" b="1" dirty="0" smtClean="0"/>
              <a:t> </a:t>
            </a:r>
            <a:r>
              <a:rPr lang="en-US" sz="1600" b="1" dirty="0" err="1" smtClean="0"/>
              <a:t>persoalan</a:t>
            </a:r>
            <a:r>
              <a:rPr lang="en-US" sz="1600" b="1" dirty="0" smtClean="0"/>
              <a:t> </a:t>
            </a:r>
            <a:r>
              <a:rPr lang="en-US" sz="1600" b="1" dirty="0" err="1" smtClean="0"/>
              <a:t>fisik</a:t>
            </a:r>
            <a:endParaRPr lang="id-ID" sz="1600" b="1" dirty="0"/>
          </a:p>
        </p:txBody>
      </p:sp>
    </p:spTree>
    <p:extLst>
      <p:ext uri="{BB962C8B-B14F-4D97-AF65-F5344CB8AC3E}">
        <p14:creationId xmlns:p14="http://schemas.microsoft.com/office/powerpoint/2010/main" xmlns="" val="13882994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B9E8CB89-B91C-4D56-B91B-7FB32DC35EE3}" type="slidenum">
              <a:rPr lang="id-ID">
                <a:latin typeface="Franklin Gothic Book" panose="020B0503020102020204" pitchFamily="34" charset="0"/>
              </a:rPr>
              <a:pPr>
                <a:defRPr/>
              </a:pPr>
              <a:t>7</a:t>
            </a:fld>
            <a:endParaRPr lang="id-ID" dirty="0">
              <a:latin typeface="Franklin Gothic Book" panose="020B0503020102020204" pitchFamily="34" charset="0"/>
            </a:endParaRPr>
          </a:p>
        </p:txBody>
      </p:sp>
      <p:sp>
        <p:nvSpPr>
          <p:cNvPr id="10" name="Title 1"/>
          <p:cNvSpPr txBox="1">
            <a:spLocks/>
          </p:cNvSpPr>
          <p:nvPr/>
        </p:nvSpPr>
        <p:spPr>
          <a:xfrm>
            <a:off x="250825" y="52388"/>
            <a:ext cx="8858250" cy="1000125"/>
          </a:xfrm>
          <a:prstGeom prst="rect">
            <a:avLst/>
          </a:prstGeom>
        </p:spPr>
        <p:txBody>
          <a:bodyPr anchor="ctr"/>
          <a:lstStyle/>
          <a:p>
            <a:pPr marL="355600" indent="-355600" fontAlgn="auto">
              <a:spcAft>
                <a:spcPts val="0"/>
              </a:spcAft>
              <a:defRPr/>
            </a:pPr>
            <a:r>
              <a:rPr lang="id-ID" sz="3200" dirty="0">
                <a:solidFill>
                  <a:srgbClr val="FF0000"/>
                </a:solidFill>
                <a:latin typeface="Impact" pitchFamily="34" charset="0"/>
                <a:ea typeface="+mj-ea"/>
                <a:cs typeface="Aharoni" pitchFamily="2" charset="-79"/>
              </a:rPr>
              <a:t>Permukiman</a:t>
            </a:r>
            <a:r>
              <a:rPr lang="id-ID" sz="3200" dirty="0">
                <a:solidFill>
                  <a:schemeClr val="bg1"/>
                </a:solidFill>
                <a:latin typeface="Impact" pitchFamily="34" charset="0"/>
                <a:ea typeface="+mj-ea"/>
                <a:cs typeface="Aharoni" pitchFamily="2" charset="-79"/>
              </a:rPr>
              <a:t> Kumuh</a:t>
            </a:r>
          </a:p>
        </p:txBody>
      </p:sp>
      <p:sp>
        <p:nvSpPr>
          <p:cNvPr id="9" name="Rectangle 8"/>
          <p:cNvSpPr/>
          <p:nvPr/>
        </p:nvSpPr>
        <p:spPr>
          <a:xfrm>
            <a:off x="539750" y="3883025"/>
            <a:ext cx="3124200" cy="2713038"/>
          </a:xfrm>
          <a:prstGeom prst="rect">
            <a:avLst/>
          </a:prstGeom>
          <a:solidFill>
            <a:srgbClr val="DD8047">
              <a:lumMod val="60000"/>
              <a:lumOff val="40000"/>
            </a:srgbClr>
          </a:solidFill>
          <a:ln w="25400" cap="flat" cmpd="sng" algn="ctr">
            <a:noFill/>
            <a:prstDash val="solid"/>
          </a:ln>
          <a:effectLst/>
        </p:spPr>
        <p:txBody>
          <a:bodyPr anchor="ctr"/>
          <a:lstStyle/>
          <a:p>
            <a:pPr algn="ctr" fontAlgn="auto">
              <a:spcBef>
                <a:spcPts val="0"/>
              </a:spcBef>
              <a:spcAft>
                <a:spcPts val="0"/>
              </a:spcAft>
              <a:defRPr/>
            </a:pPr>
            <a:endParaRPr lang="en-US" kern="0">
              <a:solidFill>
                <a:sysClr val="window" lastClr="FFFFFF"/>
              </a:solidFill>
              <a:latin typeface="Tahoma" panose="020B0604030504040204" pitchFamily="34" charset="0"/>
              <a:ea typeface="Tahoma" panose="020B0604030504040204" pitchFamily="34" charset="0"/>
              <a:cs typeface="Tahoma" panose="020B0604030504040204" pitchFamily="34" charset="0"/>
            </a:endParaRPr>
          </a:p>
        </p:txBody>
      </p:sp>
      <p:sp>
        <p:nvSpPr>
          <p:cNvPr id="11" name="Rectangle 10"/>
          <p:cNvSpPr/>
          <p:nvPr/>
        </p:nvSpPr>
        <p:spPr>
          <a:xfrm>
            <a:off x="4381500" y="2341563"/>
            <a:ext cx="1524000" cy="381000"/>
          </a:xfrm>
          <a:prstGeom prst="rect">
            <a:avLst/>
          </a:prstGeom>
          <a:solidFill>
            <a:srgbClr val="DD8047">
              <a:lumMod val="50000"/>
            </a:srgbClr>
          </a:solidFill>
          <a:ln w="57150" cap="flat" cmpd="sng" algn="ctr">
            <a:solidFill>
              <a:srgbClr val="EBDDC3">
                <a:lumMod val="75000"/>
              </a:srgbClr>
            </a:solidFill>
            <a:prstDash val="solid"/>
          </a:ln>
          <a:effectLst/>
        </p:spPr>
        <p:txBody>
          <a:bodyPr anchor="ctr"/>
          <a:lstStyle/>
          <a:p>
            <a:pPr algn="ctr" fontAlgn="auto">
              <a:spcBef>
                <a:spcPts val="0"/>
              </a:spcBef>
              <a:spcAft>
                <a:spcPts val="0"/>
              </a:spcAft>
              <a:defRPr/>
            </a:pPr>
            <a:r>
              <a:rPr lang="en-US" sz="1600" b="1" kern="0" dirty="0">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FISIK ALAMI</a:t>
            </a:r>
          </a:p>
        </p:txBody>
      </p:sp>
      <p:sp>
        <p:nvSpPr>
          <p:cNvPr id="12" name="Rectangle 11"/>
          <p:cNvSpPr/>
          <p:nvPr/>
        </p:nvSpPr>
        <p:spPr>
          <a:xfrm>
            <a:off x="4381500" y="3205163"/>
            <a:ext cx="1524000" cy="381000"/>
          </a:xfrm>
          <a:prstGeom prst="rect">
            <a:avLst/>
          </a:prstGeom>
          <a:solidFill>
            <a:srgbClr val="DD8047">
              <a:lumMod val="50000"/>
            </a:srgbClr>
          </a:solidFill>
          <a:ln w="57150" cap="flat" cmpd="sng" algn="ctr">
            <a:solidFill>
              <a:srgbClr val="EBDDC3">
                <a:lumMod val="75000"/>
              </a:srgbClr>
            </a:solidFill>
            <a:prstDash val="solid"/>
          </a:ln>
          <a:effectLst/>
        </p:spPr>
        <p:txBody>
          <a:bodyPr anchor="ctr"/>
          <a:lstStyle/>
          <a:p>
            <a:pPr algn="ctr" fontAlgn="auto">
              <a:spcBef>
                <a:spcPts val="0"/>
              </a:spcBef>
              <a:spcAft>
                <a:spcPts val="0"/>
              </a:spcAft>
              <a:defRPr/>
            </a:pPr>
            <a:r>
              <a:rPr lang="en-US" sz="1600" b="1" kern="0" dirty="0">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FISIK BINAAN</a:t>
            </a:r>
          </a:p>
        </p:txBody>
      </p:sp>
      <p:sp>
        <p:nvSpPr>
          <p:cNvPr id="13" name="Rectangle 12"/>
          <p:cNvSpPr/>
          <p:nvPr/>
        </p:nvSpPr>
        <p:spPr>
          <a:xfrm>
            <a:off x="4381500" y="4073525"/>
            <a:ext cx="1524000" cy="381000"/>
          </a:xfrm>
          <a:prstGeom prst="rect">
            <a:avLst/>
          </a:prstGeom>
          <a:solidFill>
            <a:srgbClr val="DD8047">
              <a:lumMod val="50000"/>
            </a:srgbClr>
          </a:solidFill>
          <a:ln w="57150" cap="flat" cmpd="sng" algn="ctr">
            <a:solidFill>
              <a:srgbClr val="EBDDC3">
                <a:lumMod val="75000"/>
              </a:srgbClr>
            </a:solidFill>
            <a:prstDash val="solid"/>
          </a:ln>
          <a:effectLst/>
        </p:spPr>
        <p:txBody>
          <a:bodyPr anchor="ctr"/>
          <a:lstStyle/>
          <a:p>
            <a:pPr algn="ctr" fontAlgn="auto">
              <a:spcBef>
                <a:spcPts val="0"/>
              </a:spcBef>
              <a:spcAft>
                <a:spcPts val="0"/>
              </a:spcAft>
              <a:defRPr/>
            </a:pPr>
            <a:r>
              <a:rPr lang="en-US" sz="1400" b="1" kern="0" dirty="0">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SOSIAL EKONOMI</a:t>
            </a:r>
          </a:p>
        </p:txBody>
      </p:sp>
      <p:sp>
        <p:nvSpPr>
          <p:cNvPr id="14" name="Rectangle 13"/>
          <p:cNvSpPr/>
          <p:nvPr/>
        </p:nvSpPr>
        <p:spPr>
          <a:xfrm>
            <a:off x="4381500" y="4957763"/>
            <a:ext cx="1524000" cy="381000"/>
          </a:xfrm>
          <a:prstGeom prst="rect">
            <a:avLst/>
          </a:prstGeom>
          <a:solidFill>
            <a:srgbClr val="DD8047">
              <a:lumMod val="50000"/>
            </a:srgbClr>
          </a:solidFill>
          <a:ln w="57150" cap="flat" cmpd="sng" algn="ctr">
            <a:solidFill>
              <a:srgbClr val="EBDDC3">
                <a:lumMod val="75000"/>
              </a:srgbClr>
            </a:solidFill>
            <a:prstDash val="solid"/>
          </a:ln>
          <a:effectLst/>
        </p:spPr>
        <p:txBody>
          <a:bodyPr anchor="ctr"/>
          <a:lstStyle/>
          <a:p>
            <a:pPr algn="ctr" fontAlgn="auto">
              <a:spcBef>
                <a:spcPts val="0"/>
              </a:spcBef>
              <a:spcAft>
                <a:spcPts val="0"/>
              </a:spcAft>
              <a:defRPr/>
            </a:pPr>
            <a:r>
              <a:rPr lang="en-US" sz="1400" b="1" kern="0" dirty="0">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SOSIAL BUDAYA</a:t>
            </a:r>
          </a:p>
        </p:txBody>
      </p:sp>
      <p:sp>
        <p:nvSpPr>
          <p:cNvPr id="15" name="Rectangle 14"/>
          <p:cNvSpPr/>
          <p:nvPr/>
        </p:nvSpPr>
        <p:spPr>
          <a:xfrm>
            <a:off x="5981700" y="2151063"/>
            <a:ext cx="2598738" cy="381000"/>
          </a:xfrm>
          <a:prstGeom prst="rect">
            <a:avLst/>
          </a:prstGeom>
          <a:solidFill>
            <a:srgbClr val="DD8047">
              <a:lumMod val="75000"/>
            </a:srgbClr>
          </a:solidFill>
          <a:ln w="25400" cap="flat" cmpd="sng" algn="ctr">
            <a:solidFill>
              <a:srgbClr val="EBDDC3">
                <a:lumMod val="75000"/>
              </a:srgbClr>
            </a:solidFill>
            <a:prstDash val="solid"/>
          </a:ln>
          <a:effectLst/>
        </p:spPr>
        <p:txBody>
          <a:bodyPr anchor="ctr"/>
          <a:lstStyle/>
          <a:p>
            <a:pPr algn="ctr" fontAlgn="auto">
              <a:spcBef>
                <a:spcPts val="0"/>
              </a:spcBef>
              <a:spcAft>
                <a:spcPts val="0"/>
              </a:spcAft>
              <a:defRPr/>
            </a:pPr>
            <a:r>
              <a:rPr lang="en-US" sz="1200" kern="0" dirty="0" err="1">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Kelayakan</a:t>
            </a:r>
            <a:r>
              <a:rPr lang="en-US" sz="1200" kern="0" dirty="0">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 &amp; </a:t>
            </a:r>
            <a:r>
              <a:rPr lang="en-US" sz="1200" kern="0" dirty="0" err="1">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ketersediaan</a:t>
            </a:r>
            <a:r>
              <a:rPr lang="en-US" sz="1200" kern="0" dirty="0">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 </a:t>
            </a:r>
            <a:r>
              <a:rPr lang="en-US" sz="1200" kern="0" dirty="0" err="1">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lahan</a:t>
            </a:r>
            <a:endParaRPr lang="en-US" sz="1200" kern="0" dirty="0">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endParaRPr>
          </a:p>
        </p:txBody>
      </p:sp>
      <p:sp>
        <p:nvSpPr>
          <p:cNvPr id="16" name="Rectangle 15"/>
          <p:cNvSpPr/>
          <p:nvPr/>
        </p:nvSpPr>
        <p:spPr>
          <a:xfrm>
            <a:off x="5981700" y="2536825"/>
            <a:ext cx="2598738" cy="381000"/>
          </a:xfrm>
          <a:prstGeom prst="rect">
            <a:avLst/>
          </a:prstGeom>
          <a:solidFill>
            <a:srgbClr val="DD8047">
              <a:lumMod val="75000"/>
            </a:srgbClr>
          </a:solidFill>
          <a:ln w="25400" cap="flat" cmpd="sng" algn="ctr">
            <a:solidFill>
              <a:srgbClr val="EBDDC3">
                <a:lumMod val="75000"/>
              </a:srgbClr>
            </a:solidFill>
            <a:prstDash val="solid"/>
          </a:ln>
          <a:effectLst/>
        </p:spPr>
        <p:txBody>
          <a:bodyPr anchor="ctr"/>
          <a:lstStyle/>
          <a:p>
            <a:pPr algn="ctr" fontAlgn="auto">
              <a:spcBef>
                <a:spcPts val="0"/>
              </a:spcBef>
              <a:spcAft>
                <a:spcPts val="0"/>
              </a:spcAft>
              <a:defRPr/>
            </a:pPr>
            <a:r>
              <a:rPr lang="en-US" sz="1200" kern="0">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Daya dukung lahan</a:t>
            </a:r>
          </a:p>
        </p:txBody>
      </p:sp>
      <p:sp>
        <p:nvSpPr>
          <p:cNvPr id="17" name="Rectangle 16"/>
          <p:cNvSpPr/>
          <p:nvPr/>
        </p:nvSpPr>
        <p:spPr>
          <a:xfrm>
            <a:off x="5981700" y="3014663"/>
            <a:ext cx="2598738" cy="381000"/>
          </a:xfrm>
          <a:prstGeom prst="rect">
            <a:avLst/>
          </a:prstGeom>
          <a:solidFill>
            <a:srgbClr val="DD8047">
              <a:lumMod val="75000"/>
            </a:srgbClr>
          </a:solidFill>
          <a:ln w="25400" cap="flat" cmpd="sng" algn="ctr">
            <a:solidFill>
              <a:srgbClr val="EBDDC3">
                <a:lumMod val="75000"/>
              </a:srgbClr>
            </a:solidFill>
            <a:prstDash val="solid"/>
          </a:ln>
          <a:effectLst/>
        </p:spPr>
        <p:txBody>
          <a:bodyPr anchor="ctr"/>
          <a:lstStyle/>
          <a:p>
            <a:pPr algn="ctr" fontAlgn="auto">
              <a:spcBef>
                <a:spcPts val="0"/>
              </a:spcBef>
              <a:spcAft>
                <a:spcPts val="0"/>
              </a:spcAft>
              <a:defRPr/>
            </a:pPr>
            <a:r>
              <a:rPr lang="en-US" sz="1200" kern="0">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Akses &amp; ketersediaan prasarana</a:t>
            </a:r>
          </a:p>
        </p:txBody>
      </p:sp>
      <p:sp>
        <p:nvSpPr>
          <p:cNvPr id="18" name="Rectangle 17"/>
          <p:cNvSpPr/>
          <p:nvPr/>
        </p:nvSpPr>
        <p:spPr>
          <a:xfrm>
            <a:off x="5981700" y="3400425"/>
            <a:ext cx="2598738" cy="381000"/>
          </a:xfrm>
          <a:prstGeom prst="rect">
            <a:avLst/>
          </a:prstGeom>
          <a:solidFill>
            <a:srgbClr val="DD8047">
              <a:lumMod val="75000"/>
            </a:srgbClr>
          </a:solidFill>
          <a:ln w="25400" cap="flat" cmpd="sng" algn="ctr">
            <a:solidFill>
              <a:srgbClr val="EBDDC3">
                <a:lumMod val="75000"/>
              </a:srgbClr>
            </a:solidFill>
            <a:prstDash val="solid"/>
          </a:ln>
          <a:effectLst/>
        </p:spPr>
        <p:txBody>
          <a:bodyPr anchor="ctr"/>
          <a:lstStyle/>
          <a:p>
            <a:pPr algn="ctr" fontAlgn="auto">
              <a:spcBef>
                <a:spcPts val="0"/>
              </a:spcBef>
              <a:spcAft>
                <a:spcPts val="0"/>
              </a:spcAft>
              <a:defRPr/>
            </a:pPr>
            <a:r>
              <a:rPr lang="en-US" sz="1200" kern="0" dirty="0" err="1">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Struktur</a:t>
            </a:r>
            <a:r>
              <a:rPr lang="en-US" sz="1200" kern="0" dirty="0">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 &amp; </a:t>
            </a:r>
            <a:r>
              <a:rPr lang="en-US" sz="1200" kern="0" dirty="0" err="1">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tata</a:t>
            </a:r>
            <a:r>
              <a:rPr lang="en-US" sz="1200" kern="0" dirty="0">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 </a:t>
            </a:r>
            <a:r>
              <a:rPr lang="en-US" sz="1200" kern="0" dirty="0" err="1">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letak</a:t>
            </a:r>
            <a:endParaRPr lang="en-US" sz="1200" kern="0" dirty="0">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endParaRPr>
          </a:p>
        </p:txBody>
      </p:sp>
      <p:sp>
        <p:nvSpPr>
          <p:cNvPr id="19" name="Rectangle 18"/>
          <p:cNvSpPr/>
          <p:nvPr/>
        </p:nvSpPr>
        <p:spPr>
          <a:xfrm>
            <a:off x="5981700" y="3873500"/>
            <a:ext cx="2598738" cy="381000"/>
          </a:xfrm>
          <a:prstGeom prst="rect">
            <a:avLst/>
          </a:prstGeom>
          <a:solidFill>
            <a:srgbClr val="DD8047">
              <a:lumMod val="75000"/>
            </a:srgbClr>
          </a:solidFill>
          <a:ln w="25400" cap="flat" cmpd="sng" algn="ctr">
            <a:solidFill>
              <a:srgbClr val="EBDDC3">
                <a:lumMod val="75000"/>
              </a:srgbClr>
            </a:solidFill>
            <a:prstDash val="solid"/>
          </a:ln>
          <a:effectLst/>
        </p:spPr>
        <p:txBody>
          <a:bodyPr anchor="ctr"/>
          <a:lstStyle/>
          <a:p>
            <a:pPr algn="ctr" fontAlgn="auto">
              <a:spcBef>
                <a:spcPts val="0"/>
              </a:spcBef>
              <a:spcAft>
                <a:spcPts val="0"/>
              </a:spcAft>
              <a:defRPr/>
            </a:pPr>
            <a:r>
              <a:rPr lang="en-US" sz="1200" kern="0" dirty="0" err="1">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Kemampuan</a:t>
            </a:r>
            <a:r>
              <a:rPr lang="en-US" sz="1200" kern="0" dirty="0">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 </a:t>
            </a:r>
            <a:r>
              <a:rPr lang="en-US" sz="1200" kern="0" dirty="0" err="1">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ekonomi</a:t>
            </a:r>
            <a:r>
              <a:rPr lang="en-US" sz="1200" kern="0" dirty="0">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 </a:t>
            </a:r>
            <a:r>
              <a:rPr lang="en-US" sz="1200" kern="0" dirty="0" err="1">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individu</a:t>
            </a:r>
            <a:endParaRPr lang="en-US" sz="1200" kern="0" dirty="0">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endParaRPr>
          </a:p>
        </p:txBody>
      </p:sp>
      <p:sp>
        <p:nvSpPr>
          <p:cNvPr id="20" name="Rectangle 19"/>
          <p:cNvSpPr/>
          <p:nvPr/>
        </p:nvSpPr>
        <p:spPr>
          <a:xfrm>
            <a:off x="5981700" y="4259263"/>
            <a:ext cx="2598738" cy="381000"/>
          </a:xfrm>
          <a:prstGeom prst="rect">
            <a:avLst/>
          </a:prstGeom>
          <a:solidFill>
            <a:srgbClr val="DD8047">
              <a:lumMod val="75000"/>
            </a:srgbClr>
          </a:solidFill>
          <a:ln w="25400" cap="flat" cmpd="sng" algn="ctr">
            <a:solidFill>
              <a:srgbClr val="EBDDC3">
                <a:lumMod val="75000"/>
              </a:srgbClr>
            </a:solidFill>
            <a:prstDash val="solid"/>
          </a:ln>
          <a:effectLst/>
        </p:spPr>
        <p:txBody>
          <a:bodyPr anchor="ctr"/>
          <a:lstStyle/>
          <a:p>
            <a:pPr algn="ctr" fontAlgn="auto">
              <a:spcBef>
                <a:spcPts val="0"/>
              </a:spcBef>
              <a:spcAft>
                <a:spcPts val="0"/>
              </a:spcAft>
              <a:defRPr/>
            </a:pPr>
            <a:r>
              <a:rPr lang="en-US" sz="1200" kern="0">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Potensi ekonomi lingkungan</a:t>
            </a:r>
          </a:p>
        </p:txBody>
      </p:sp>
      <p:sp>
        <p:nvSpPr>
          <p:cNvPr id="21" name="Rectangle 20"/>
          <p:cNvSpPr/>
          <p:nvPr/>
        </p:nvSpPr>
        <p:spPr>
          <a:xfrm>
            <a:off x="5981700" y="4757738"/>
            <a:ext cx="2598738" cy="381000"/>
          </a:xfrm>
          <a:prstGeom prst="rect">
            <a:avLst/>
          </a:prstGeom>
          <a:solidFill>
            <a:srgbClr val="DD8047">
              <a:lumMod val="75000"/>
            </a:srgbClr>
          </a:solidFill>
          <a:ln w="25400" cap="flat" cmpd="sng" algn="ctr">
            <a:solidFill>
              <a:srgbClr val="EBDDC3">
                <a:lumMod val="75000"/>
              </a:srgbClr>
            </a:solidFill>
            <a:prstDash val="solid"/>
          </a:ln>
          <a:effectLst/>
        </p:spPr>
        <p:txBody>
          <a:bodyPr anchor="ctr"/>
          <a:lstStyle/>
          <a:p>
            <a:pPr algn="ctr" fontAlgn="auto">
              <a:spcBef>
                <a:spcPts val="0"/>
              </a:spcBef>
              <a:spcAft>
                <a:spcPts val="0"/>
              </a:spcAft>
              <a:defRPr/>
            </a:pPr>
            <a:r>
              <a:rPr lang="en-US" sz="1200" kern="0">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Pola perilaku</a:t>
            </a:r>
          </a:p>
        </p:txBody>
      </p:sp>
      <p:sp>
        <p:nvSpPr>
          <p:cNvPr id="22" name="Rectangle 21"/>
          <p:cNvSpPr/>
          <p:nvPr/>
        </p:nvSpPr>
        <p:spPr>
          <a:xfrm>
            <a:off x="5981700" y="5145088"/>
            <a:ext cx="2598738" cy="381000"/>
          </a:xfrm>
          <a:prstGeom prst="rect">
            <a:avLst/>
          </a:prstGeom>
          <a:solidFill>
            <a:srgbClr val="DD8047">
              <a:lumMod val="75000"/>
            </a:srgbClr>
          </a:solidFill>
          <a:ln w="25400" cap="flat" cmpd="sng" algn="ctr">
            <a:solidFill>
              <a:srgbClr val="EBDDC3">
                <a:lumMod val="75000"/>
              </a:srgbClr>
            </a:solidFill>
            <a:prstDash val="solid"/>
          </a:ln>
          <a:effectLst/>
        </p:spPr>
        <p:txBody>
          <a:bodyPr anchor="ctr"/>
          <a:lstStyle/>
          <a:p>
            <a:pPr algn="ctr" fontAlgn="auto">
              <a:spcBef>
                <a:spcPts val="0"/>
              </a:spcBef>
              <a:spcAft>
                <a:spcPts val="0"/>
              </a:spcAft>
              <a:defRPr/>
            </a:pPr>
            <a:r>
              <a:rPr lang="en-US" sz="1200" kern="0">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Pola bermukim</a:t>
            </a:r>
          </a:p>
        </p:txBody>
      </p:sp>
      <p:sp>
        <p:nvSpPr>
          <p:cNvPr id="23" name="Rectangle 22"/>
          <p:cNvSpPr/>
          <p:nvPr/>
        </p:nvSpPr>
        <p:spPr>
          <a:xfrm>
            <a:off x="4375150" y="6024563"/>
            <a:ext cx="1524000" cy="381000"/>
          </a:xfrm>
          <a:prstGeom prst="rect">
            <a:avLst/>
          </a:prstGeom>
          <a:solidFill>
            <a:srgbClr val="DD8047">
              <a:lumMod val="50000"/>
            </a:srgbClr>
          </a:solidFill>
          <a:ln w="57150" cap="flat" cmpd="sng" algn="ctr">
            <a:solidFill>
              <a:srgbClr val="EBDDC3">
                <a:lumMod val="75000"/>
              </a:srgbClr>
            </a:solidFill>
            <a:prstDash val="solid"/>
          </a:ln>
          <a:effectLst/>
        </p:spPr>
        <p:txBody>
          <a:bodyPr anchor="ctr"/>
          <a:lstStyle/>
          <a:p>
            <a:pPr algn="ctr" fontAlgn="auto">
              <a:spcBef>
                <a:spcPts val="0"/>
              </a:spcBef>
              <a:spcAft>
                <a:spcPts val="0"/>
              </a:spcAft>
              <a:defRPr/>
            </a:pPr>
            <a:r>
              <a:rPr lang="en-US" sz="1600" b="1" kern="0" dirty="0">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EKSTERNAL</a:t>
            </a:r>
          </a:p>
        </p:txBody>
      </p:sp>
      <p:sp>
        <p:nvSpPr>
          <p:cNvPr id="24" name="Rectangle 23"/>
          <p:cNvSpPr/>
          <p:nvPr/>
        </p:nvSpPr>
        <p:spPr>
          <a:xfrm>
            <a:off x="5981700" y="5638800"/>
            <a:ext cx="2598738" cy="381000"/>
          </a:xfrm>
          <a:prstGeom prst="rect">
            <a:avLst/>
          </a:prstGeom>
          <a:solidFill>
            <a:srgbClr val="DD8047">
              <a:lumMod val="75000"/>
            </a:srgbClr>
          </a:solidFill>
          <a:ln w="25400" cap="flat" cmpd="sng" algn="ctr">
            <a:solidFill>
              <a:srgbClr val="EBDDC3">
                <a:lumMod val="75000"/>
              </a:srgbClr>
            </a:solidFill>
            <a:prstDash val="solid"/>
          </a:ln>
          <a:effectLst/>
        </p:spPr>
        <p:txBody>
          <a:bodyPr anchor="ctr"/>
          <a:lstStyle/>
          <a:p>
            <a:pPr algn="ctr" fontAlgn="auto">
              <a:spcBef>
                <a:spcPts val="0"/>
              </a:spcBef>
              <a:spcAft>
                <a:spcPts val="0"/>
              </a:spcAft>
              <a:defRPr/>
            </a:pPr>
            <a:r>
              <a:rPr lang="en-US" sz="1200" kern="0">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Ketidakjelasan status tanah</a:t>
            </a:r>
          </a:p>
        </p:txBody>
      </p:sp>
      <p:sp>
        <p:nvSpPr>
          <p:cNvPr id="25" name="Rectangle 24"/>
          <p:cNvSpPr/>
          <p:nvPr/>
        </p:nvSpPr>
        <p:spPr>
          <a:xfrm>
            <a:off x="5981700" y="6024563"/>
            <a:ext cx="2598738" cy="381000"/>
          </a:xfrm>
          <a:prstGeom prst="rect">
            <a:avLst/>
          </a:prstGeom>
          <a:solidFill>
            <a:srgbClr val="DD8047">
              <a:lumMod val="75000"/>
            </a:srgbClr>
          </a:solidFill>
          <a:ln w="25400" cap="flat" cmpd="sng" algn="ctr">
            <a:solidFill>
              <a:srgbClr val="EBDDC3">
                <a:lumMod val="75000"/>
              </a:srgbClr>
            </a:solidFill>
            <a:prstDash val="solid"/>
          </a:ln>
          <a:effectLst/>
        </p:spPr>
        <p:txBody>
          <a:bodyPr anchor="ctr"/>
          <a:lstStyle/>
          <a:p>
            <a:pPr algn="ctr" fontAlgn="auto">
              <a:spcBef>
                <a:spcPts val="0"/>
              </a:spcBef>
              <a:spcAft>
                <a:spcPts val="0"/>
              </a:spcAft>
              <a:defRPr/>
            </a:pPr>
            <a:r>
              <a:rPr lang="en-US" sz="1200" kern="0">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Ketidaktahuan aturan bangunan &amp; lingkungan</a:t>
            </a:r>
          </a:p>
        </p:txBody>
      </p:sp>
      <p:sp>
        <p:nvSpPr>
          <p:cNvPr id="26" name="Rectangle 25"/>
          <p:cNvSpPr/>
          <p:nvPr/>
        </p:nvSpPr>
        <p:spPr>
          <a:xfrm>
            <a:off x="5981700" y="6405563"/>
            <a:ext cx="2598738" cy="381000"/>
          </a:xfrm>
          <a:prstGeom prst="rect">
            <a:avLst/>
          </a:prstGeom>
          <a:solidFill>
            <a:srgbClr val="DD8047">
              <a:lumMod val="75000"/>
            </a:srgbClr>
          </a:solidFill>
          <a:ln w="25400" cap="flat" cmpd="sng" algn="ctr">
            <a:solidFill>
              <a:srgbClr val="EBDDC3">
                <a:lumMod val="75000"/>
              </a:srgbClr>
            </a:solidFill>
            <a:prstDash val="solid"/>
          </a:ln>
          <a:effectLst/>
        </p:spPr>
        <p:txBody>
          <a:bodyPr anchor="ctr"/>
          <a:lstStyle/>
          <a:p>
            <a:pPr algn="ctr" fontAlgn="auto">
              <a:spcBef>
                <a:spcPts val="0"/>
              </a:spcBef>
              <a:spcAft>
                <a:spcPts val="0"/>
              </a:spcAft>
              <a:defRPr/>
            </a:pPr>
            <a:r>
              <a:rPr lang="en-US" sz="1200" kern="0">
                <a:solidFill>
                  <a:sysClr val="window" lastClr="FFFFFF"/>
                </a:solidFill>
                <a:latin typeface="Franklin Gothic Book" panose="020B0503020102020204" pitchFamily="34" charset="0"/>
                <a:ea typeface="Tahoma" panose="020B0604030504040204" pitchFamily="34" charset="0"/>
                <a:cs typeface="Tahoma" panose="020B0604030504040204" pitchFamily="34" charset="0"/>
              </a:rPr>
              <a:t>Marginalisasi proses pembangunan</a:t>
            </a:r>
          </a:p>
        </p:txBody>
      </p:sp>
      <p:pic>
        <p:nvPicPr>
          <p:cNvPr id="11285" name="Picture 3"/>
          <p:cNvPicPr>
            <a:picLocks noChangeAspect="1" noChangeArrowheads="1"/>
          </p:cNvPicPr>
          <p:nvPr/>
        </p:nvPicPr>
        <p:blipFill>
          <a:blip r:embed="rId2" cstate="print"/>
          <a:srcRect/>
          <a:stretch>
            <a:fillRect/>
          </a:stretch>
        </p:blipFill>
        <p:spPr bwMode="auto">
          <a:xfrm>
            <a:off x="539750" y="1944688"/>
            <a:ext cx="3124200" cy="4638675"/>
          </a:xfrm>
          <a:prstGeom prst="rect">
            <a:avLst/>
          </a:prstGeom>
          <a:noFill/>
          <a:ln w="9525">
            <a:noFill/>
            <a:miter lim="800000"/>
            <a:headEnd/>
            <a:tailEnd/>
          </a:ln>
          <a:effectLst/>
        </p:spPr>
      </p:pic>
      <p:sp>
        <p:nvSpPr>
          <p:cNvPr id="28" name="Freeform 27"/>
          <p:cNvSpPr/>
          <p:nvPr/>
        </p:nvSpPr>
        <p:spPr>
          <a:xfrm>
            <a:off x="3617913" y="2398713"/>
            <a:ext cx="727075" cy="1930400"/>
          </a:xfrm>
          <a:custGeom>
            <a:avLst/>
            <a:gdLst>
              <a:gd name="connsiteX0" fmla="*/ 914400 w 914400"/>
              <a:gd name="connsiteY0" fmla="*/ 0 h 1930400"/>
              <a:gd name="connsiteX1" fmla="*/ 653143 w 914400"/>
              <a:gd name="connsiteY1" fmla="*/ 406400 h 1930400"/>
              <a:gd name="connsiteX2" fmla="*/ 391886 w 914400"/>
              <a:gd name="connsiteY2" fmla="*/ 1625600 h 1930400"/>
              <a:gd name="connsiteX3" fmla="*/ 0 w 914400"/>
              <a:gd name="connsiteY3" fmla="*/ 1930400 h 1930400"/>
              <a:gd name="connsiteX0" fmla="*/ 914400 w 914400"/>
              <a:gd name="connsiteY0" fmla="*/ 0 h 1930400"/>
              <a:gd name="connsiteX1" fmla="*/ 564243 w 914400"/>
              <a:gd name="connsiteY1" fmla="*/ 355600 h 1930400"/>
              <a:gd name="connsiteX2" fmla="*/ 391886 w 914400"/>
              <a:gd name="connsiteY2" fmla="*/ 1625600 h 1930400"/>
              <a:gd name="connsiteX3" fmla="*/ 0 w 914400"/>
              <a:gd name="connsiteY3" fmla="*/ 1930400 h 1930400"/>
            </a:gdLst>
            <a:ahLst/>
            <a:cxnLst>
              <a:cxn ang="0">
                <a:pos x="connsiteX0" y="connsiteY0"/>
              </a:cxn>
              <a:cxn ang="0">
                <a:pos x="connsiteX1" y="connsiteY1"/>
              </a:cxn>
              <a:cxn ang="0">
                <a:pos x="connsiteX2" y="connsiteY2"/>
              </a:cxn>
              <a:cxn ang="0">
                <a:pos x="connsiteX3" y="connsiteY3"/>
              </a:cxn>
            </a:cxnLst>
            <a:rect l="l" t="t" r="r" b="b"/>
            <a:pathLst>
              <a:path w="914400" h="1930400">
                <a:moveTo>
                  <a:pt x="914400" y="0"/>
                </a:moveTo>
                <a:cubicBezTo>
                  <a:pt x="827314" y="67733"/>
                  <a:pt x="651329" y="84667"/>
                  <a:pt x="564243" y="355600"/>
                </a:cubicBezTo>
                <a:cubicBezTo>
                  <a:pt x="477157" y="626533"/>
                  <a:pt x="485927" y="1363133"/>
                  <a:pt x="391886" y="1625600"/>
                </a:cubicBezTo>
                <a:cubicBezTo>
                  <a:pt x="297845" y="1888067"/>
                  <a:pt x="0" y="1930400"/>
                  <a:pt x="0" y="1930400"/>
                </a:cubicBezTo>
              </a:path>
            </a:pathLst>
          </a:custGeom>
          <a:noFill/>
          <a:ln w="57150" cap="flat" cmpd="sng" algn="ctr">
            <a:solidFill>
              <a:srgbClr val="EBDDC3">
                <a:lumMod val="75000"/>
              </a:srgbClr>
            </a:solidFill>
            <a:prstDash val="solid"/>
          </a:ln>
          <a:effectLst/>
        </p:spPr>
        <p:txBody>
          <a:bodyPr anchor="ctr"/>
          <a:lstStyle/>
          <a:p>
            <a:pPr algn="ctr" fontAlgn="auto">
              <a:spcBef>
                <a:spcPts val="0"/>
              </a:spcBef>
              <a:spcAft>
                <a:spcPts val="0"/>
              </a:spcAft>
              <a:defRPr/>
            </a:pPr>
            <a:endParaRPr lang="en-US" kern="0">
              <a:solidFill>
                <a:sysClr val="window" lastClr="FFFFFF"/>
              </a:solidFill>
              <a:latin typeface="Tahoma" panose="020B0604030504040204" pitchFamily="34" charset="0"/>
              <a:ea typeface="Tahoma" panose="020B0604030504040204" pitchFamily="34" charset="0"/>
              <a:cs typeface="Tahoma" panose="020B0604030504040204" pitchFamily="34" charset="0"/>
            </a:endParaRPr>
          </a:p>
        </p:txBody>
      </p:sp>
      <p:sp>
        <p:nvSpPr>
          <p:cNvPr id="29" name="Freeform 28"/>
          <p:cNvSpPr/>
          <p:nvPr/>
        </p:nvSpPr>
        <p:spPr>
          <a:xfrm>
            <a:off x="3678238" y="3384550"/>
            <a:ext cx="719137" cy="1095375"/>
          </a:xfrm>
          <a:custGeom>
            <a:avLst/>
            <a:gdLst>
              <a:gd name="connsiteX0" fmla="*/ 928915 w 928915"/>
              <a:gd name="connsiteY0" fmla="*/ 0 h 1088572"/>
              <a:gd name="connsiteX1" fmla="*/ 740229 w 928915"/>
              <a:gd name="connsiteY1" fmla="*/ 174172 h 1088572"/>
              <a:gd name="connsiteX2" fmla="*/ 653143 w 928915"/>
              <a:gd name="connsiteY2" fmla="*/ 551543 h 1088572"/>
              <a:gd name="connsiteX3" fmla="*/ 478972 w 928915"/>
              <a:gd name="connsiteY3" fmla="*/ 928915 h 1088572"/>
              <a:gd name="connsiteX4" fmla="*/ 0 w 928915"/>
              <a:gd name="connsiteY4" fmla="*/ 1088572 h 1088572"/>
              <a:gd name="connsiteX0" fmla="*/ 903515 w 903515"/>
              <a:gd name="connsiteY0" fmla="*/ 0 h 1094922"/>
              <a:gd name="connsiteX1" fmla="*/ 714829 w 903515"/>
              <a:gd name="connsiteY1" fmla="*/ 174172 h 1094922"/>
              <a:gd name="connsiteX2" fmla="*/ 627743 w 903515"/>
              <a:gd name="connsiteY2" fmla="*/ 551543 h 1094922"/>
              <a:gd name="connsiteX3" fmla="*/ 453572 w 903515"/>
              <a:gd name="connsiteY3" fmla="*/ 928915 h 1094922"/>
              <a:gd name="connsiteX4" fmla="*/ 0 w 903515"/>
              <a:gd name="connsiteY4" fmla="*/ 1094922 h 1094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3515" h="1094922">
                <a:moveTo>
                  <a:pt x="903515" y="0"/>
                </a:moveTo>
                <a:cubicBezTo>
                  <a:pt x="832153" y="41124"/>
                  <a:pt x="760791" y="82248"/>
                  <a:pt x="714829" y="174172"/>
                </a:cubicBezTo>
                <a:cubicBezTo>
                  <a:pt x="668867" y="266096"/>
                  <a:pt x="671286" y="425753"/>
                  <a:pt x="627743" y="551543"/>
                </a:cubicBezTo>
                <a:cubicBezTo>
                  <a:pt x="584200" y="677333"/>
                  <a:pt x="558196" y="838352"/>
                  <a:pt x="453572" y="928915"/>
                </a:cubicBezTo>
                <a:cubicBezTo>
                  <a:pt x="348948" y="1019478"/>
                  <a:pt x="0" y="1094922"/>
                  <a:pt x="0" y="1094922"/>
                </a:cubicBezTo>
              </a:path>
            </a:pathLst>
          </a:custGeom>
          <a:noFill/>
          <a:ln w="57150" cap="flat" cmpd="sng" algn="ctr">
            <a:solidFill>
              <a:srgbClr val="EBDDC3">
                <a:lumMod val="75000"/>
              </a:srgbClr>
            </a:solidFill>
            <a:prstDash val="solid"/>
          </a:ln>
          <a:effectLst/>
        </p:spPr>
        <p:txBody>
          <a:bodyPr anchor="ctr"/>
          <a:lstStyle/>
          <a:p>
            <a:pPr algn="ctr" fontAlgn="auto">
              <a:spcBef>
                <a:spcPts val="0"/>
              </a:spcBef>
              <a:spcAft>
                <a:spcPts val="0"/>
              </a:spcAft>
              <a:defRPr/>
            </a:pPr>
            <a:endParaRPr lang="en-US" kern="0">
              <a:solidFill>
                <a:sysClr val="window" lastClr="FFFFFF"/>
              </a:solidFill>
              <a:latin typeface="Tahoma" panose="020B0604030504040204" pitchFamily="34" charset="0"/>
              <a:ea typeface="Tahoma" panose="020B0604030504040204" pitchFamily="34" charset="0"/>
              <a:cs typeface="Tahoma" panose="020B0604030504040204" pitchFamily="34" charset="0"/>
            </a:endParaRPr>
          </a:p>
        </p:txBody>
      </p:sp>
      <p:sp>
        <p:nvSpPr>
          <p:cNvPr id="30" name="Freeform 29"/>
          <p:cNvSpPr/>
          <p:nvPr/>
        </p:nvSpPr>
        <p:spPr>
          <a:xfrm>
            <a:off x="3660775" y="4475163"/>
            <a:ext cx="720725" cy="665162"/>
          </a:xfrm>
          <a:custGeom>
            <a:avLst/>
            <a:gdLst>
              <a:gd name="connsiteX0" fmla="*/ 957943 w 957943"/>
              <a:gd name="connsiteY0" fmla="*/ 682946 h 682946"/>
              <a:gd name="connsiteX1" fmla="*/ 624115 w 957943"/>
              <a:gd name="connsiteY1" fmla="*/ 552317 h 682946"/>
              <a:gd name="connsiteX2" fmla="*/ 435429 w 957943"/>
              <a:gd name="connsiteY2" fmla="*/ 87860 h 682946"/>
              <a:gd name="connsiteX3" fmla="*/ 0 w 957943"/>
              <a:gd name="connsiteY3" fmla="*/ 774 h 682946"/>
              <a:gd name="connsiteX0" fmla="*/ 907143 w 907143"/>
              <a:gd name="connsiteY0" fmla="*/ 666294 h 666294"/>
              <a:gd name="connsiteX1" fmla="*/ 573315 w 907143"/>
              <a:gd name="connsiteY1" fmla="*/ 535665 h 666294"/>
              <a:gd name="connsiteX2" fmla="*/ 384629 w 907143"/>
              <a:gd name="connsiteY2" fmla="*/ 71208 h 666294"/>
              <a:gd name="connsiteX3" fmla="*/ 0 w 907143"/>
              <a:gd name="connsiteY3" fmla="*/ 3172 h 666294"/>
            </a:gdLst>
            <a:ahLst/>
            <a:cxnLst>
              <a:cxn ang="0">
                <a:pos x="connsiteX0" y="connsiteY0"/>
              </a:cxn>
              <a:cxn ang="0">
                <a:pos x="connsiteX1" y="connsiteY1"/>
              </a:cxn>
              <a:cxn ang="0">
                <a:pos x="connsiteX2" y="connsiteY2"/>
              </a:cxn>
              <a:cxn ang="0">
                <a:pos x="connsiteX3" y="connsiteY3"/>
              </a:cxn>
            </a:cxnLst>
            <a:rect l="l" t="t" r="r" b="b"/>
            <a:pathLst>
              <a:path w="907143" h="666294">
                <a:moveTo>
                  <a:pt x="907143" y="666294"/>
                </a:moveTo>
                <a:cubicBezTo>
                  <a:pt x="783772" y="650570"/>
                  <a:pt x="660401" y="634846"/>
                  <a:pt x="573315" y="535665"/>
                </a:cubicBezTo>
                <a:cubicBezTo>
                  <a:pt x="486229" y="436484"/>
                  <a:pt x="480181" y="159957"/>
                  <a:pt x="384629" y="71208"/>
                </a:cubicBezTo>
                <a:cubicBezTo>
                  <a:pt x="289077" y="-17541"/>
                  <a:pt x="165705" y="753"/>
                  <a:pt x="0" y="3172"/>
                </a:cubicBezTo>
              </a:path>
            </a:pathLst>
          </a:custGeom>
          <a:noFill/>
          <a:ln w="57150" cap="flat" cmpd="sng" algn="ctr">
            <a:solidFill>
              <a:srgbClr val="EBDDC3">
                <a:lumMod val="75000"/>
              </a:srgbClr>
            </a:solidFill>
            <a:prstDash val="solid"/>
          </a:ln>
          <a:effectLst/>
        </p:spPr>
        <p:txBody>
          <a:bodyPr anchor="ctr"/>
          <a:lstStyle/>
          <a:p>
            <a:pPr algn="ctr" fontAlgn="auto">
              <a:spcBef>
                <a:spcPts val="0"/>
              </a:spcBef>
              <a:spcAft>
                <a:spcPts val="0"/>
              </a:spcAft>
              <a:defRPr/>
            </a:pPr>
            <a:endParaRPr lang="en-US" kern="0">
              <a:solidFill>
                <a:sysClr val="window" lastClr="FFFFFF"/>
              </a:solidFill>
              <a:latin typeface="Tahoma" panose="020B0604030504040204" pitchFamily="34" charset="0"/>
              <a:ea typeface="Tahoma" panose="020B0604030504040204" pitchFamily="34" charset="0"/>
              <a:cs typeface="Tahoma" panose="020B0604030504040204" pitchFamily="34" charset="0"/>
            </a:endParaRPr>
          </a:p>
        </p:txBody>
      </p:sp>
      <p:sp>
        <p:nvSpPr>
          <p:cNvPr id="31" name="Freeform 30"/>
          <p:cNvSpPr/>
          <p:nvPr/>
        </p:nvSpPr>
        <p:spPr>
          <a:xfrm>
            <a:off x="3638550" y="4473575"/>
            <a:ext cx="739775" cy="1755775"/>
          </a:xfrm>
          <a:custGeom>
            <a:avLst/>
            <a:gdLst>
              <a:gd name="connsiteX0" fmla="*/ 928914 w 928914"/>
              <a:gd name="connsiteY0" fmla="*/ 1756228 h 1756228"/>
              <a:gd name="connsiteX1" fmla="*/ 624114 w 928914"/>
              <a:gd name="connsiteY1" fmla="*/ 1553028 h 1756228"/>
              <a:gd name="connsiteX2" fmla="*/ 449943 w 928914"/>
              <a:gd name="connsiteY2" fmla="*/ 798285 h 1756228"/>
              <a:gd name="connsiteX3" fmla="*/ 275771 w 928914"/>
              <a:gd name="connsiteY3" fmla="*/ 188685 h 1756228"/>
              <a:gd name="connsiteX4" fmla="*/ 0 w 928914"/>
              <a:gd name="connsiteY4" fmla="*/ 0 h 17562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914" h="1756228">
                <a:moveTo>
                  <a:pt x="928914" y="1756228"/>
                </a:moveTo>
                <a:cubicBezTo>
                  <a:pt x="816428" y="1734456"/>
                  <a:pt x="703942" y="1712685"/>
                  <a:pt x="624114" y="1553028"/>
                </a:cubicBezTo>
                <a:cubicBezTo>
                  <a:pt x="544285" y="1393371"/>
                  <a:pt x="508000" y="1025675"/>
                  <a:pt x="449943" y="798285"/>
                </a:cubicBezTo>
                <a:cubicBezTo>
                  <a:pt x="391886" y="570895"/>
                  <a:pt x="350761" y="321732"/>
                  <a:pt x="275771" y="188685"/>
                </a:cubicBezTo>
                <a:cubicBezTo>
                  <a:pt x="200781" y="55638"/>
                  <a:pt x="100390" y="27819"/>
                  <a:pt x="0" y="0"/>
                </a:cubicBezTo>
              </a:path>
            </a:pathLst>
          </a:custGeom>
          <a:noFill/>
          <a:ln w="57150" cap="flat" cmpd="sng" algn="ctr">
            <a:solidFill>
              <a:srgbClr val="EBDDC3">
                <a:lumMod val="75000"/>
              </a:srgbClr>
            </a:solidFill>
            <a:prstDash val="solid"/>
          </a:ln>
          <a:effectLst/>
        </p:spPr>
        <p:txBody>
          <a:bodyPr anchor="ctr"/>
          <a:lstStyle/>
          <a:p>
            <a:pPr algn="ctr" fontAlgn="auto">
              <a:spcBef>
                <a:spcPts val="0"/>
              </a:spcBef>
              <a:spcAft>
                <a:spcPts val="0"/>
              </a:spcAft>
              <a:defRPr/>
            </a:pPr>
            <a:endParaRPr lang="en-US" kern="0">
              <a:solidFill>
                <a:sysClr val="window" lastClr="FFFFFF"/>
              </a:solidFill>
              <a:latin typeface="Tahoma" panose="020B0604030504040204" pitchFamily="34" charset="0"/>
              <a:ea typeface="Tahoma" panose="020B0604030504040204" pitchFamily="34" charset="0"/>
              <a:cs typeface="Tahoma" panose="020B0604030504040204" pitchFamily="34" charset="0"/>
            </a:endParaRPr>
          </a:p>
        </p:txBody>
      </p:sp>
      <p:sp>
        <p:nvSpPr>
          <p:cNvPr id="32" name="Freeform 31"/>
          <p:cNvSpPr/>
          <p:nvPr/>
        </p:nvSpPr>
        <p:spPr>
          <a:xfrm>
            <a:off x="3695700" y="4256088"/>
            <a:ext cx="693738" cy="214312"/>
          </a:xfrm>
          <a:custGeom>
            <a:avLst/>
            <a:gdLst>
              <a:gd name="connsiteX0" fmla="*/ 885371 w 885371"/>
              <a:gd name="connsiteY0" fmla="*/ 0 h 208404"/>
              <a:gd name="connsiteX1" fmla="*/ 653143 w 885371"/>
              <a:gd name="connsiteY1" fmla="*/ 43543 h 208404"/>
              <a:gd name="connsiteX2" fmla="*/ 435428 w 885371"/>
              <a:gd name="connsiteY2" fmla="*/ 188686 h 208404"/>
              <a:gd name="connsiteX3" fmla="*/ 0 w 885371"/>
              <a:gd name="connsiteY3" fmla="*/ 203200 h 208404"/>
              <a:gd name="connsiteX0" fmla="*/ 871084 w 871084"/>
              <a:gd name="connsiteY0" fmla="*/ 0 h 215536"/>
              <a:gd name="connsiteX1" fmla="*/ 638856 w 871084"/>
              <a:gd name="connsiteY1" fmla="*/ 43543 h 215536"/>
              <a:gd name="connsiteX2" fmla="*/ 421141 w 871084"/>
              <a:gd name="connsiteY2" fmla="*/ 188686 h 215536"/>
              <a:gd name="connsiteX3" fmla="*/ 0 w 871084"/>
              <a:gd name="connsiteY3" fmla="*/ 212725 h 215536"/>
            </a:gdLst>
            <a:ahLst/>
            <a:cxnLst>
              <a:cxn ang="0">
                <a:pos x="connsiteX0" y="connsiteY0"/>
              </a:cxn>
              <a:cxn ang="0">
                <a:pos x="connsiteX1" y="connsiteY1"/>
              </a:cxn>
              <a:cxn ang="0">
                <a:pos x="connsiteX2" y="connsiteY2"/>
              </a:cxn>
              <a:cxn ang="0">
                <a:pos x="connsiteX3" y="connsiteY3"/>
              </a:cxn>
            </a:cxnLst>
            <a:rect l="l" t="t" r="r" b="b"/>
            <a:pathLst>
              <a:path w="871084" h="215536">
                <a:moveTo>
                  <a:pt x="871084" y="0"/>
                </a:moveTo>
                <a:cubicBezTo>
                  <a:pt x="792465" y="6047"/>
                  <a:pt x="713846" y="12095"/>
                  <a:pt x="638856" y="43543"/>
                </a:cubicBezTo>
                <a:cubicBezTo>
                  <a:pt x="563866" y="74991"/>
                  <a:pt x="527617" y="160489"/>
                  <a:pt x="421141" y="188686"/>
                </a:cubicBezTo>
                <a:cubicBezTo>
                  <a:pt x="314665" y="216883"/>
                  <a:pt x="163285" y="218772"/>
                  <a:pt x="0" y="212725"/>
                </a:cubicBezTo>
              </a:path>
            </a:pathLst>
          </a:custGeom>
          <a:noFill/>
          <a:ln w="57150" cap="flat" cmpd="sng" algn="ctr">
            <a:solidFill>
              <a:srgbClr val="EBDDC3">
                <a:lumMod val="75000"/>
              </a:srgbClr>
            </a:solidFill>
            <a:prstDash val="solid"/>
          </a:ln>
          <a:effectLst/>
        </p:spPr>
        <p:txBody>
          <a:bodyPr anchor="ctr"/>
          <a:lstStyle/>
          <a:p>
            <a:pPr algn="ctr" fontAlgn="auto">
              <a:spcBef>
                <a:spcPts val="0"/>
              </a:spcBef>
              <a:spcAft>
                <a:spcPts val="0"/>
              </a:spcAft>
              <a:defRPr/>
            </a:pPr>
            <a:endParaRPr lang="en-US" kern="0">
              <a:solidFill>
                <a:sysClr val="window" lastClr="FFFFFF"/>
              </a:solidFill>
              <a:latin typeface="Tahoma" panose="020B0604030504040204" pitchFamily="34" charset="0"/>
              <a:ea typeface="Tahoma" panose="020B0604030504040204" pitchFamily="34" charset="0"/>
              <a:cs typeface="Tahoma" panose="020B0604030504040204" pitchFamily="34" charset="0"/>
            </a:endParaRPr>
          </a:p>
        </p:txBody>
      </p:sp>
      <p:cxnSp>
        <p:nvCxnSpPr>
          <p:cNvPr id="11291" name="Straight Connector 32"/>
          <p:cNvCxnSpPr>
            <a:cxnSpLocks noChangeShapeType="1"/>
          </p:cNvCxnSpPr>
          <p:nvPr/>
        </p:nvCxnSpPr>
        <p:spPr bwMode="auto">
          <a:xfrm flipH="1">
            <a:off x="3638550" y="4157663"/>
            <a:ext cx="130175" cy="363537"/>
          </a:xfrm>
          <a:prstGeom prst="line">
            <a:avLst/>
          </a:prstGeom>
          <a:noFill/>
          <a:ln w="127000" algn="ctr">
            <a:solidFill>
              <a:srgbClr val="D0AF72"/>
            </a:solidFill>
            <a:round/>
            <a:headEnd/>
            <a:tailEnd/>
          </a:ln>
        </p:spPr>
      </p:cxnSp>
      <p:cxnSp>
        <p:nvCxnSpPr>
          <p:cNvPr id="11292" name="Straight Connector 33"/>
          <p:cNvCxnSpPr>
            <a:cxnSpLocks noChangeShapeType="1"/>
          </p:cNvCxnSpPr>
          <p:nvPr/>
        </p:nvCxnSpPr>
        <p:spPr bwMode="auto">
          <a:xfrm>
            <a:off x="3644900" y="4473575"/>
            <a:ext cx="123825" cy="365125"/>
          </a:xfrm>
          <a:prstGeom prst="line">
            <a:avLst/>
          </a:prstGeom>
          <a:noFill/>
          <a:ln w="127000" algn="ctr">
            <a:solidFill>
              <a:srgbClr val="D0AF72"/>
            </a:solidFill>
            <a:round/>
            <a:headEnd/>
            <a:tailEnd/>
          </a:ln>
        </p:spPr>
      </p:cxnSp>
      <p:sp>
        <p:nvSpPr>
          <p:cNvPr id="35" name="Rectangle 34"/>
          <p:cNvSpPr/>
          <p:nvPr/>
        </p:nvSpPr>
        <p:spPr>
          <a:xfrm>
            <a:off x="539750" y="1441450"/>
            <a:ext cx="3098800" cy="381000"/>
          </a:xfrm>
          <a:prstGeom prst="rect">
            <a:avLst/>
          </a:prstGeom>
          <a:solidFill>
            <a:schemeClr val="tx2"/>
          </a:solidFill>
          <a:ln w="25400" cap="flat" cmpd="sng" algn="ctr">
            <a:noFill/>
            <a:prstDash val="solid"/>
          </a:ln>
          <a:effectLst>
            <a:outerShdw blurRad="50800" dist="38100" dir="2700000" algn="tl" rotWithShape="0">
              <a:prstClr val="black">
                <a:alpha val="40000"/>
              </a:prstClr>
            </a:outerShdw>
          </a:effectLst>
        </p:spPr>
        <p:txBody>
          <a:bodyPr anchor="ctr"/>
          <a:lstStyle/>
          <a:p>
            <a:pPr algn="ctr" fontAlgn="auto">
              <a:spcBef>
                <a:spcPts val="0"/>
              </a:spcBef>
              <a:spcAft>
                <a:spcPts val="0"/>
              </a:spcAft>
              <a:defRPr/>
            </a:pPr>
            <a:r>
              <a:rPr lang="en-US" sz="2000" b="1" kern="0" dirty="0">
                <a:solidFill>
                  <a:schemeClr val="bg1"/>
                </a:solidFill>
                <a:latin typeface="Franklin Gothic Book" panose="020B0503020102020204" pitchFamily="34" charset="0"/>
                <a:ea typeface="Tahoma" panose="020B0604030504040204" pitchFamily="34" charset="0"/>
                <a:cs typeface="Tahoma" panose="020B0604030504040204" pitchFamily="34" charset="0"/>
              </a:rPr>
              <a:t>PERMUKIMAN KUMUH</a:t>
            </a:r>
          </a:p>
        </p:txBody>
      </p:sp>
      <p:sp>
        <p:nvSpPr>
          <p:cNvPr id="36" name="Rectangle 35"/>
          <p:cNvSpPr/>
          <p:nvPr/>
        </p:nvSpPr>
        <p:spPr>
          <a:xfrm>
            <a:off x="4349750" y="1441450"/>
            <a:ext cx="4230688" cy="381000"/>
          </a:xfrm>
          <a:prstGeom prst="rect">
            <a:avLst/>
          </a:prstGeom>
          <a:solidFill>
            <a:schemeClr val="tx2"/>
          </a:solidFill>
          <a:ln w="25400" cap="flat" cmpd="sng" algn="ctr">
            <a:noFill/>
            <a:prstDash val="solid"/>
          </a:ln>
          <a:effectLst>
            <a:outerShdw blurRad="50800" dist="38100" dir="2700000" algn="tl" rotWithShape="0">
              <a:prstClr val="black">
                <a:alpha val="40000"/>
              </a:prstClr>
            </a:outerShdw>
          </a:effectLst>
        </p:spPr>
        <p:txBody>
          <a:bodyPr anchor="ctr"/>
          <a:lstStyle/>
          <a:p>
            <a:pPr algn="ctr" fontAlgn="auto">
              <a:spcBef>
                <a:spcPts val="0"/>
              </a:spcBef>
              <a:spcAft>
                <a:spcPts val="0"/>
              </a:spcAft>
              <a:defRPr/>
            </a:pPr>
            <a:r>
              <a:rPr lang="en-US" sz="2000" b="1" kern="0" dirty="0">
                <a:solidFill>
                  <a:schemeClr val="bg1"/>
                </a:solidFill>
                <a:latin typeface="Franklin Gothic Book" panose="020B0503020102020204" pitchFamily="34" charset="0"/>
                <a:ea typeface="Tahoma" panose="020B0604030504040204" pitchFamily="34" charset="0"/>
                <a:cs typeface="Tahoma" panose="020B0604030504040204" pitchFamily="34" charset="0"/>
              </a:rPr>
              <a:t>FAKTOR PENYEBAB</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1"/>
          <p:cNvSpPr>
            <a:spLocks noGrp="1"/>
          </p:cNvSpPr>
          <p:nvPr>
            <p:ph type="sldNum" sz="quarter" idx="12"/>
          </p:nvPr>
        </p:nvSpPr>
        <p:spPr bwMode="auto">
          <a:xfrm>
            <a:off x="7021513" y="6315075"/>
            <a:ext cx="2133600" cy="365125"/>
          </a:xfrm>
          <a:noFill/>
          <a:ln>
            <a:miter lim="800000"/>
            <a:headEnd/>
            <a:tailEnd/>
          </a:ln>
        </p:spPr>
        <p:txBody>
          <a:bodyPr wrap="square" numCol="1" anchorCtr="0" compatLnSpc="1">
            <a:prstTxWarp prst="textNoShape">
              <a:avLst/>
            </a:prstTxWarp>
          </a:bodyPr>
          <a:lstStyle/>
          <a:p>
            <a:pPr fontAlgn="base">
              <a:spcBef>
                <a:spcPct val="0"/>
              </a:spcBef>
              <a:spcAft>
                <a:spcPct val="0"/>
              </a:spcAft>
            </a:pPr>
            <a:r>
              <a:rPr lang="id-ID" smtClean="0">
                <a:solidFill>
                  <a:schemeClr val="bg1"/>
                </a:solidFill>
                <a:latin typeface="Franklin Gothic Book" pitchFamily="34" charset="0"/>
                <a:cs typeface="Arial" charset="0"/>
              </a:rPr>
              <a:t>7</a:t>
            </a:r>
            <a:endParaRPr lang="en-US" smtClean="0">
              <a:solidFill>
                <a:schemeClr val="bg1"/>
              </a:solidFill>
              <a:latin typeface="Franklin Gothic Book" pitchFamily="34" charset="0"/>
              <a:cs typeface="Arial" charset="0"/>
            </a:endParaRPr>
          </a:p>
        </p:txBody>
      </p:sp>
      <p:sp>
        <p:nvSpPr>
          <p:cNvPr id="5" name="Rectangle 1"/>
          <p:cNvSpPr>
            <a:spLocks noChangeArrowheads="1"/>
          </p:cNvSpPr>
          <p:nvPr/>
        </p:nvSpPr>
        <p:spPr bwMode="auto">
          <a:xfrm>
            <a:off x="98425" y="2540000"/>
            <a:ext cx="1152525" cy="2190750"/>
          </a:xfrm>
          <a:prstGeom prst="rect">
            <a:avLst/>
          </a:prstGeom>
          <a:solidFill>
            <a:schemeClr val="accent6">
              <a:lumMod val="75000"/>
            </a:schemeClr>
          </a:solidFill>
          <a:ln>
            <a:noFill/>
            <a:headEnd/>
            <a:tailEn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lIns="36000" tIns="18000" rIns="36000" bIns="18000">
            <a:spAutoFit/>
          </a:bodyPr>
          <a:lstStyle/>
          <a:p>
            <a:pPr algn="ctr" fontAlgn="auto">
              <a:spcBef>
                <a:spcPts val="0"/>
              </a:spcBef>
              <a:spcAft>
                <a:spcPts val="0"/>
              </a:spcAft>
              <a:defRPr/>
            </a:pPr>
            <a:r>
              <a:rPr lang="en-US" sz="1400" dirty="0">
                <a:solidFill>
                  <a:schemeClr val="bg1"/>
                </a:solidFill>
                <a:latin typeface="Franklin Gothic Book" panose="020B0503020102020204" pitchFamily="34" charset="0"/>
              </a:rPr>
              <a:t>Kriteria yang digunakan untuk menentukan kondisi kekumuhan pada suatu perumahan dan permukiman</a:t>
            </a:r>
          </a:p>
        </p:txBody>
      </p:sp>
      <p:sp>
        <p:nvSpPr>
          <p:cNvPr id="6" name="Rectangle 1"/>
          <p:cNvSpPr>
            <a:spLocks noChangeArrowheads="1"/>
          </p:cNvSpPr>
          <p:nvPr/>
        </p:nvSpPr>
        <p:spPr bwMode="auto">
          <a:xfrm>
            <a:off x="1703388" y="1485900"/>
            <a:ext cx="1728787" cy="590550"/>
          </a:xfrm>
          <a:prstGeom prst="rect">
            <a:avLst/>
          </a:prstGeom>
          <a:solidFill>
            <a:schemeClr val="accent1">
              <a:lumMod val="50000"/>
            </a:schemeClr>
          </a:solidFill>
          <a:ln>
            <a:headEnd/>
            <a:tailEnd/>
          </a:ln>
        </p:spPr>
        <p:style>
          <a:lnRef idx="1">
            <a:schemeClr val="accent1"/>
          </a:lnRef>
          <a:fillRef idx="3">
            <a:schemeClr val="accent1"/>
          </a:fillRef>
          <a:effectRef idx="2">
            <a:schemeClr val="accent1"/>
          </a:effectRef>
          <a:fontRef idx="minor">
            <a:schemeClr val="lt1"/>
          </a:fontRef>
        </p:style>
        <p:txBody>
          <a:bodyPr lIns="36000" tIns="18000" rIns="36000" bIns="18000">
            <a:spAutoFit/>
          </a:bodyPr>
          <a:lstStyle/>
          <a:p>
            <a:pPr algn="ctr" fontAlgn="auto">
              <a:lnSpc>
                <a:spcPct val="150000"/>
              </a:lnSpc>
              <a:spcBef>
                <a:spcPts val="0"/>
              </a:spcBef>
              <a:spcAft>
                <a:spcPts val="0"/>
              </a:spcAft>
              <a:defRPr/>
            </a:pPr>
            <a:r>
              <a:rPr lang="sv-SE" sz="1200" dirty="0">
                <a:latin typeface="Franklin Gothic Book" panose="020B0503020102020204" pitchFamily="34" charset="0"/>
              </a:rPr>
              <a:t>Kriteria Bangunan Gedung</a:t>
            </a:r>
          </a:p>
        </p:txBody>
      </p:sp>
      <p:sp>
        <p:nvSpPr>
          <p:cNvPr id="7" name="Rectangle 1"/>
          <p:cNvSpPr>
            <a:spLocks noChangeArrowheads="1"/>
          </p:cNvSpPr>
          <p:nvPr/>
        </p:nvSpPr>
        <p:spPr bwMode="auto">
          <a:xfrm>
            <a:off x="1703388" y="2413000"/>
            <a:ext cx="1728787" cy="279400"/>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lIns="36000" tIns="18000" rIns="36000" bIns="18000">
            <a:spAutoFit/>
          </a:bodyPr>
          <a:lstStyle/>
          <a:p>
            <a:pPr algn="ctr" fontAlgn="auto">
              <a:lnSpc>
                <a:spcPct val="150000"/>
              </a:lnSpc>
              <a:spcBef>
                <a:spcPts val="0"/>
              </a:spcBef>
              <a:spcAft>
                <a:spcPts val="0"/>
              </a:spcAft>
              <a:defRPr/>
            </a:pPr>
            <a:r>
              <a:rPr lang="sv-SE" sz="1200" dirty="0">
                <a:latin typeface="Franklin Gothic Book" panose="020B0503020102020204" pitchFamily="34" charset="0"/>
              </a:rPr>
              <a:t>Kriteria Jalan Lingkungan</a:t>
            </a:r>
          </a:p>
        </p:txBody>
      </p:sp>
      <p:sp>
        <p:nvSpPr>
          <p:cNvPr id="8" name="Rectangle 1"/>
          <p:cNvSpPr>
            <a:spLocks noChangeArrowheads="1"/>
          </p:cNvSpPr>
          <p:nvPr/>
        </p:nvSpPr>
        <p:spPr bwMode="auto">
          <a:xfrm>
            <a:off x="1703388" y="3130550"/>
            <a:ext cx="1728787" cy="590550"/>
          </a:xfrm>
          <a:prstGeom prst="rect">
            <a:avLst/>
          </a:prstGeom>
          <a:solidFill>
            <a:schemeClr val="accent1">
              <a:lumMod val="75000"/>
            </a:schemeClr>
          </a:solidFill>
          <a:ln>
            <a:headEnd/>
            <a:tailEnd/>
          </a:ln>
        </p:spPr>
        <p:style>
          <a:lnRef idx="1">
            <a:schemeClr val="accent3"/>
          </a:lnRef>
          <a:fillRef idx="3">
            <a:schemeClr val="accent3"/>
          </a:fillRef>
          <a:effectRef idx="2">
            <a:schemeClr val="accent3"/>
          </a:effectRef>
          <a:fontRef idx="minor">
            <a:schemeClr val="lt1"/>
          </a:fontRef>
        </p:style>
        <p:txBody>
          <a:bodyPr lIns="36000" tIns="18000" rIns="36000" bIns="18000">
            <a:spAutoFit/>
          </a:bodyPr>
          <a:lstStyle/>
          <a:p>
            <a:pPr algn="ctr" fontAlgn="auto">
              <a:lnSpc>
                <a:spcPct val="150000"/>
              </a:lnSpc>
              <a:spcBef>
                <a:spcPts val="0"/>
              </a:spcBef>
              <a:spcAft>
                <a:spcPts val="0"/>
              </a:spcAft>
              <a:defRPr/>
            </a:pPr>
            <a:r>
              <a:rPr lang="sv-SE" sz="1200" dirty="0">
                <a:latin typeface="Franklin Gothic Book" panose="020B0503020102020204" pitchFamily="34" charset="0"/>
              </a:rPr>
              <a:t>Kriteria Penyediaan Air Minum</a:t>
            </a:r>
          </a:p>
        </p:txBody>
      </p:sp>
      <p:sp>
        <p:nvSpPr>
          <p:cNvPr id="9" name="Rectangle 1"/>
          <p:cNvSpPr>
            <a:spLocks noChangeArrowheads="1"/>
          </p:cNvSpPr>
          <p:nvPr/>
        </p:nvSpPr>
        <p:spPr bwMode="auto">
          <a:xfrm>
            <a:off x="1703388" y="3849688"/>
            <a:ext cx="1728787" cy="590550"/>
          </a:xfrm>
          <a:prstGeom prst="rect">
            <a:avLst/>
          </a:prstGeom>
          <a:solidFill>
            <a:schemeClr val="accent2">
              <a:lumMod val="60000"/>
              <a:lumOff val="40000"/>
            </a:schemeClr>
          </a:solidFill>
          <a:ln>
            <a:noFill/>
            <a:headEnd/>
            <a:tailEnd/>
          </a:ln>
        </p:spPr>
        <p:style>
          <a:lnRef idx="1">
            <a:schemeClr val="accent4"/>
          </a:lnRef>
          <a:fillRef idx="3">
            <a:schemeClr val="accent4"/>
          </a:fillRef>
          <a:effectRef idx="2">
            <a:schemeClr val="accent4"/>
          </a:effectRef>
          <a:fontRef idx="minor">
            <a:schemeClr val="lt1"/>
          </a:fontRef>
        </p:style>
        <p:txBody>
          <a:bodyPr lIns="36000" tIns="18000" rIns="36000" bIns="18000">
            <a:spAutoFit/>
          </a:bodyPr>
          <a:lstStyle/>
          <a:p>
            <a:pPr algn="ctr" fontAlgn="auto">
              <a:lnSpc>
                <a:spcPct val="150000"/>
              </a:lnSpc>
              <a:spcBef>
                <a:spcPts val="0"/>
              </a:spcBef>
              <a:spcAft>
                <a:spcPts val="0"/>
              </a:spcAft>
              <a:defRPr/>
            </a:pPr>
            <a:r>
              <a:rPr lang="sv-SE" sz="1200" dirty="0">
                <a:solidFill>
                  <a:schemeClr val="bg1"/>
                </a:solidFill>
                <a:latin typeface="Franklin Gothic Book" panose="020B0503020102020204" pitchFamily="34" charset="0"/>
              </a:rPr>
              <a:t>Kriteria Drainase Lingkungan</a:t>
            </a:r>
          </a:p>
        </p:txBody>
      </p:sp>
      <p:sp>
        <p:nvSpPr>
          <p:cNvPr id="10" name="Rectangle 1"/>
          <p:cNvSpPr>
            <a:spLocks noChangeArrowheads="1"/>
          </p:cNvSpPr>
          <p:nvPr/>
        </p:nvSpPr>
        <p:spPr bwMode="auto">
          <a:xfrm>
            <a:off x="1703388" y="4552950"/>
            <a:ext cx="1728787" cy="590550"/>
          </a:xfrm>
          <a:prstGeom prst="rect">
            <a:avLst/>
          </a:prstGeom>
          <a:solidFill>
            <a:schemeClr val="accent1">
              <a:lumMod val="50000"/>
            </a:schemeClr>
          </a:solidFill>
          <a:ln>
            <a:noFill/>
            <a:headEnd/>
            <a:tailEnd/>
          </a:ln>
        </p:spPr>
        <p:style>
          <a:lnRef idx="1">
            <a:schemeClr val="accent5"/>
          </a:lnRef>
          <a:fillRef idx="3">
            <a:schemeClr val="accent5"/>
          </a:fillRef>
          <a:effectRef idx="2">
            <a:schemeClr val="accent5"/>
          </a:effectRef>
          <a:fontRef idx="minor">
            <a:schemeClr val="lt1"/>
          </a:fontRef>
        </p:style>
        <p:txBody>
          <a:bodyPr lIns="36000" tIns="18000" rIns="36000" bIns="18000">
            <a:spAutoFit/>
          </a:bodyPr>
          <a:lstStyle/>
          <a:p>
            <a:pPr algn="ctr" fontAlgn="auto">
              <a:lnSpc>
                <a:spcPct val="150000"/>
              </a:lnSpc>
              <a:spcBef>
                <a:spcPts val="0"/>
              </a:spcBef>
              <a:spcAft>
                <a:spcPts val="0"/>
              </a:spcAft>
              <a:defRPr/>
            </a:pPr>
            <a:r>
              <a:rPr lang="sv-SE" sz="1200" dirty="0">
                <a:latin typeface="Franklin Gothic Book" panose="020B0503020102020204" pitchFamily="34" charset="0"/>
              </a:rPr>
              <a:t>Kriteria Pengelolaan Air Limbah</a:t>
            </a:r>
          </a:p>
        </p:txBody>
      </p:sp>
      <p:sp>
        <p:nvSpPr>
          <p:cNvPr id="11" name="Rectangle 1"/>
          <p:cNvSpPr>
            <a:spLocks noChangeArrowheads="1"/>
          </p:cNvSpPr>
          <p:nvPr/>
        </p:nvSpPr>
        <p:spPr bwMode="auto">
          <a:xfrm>
            <a:off x="1703388" y="5275263"/>
            <a:ext cx="1728787" cy="590550"/>
          </a:xfrm>
          <a:prstGeom prst="rect">
            <a:avLst/>
          </a:prstGeom>
          <a:ln>
            <a:headEnd/>
            <a:tailEnd/>
          </a:ln>
        </p:spPr>
        <p:style>
          <a:lnRef idx="1">
            <a:schemeClr val="accent6"/>
          </a:lnRef>
          <a:fillRef idx="3">
            <a:schemeClr val="accent6"/>
          </a:fillRef>
          <a:effectRef idx="2">
            <a:schemeClr val="accent6"/>
          </a:effectRef>
          <a:fontRef idx="minor">
            <a:schemeClr val="lt1"/>
          </a:fontRef>
        </p:style>
        <p:txBody>
          <a:bodyPr lIns="36000" tIns="18000" rIns="36000" bIns="18000">
            <a:spAutoFit/>
          </a:bodyPr>
          <a:lstStyle/>
          <a:p>
            <a:pPr algn="ctr" fontAlgn="auto">
              <a:lnSpc>
                <a:spcPct val="150000"/>
              </a:lnSpc>
              <a:spcBef>
                <a:spcPts val="0"/>
              </a:spcBef>
              <a:spcAft>
                <a:spcPts val="0"/>
              </a:spcAft>
              <a:defRPr/>
            </a:pPr>
            <a:r>
              <a:rPr lang="sv-SE" sz="1200" dirty="0">
                <a:latin typeface="Franklin Gothic Book" panose="020B0503020102020204" pitchFamily="34" charset="0"/>
              </a:rPr>
              <a:t>Kriteria Pengelolaan Persampahan</a:t>
            </a:r>
          </a:p>
        </p:txBody>
      </p:sp>
      <p:sp>
        <p:nvSpPr>
          <p:cNvPr id="12" name="Rectangle 1"/>
          <p:cNvSpPr>
            <a:spLocks noChangeArrowheads="1"/>
          </p:cNvSpPr>
          <p:nvPr/>
        </p:nvSpPr>
        <p:spPr bwMode="auto">
          <a:xfrm>
            <a:off x="1703388" y="5995988"/>
            <a:ext cx="1728787" cy="590550"/>
          </a:xfrm>
          <a:prstGeom prst="rect">
            <a:avLst/>
          </a:prstGeom>
          <a:solidFill>
            <a:srgbClr val="0070C0"/>
          </a:solidFill>
          <a:ln w="9525">
            <a:noFill/>
            <a:miter lim="800000"/>
            <a:headEnd/>
            <a:tailEnd/>
          </a:ln>
          <a:effectLst>
            <a:outerShdw blurRad="50800" dist="38100" dir="2700000" algn="tl" rotWithShape="0">
              <a:prstClr val="black">
                <a:alpha val="40000"/>
              </a:prstClr>
            </a:outerShdw>
          </a:effectLst>
        </p:spPr>
        <p:txBody>
          <a:bodyPr lIns="36000" tIns="18000" rIns="36000" bIns="18000">
            <a:spAutoFit/>
          </a:bodyPr>
          <a:lstStyle/>
          <a:p>
            <a:pPr algn="ctr" fontAlgn="auto">
              <a:lnSpc>
                <a:spcPct val="150000"/>
              </a:lnSpc>
              <a:spcBef>
                <a:spcPts val="0"/>
              </a:spcBef>
              <a:spcAft>
                <a:spcPts val="0"/>
              </a:spcAft>
              <a:defRPr/>
            </a:pPr>
            <a:r>
              <a:rPr lang="sv-SE" sz="1200" dirty="0">
                <a:solidFill>
                  <a:schemeClr val="bg1"/>
                </a:solidFill>
                <a:latin typeface="Franklin Gothic Book" panose="020B0503020102020204" pitchFamily="34" charset="0"/>
                <a:cs typeface="Arial" pitchFamily="34" charset="0"/>
              </a:rPr>
              <a:t>Kriteria Pengamanan Kebakaran</a:t>
            </a:r>
          </a:p>
        </p:txBody>
      </p:sp>
      <p:sp>
        <p:nvSpPr>
          <p:cNvPr id="13" name="Rectangle 1"/>
          <p:cNvSpPr>
            <a:spLocks noChangeArrowheads="1"/>
          </p:cNvSpPr>
          <p:nvPr/>
        </p:nvSpPr>
        <p:spPr bwMode="auto">
          <a:xfrm>
            <a:off x="4090988" y="1052513"/>
            <a:ext cx="4938712" cy="1052512"/>
          </a:xfrm>
          <a:prstGeom prst="rect">
            <a:avLst/>
          </a:prstGeom>
          <a:solidFill>
            <a:schemeClr val="accent1">
              <a:lumMod val="50000"/>
            </a:schemeClr>
          </a:solidFill>
          <a:ln>
            <a:headEnd/>
            <a:tailEnd/>
          </a:ln>
        </p:spPr>
        <p:style>
          <a:lnRef idx="1">
            <a:schemeClr val="accent1"/>
          </a:lnRef>
          <a:fillRef idx="3">
            <a:schemeClr val="accent1"/>
          </a:fillRef>
          <a:effectRef idx="2">
            <a:schemeClr val="accent1"/>
          </a:effectRef>
          <a:fontRef idx="minor">
            <a:schemeClr val="lt1"/>
          </a:fontRef>
        </p:style>
        <p:txBody>
          <a:bodyPr lIns="36000" tIns="18000" rIns="36000" bIns="18000">
            <a:spAutoFit/>
          </a:bodyPr>
          <a:lstStyle/>
          <a:p>
            <a:pPr marL="180000" indent="-180000" fontAlgn="auto">
              <a:lnSpc>
                <a:spcPct val="120000"/>
              </a:lnSpc>
              <a:spcBef>
                <a:spcPts val="0"/>
              </a:spcBef>
              <a:spcAft>
                <a:spcPts val="0"/>
              </a:spcAft>
              <a:buFont typeface="Arial" panose="020B0604020202020204" pitchFamily="34" charset="0"/>
              <a:buChar char="•"/>
              <a:defRPr/>
            </a:pPr>
            <a:r>
              <a:rPr lang="sv-SE" sz="1100" dirty="0">
                <a:latin typeface="Franklin Gothic Book" panose="020B0503020102020204" pitchFamily="34" charset="0"/>
              </a:rPr>
              <a:t>ketidakteraturan dalam hal dimensi, orientasi, dan bentuk</a:t>
            </a:r>
          </a:p>
          <a:p>
            <a:pPr marL="180000" indent="-180000" fontAlgn="auto">
              <a:lnSpc>
                <a:spcPct val="120000"/>
              </a:lnSpc>
              <a:spcBef>
                <a:spcPts val="0"/>
              </a:spcBef>
              <a:spcAft>
                <a:spcPts val="0"/>
              </a:spcAft>
              <a:buFont typeface="Arial" panose="020B0604020202020204" pitchFamily="34" charset="0"/>
              <a:buChar char="•"/>
              <a:defRPr/>
            </a:pPr>
            <a:r>
              <a:rPr lang="sv-SE" sz="1100" dirty="0">
                <a:latin typeface="Franklin Gothic Book" panose="020B0503020102020204" pitchFamily="34" charset="0"/>
              </a:rPr>
              <a:t>kepadatan tinggi yang tidak sesuai dengan ketentuan dalam rencana tata ruang</a:t>
            </a:r>
          </a:p>
          <a:p>
            <a:pPr marL="180000" indent="-180000" fontAlgn="auto">
              <a:lnSpc>
                <a:spcPct val="120000"/>
              </a:lnSpc>
              <a:spcBef>
                <a:spcPts val="0"/>
              </a:spcBef>
              <a:spcAft>
                <a:spcPts val="0"/>
              </a:spcAft>
              <a:buFont typeface="Arial" panose="020B0604020202020204" pitchFamily="34" charset="0"/>
              <a:buChar char="•"/>
              <a:defRPr/>
            </a:pPr>
            <a:r>
              <a:rPr lang="sv-SE" sz="1100" dirty="0">
                <a:latin typeface="Franklin Gothic Book" panose="020B0503020102020204" pitchFamily="34" charset="0"/>
              </a:rPr>
              <a:t>ketidaksesuaian dengan persyaratan teknis sistem struktur, pengamanan petir, penghawaan, pencahayaan, sanitasi dan bahan bangunan</a:t>
            </a:r>
          </a:p>
        </p:txBody>
      </p:sp>
      <p:sp>
        <p:nvSpPr>
          <p:cNvPr id="14" name="Rectangle 1"/>
          <p:cNvSpPr>
            <a:spLocks noChangeArrowheads="1"/>
          </p:cNvSpPr>
          <p:nvPr/>
        </p:nvSpPr>
        <p:spPr bwMode="auto">
          <a:xfrm>
            <a:off x="4092575" y="2165350"/>
            <a:ext cx="4951413" cy="849313"/>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lIns="36000" tIns="18000" rIns="36000" bIns="18000">
            <a:spAutoFit/>
          </a:bodyPr>
          <a:lstStyle/>
          <a:p>
            <a:pPr marL="180000" indent="-180000" fontAlgn="auto">
              <a:lnSpc>
                <a:spcPct val="120000"/>
              </a:lnSpc>
              <a:spcBef>
                <a:spcPts val="0"/>
              </a:spcBef>
              <a:spcAft>
                <a:spcPts val="0"/>
              </a:spcAft>
              <a:buFont typeface="Arial" panose="020B0604020202020204" pitchFamily="34" charset="0"/>
              <a:buChar char="•"/>
              <a:defRPr/>
            </a:pPr>
            <a:r>
              <a:rPr lang="sv-SE" sz="1100" dirty="0">
                <a:latin typeface="Franklin Gothic Book" panose="020B0503020102020204" pitchFamily="34" charset="0"/>
              </a:rPr>
              <a:t>kondisi permukaan jalan yang tidak dapat dilalui kendaraan dengan aman dan nyaman</a:t>
            </a:r>
          </a:p>
          <a:p>
            <a:pPr marL="180000" indent="-180000" fontAlgn="auto">
              <a:lnSpc>
                <a:spcPct val="120000"/>
              </a:lnSpc>
              <a:spcBef>
                <a:spcPts val="0"/>
              </a:spcBef>
              <a:spcAft>
                <a:spcPts val="0"/>
              </a:spcAft>
              <a:buFont typeface="Arial" panose="020B0604020202020204" pitchFamily="34" charset="0"/>
              <a:buChar char="•"/>
              <a:defRPr/>
            </a:pPr>
            <a:r>
              <a:rPr lang="sv-SE" sz="1100" dirty="0">
                <a:latin typeface="Franklin Gothic Book" panose="020B0503020102020204" pitchFamily="34" charset="0"/>
              </a:rPr>
              <a:t>lebar jalan yang tidak memadai</a:t>
            </a:r>
          </a:p>
          <a:p>
            <a:pPr marL="180000" indent="-180000" fontAlgn="auto">
              <a:lnSpc>
                <a:spcPct val="120000"/>
              </a:lnSpc>
              <a:spcBef>
                <a:spcPts val="0"/>
              </a:spcBef>
              <a:spcAft>
                <a:spcPts val="0"/>
              </a:spcAft>
              <a:buFont typeface="Arial" panose="020B0604020202020204" pitchFamily="34" charset="0"/>
              <a:buChar char="•"/>
              <a:defRPr/>
            </a:pPr>
            <a:r>
              <a:rPr lang="sv-SE" sz="1100" dirty="0">
                <a:latin typeface="Franklin Gothic Book" panose="020B0503020102020204" pitchFamily="34" charset="0"/>
              </a:rPr>
              <a:t>kelengkapan jalan yang tidak memadai</a:t>
            </a:r>
          </a:p>
        </p:txBody>
      </p:sp>
      <p:sp>
        <p:nvSpPr>
          <p:cNvPr id="15" name="Rectangle 1"/>
          <p:cNvSpPr>
            <a:spLocks noChangeArrowheads="1"/>
          </p:cNvSpPr>
          <p:nvPr/>
        </p:nvSpPr>
        <p:spPr bwMode="auto">
          <a:xfrm>
            <a:off x="4078288" y="3092450"/>
            <a:ext cx="4959350" cy="646113"/>
          </a:xfrm>
          <a:prstGeom prst="rect">
            <a:avLst/>
          </a:prstGeom>
          <a:solidFill>
            <a:schemeClr val="accent1">
              <a:lumMod val="75000"/>
            </a:schemeClr>
          </a:solidFill>
          <a:ln>
            <a:headEnd/>
            <a:tailEnd/>
          </a:ln>
        </p:spPr>
        <p:style>
          <a:lnRef idx="1">
            <a:schemeClr val="accent3"/>
          </a:lnRef>
          <a:fillRef idx="3">
            <a:schemeClr val="accent3"/>
          </a:fillRef>
          <a:effectRef idx="2">
            <a:schemeClr val="accent3"/>
          </a:effectRef>
          <a:fontRef idx="minor">
            <a:schemeClr val="lt1"/>
          </a:fontRef>
        </p:style>
        <p:txBody>
          <a:bodyPr lIns="36000" tIns="18000" rIns="36000" bIns="18000">
            <a:spAutoFit/>
          </a:bodyPr>
          <a:lstStyle/>
          <a:p>
            <a:pPr marL="180000" indent="-180000" fontAlgn="auto">
              <a:lnSpc>
                <a:spcPct val="120000"/>
              </a:lnSpc>
              <a:spcBef>
                <a:spcPts val="0"/>
              </a:spcBef>
              <a:spcAft>
                <a:spcPts val="0"/>
              </a:spcAft>
              <a:buFont typeface="Arial" panose="020B0604020202020204" pitchFamily="34" charset="0"/>
              <a:buChar char="•"/>
              <a:defRPr/>
            </a:pPr>
            <a:r>
              <a:rPr lang="sv-SE" sz="1100" dirty="0">
                <a:latin typeface="Franklin Gothic Book" panose="020B0503020102020204" pitchFamily="34" charset="0"/>
              </a:rPr>
              <a:t>ketidaktersediaan akses air minum</a:t>
            </a:r>
          </a:p>
          <a:p>
            <a:pPr marL="180000" indent="-180000" fontAlgn="auto">
              <a:lnSpc>
                <a:spcPct val="120000"/>
              </a:lnSpc>
              <a:spcBef>
                <a:spcPts val="0"/>
              </a:spcBef>
              <a:spcAft>
                <a:spcPts val="0"/>
              </a:spcAft>
              <a:buFont typeface="Arial" panose="020B0604020202020204" pitchFamily="34" charset="0"/>
              <a:buChar char="•"/>
              <a:defRPr/>
            </a:pPr>
            <a:r>
              <a:rPr lang="sv-SE" sz="1100" dirty="0">
                <a:latin typeface="Franklin Gothic Book" panose="020B0503020102020204" pitchFamily="34" charset="0"/>
              </a:rPr>
              <a:t>tidak terpenuhinya kebutuhan air minum setiap individu </a:t>
            </a:r>
          </a:p>
          <a:p>
            <a:pPr marL="180000" indent="-180000" fontAlgn="auto">
              <a:lnSpc>
                <a:spcPct val="120000"/>
              </a:lnSpc>
              <a:spcBef>
                <a:spcPts val="0"/>
              </a:spcBef>
              <a:spcAft>
                <a:spcPts val="0"/>
              </a:spcAft>
              <a:buFont typeface="Arial" panose="020B0604020202020204" pitchFamily="34" charset="0"/>
              <a:buChar char="•"/>
              <a:defRPr/>
            </a:pPr>
            <a:r>
              <a:rPr lang="sv-SE" sz="1100" dirty="0">
                <a:latin typeface="Franklin Gothic Book" panose="020B0503020102020204" pitchFamily="34" charset="0"/>
              </a:rPr>
              <a:t>tidak terpenuhinya kualitas air minum sesuai standar kesehatan</a:t>
            </a:r>
          </a:p>
        </p:txBody>
      </p:sp>
      <p:sp>
        <p:nvSpPr>
          <p:cNvPr id="16" name="Rectangle 1"/>
          <p:cNvSpPr>
            <a:spLocks noChangeArrowheads="1"/>
          </p:cNvSpPr>
          <p:nvPr/>
        </p:nvSpPr>
        <p:spPr bwMode="auto">
          <a:xfrm>
            <a:off x="4083050" y="3811588"/>
            <a:ext cx="4960938" cy="646112"/>
          </a:xfrm>
          <a:prstGeom prst="rect">
            <a:avLst/>
          </a:prstGeom>
          <a:solidFill>
            <a:schemeClr val="accent2">
              <a:lumMod val="60000"/>
              <a:lumOff val="40000"/>
            </a:schemeClr>
          </a:solidFill>
          <a:ln>
            <a:noFill/>
            <a:headEnd/>
            <a:tailEnd/>
          </a:ln>
        </p:spPr>
        <p:style>
          <a:lnRef idx="1">
            <a:schemeClr val="accent4"/>
          </a:lnRef>
          <a:fillRef idx="3">
            <a:schemeClr val="accent4"/>
          </a:fillRef>
          <a:effectRef idx="2">
            <a:schemeClr val="accent4"/>
          </a:effectRef>
          <a:fontRef idx="minor">
            <a:schemeClr val="lt1"/>
          </a:fontRef>
        </p:style>
        <p:txBody>
          <a:bodyPr lIns="36000" tIns="18000" rIns="36000" bIns="18000">
            <a:spAutoFit/>
          </a:bodyPr>
          <a:lstStyle/>
          <a:p>
            <a:pPr marL="180000" indent="-180000" fontAlgn="auto">
              <a:lnSpc>
                <a:spcPct val="120000"/>
              </a:lnSpc>
              <a:spcBef>
                <a:spcPts val="0"/>
              </a:spcBef>
              <a:spcAft>
                <a:spcPts val="0"/>
              </a:spcAft>
              <a:buFont typeface="Arial" panose="020B0604020202020204" pitchFamily="34" charset="0"/>
              <a:buChar char="•"/>
              <a:defRPr/>
            </a:pPr>
            <a:r>
              <a:rPr lang="sv-SE" sz="1100" dirty="0">
                <a:solidFill>
                  <a:schemeClr val="bg1"/>
                </a:solidFill>
                <a:latin typeface="Franklin Gothic Book" panose="020B0503020102020204" pitchFamily="34" charset="0"/>
              </a:rPr>
              <a:t>ketidakmampuan mengalirkan limpasan air hujan </a:t>
            </a:r>
          </a:p>
          <a:p>
            <a:pPr marL="180000" indent="-180000" fontAlgn="auto">
              <a:lnSpc>
                <a:spcPct val="120000"/>
              </a:lnSpc>
              <a:spcBef>
                <a:spcPts val="0"/>
              </a:spcBef>
              <a:spcAft>
                <a:spcPts val="0"/>
              </a:spcAft>
              <a:buFont typeface="Arial" panose="020B0604020202020204" pitchFamily="34" charset="0"/>
              <a:buChar char="•"/>
              <a:defRPr/>
            </a:pPr>
            <a:r>
              <a:rPr lang="sv-SE" sz="1100" dirty="0">
                <a:solidFill>
                  <a:schemeClr val="bg1"/>
                </a:solidFill>
                <a:latin typeface="Franklin Gothic Book" panose="020B0503020102020204" pitchFamily="34" charset="0"/>
              </a:rPr>
              <a:t>menimbulkan bau</a:t>
            </a:r>
          </a:p>
          <a:p>
            <a:pPr marL="180000" indent="-180000" fontAlgn="auto">
              <a:lnSpc>
                <a:spcPct val="120000"/>
              </a:lnSpc>
              <a:spcBef>
                <a:spcPts val="0"/>
              </a:spcBef>
              <a:spcAft>
                <a:spcPts val="0"/>
              </a:spcAft>
              <a:buFont typeface="Arial" panose="020B0604020202020204" pitchFamily="34" charset="0"/>
              <a:buChar char="•"/>
              <a:defRPr/>
            </a:pPr>
            <a:r>
              <a:rPr lang="sv-SE" sz="1100" dirty="0">
                <a:solidFill>
                  <a:schemeClr val="bg1"/>
                </a:solidFill>
                <a:latin typeface="Franklin Gothic Book" panose="020B0503020102020204" pitchFamily="34" charset="0"/>
              </a:rPr>
              <a:t>tidak terhubung dengan sistem drainase perkotaan</a:t>
            </a:r>
          </a:p>
        </p:txBody>
      </p:sp>
      <p:sp>
        <p:nvSpPr>
          <p:cNvPr id="17" name="Rectangle 1"/>
          <p:cNvSpPr>
            <a:spLocks noChangeArrowheads="1"/>
          </p:cNvSpPr>
          <p:nvPr/>
        </p:nvSpPr>
        <p:spPr bwMode="auto">
          <a:xfrm>
            <a:off x="4083050" y="4548188"/>
            <a:ext cx="4960938" cy="644525"/>
          </a:xfrm>
          <a:prstGeom prst="rect">
            <a:avLst/>
          </a:prstGeom>
          <a:solidFill>
            <a:schemeClr val="accent1">
              <a:lumMod val="50000"/>
            </a:schemeClr>
          </a:solidFill>
          <a:ln>
            <a:noFill/>
            <a:headEnd/>
            <a:tailEnd/>
          </a:ln>
        </p:spPr>
        <p:style>
          <a:lnRef idx="1">
            <a:schemeClr val="accent5"/>
          </a:lnRef>
          <a:fillRef idx="3">
            <a:schemeClr val="accent5"/>
          </a:fillRef>
          <a:effectRef idx="2">
            <a:schemeClr val="accent5"/>
          </a:effectRef>
          <a:fontRef idx="minor">
            <a:schemeClr val="lt1"/>
          </a:fontRef>
        </p:style>
        <p:txBody>
          <a:bodyPr lIns="36000" tIns="18000" rIns="36000" bIns="18000">
            <a:spAutoFit/>
          </a:bodyPr>
          <a:lstStyle/>
          <a:p>
            <a:pPr marL="180000" indent="-180000" fontAlgn="auto">
              <a:lnSpc>
                <a:spcPct val="120000"/>
              </a:lnSpc>
              <a:spcBef>
                <a:spcPts val="0"/>
              </a:spcBef>
              <a:spcAft>
                <a:spcPts val="0"/>
              </a:spcAft>
              <a:buFont typeface="Arial" panose="020B0604020202020204" pitchFamily="34" charset="0"/>
              <a:buChar char="•"/>
              <a:defRPr/>
            </a:pPr>
            <a:r>
              <a:rPr lang="sv-SE" sz="1100" dirty="0">
                <a:latin typeface="Franklin Gothic Book" panose="020B0503020102020204" pitchFamily="34" charset="0"/>
              </a:rPr>
              <a:t>ketidaktersediaan sistem pengelolaan air limbah</a:t>
            </a:r>
          </a:p>
          <a:p>
            <a:pPr marL="180000" indent="-180000" fontAlgn="auto">
              <a:lnSpc>
                <a:spcPct val="120000"/>
              </a:lnSpc>
              <a:spcBef>
                <a:spcPts val="0"/>
              </a:spcBef>
              <a:spcAft>
                <a:spcPts val="0"/>
              </a:spcAft>
              <a:buFont typeface="Arial" panose="020B0604020202020204" pitchFamily="34" charset="0"/>
              <a:buChar char="•"/>
              <a:defRPr/>
            </a:pPr>
            <a:r>
              <a:rPr lang="sv-SE" sz="1100" dirty="0">
                <a:latin typeface="Franklin Gothic Book" panose="020B0503020102020204" pitchFamily="34" charset="0"/>
              </a:rPr>
              <a:t>ketidaktersediaan kualitas buangan sesuai standar yang berlaku</a:t>
            </a:r>
          </a:p>
          <a:p>
            <a:pPr marL="180000" indent="-180000" fontAlgn="auto">
              <a:lnSpc>
                <a:spcPct val="120000"/>
              </a:lnSpc>
              <a:spcBef>
                <a:spcPts val="0"/>
              </a:spcBef>
              <a:spcAft>
                <a:spcPts val="0"/>
              </a:spcAft>
              <a:buFont typeface="Arial" panose="020B0604020202020204" pitchFamily="34" charset="0"/>
              <a:buChar char="•"/>
              <a:defRPr/>
            </a:pPr>
            <a:r>
              <a:rPr lang="sv-SE" sz="1100" dirty="0">
                <a:latin typeface="Franklin Gothic Book" panose="020B0503020102020204" pitchFamily="34" charset="0"/>
              </a:rPr>
              <a:t>tercemarnya lingkungan sekitar</a:t>
            </a:r>
          </a:p>
        </p:txBody>
      </p:sp>
      <p:sp>
        <p:nvSpPr>
          <p:cNvPr id="18" name="Rectangle 1"/>
          <p:cNvSpPr>
            <a:spLocks noChangeArrowheads="1"/>
          </p:cNvSpPr>
          <p:nvPr/>
        </p:nvSpPr>
        <p:spPr bwMode="auto">
          <a:xfrm>
            <a:off x="4083050" y="5267325"/>
            <a:ext cx="4960938" cy="646113"/>
          </a:xfrm>
          <a:prstGeom prst="rect">
            <a:avLst/>
          </a:prstGeom>
          <a:ln>
            <a:headEnd/>
            <a:tailEnd/>
          </a:ln>
        </p:spPr>
        <p:style>
          <a:lnRef idx="1">
            <a:schemeClr val="accent6"/>
          </a:lnRef>
          <a:fillRef idx="3">
            <a:schemeClr val="accent6"/>
          </a:fillRef>
          <a:effectRef idx="2">
            <a:schemeClr val="accent6"/>
          </a:effectRef>
          <a:fontRef idx="minor">
            <a:schemeClr val="lt1"/>
          </a:fontRef>
        </p:style>
        <p:txBody>
          <a:bodyPr lIns="36000" tIns="18000" rIns="36000" bIns="18000">
            <a:spAutoFit/>
          </a:bodyPr>
          <a:lstStyle/>
          <a:p>
            <a:pPr marL="180000" indent="-180000" fontAlgn="auto">
              <a:lnSpc>
                <a:spcPct val="120000"/>
              </a:lnSpc>
              <a:spcBef>
                <a:spcPts val="0"/>
              </a:spcBef>
              <a:spcAft>
                <a:spcPts val="0"/>
              </a:spcAft>
              <a:buFont typeface="Arial" panose="020B0604020202020204" pitchFamily="34" charset="0"/>
              <a:buChar char="•"/>
              <a:defRPr/>
            </a:pPr>
            <a:r>
              <a:rPr lang="sv-SE" sz="1100" dirty="0">
                <a:latin typeface="Franklin Gothic Book" panose="020B0503020102020204" pitchFamily="34" charset="0"/>
              </a:rPr>
              <a:t>ketidaktersediaan sistem pengelolaan persampahan</a:t>
            </a:r>
          </a:p>
          <a:p>
            <a:pPr marL="180000" indent="-180000" fontAlgn="auto">
              <a:lnSpc>
                <a:spcPct val="120000"/>
              </a:lnSpc>
              <a:spcBef>
                <a:spcPts val="0"/>
              </a:spcBef>
              <a:spcAft>
                <a:spcPts val="0"/>
              </a:spcAft>
              <a:buFont typeface="Arial" panose="020B0604020202020204" pitchFamily="34" charset="0"/>
              <a:buChar char="•"/>
              <a:defRPr/>
            </a:pPr>
            <a:r>
              <a:rPr lang="sv-SE" sz="1100" dirty="0">
                <a:latin typeface="Franklin Gothic Book" panose="020B0503020102020204" pitchFamily="34" charset="0"/>
              </a:rPr>
              <a:t>ketidaktersediaan sarana dan prasarana pengelolaan persampahan</a:t>
            </a:r>
          </a:p>
          <a:p>
            <a:pPr marL="180000" indent="-180000" fontAlgn="auto">
              <a:lnSpc>
                <a:spcPct val="120000"/>
              </a:lnSpc>
              <a:spcBef>
                <a:spcPts val="0"/>
              </a:spcBef>
              <a:spcAft>
                <a:spcPts val="0"/>
              </a:spcAft>
              <a:buFont typeface="Arial" panose="020B0604020202020204" pitchFamily="34" charset="0"/>
              <a:buChar char="•"/>
              <a:defRPr/>
            </a:pPr>
            <a:r>
              <a:rPr lang="sv-SE" sz="1100" dirty="0">
                <a:latin typeface="Franklin Gothic Book" panose="020B0503020102020204" pitchFamily="34" charset="0"/>
              </a:rPr>
              <a:t>tercemarnya lingkungan sekitar oleh sampah</a:t>
            </a:r>
          </a:p>
        </p:txBody>
      </p:sp>
      <p:sp>
        <p:nvSpPr>
          <p:cNvPr id="19" name="Rectangle 1"/>
          <p:cNvSpPr>
            <a:spLocks noChangeArrowheads="1"/>
          </p:cNvSpPr>
          <p:nvPr/>
        </p:nvSpPr>
        <p:spPr bwMode="auto">
          <a:xfrm>
            <a:off x="4083050" y="5997575"/>
            <a:ext cx="4960938" cy="646113"/>
          </a:xfrm>
          <a:prstGeom prst="rect">
            <a:avLst/>
          </a:prstGeom>
          <a:solidFill>
            <a:srgbClr val="0070C0"/>
          </a:solidFill>
          <a:ln w="9525">
            <a:noFill/>
            <a:miter lim="800000"/>
            <a:headEnd/>
            <a:tailEnd/>
          </a:ln>
          <a:effectLst>
            <a:outerShdw blurRad="50800" dist="38100" dir="2700000" algn="tl" rotWithShape="0">
              <a:prstClr val="black">
                <a:alpha val="40000"/>
              </a:prstClr>
            </a:outerShdw>
          </a:effectLst>
        </p:spPr>
        <p:txBody>
          <a:bodyPr lIns="36000" tIns="18000" rIns="36000" bIns="18000">
            <a:spAutoFit/>
          </a:bodyPr>
          <a:lstStyle/>
          <a:p>
            <a:pPr marL="180000" indent="-180000" fontAlgn="auto">
              <a:lnSpc>
                <a:spcPct val="120000"/>
              </a:lnSpc>
              <a:spcBef>
                <a:spcPts val="0"/>
              </a:spcBef>
              <a:spcAft>
                <a:spcPts val="0"/>
              </a:spcAft>
              <a:buFont typeface="Arial" panose="020B0604020202020204" pitchFamily="34" charset="0"/>
              <a:buChar char="•"/>
              <a:defRPr/>
            </a:pPr>
            <a:r>
              <a:rPr lang="sv-SE" sz="1100" dirty="0">
                <a:solidFill>
                  <a:schemeClr val="bg1"/>
                </a:solidFill>
                <a:latin typeface="Franklin Gothic Book" panose="020B0503020102020204" pitchFamily="34" charset="0"/>
                <a:cs typeface="Arial" pitchFamily="34" charset="0"/>
              </a:rPr>
              <a:t>ketidaktersediaan sistem pengamanan secara aktif dan pasif</a:t>
            </a:r>
          </a:p>
          <a:p>
            <a:pPr marL="180000" indent="-180000" fontAlgn="auto">
              <a:lnSpc>
                <a:spcPct val="120000"/>
              </a:lnSpc>
              <a:spcBef>
                <a:spcPts val="0"/>
              </a:spcBef>
              <a:spcAft>
                <a:spcPts val="0"/>
              </a:spcAft>
              <a:buFont typeface="Arial" panose="020B0604020202020204" pitchFamily="34" charset="0"/>
              <a:buChar char="•"/>
              <a:defRPr/>
            </a:pPr>
            <a:r>
              <a:rPr lang="sv-SE" sz="1100" dirty="0">
                <a:solidFill>
                  <a:schemeClr val="bg1"/>
                </a:solidFill>
                <a:latin typeface="Franklin Gothic Book" panose="020B0503020102020204" pitchFamily="34" charset="0"/>
                <a:cs typeface="Arial" pitchFamily="34" charset="0"/>
              </a:rPr>
              <a:t>ketidaktersediaan pasokan air untuk pemadaman yang memadai</a:t>
            </a:r>
          </a:p>
          <a:p>
            <a:pPr marL="180000" indent="-180000" fontAlgn="auto">
              <a:lnSpc>
                <a:spcPct val="120000"/>
              </a:lnSpc>
              <a:spcBef>
                <a:spcPts val="0"/>
              </a:spcBef>
              <a:spcAft>
                <a:spcPts val="0"/>
              </a:spcAft>
              <a:buFont typeface="Arial" panose="020B0604020202020204" pitchFamily="34" charset="0"/>
              <a:buChar char="•"/>
              <a:defRPr/>
            </a:pPr>
            <a:r>
              <a:rPr lang="sv-SE" sz="1100" dirty="0">
                <a:solidFill>
                  <a:schemeClr val="bg1"/>
                </a:solidFill>
                <a:latin typeface="Franklin Gothic Book" panose="020B0503020102020204" pitchFamily="34" charset="0"/>
                <a:cs typeface="Arial" pitchFamily="34" charset="0"/>
              </a:rPr>
              <a:t>ketidaktersediaan akses untuk mobil pemadam kebakaran</a:t>
            </a:r>
          </a:p>
        </p:txBody>
      </p:sp>
      <p:sp>
        <p:nvSpPr>
          <p:cNvPr id="20" name="Rectangle 1"/>
          <p:cNvSpPr>
            <a:spLocks noChangeArrowheads="1"/>
          </p:cNvSpPr>
          <p:nvPr/>
        </p:nvSpPr>
        <p:spPr bwMode="auto">
          <a:xfrm>
            <a:off x="49213" y="5268913"/>
            <a:ext cx="1263650" cy="1052512"/>
          </a:xfrm>
          <a:prstGeom prst="rect">
            <a:avLst/>
          </a:prstGeom>
          <a:ln>
            <a:headEnd/>
            <a:tailEnd/>
          </a:ln>
        </p:spPr>
        <p:style>
          <a:lnRef idx="2">
            <a:schemeClr val="dk1"/>
          </a:lnRef>
          <a:fillRef idx="1">
            <a:schemeClr val="lt1"/>
          </a:fillRef>
          <a:effectRef idx="0">
            <a:schemeClr val="dk1"/>
          </a:effectRef>
          <a:fontRef idx="minor">
            <a:schemeClr val="dk1"/>
          </a:fontRef>
        </p:style>
        <p:txBody>
          <a:bodyPr lIns="36000" tIns="18000" rIns="36000" bIns="18000">
            <a:spAutoFit/>
          </a:bodyPr>
          <a:lstStyle/>
          <a:p>
            <a:pPr algn="ctr" fontAlgn="auto">
              <a:lnSpc>
                <a:spcPct val="150000"/>
              </a:lnSpc>
              <a:spcBef>
                <a:spcPts val="0"/>
              </a:spcBef>
              <a:spcAft>
                <a:spcPts val="0"/>
              </a:spcAft>
              <a:defRPr/>
            </a:pPr>
            <a:r>
              <a:rPr lang="sv-SE" sz="1100" dirty="0">
                <a:latin typeface="Franklin Gothic Book" panose="020B0503020102020204" pitchFamily="34" charset="0"/>
              </a:rPr>
              <a:t>Ketentuan kriteria diatur lebih lanjut dengan Peraturan Menteri</a:t>
            </a:r>
            <a:endParaRPr lang="en-US" sz="1100" dirty="0">
              <a:latin typeface="Franklin Gothic Book" panose="020B0503020102020204" pitchFamily="34" charset="0"/>
            </a:endParaRPr>
          </a:p>
        </p:txBody>
      </p:sp>
      <p:sp>
        <p:nvSpPr>
          <p:cNvPr id="28" name="Down Arrow 27"/>
          <p:cNvSpPr/>
          <p:nvPr/>
        </p:nvSpPr>
        <p:spPr>
          <a:xfrm>
            <a:off x="465138" y="4745038"/>
            <a:ext cx="431800" cy="379412"/>
          </a:xfrm>
          <a:prstGeom prst="downArrow">
            <a:avLst/>
          </a:prstGeom>
          <a:ln/>
        </p:spPr>
        <p:style>
          <a:lnRef idx="1">
            <a:schemeClr val="dk1"/>
          </a:lnRef>
          <a:fillRef idx="3">
            <a:schemeClr val="dk1"/>
          </a:fillRef>
          <a:effectRef idx="2">
            <a:schemeClr val="dk1"/>
          </a:effectRef>
          <a:fontRef idx="minor">
            <a:schemeClr val="lt1"/>
          </a:fontRef>
        </p:style>
        <p:txBody>
          <a:bodyPr anchor="ctr"/>
          <a:lstStyle/>
          <a:p>
            <a:pPr algn="ctr" fontAlgn="auto">
              <a:spcBef>
                <a:spcPts val="0"/>
              </a:spcBef>
              <a:spcAft>
                <a:spcPts val="0"/>
              </a:spcAft>
              <a:defRPr/>
            </a:pPr>
            <a:endParaRPr lang="en-US">
              <a:latin typeface="Franklin Gothic Book" panose="020B0503020102020204" pitchFamily="34" charset="0"/>
            </a:endParaRPr>
          </a:p>
        </p:txBody>
      </p:sp>
      <p:sp>
        <p:nvSpPr>
          <p:cNvPr id="29" name="Right Arrow 28"/>
          <p:cNvSpPr/>
          <p:nvPr/>
        </p:nvSpPr>
        <p:spPr>
          <a:xfrm>
            <a:off x="3490913" y="1584325"/>
            <a:ext cx="503237" cy="296863"/>
          </a:xfrm>
          <a:prstGeom prst="rightArrow">
            <a:avLst/>
          </a:prstGeom>
          <a:solidFill>
            <a:srgbClr val="FF9933"/>
          </a:solidFill>
          <a:ln>
            <a:noFill/>
          </a:ln>
        </p:spPr>
        <p:style>
          <a:lnRef idx="1">
            <a:schemeClr val="dk1"/>
          </a:lnRef>
          <a:fillRef idx="3">
            <a:schemeClr val="dk1"/>
          </a:fillRef>
          <a:effectRef idx="2">
            <a:schemeClr val="dk1"/>
          </a:effectRef>
          <a:fontRef idx="minor">
            <a:schemeClr val="lt1"/>
          </a:fontRef>
        </p:style>
        <p:txBody>
          <a:bodyPr anchor="ctr"/>
          <a:lstStyle/>
          <a:p>
            <a:pPr algn="ctr" fontAlgn="auto">
              <a:spcBef>
                <a:spcPts val="0"/>
              </a:spcBef>
              <a:spcAft>
                <a:spcPts val="0"/>
              </a:spcAft>
              <a:defRPr/>
            </a:pPr>
            <a:endParaRPr lang="en-US">
              <a:latin typeface="Franklin Gothic Book" panose="020B0503020102020204" pitchFamily="34" charset="0"/>
            </a:endParaRPr>
          </a:p>
        </p:txBody>
      </p:sp>
      <p:sp>
        <p:nvSpPr>
          <p:cNvPr id="30" name="Right Arrow 29"/>
          <p:cNvSpPr/>
          <p:nvPr/>
        </p:nvSpPr>
        <p:spPr>
          <a:xfrm>
            <a:off x="3490913" y="2411413"/>
            <a:ext cx="503237" cy="295275"/>
          </a:xfrm>
          <a:prstGeom prst="rightArrow">
            <a:avLst/>
          </a:prstGeom>
          <a:solidFill>
            <a:srgbClr val="FF9933"/>
          </a:solidFill>
          <a:ln>
            <a:noFill/>
          </a:ln>
        </p:spPr>
        <p:style>
          <a:lnRef idx="1">
            <a:schemeClr val="dk1"/>
          </a:lnRef>
          <a:fillRef idx="3">
            <a:schemeClr val="dk1"/>
          </a:fillRef>
          <a:effectRef idx="2">
            <a:schemeClr val="dk1"/>
          </a:effectRef>
          <a:fontRef idx="minor">
            <a:schemeClr val="lt1"/>
          </a:fontRef>
        </p:style>
        <p:txBody>
          <a:bodyPr anchor="ctr"/>
          <a:lstStyle/>
          <a:p>
            <a:pPr algn="ctr" fontAlgn="auto">
              <a:spcBef>
                <a:spcPts val="0"/>
              </a:spcBef>
              <a:spcAft>
                <a:spcPts val="0"/>
              </a:spcAft>
              <a:defRPr/>
            </a:pPr>
            <a:endParaRPr lang="en-US">
              <a:latin typeface="Franklin Gothic Book" panose="020B0503020102020204" pitchFamily="34" charset="0"/>
            </a:endParaRPr>
          </a:p>
        </p:txBody>
      </p:sp>
      <p:sp>
        <p:nvSpPr>
          <p:cNvPr id="31" name="Right Arrow 30"/>
          <p:cNvSpPr/>
          <p:nvPr/>
        </p:nvSpPr>
        <p:spPr>
          <a:xfrm>
            <a:off x="3490913" y="3259138"/>
            <a:ext cx="503237" cy="295275"/>
          </a:xfrm>
          <a:prstGeom prst="rightArrow">
            <a:avLst/>
          </a:prstGeom>
          <a:solidFill>
            <a:srgbClr val="FF9933"/>
          </a:solidFill>
          <a:ln>
            <a:noFill/>
          </a:ln>
        </p:spPr>
        <p:style>
          <a:lnRef idx="1">
            <a:schemeClr val="dk1"/>
          </a:lnRef>
          <a:fillRef idx="3">
            <a:schemeClr val="dk1"/>
          </a:fillRef>
          <a:effectRef idx="2">
            <a:schemeClr val="dk1"/>
          </a:effectRef>
          <a:fontRef idx="minor">
            <a:schemeClr val="lt1"/>
          </a:fontRef>
        </p:style>
        <p:txBody>
          <a:bodyPr anchor="ctr"/>
          <a:lstStyle/>
          <a:p>
            <a:pPr algn="ctr" fontAlgn="auto">
              <a:spcBef>
                <a:spcPts val="0"/>
              </a:spcBef>
              <a:spcAft>
                <a:spcPts val="0"/>
              </a:spcAft>
              <a:defRPr/>
            </a:pPr>
            <a:endParaRPr lang="en-US">
              <a:latin typeface="Franklin Gothic Book" panose="020B0503020102020204" pitchFamily="34" charset="0"/>
            </a:endParaRPr>
          </a:p>
        </p:txBody>
      </p:sp>
      <p:sp>
        <p:nvSpPr>
          <p:cNvPr id="32" name="Right Arrow 31"/>
          <p:cNvSpPr/>
          <p:nvPr/>
        </p:nvSpPr>
        <p:spPr>
          <a:xfrm>
            <a:off x="3490913" y="3981450"/>
            <a:ext cx="503237" cy="295275"/>
          </a:xfrm>
          <a:prstGeom prst="rightArrow">
            <a:avLst/>
          </a:prstGeom>
          <a:solidFill>
            <a:srgbClr val="FF9933"/>
          </a:solidFill>
          <a:ln>
            <a:noFill/>
          </a:ln>
        </p:spPr>
        <p:style>
          <a:lnRef idx="1">
            <a:schemeClr val="dk1"/>
          </a:lnRef>
          <a:fillRef idx="3">
            <a:schemeClr val="dk1"/>
          </a:fillRef>
          <a:effectRef idx="2">
            <a:schemeClr val="dk1"/>
          </a:effectRef>
          <a:fontRef idx="minor">
            <a:schemeClr val="lt1"/>
          </a:fontRef>
        </p:style>
        <p:txBody>
          <a:bodyPr anchor="ctr"/>
          <a:lstStyle/>
          <a:p>
            <a:pPr algn="ctr" fontAlgn="auto">
              <a:spcBef>
                <a:spcPts val="0"/>
              </a:spcBef>
              <a:spcAft>
                <a:spcPts val="0"/>
              </a:spcAft>
              <a:defRPr/>
            </a:pPr>
            <a:endParaRPr lang="en-US">
              <a:latin typeface="Franklin Gothic Book" panose="020B0503020102020204" pitchFamily="34" charset="0"/>
            </a:endParaRPr>
          </a:p>
        </p:txBody>
      </p:sp>
      <p:sp>
        <p:nvSpPr>
          <p:cNvPr id="33" name="Right Arrow 32"/>
          <p:cNvSpPr/>
          <p:nvPr/>
        </p:nvSpPr>
        <p:spPr>
          <a:xfrm>
            <a:off x="3490913" y="4670425"/>
            <a:ext cx="503237" cy="296863"/>
          </a:xfrm>
          <a:prstGeom prst="rightArrow">
            <a:avLst/>
          </a:prstGeom>
          <a:solidFill>
            <a:srgbClr val="FF9933"/>
          </a:solidFill>
          <a:ln>
            <a:noFill/>
          </a:ln>
        </p:spPr>
        <p:style>
          <a:lnRef idx="1">
            <a:schemeClr val="dk1"/>
          </a:lnRef>
          <a:fillRef idx="3">
            <a:schemeClr val="dk1"/>
          </a:fillRef>
          <a:effectRef idx="2">
            <a:schemeClr val="dk1"/>
          </a:effectRef>
          <a:fontRef idx="minor">
            <a:schemeClr val="lt1"/>
          </a:fontRef>
        </p:style>
        <p:txBody>
          <a:bodyPr anchor="ctr"/>
          <a:lstStyle/>
          <a:p>
            <a:pPr algn="ctr" fontAlgn="auto">
              <a:spcBef>
                <a:spcPts val="0"/>
              </a:spcBef>
              <a:spcAft>
                <a:spcPts val="0"/>
              </a:spcAft>
              <a:defRPr/>
            </a:pPr>
            <a:endParaRPr lang="en-US">
              <a:latin typeface="Franklin Gothic Book" panose="020B0503020102020204" pitchFamily="34" charset="0"/>
            </a:endParaRPr>
          </a:p>
        </p:txBody>
      </p:sp>
      <p:sp>
        <p:nvSpPr>
          <p:cNvPr id="34" name="Right Arrow 33"/>
          <p:cNvSpPr/>
          <p:nvPr/>
        </p:nvSpPr>
        <p:spPr>
          <a:xfrm>
            <a:off x="3490913" y="5410200"/>
            <a:ext cx="503237" cy="296863"/>
          </a:xfrm>
          <a:prstGeom prst="rightArrow">
            <a:avLst/>
          </a:prstGeom>
          <a:solidFill>
            <a:srgbClr val="FF9933"/>
          </a:solidFill>
          <a:ln>
            <a:noFill/>
          </a:ln>
        </p:spPr>
        <p:style>
          <a:lnRef idx="1">
            <a:schemeClr val="dk1"/>
          </a:lnRef>
          <a:fillRef idx="3">
            <a:schemeClr val="dk1"/>
          </a:fillRef>
          <a:effectRef idx="2">
            <a:schemeClr val="dk1"/>
          </a:effectRef>
          <a:fontRef idx="minor">
            <a:schemeClr val="lt1"/>
          </a:fontRef>
        </p:style>
        <p:txBody>
          <a:bodyPr anchor="ctr"/>
          <a:lstStyle/>
          <a:p>
            <a:pPr algn="ctr" fontAlgn="auto">
              <a:spcBef>
                <a:spcPts val="0"/>
              </a:spcBef>
              <a:spcAft>
                <a:spcPts val="0"/>
              </a:spcAft>
              <a:defRPr/>
            </a:pPr>
            <a:endParaRPr lang="en-US">
              <a:latin typeface="Franklin Gothic Book" panose="020B0503020102020204" pitchFamily="34" charset="0"/>
            </a:endParaRPr>
          </a:p>
        </p:txBody>
      </p:sp>
      <p:sp>
        <p:nvSpPr>
          <p:cNvPr id="35" name="Right Arrow 34"/>
          <p:cNvSpPr/>
          <p:nvPr/>
        </p:nvSpPr>
        <p:spPr>
          <a:xfrm>
            <a:off x="3490913" y="6116638"/>
            <a:ext cx="503237" cy="296862"/>
          </a:xfrm>
          <a:prstGeom prst="rightArrow">
            <a:avLst/>
          </a:prstGeom>
          <a:solidFill>
            <a:srgbClr val="FF9933"/>
          </a:solidFill>
          <a:ln>
            <a:noFill/>
          </a:ln>
        </p:spPr>
        <p:style>
          <a:lnRef idx="1">
            <a:schemeClr val="dk1"/>
          </a:lnRef>
          <a:fillRef idx="3">
            <a:schemeClr val="dk1"/>
          </a:fillRef>
          <a:effectRef idx="2">
            <a:schemeClr val="dk1"/>
          </a:effectRef>
          <a:fontRef idx="minor">
            <a:schemeClr val="lt1"/>
          </a:fontRef>
        </p:style>
        <p:txBody>
          <a:bodyPr anchor="ctr"/>
          <a:lstStyle/>
          <a:p>
            <a:pPr algn="ctr" fontAlgn="auto">
              <a:spcBef>
                <a:spcPts val="0"/>
              </a:spcBef>
              <a:spcAft>
                <a:spcPts val="0"/>
              </a:spcAft>
              <a:defRPr/>
            </a:pPr>
            <a:endParaRPr lang="en-US">
              <a:solidFill>
                <a:schemeClr val="bg1"/>
              </a:solidFill>
              <a:latin typeface="Franklin Gothic Book" panose="020B0503020102020204" pitchFamily="34" charset="0"/>
            </a:endParaRPr>
          </a:p>
        </p:txBody>
      </p:sp>
      <p:grpSp>
        <p:nvGrpSpPr>
          <p:cNvPr id="12315" name="Group 46"/>
          <p:cNvGrpSpPr>
            <a:grpSpLocks/>
          </p:cNvGrpSpPr>
          <p:nvPr/>
        </p:nvGrpSpPr>
        <p:grpSpPr bwMode="auto">
          <a:xfrm>
            <a:off x="1254125" y="1763713"/>
            <a:ext cx="465138" cy="4514850"/>
            <a:chOff x="1240046" y="1849512"/>
            <a:chExt cx="463804" cy="4513764"/>
          </a:xfrm>
        </p:grpSpPr>
        <p:cxnSp>
          <p:nvCxnSpPr>
            <p:cNvPr id="4" name="Straight Arrow Connector 3"/>
            <p:cNvCxnSpPr/>
            <p:nvPr/>
          </p:nvCxnSpPr>
          <p:spPr>
            <a:xfrm>
              <a:off x="1517062" y="1868557"/>
              <a:ext cx="186788"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36" name="Straight Arrow Connector 35"/>
            <p:cNvCxnSpPr/>
            <p:nvPr/>
          </p:nvCxnSpPr>
          <p:spPr>
            <a:xfrm>
              <a:off x="1502815" y="2624026"/>
              <a:ext cx="186788"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37" name="Straight Arrow Connector 36"/>
            <p:cNvCxnSpPr/>
            <p:nvPr/>
          </p:nvCxnSpPr>
          <p:spPr>
            <a:xfrm>
              <a:off x="1502815" y="3492179"/>
              <a:ext cx="186788"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38" name="Straight Arrow Connector 37"/>
            <p:cNvCxnSpPr/>
            <p:nvPr/>
          </p:nvCxnSpPr>
          <p:spPr>
            <a:xfrm>
              <a:off x="1502815" y="4212730"/>
              <a:ext cx="186788"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39" name="Straight Arrow Connector 38"/>
            <p:cNvCxnSpPr/>
            <p:nvPr/>
          </p:nvCxnSpPr>
          <p:spPr>
            <a:xfrm>
              <a:off x="1502815" y="4917411"/>
              <a:ext cx="186788"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40" name="Straight Arrow Connector 39"/>
            <p:cNvCxnSpPr/>
            <p:nvPr/>
          </p:nvCxnSpPr>
          <p:spPr>
            <a:xfrm>
              <a:off x="1502815" y="5639550"/>
              <a:ext cx="186788"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41" name="Straight Arrow Connector 40"/>
            <p:cNvCxnSpPr/>
            <p:nvPr/>
          </p:nvCxnSpPr>
          <p:spPr>
            <a:xfrm>
              <a:off x="1502815" y="6363276"/>
              <a:ext cx="186788" cy="0"/>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43" name="Straight Connector 42"/>
            <p:cNvCxnSpPr/>
            <p:nvPr/>
          </p:nvCxnSpPr>
          <p:spPr>
            <a:xfrm>
              <a:off x="1240046" y="3812777"/>
              <a:ext cx="272267"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45" name="Straight Connector 44"/>
            <p:cNvCxnSpPr/>
            <p:nvPr/>
          </p:nvCxnSpPr>
          <p:spPr>
            <a:xfrm>
              <a:off x="1502815" y="1849512"/>
              <a:ext cx="0" cy="4513764"/>
            </a:xfrm>
            <a:prstGeom prst="line">
              <a:avLst/>
            </a:prstGeom>
            <a:ln w="28575"/>
          </p:spPr>
          <p:style>
            <a:lnRef idx="1">
              <a:schemeClr val="dk1"/>
            </a:lnRef>
            <a:fillRef idx="0">
              <a:schemeClr val="dk1"/>
            </a:fillRef>
            <a:effectRef idx="0">
              <a:schemeClr val="dk1"/>
            </a:effectRef>
            <a:fontRef idx="minor">
              <a:schemeClr val="tx1"/>
            </a:fontRef>
          </p:style>
        </p:cxnSp>
      </p:grpSp>
      <p:sp>
        <p:nvSpPr>
          <p:cNvPr id="42" name="Rectangle 41"/>
          <p:cNvSpPr/>
          <p:nvPr/>
        </p:nvSpPr>
        <p:spPr>
          <a:xfrm>
            <a:off x="250825" y="260350"/>
            <a:ext cx="5486400" cy="585788"/>
          </a:xfrm>
          <a:prstGeom prst="rect">
            <a:avLst/>
          </a:prstGeom>
        </p:spPr>
        <p:txBody>
          <a:bodyPr>
            <a:spAutoFit/>
          </a:bodyPr>
          <a:lstStyle/>
          <a:p>
            <a:pPr fontAlgn="auto">
              <a:spcBef>
                <a:spcPts val="0"/>
              </a:spcBef>
              <a:spcAft>
                <a:spcPts val="0"/>
              </a:spcAft>
              <a:defRPr/>
            </a:pPr>
            <a:r>
              <a:rPr lang="id-ID" sz="3200" dirty="0">
                <a:solidFill>
                  <a:srgbClr val="FF0000"/>
                </a:solidFill>
                <a:latin typeface="Impact" pitchFamily="34" charset="0"/>
                <a:ea typeface="+mj-ea"/>
                <a:cs typeface="Aharoni" pitchFamily="2" charset="-79"/>
              </a:rPr>
              <a:t>Kriteria</a:t>
            </a:r>
            <a:r>
              <a:rPr lang="en-US" sz="3200" dirty="0">
                <a:solidFill>
                  <a:schemeClr val="bg1"/>
                </a:solidFill>
                <a:latin typeface="Impact" pitchFamily="34" charset="0"/>
                <a:ea typeface="+mj-ea"/>
                <a:cs typeface="Aharoni" pitchFamily="2" charset="-79"/>
              </a:rPr>
              <a:t> </a:t>
            </a:r>
            <a:r>
              <a:rPr lang="id-ID" sz="3200" dirty="0">
                <a:solidFill>
                  <a:schemeClr val="bg1"/>
                </a:solidFill>
                <a:latin typeface="Impact" pitchFamily="34" charset="0"/>
                <a:ea typeface="+mj-ea"/>
                <a:cs typeface="Aharoni" pitchFamily="2" charset="-79"/>
              </a:rPr>
              <a:t>Kumuh</a:t>
            </a:r>
            <a:endParaRPr lang="nn-NO" sz="3200" dirty="0">
              <a:solidFill>
                <a:schemeClr val="bg1"/>
              </a:solidFill>
              <a:latin typeface="Impact" pitchFamily="34" charset="0"/>
              <a:ea typeface="+mj-ea"/>
              <a:cs typeface="Aharoni" pitchFamily="2" charset="-79"/>
            </a:endParaRP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srcRect/>
          <a:tile tx="0" ty="0" sx="100000" sy="100000" flip="none" algn="tl"/>
        </a:blipFill>
        <a:effectLst/>
      </p:bgPr>
    </p:bg>
    <p:spTree>
      <p:nvGrpSpPr>
        <p:cNvPr id="1" name=""/>
        <p:cNvGrpSpPr/>
        <p:nvPr/>
      </p:nvGrpSpPr>
      <p:grpSpPr>
        <a:xfrm>
          <a:off x="0" y="0"/>
          <a:ext cx="0" cy="0"/>
          <a:chOff x="0" y="0"/>
          <a:chExt cx="0" cy="0"/>
        </a:xfrm>
      </p:grpSpPr>
      <p:pic>
        <p:nvPicPr>
          <p:cNvPr id="50178" name="Picture 2" descr="C:\20140523_141909.jpg"/>
          <p:cNvPicPr>
            <a:picLocks noChangeAspect="1" noChangeArrowheads="1"/>
          </p:cNvPicPr>
          <p:nvPr/>
        </p:nvPicPr>
        <p:blipFill>
          <a:blip r:embed="rId3" cstate="print">
            <a:duotone>
              <a:prstClr val="black"/>
              <a:schemeClr val="accent3">
                <a:tint val="45000"/>
                <a:satMod val="400000"/>
              </a:schemeClr>
            </a:duotone>
            <a:extLst>
              <a:ext uri="{28A0092B-C50C-407E-A947-70E740481C1C}">
                <a14:useLocalDpi xmlns="" xmlns:a14="http://schemas.microsoft.com/office/drawing/2010/main" val="0"/>
              </a:ext>
            </a:extLst>
          </a:blip>
          <a:srcRect/>
          <a:stretch>
            <a:fillRect/>
          </a:stretch>
        </p:blipFill>
        <p:spPr bwMode="auto">
          <a:xfrm>
            <a:off x="0" y="517748"/>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2" name="Rectangle 1"/>
          <p:cNvSpPr/>
          <p:nvPr/>
        </p:nvSpPr>
        <p:spPr>
          <a:xfrm>
            <a:off x="4572000" y="5764188"/>
            <a:ext cx="4370107" cy="923330"/>
          </a:xfrm>
          <a:prstGeom prst="rect">
            <a:avLst/>
          </a:prstGeom>
          <a:noFill/>
        </p:spPr>
        <p:txBody>
          <a:bodyPr wrap="none">
            <a:spAutoFit/>
          </a:bodyPr>
          <a:lstStyle/>
          <a:p>
            <a:pPr algn="ctr">
              <a:defRPr/>
            </a:pPr>
            <a:r>
              <a:rPr lang="en-US" sz="5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Arial" pitchFamily="34" charset="0"/>
              </a:rPr>
              <a:t>TERIMA KASIH</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775</TotalTime>
  <Words>1005</Words>
  <Application>Microsoft Office PowerPoint</Application>
  <PresentationFormat>On-screen Show (4:3)</PresentationFormat>
  <Paragraphs>123</Paragraphs>
  <Slides>9</Slides>
  <Notes>1</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Slide 1</vt:lpstr>
      <vt:lpstr>Slide 2</vt:lpstr>
      <vt:lpstr>PENGERTIAN</vt:lpstr>
      <vt:lpstr>PENGERTIAN</vt:lpstr>
      <vt:lpstr>Definisi  psl. 1 UU No. 1/2011</vt:lpstr>
      <vt:lpstr>Slide 6</vt:lpstr>
      <vt:lpstr>Slide 7</vt:lpstr>
      <vt:lpstr>Slide 8</vt:lpstr>
      <vt:lpstr>Slide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Bayunov</dc:creator>
  <cp:lastModifiedBy>Imanudin</cp:lastModifiedBy>
  <cp:revision>51</cp:revision>
  <dcterms:created xsi:type="dcterms:W3CDTF">2014-12-05T06:11:08Z</dcterms:created>
  <dcterms:modified xsi:type="dcterms:W3CDTF">2016-06-07T14:01:29Z</dcterms:modified>
</cp:coreProperties>
</file>