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739CE1-0966-AE41-A4F9-257FEEA36723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AB552F28-2942-5843-80D6-B2A4AC12BCA3}">
      <dgm:prSet phldrT="[Text]"/>
      <dgm:spPr/>
      <dgm:t>
        <a:bodyPr/>
        <a:lstStyle/>
        <a:p>
          <a:r>
            <a:rPr lang="en-US"/>
            <a:t>Peradaban</a:t>
          </a:r>
        </a:p>
      </dgm:t>
    </dgm:pt>
    <dgm:pt modelId="{6837A4B3-1221-E845-848D-A684C1DBA4AA}" type="parTrans" cxnId="{B1E91516-5AC9-814C-A762-5D09C90F77DD}">
      <dgm:prSet/>
      <dgm:spPr/>
      <dgm:t>
        <a:bodyPr/>
        <a:lstStyle/>
        <a:p>
          <a:endParaRPr lang="en-US"/>
        </a:p>
      </dgm:t>
    </dgm:pt>
    <dgm:pt modelId="{258E3606-D14B-2741-A1CC-61AA12E1F39F}" type="sibTrans" cxnId="{B1E91516-5AC9-814C-A762-5D09C90F77DD}">
      <dgm:prSet/>
      <dgm:spPr/>
      <dgm:t>
        <a:bodyPr/>
        <a:lstStyle/>
        <a:p>
          <a:endParaRPr lang="en-US"/>
        </a:p>
      </dgm:t>
    </dgm:pt>
    <dgm:pt modelId="{5BC635E4-FA11-1244-A71B-4A8099ACD869}">
      <dgm:prSet phldrT="[Text]"/>
      <dgm:spPr/>
      <dgm:t>
        <a:bodyPr/>
        <a:lstStyle/>
        <a:p>
          <a:r>
            <a:rPr lang="en-US"/>
            <a:t>IPTEK</a:t>
          </a:r>
        </a:p>
      </dgm:t>
    </dgm:pt>
    <dgm:pt modelId="{D88C8BF2-D2D1-AE44-95C3-2F53ECB66D14}" type="parTrans" cxnId="{3FC53484-F8F3-4E48-A1E6-5E607D5008F7}">
      <dgm:prSet/>
      <dgm:spPr/>
      <dgm:t>
        <a:bodyPr/>
        <a:lstStyle/>
        <a:p>
          <a:endParaRPr lang="en-US"/>
        </a:p>
      </dgm:t>
    </dgm:pt>
    <dgm:pt modelId="{EFE1E76D-763A-AF46-8AAC-800D1EEADF0A}" type="sibTrans" cxnId="{3FC53484-F8F3-4E48-A1E6-5E607D5008F7}">
      <dgm:prSet/>
      <dgm:spPr/>
      <dgm:t>
        <a:bodyPr/>
        <a:lstStyle/>
        <a:p>
          <a:endParaRPr lang="en-US"/>
        </a:p>
      </dgm:t>
    </dgm:pt>
    <dgm:pt modelId="{11B355F7-3673-7442-99BF-3BA664CBA164}">
      <dgm:prSet phldrT="[Text]"/>
      <dgm:spPr/>
      <dgm:t>
        <a:bodyPr/>
        <a:lstStyle/>
        <a:p>
          <a:r>
            <a:rPr lang="en-US"/>
            <a:t>Pemenuhan kebutuhan</a:t>
          </a:r>
        </a:p>
      </dgm:t>
    </dgm:pt>
    <dgm:pt modelId="{2F5A5228-D2EA-D74C-9EB5-0A2C2D7368A2}" type="parTrans" cxnId="{DFE08BA5-AF2A-1E44-B2DC-482418D5865E}">
      <dgm:prSet/>
      <dgm:spPr/>
      <dgm:t>
        <a:bodyPr/>
        <a:lstStyle/>
        <a:p>
          <a:endParaRPr lang="en-US"/>
        </a:p>
      </dgm:t>
    </dgm:pt>
    <dgm:pt modelId="{6E53A647-23D1-3149-8B3A-CA0FA2FD1A7B}" type="sibTrans" cxnId="{DFE08BA5-AF2A-1E44-B2DC-482418D5865E}">
      <dgm:prSet/>
      <dgm:spPr/>
      <dgm:t>
        <a:bodyPr/>
        <a:lstStyle/>
        <a:p>
          <a:endParaRPr lang="en-US"/>
        </a:p>
      </dgm:t>
    </dgm:pt>
    <dgm:pt modelId="{B70E243C-176C-D242-87FB-7EE07F759F13}" type="pres">
      <dgm:prSet presAssocID="{61739CE1-0966-AE41-A4F9-257FEEA36723}" presName="CompostProcess" presStyleCnt="0">
        <dgm:presLayoutVars>
          <dgm:dir/>
          <dgm:resizeHandles val="exact"/>
        </dgm:presLayoutVars>
      </dgm:prSet>
      <dgm:spPr/>
    </dgm:pt>
    <dgm:pt modelId="{BBDC7052-92C7-C047-B375-EFDF2BACFCEB}" type="pres">
      <dgm:prSet presAssocID="{61739CE1-0966-AE41-A4F9-257FEEA36723}" presName="arrow" presStyleLbl="bgShp" presStyleIdx="0" presStyleCnt="1"/>
      <dgm:spPr/>
    </dgm:pt>
    <dgm:pt modelId="{1329BB22-8ACA-E349-8ABB-9A4D48D22206}" type="pres">
      <dgm:prSet presAssocID="{61739CE1-0966-AE41-A4F9-257FEEA36723}" presName="linearProcess" presStyleCnt="0"/>
      <dgm:spPr/>
    </dgm:pt>
    <dgm:pt modelId="{78AE9753-7D89-054C-A130-0B41E55FC91F}" type="pres">
      <dgm:prSet presAssocID="{AB552F28-2942-5843-80D6-B2A4AC12BCA3}" presName="textNode" presStyleLbl="node1" presStyleIdx="0" presStyleCnt="3">
        <dgm:presLayoutVars>
          <dgm:bulletEnabled val="1"/>
        </dgm:presLayoutVars>
      </dgm:prSet>
      <dgm:spPr/>
    </dgm:pt>
    <dgm:pt modelId="{06CC743B-9A93-AC43-A4A3-790ACAE17002}" type="pres">
      <dgm:prSet presAssocID="{258E3606-D14B-2741-A1CC-61AA12E1F39F}" presName="sibTrans" presStyleCnt="0"/>
      <dgm:spPr/>
    </dgm:pt>
    <dgm:pt modelId="{C210DC93-276A-5548-9AC9-7A443F6F97C5}" type="pres">
      <dgm:prSet presAssocID="{5BC635E4-FA11-1244-A71B-4A8099ACD869}" presName="textNode" presStyleLbl="node1" presStyleIdx="1" presStyleCnt="3">
        <dgm:presLayoutVars>
          <dgm:bulletEnabled val="1"/>
        </dgm:presLayoutVars>
      </dgm:prSet>
      <dgm:spPr/>
    </dgm:pt>
    <dgm:pt modelId="{90C6433B-5876-5440-B464-319A5360C149}" type="pres">
      <dgm:prSet presAssocID="{EFE1E76D-763A-AF46-8AAC-800D1EEADF0A}" presName="sibTrans" presStyleCnt="0"/>
      <dgm:spPr/>
    </dgm:pt>
    <dgm:pt modelId="{568E5E0B-63EC-D24C-8D89-C8AA93C21851}" type="pres">
      <dgm:prSet presAssocID="{11B355F7-3673-7442-99BF-3BA664CBA164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B1E91516-5AC9-814C-A762-5D09C90F77DD}" srcId="{61739CE1-0966-AE41-A4F9-257FEEA36723}" destId="{AB552F28-2942-5843-80D6-B2A4AC12BCA3}" srcOrd="0" destOrd="0" parTransId="{6837A4B3-1221-E845-848D-A684C1DBA4AA}" sibTransId="{258E3606-D14B-2741-A1CC-61AA12E1F39F}"/>
    <dgm:cxn modelId="{ABBF35AE-12A6-FC42-9420-D2A2547187AB}" type="presOf" srcId="{5BC635E4-FA11-1244-A71B-4A8099ACD869}" destId="{C210DC93-276A-5548-9AC9-7A443F6F97C5}" srcOrd="0" destOrd="0" presId="urn:microsoft.com/office/officeart/2005/8/layout/hProcess9"/>
    <dgm:cxn modelId="{77F5B188-087B-A848-B305-8851D27CA194}" type="presOf" srcId="{AB552F28-2942-5843-80D6-B2A4AC12BCA3}" destId="{78AE9753-7D89-054C-A130-0B41E55FC91F}" srcOrd="0" destOrd="0" presId="urn:microsoft.com/office/officeart/2005/8/layout/hProcess9"/>
    <dgm:cxn modelId="{DFE08BA5-AF2A-1E44-B2DC-482418D5865E}" srcId="{61739CE1-0966-AE41-A4F9-257FEEA36723}" destId="{11B355F7-3673-7442-99BF-3BA664CBA164}" srcOrd="2" destOrd="0" parTransId="{2F5A5228-D2EA-D74C-9EB5-0A2C2D7368A2}" sibTransId="{6E53A647-23D1-3149-8B3A-CA0FA2FD1A7B}"/>
    <dgm:cxn modelId="{81B0398C-3C83-E44C-99DC-E9FEFEE453A0}" type="presOf" srcId="{11B355F7-3673-7442-99BF-3BA664CBA164}" destId="{568E5E0B-63EC-D24C-8D89-C8AA93C21851}" srcOrd="0" destOrd="0" presId="urn:microsoft.com/office/officeart/2005/8/layout/hProcess9"/>
    <dgm:cxn modelId="{8955B5D2-007D-3347-A0CC-1373579D9121}" type="presOf" srcId="{61739CE1-0966-AE41-A4F9-257FEEA36723}" destId="{B70E243C-176C-D242-87FB-7EE07F759F13}" srcOrd="0" destOrd="0" presId="urn:microsoft.com/office/officeart/2005/8/layout/hProcess9"/>
    <dgm:cxn modelId="{3FC53484-F8F3-4E48-A1E6-5E607D5008F7}" srcId="{61739CE1-0966-AE41-A4F9-257FEEA36723}" destId="{5BC635E4-FA11-1244-A71B-4A8099ACD869}" srcOrd="1" destOrd="0" parTransId="{D88C8BF2-D2D1-AE44-95C3-2F53ECB66D14}" sibTransId="{EFE1E76D-763A-AF46-8AAC-800D1EEADF0A}"/>
    <dgm:cxn modelId="{36BB4560-DA5D-2343-8A1C-801CF86BE4CC}" type="presParOf" srcId="{B70E243C-176C-D242-87FB-7EE07F759F13}" destId="{BBDC7052-92C7-C047-B375-EFDF2BACFCEB}" srcOrd="0" destOrd="0" presId="urn:microsoft.com/office/officeart/2005/8/layout/hProcess9"/>
    <dgm:cxn modelId="{F92CDF52-8D5E-D845-93F6-A6B2BFAAD9D8}" type="presParOf" srcId="{B70E243C-176C-D242-87FB-7EE07F759F13}" destId="{1329BB22-8ACA-E349-8ABB-9A4D48D22206}" srcOrd="1" destOrd="0" presId="urn:microsoft.com/office/officeart/2005/8/layout/hProcess9"/>
    <dgm:cxn modelId="{5E8117ED-DCF9-5D47-BB45-5113FA886446}" type="presParOf" srcId="{1329BB22-8ACA-E349-8ABB-9A4D48D22206}" destId="{78AE9753-7D89-054C-A130-0B41E55FC91F}" srcOrd="0" destOrd="0" presId="urn:microsoft.com/office/officeart/2005/8/layout/hProcess9"/>
    <dgm:cxn modelId="{E57BA701-16EB-ED4B-902B-73ECEE0BC3D4}" type="presParOf" srcId="{1329BB22-8ACA-E349-8ABB-9A4D48D22206}" destId="{06CC743B-9A93-AC43-A4A3-790ACAE17002}" srcOrd="1" destOrd="0" presId="urn:microsoft.com/office/officeart/2005/8/layout/hProcess9"/>
    <dgm:cxn modelId="{F886C843-3E58-FD4B-8F3A-059B0B427F7F}" type="presParOf" srcId="{1329BB22-8ACA-E349-8ABB-9A4D48D22206}" destId="{C210DC93-276A-5548-9AC9-7A443F6F97C5}" srcOrd="2" destOrd="0" presId="urn:microsoft.com/office/officeart/2005/8/layout/hProcess9"/>
    <dgm:cxn modelId="{5C80738C-32C3-A940-881C-A857891DE67B}" type="presParOf" srcId="{1329BB22-8ACA-E349-8ABB-9A4D48D22206}" destId="{90C6433B-5876-5440-B464-319A5360C149}" srcOrd="3" destOrd="0" presId="urn:microsoft.com/office/officeart/2005/8/layout/hProcess9"/>
    <dgm:cxn modelId="{607A21C8-0B17-B644-8F87-6640CB8C16B8}" type="presParOf" srcId="{1329BB22-8ACA-E349-8ABB-9A4D48D22206}" destId="{568E5E0B-63EC-D24C-8D89-C8AA93C2185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1463BB-73CF-CF44-AACF-F61AA62CFAD7}" type="doc">
      <dgm:prSet loTypeId="urn:microsoft.com/office/officeart/2005/8/layout/vList3" loCatId="" qsTypeId="urn:microsoft.com/office/officeart/2005/8/quickstyle/simple4" qsCatId="simple" csTypeId="urn:microsoft.com/office/officeart/2005/8/colors/accent1_2" csCatId="accent1" phldr="1"/>
      <dgm:spPr/>
    </dgm:pt>
    <dgm:pt modelId="{D83FB429-9E30-EF42-8CA3-67BB5E44D58F}">
      <dgm:prSet phldrT="[Text]"/>
      <dgm:spPr/>
      <dgm:t>
        <a:bodyPr/>
        <a:lstStyle/>
        <a:p>
          <a:r>
            <a:rPr lang="en-US"/>
            <a:t>Subyektivitas</a:t>
          </a:r>
        </a:p>
      </dgm:t>
    </dgm:pt>
    <dgm:pt modelId="{300664F6-A084-6B43-8F6E-54240C8B390E}" type="parTrans" cxnId="{C6E26697-3351-0648-9B20-614DAC501339}">
      <dgm:prSet/>
      <dgm:spPr/>
      <dgm:t>
        <a:bodyPr/>
        <a:lstStyle/>
        <a:p>
          <a:endParaRPr lang="en-US"/>
        </a:p>
      </dgm:t>
    </dgm:pt>
    <dgm:pt modelId="{EE23FA08-D6CF-7849-9E99-1EBC0F45193A}" type="sibTrans" cxnId="{C6E26697-3351-0648-9B20-614DAC501339}">
      <dgm:prSet/>
      <dgm:spPr/>
      <dgm:t>
        <a:bodyPr/>
        <a:lstStyle/>
        <a:p>
          <a:endParaRPr lang="en-US"/>
        </a:p>
      </dgm:t>
    </dgm:pt>
    <dgm:pt modelId="{60B896FC-B54E-114E-9E50-55BB21724158}">
      <dgm:prSet phldrT="[Text]"/>
      <dgm:spPr/>
      <dgm:t>
        <a:bodyPr/>
        <a:lstStyle/>
        <a:p>
          <a:r>
            <a:rPr lang="en-US"/>
            <a:t>Obyektivisme logis</a:t>
          </a:r>
        </a:p>
      </dgm:t>
    </dgm:pt>
    <dgm:pt modelId="{D90AA01A-3EFB-4C4C-8070-81FC10250143}" type="parTrans" cxnId="{8BEA0841-8B65-7246-ABD7-DF684752AB4D}">
      <dgm:prSet/>
      <dgm:spPr/>
      <dgm:t>
        <a:bodyPr/>
        <a:lstStyle/>
        <a:p>
          <a:endParaRPr lang="en-US"/>
        </a:p>
      </dgm:t>
    </dgm:pt>
    <dgm:pt modelId="{268E3382-297F-BC4F-85EA-766B4C189B88}" type="sibTrans" cxnId="{8BEA0841-8B65-7246-ABD7-DF684752AB4D}">
      <dgm:prSet/>
      <dgm:spPr/>
      <dgm:t>
        <a:bodyPr/>
        <a:lstStyle/>
        <a:p>
          <a:endParaRPr lang="en-US"/>
        </a:p>
      </dgm:t>
    </dgm:pt>
    <dgm:pt modelId="{D4C16A2B-3D83-4247-A446-41A4D222B066}">
      <dgm:prSet phldrT="[Text]"/>
      <dgm:spPr/>
      <dgm:t>
        <a:bodyPr/>
        <a:lstStyle/>
        <a:p>
          <a:r>
            <a:rPr lang="en-US"/>
            <a:t>Obyektivisme metafisik</a:t>
          </a:r>
        </a:p>
      </dgm:t>
    </dgm:pt>
    <dgm:pt modelId="{3E18BFE8-5804-3A4E-9874-D527F90FA5BF}" type="parTrans" cxnId="{EA8C0F51-4044-8E49-AA26-2CB9B88E9F23}">
      <dgm:prSet/>
      <dgm:spPr/>
      <dgm:t>
        <a:bodyPr/>
        <a:lstStyle/>
        <a:p>
          <a:endParaRPr lang="en-US"/>
        </a:p>
      </dgm:t>
    </dgm:pt>
    <dgm:pt modelId="{DF6FF930-7941-BE4E-ACFA-45D719E9933D}" type="sibTrans" cxnId="{EA8C0F51-4044-8E49-AA26-2CB9B88E9F23}">
      <dgm:prSet/>
      <dgm:spPr/>
      <dgm:t>
        <a:bodyPr/>
        <a:lstStyle/>
        <a:p>
          <a:endParaRPr lang="en-US"/>
        </a:p>
      </dgm:t>
    </dgm:pt>
    <dgm:pt modelId="{94C06169-57CA-9343-AC2A-94A4A922628E}" type="pres">
      <dgm:prSet presAssocID="{D81463BB-73CF-CF44-AACF-F61AA62CFAD7}" presName="linearFlow" presStyleCnt="0">
        <dgm:presLayoutVars>
          <dgm:dir/>
          <dgm:resizeHandles val="exact"/>
        </dgm:presLayoutVars>
      </dgm:prSet>
      <dgm:spPr/>
    </dgm:pt>
    <dgm:pt modelId="{220FBF2A-FCDB-CE43-B18C-F1F427E77CC2}" type="pres">
      <dgm:prSet presAssocID="{D83FB429-9E30-EF42-8CA3-67BB5E44D58F}" presName="composite" presStyleCnt="0"/>
      <dgm:spPr/>
    </dgm:pt>
    <dgm:pt modelId="{A5ED99AD-3B36-9B48-BB17-E20FEAD68D41}" type="pres">
      <dgm:prSet presAssocID="{D83FB429-9E30-EF42-8CA3-67BB5E44D58F}" presName="imgShp" presStyleLbl="fgImgPlace1" presStyleIdx="0" presStyleCnt="3"/>
      <dgm:spPr/>
    </dgm:pt>
    <dgm:pt modelId="{1F58E399-9A5B-2F43-82F3-7D005322A11D}" type="pres">
      <dgm:prSet presAssocID="{D83FB429-9E30-EF42-8CA3-67BB5E44D58F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609A51-E8A5-EC48-803B-B93FAB8E1FB3}" type="pres">
      <dgm:prSet presAssocID="{EE23FA08-D6CF-7849-9E99-1EBC0F45193A}" presName="spacing" presStyleCnt="0"/>
      <dgm:spPr/>
    </dgm:pt>
    <dgm:pt modelId="{4E700053-FE5B-DF4E-88E2-8CB791AE6268}" type="pres">
      <dgm:prSet presAssocID="{60B896FC-B54E-114E-9E50-55BB21724158}" presName="composite" presStyleCnt="0"/>
      <dgm:spPr/>
    </dgm:pt>
    <dgm:pt modelId="{C1F4E0FF-5D0C-2B4F-B86C-C1250FEAAB42}" type="pres">
      <dgm:prSet presAssocID="{60B896FC-B54E-114E-9E50-55BB21724158}" presName="imgShp" presStyleLbl="fgImgPlace1" presStyleIdx="1" presStyleCnt="3"/>
      <dgm:spPr/>
    </dgm:pt>
    <dgm:pt modelId="{305E3DA7-68A9-7D47-9DEC-8D4536631ACC}" type="pres">
      <dgm:prSet presAssocID="{60B896FC-B54E-114E-9E50-55BB21724158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32FB3-F3AC-F745-9E45-EDB6F0DE4F44}" type="pres">
      <dgm:prSet presAssocID="{268E3382-297F-BC4F-85EA-766B4C189B88}" presName="spacing" presStyleCnt="0"/>
      <dgm:spPr/>
    </dgm:pt>
    <dgm:pt modelId="{FF516D3A-8CC9-CE43-8893-DD7C333F6538}" type="pres">
      <dgm:prSet presAssocID="{D4C16A2B-3D83-4247-A446-41A4D222B066}" presName="composite" presStyleCnt="0"/>
      <dgm:spPr/>
    </dgm:pt>
    <dgm:pt modelId="{397787B9-90F9-6E4C-8A1A-E761F92CA74D}" type="pres">
      <dgm:prSet presAssocID="{D4C16A2B-3D83-4247-A446-41A4D222B066}" presName="imgShp" presStyleLbl="fgImgPlace1" presStyleIdx="2" presStyleCnt="3"/>
      <dgm:spPr/>
    </dgm:pt>
    <dgm:pt modelId="{BA934A04-3925-0442-BEA6-C12C37203A22}" type="pres">
      <dgm:prSet presAssocID="{D4C16A2B-3D83-4247-A446-41A4D222B06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EA0841-8B65-7246-ABD7-DF684752AB4D}" srcId="{D81463BB-73CF-CF44-AACF-F61AA62CFAD7}" destId="{60B896FC-B54E-114E-9E50-55BB21724158}" srcOrd="1" destOrd="0" parTransId="{D90AA01A-3EFB-4C4C-8070-81FC10250143}" sibTransId="{268E3382-297F-BC4F-85EA-766B4C189B88}"/>
    <dgm:cxn modelId="{7E99B64A-CFAC-644C-8F6B-9D641152532D}" type="presOf" srcId="{D4C16A2B-3D83-4247-A446-41A4D222B066}" destId="{BA934A04-3925-0442-BEA6-C12C37203A22}" srcOrd="0" destOrd="0" presId="urn:microsoft.com/office/officeart/2005/8/layout/vList3"/>
    <dgm:cxn modelId="{39259D7A-BF13-F340-AD05-112CEBFD6F7B}" type="presOf" srcId="{60B896FC-B54E-114E-9E50-55BB21724158}" destId="{305E3DA7-68A9-7D47-9DEC-8D4536631ACC}" srcOrd="0" destOrd="0" presId="urn:microsoft.com/office/officeart/2005/8/layout/vList3"/>
    <dgm:cxn modelId="{7E94FA7C-E713-6647-9770-FBC14D4BAEAC}" type="presOf" srcId="{D83FB429-9E30-EF42-8CA3-67BB5E44D58F}" destId="{1F58E399-9A5B-2F43-82F3-7D005322A11D}" srcOrd="0" destOrd="0" presId="urn:microsoft.com/office/officeart/2005/8/layout/vList3"/>
    <dgm:cxn modelId="{A487B2FA-4B30-ED45-B110-A02055F8759B}" type="presOf" srcId="{D81463BB-73CF-CF44-AACF-F61AA62CFAD7}" destId="{94C06169-57CA-9343-AC2A-94A4A922628E}" srcOrd="0" destOrd="0" presId="urn:microsoft.com/office/officeart/2005/8/layout/vList3"/>
    <dgm:cxn modelId="{EA8C0F51-4044-8E49-AA26-2CB9B88E9F23}" srcId="{D81463BB-73CF-CF44-AACF-F61AA62CFAD7}" destId="{D4C16A2B-3D83-4247-A446-41A4D222B066}" srcOrd="2" destOrd="0" parTransId="{3E18BFE8-5804-3A4E-9874-D527F90FA5BF}" sibTransId="{DF6FF930-7941-BE4E-ACFA-45D719E9933D}"/>
    <dgm:cxn modelId="{C6E26697-3351-0648-9B20-614DAC501339}" srcId="{D81463BB-73CF-CF44-AACF-F61AA62CFAD7}" destId="{D83FB429-9E30-EF42-8CA3-67BB5E44D58F}" srcOrd="0" destOrd="0" parTransId="{300664F6-A084-6B43-8F6E-54240C8B390E}" sibTransId="{EE23FA08-D6CF-7849-9E99-1EBC0F45193A}"/>
    <dgm:cxn modelId="{CB372B4D-B98D-A546-B40B-72142D0E8C81}" type="presParOf" srcId="{94C06169-57CA-9343-AC2A-94A4A922628E}" destId="{220FBF2A-FCDB-CE43-B18C-F1F427E77CC2}" srcOrd="0" destOrd="0" presId="urn:microsoft.com/office/officeart/2005/8/layout/vList3"/>
    <dgm:cxn modelId="{8DEADFD5-8AAD-834E-AE03-F9301B9CCF07}" type="presParOf" srcId="{220FBF2A-FCDB-CE43-B18C-F1F427E77CC2}" destId="{A5ED99AD-3B36-9B48-BB17-E20FEAD68D41}" srcOrd="0" destOrd="0" presId="urn:microsoft.com/office/officeart/2005/8/layout/vList3"/>
    <dgm:cxn modelId="{EC5C581A-5A96-C74F-855E-8587615CADA5}" type="presParOf" srcId="{220FBF2A-FCDB-CE43-B18C-F1F427E77CC2}" destId="{1F58E399-9A5B-2F43-82F3-7D005322A11D}" srcOrd="1" destOrd="0" presId="urn:microsoft.com/office/officeart/2005/8/layout/vList3"/>
    <dgm:cxn modelId="{1AC5F2E6-7624-1647-AF58-FD856D65013E}" type="presParOf" srcId="{94C06169-57CA-9343-AC2A-94A4A922628E}" destId="{FA609A51-E8A5-EC48-803B-B93FAB8E1FB3}" srcOrd="1" destOrd="0" presId="urn:microsoft.com/office/officeart/2005/8/layout/vList3"/>
    <dgm:cxn modelId="{1F5B402A-B56D-6644-99A1-11DDFC24D33C}" type="presParOf" srcId="{94C06169-57CA-9343-AC2A-94A4A922628E}" destId="{4E700053-FE5B-DF4E-88E2-8CB791AE6268}" srcOrd="2" destOrd="0" presId="urn:microsoft.com/office/officeart/2005/8/layout/vList3"/>
    <dgm:cxn modelId="{5589F767-23CC-BA44-BAEC-522BDEFB3BDE}" type="presParOf" srcId="{4E700053-FE5B-DF4E-88E2-8CB791AE6268}" destId="{C1F4E0FF-5D0C-2B4F-B86C-C1250FEAAB42}" srcOrd="0" destOrd="0" presId="urn:microsoft.com/office/officeart/2005/8/layout/vList3"/>
    <dgm:cxn modelId="{AAEE9395-121F-9544-8D66-7816ABE7861D}" type="presParOf" srcId="{4E700053-FE5B-DF4E-88E2-8CB791AE6268}" destId="{305E3DA7-68A9-7D47-9DEC-8D4536631ACC}" srcOrd="1" destOrd="0" presId="urn:microsoft.com/office/officeart/2005/8/layout/vList3"/>
    <dgm:cxn modelId="{162F06B5-1C8E-5644-B76F-56EE7E55D2A7}" type="presParOf" srcId="{94C06169-57CA-9343-AC2A-94A4A922628E}" destId="{4B332FB3-F3AC-F745-9E45-EDB6F0DE4F44}" srcOrd="3" destOrd="0" presId="urn:microsoft.com/office/officeart/2005/8/layout/vList3"/>
    <dgm:cxn modelId="{7A1F2A02-7F67-DD49-9422-C0491092D8FF}" type="presParOf" srcId="{94C06169-57CA-9343-AC2A-94A4A922628E}" destId="{FF516D3A-8CC9-CE43-8893-DD7C333F6538}" srcOrd="4" destOrd="0" presId="urn:microsoft.com/office/officeart/2005/8/layout/vList3"/>
    <dgm:cxn modelId="{4937D4A4-DB39-DA46-B0BE-3B71113C86FF}" type="presParOf" srcId="{FF516D3A-8CC9-CE43-8893-DD7C333F6538}" destId="{397787B9-90F9-6E4C-8A1A-E761F92CA74D}" srcOrd="0" destOrd="0" presId="urn:microsoft.com/office/officeart/2005/8/layout/vList3"/>
    <dgm:cxn modelId="{ABF328CF-5A79-0246-8A27-8861D26F1FAD}" type="presParOf" srcId="{FF516D3A-8CC9-CE43-8893-DD7C333F6538}" destId="{BA934A04-3925-0442-BEA6-C12C37203A2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DC7052-92C7-C047-B375-EFDF2BACFCEB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8AE9753-7D89-054C-A130-0B41E55FC91F}">
      <dsp:nvSpPr>
        <dsp:cNvPr id="0" name=""/>
        <dsp:cNvSpPr/>
      </dsp:nvSpPr>
      <dsp:spPr>
        <a:xfrm>
          <a:off x="6548" y="1219199"/>
          <a:ext cx="196215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alpha val="100000"/>
                <a:satMod val="15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70000"/>
                <a:shade val="100000"/>
                <a:alpha val="10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</a:gsLst>
          <a:lin ang="5400000" scaled="0"/>
        </a:gra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Peradaban</a:t>
          </a:r>
        </a:p>
      </dsp:txBody>
      <dsp:txXfrm>
        <a:off x="85903" y="1298554"/>
        <a:ext cx="1803440" cy="1466890"/>
      </dsp:txXfrm>
    </dsp:sp>
    <dsp:sp modelId="{C210DC93-276A-5548-9AC9-7A443F6F97C5}">
      <dsp:nvSpPr>
        <dsp:cNvPr id="0" name=""/>
        <dsp:cNvSpPr/>
      </dsp:nvSpPr>
      <dsp:spPr>
        <a:xfrm>
          <a:off x="2066925" y="1219199"/>
          <a:ext cx="196215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alpha val="100000"/>
                <a:satMod val="15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70000"/>
                <a:shade val="100000"/>
                <a:alpha val="10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</a:gsLst>
          <a:lin ang="5400000" scaled="0"/>
        </a:gra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IPTEK</a:t>
          </a:r>
        </a:p>
      </dsp:txBody>
      <dsp:txXfrm>
        <a:off x="2146280" y="1298554"/>
        <a:ext cx="1803440" cy="1466890"/>
      </dsp:txXfrm>
    </dsp:sp>
    <dsp:sp modelId="{568E5E0B-63EC-D24C-8D89-C8AA93C21851}">
      <dsp:nvSpPr>
        <dsp:cNvPr id="0" name=""/>
        <dsp:cNvSpPr/>
      </dsp:nvSpPr>
      <dsp:spPr>
        <a:xfrm>
          <a:off x="4127301" y="1219199"/>
          <a:ext cx="196215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alpha val="100000"/>
                <a:satMod val="15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70000"/>
                <a:shade val="100000"/>
                <a:alpha val="10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</a:gsLst>
          <a:lin ang="5400000" scaled="0"/>
        </a:gra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Pemenuhan kebutuhan</a:t>
          </a:r>
        </a:p>
      </dsp:txBody>
      <dsp:txXfrm>
        <a:off x="4206656" y="1298554"/>
        <a:ext cx="1803440" cy="14668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8E399-9A5B-2F43-82F3-7D005322A11D}">
      <dsp:nvSpPr>
        <dsp:cNvPr id="0" name=""/>
        <dsp:cNvSpPr/>
      </dsp:nvSpPr>
      <dsp:spPr>
        <a:xfrm rot="10800000">
          <a:off x="1510403" y="1446"/>
          <a:ext cx="5095804" cy="907495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alpha val="100000"/>
                <a:satMod val="15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70000"/>
                <a:shade val="100000"/>
                <a:alpha val="10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</a:gsLst>
          <a:lin ang="5400000" scaled="0"/>
        </a:gra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180" tIns="125730" rIns="234696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Subyektivitas</a:t>
          </a:r>
        </a:p>
      </dsp:txBody>
      <dsp:txXfrm rot="10800000">
        <a:off x="1737277" y="1446"/>
        <a:ext cx="4868930" cy="907495"/>
      </dsp:txXfrm>
    </dsp:sp>
    <dsp:sp modelId="{A5ED99AD-3B36-9B48-BB17-E20FEAD68D41}">
      <dsp:nvSpPr>
        <dsp:cNvPr id="0" name=""/>
        <dsp:cNvSpPr/>
      </dsp:nvSpPr>
      <dsp:spPr>
        <a:xfrm>
          <a:off x="1056655" y="1446"/>
          <a:ext cx="907495" cy="9074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05E3DA7-68A9-7D47-9DEC-8D4536631ACC}">
      <dsp:nvSpPr>
        <dsp:cNvPr id="0" name=""/>
        <dsp:cNvSpPr/>
      </dsp:nvSpPr>
      <dsp:spPr>
        <a:xfrm rot="10800000">
          <a:off x="1510403" y="1179836"/>
          <a:ext cx="5095804" cy="907495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alpha val="100000"/>
                <a:satMod val="15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70000"/>
                <a:shade val="100000"/>
                <a:alpha val="10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</a:gsLst>
          <a:lin ang="5400000" scaled="0"/>
        </a:gra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180" tIns="125730" rIns="234696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Obyektivisme logis</a:t>
          </a:r>
        </a:p>
      </dsp:txBody>
      <dsp:txXfrm rot="10800000">
        <a:off x="1737277" y="1179836"/>
        <a:ext cx="4868930" cy="907495"/>
      </dsp:txXfrm>
    </dsp:sp>
    <dsp:sp modelId="{C1F4E0FF-5D0C-2B4F-B86C-C1250FEAAB42}">
      <dsp:nvSpPr>
        <dsp:cNvPr id="0" name=""/>
        <dsp:cNvSpPr/>
      </dsp:nvSpPr>
      <dsp:spPr>
        <a:xfrm>
          <a:off x="1056655" y="1179836"/>
          <a:ext cx="907495" cy="9074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934A04-3925-0442-BEA6-C12C37203A22}">
      <dsp:nvSpPr>
        <dsp:cNvPr id="0" name=""/>
        <dsp:cNvSpPr/>
      </dsp:nvSpPr>
      <dsp:spPr>
        <a:xfrm rot="10800000">
          <a:off x="1510403" y="2358226"/>
          <a:ext cx="5095804" cy="907495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alpha val="100000"/>
                <a:satMod val="150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70000"/>
                <a:shade val="100000"/>
                <a:alpha val="10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</a:gsLst>
          <a:lin ang="5400000" scaled="0"/>
        </a:gra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180" tIns="125730" rIns="234696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Obyektivisme metafisik</a:t>
          </a:r>
        </a:p>
      </dsp:txBody>
      <dsp:txXfrm rot="10800000">
        <a:off x="1737277" y="2358226"/>
        <a:ext cx="4868930" cy="907495"/>
      </dsp:txXfrm>
    </dsp:sp>
    <dsp:sp modelId="{397787B9-90F9-6E4C-8A1A-E761F92CA74D}">
      <dsp:nvSpPr>
        <dsp:cNvPr id="0" name=""/>
        <dsp:cNvSpPr/>
      </dsp:nvSpPr>
      <dsp:spPr>
        <a:xfrm>
          <a:off x="1056655" y="2358226"/>
          <a:ext cx="907495" cy="90749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88900" dist="50800" dir="11400000" sx="102000" sy="101000" algn="tl" rotWithShape="0">
            <a:srgbClr val="000000">
              <a:alpha val="35000"/>
            </a:srgbClr>
          </a:outerShdw>
        </a:effectLst>
        <a:scene3d>
          <a:camera prst="perspectiveFront" fov="4800000"/>
          <a:lightRig rig="morning" dir="tl"/>
        </a:scene3d>
        <a:sp3d prstMaterial="softmetal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075DA-0DFA-B749-B2C9-FB143AF8B1E8}" type="datetimeFigureOut">
              <a:t>11/6/17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55412-F37D-354B-95BD-34EAF8BB128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110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Subyektivitas yatu nilai sepenuhnya berhakekat subyektif. Ditinjau dari sudut pandang ini, nilai merupakan reaksi yang diberikan manusia sebagai pelaku dan keberadaannya tergantung dari pengalaman.</a:t>
            </a:r>
            <a:endParaRPr lang="en-US"/>
          </a:p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Obyektivisme logis yaitu nilai merupakan kenyataan ditinjau dari segi ontologi, namun tidak terdapat dalam ruang dan waktu.Nilai-nilai tersebut merupakan esensi logis dan dapat diketahui melalui akal.</a:t>
            </a:r>
            <a:endParaRPr lang="en-US"/>
          </a:p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Obyektivisme metafisik yaitu nilai merupakan unsur obyektif yang menyusun kenyataan.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55412-F37D-354B-95BD-34EAF8BB1286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29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295400"/>
            <a:ext cx="8228013" cy="1927225"/>
          </a:xfrm>
        </p:spPr>
        <p:txBody>
          <a:bodyPr tIns="0" bIns="0" anchor="b" anchorCtr="0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" y="3307976"/>
            <a:ext cx="8228013" cy="1066800"/>
          </a:xfrm>
        </p:spPr>
        <p:txBody>
          <a:bodyPr tIns="0" bIns="0"/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292818" y="5804647"/>
            <a:ext cx="367088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sz="4400">
                <a:solidFill>
                  <a:schemeClr val="accent1"/>
                </a:solidFill>
                <a:latin typeface="Wingdings" pitchFamily="2" charset="2"/>
              </a:rPr>
              <a:t>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6694"/>
            <a:ext cx="6400800" cy="1362075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399" y="3609695"/>
            <a:ext cx="5181601" cy="1500187"/>
          </a:xfrm>
        </p:spPr>
        <p:txBody>
          <a:bodyPr anchor="t" anchorCtr="0"/>
          <a:lstStyle>
            <a:lvl1pPr marL="0" indent="0" algn="r">
              <a:spcBef>
                <a:spcPts val="3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38999" y="6356350"/>
            <a:ext cx="14462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292818" y="5804647"/>
            <a:ext cx="367088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sz="4400">
                <a:solidFill>
                  <a:schemeClr val="accent1"/>
                </a:solidFill>
                <a:latin typeface="Wingdings" pitchFamily="2" charset="2"/>
              </a:rPr>
              <a:t>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0664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4753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tabLst/>
              <a:defRPr sz="1600"/>
            </a:lvl6pPr>
            <a:lvl7pPr marL="2173288" indent="-227013">
              <a:tabLst/>
              <a:defRPr sz="1600"/>
            </a:lvl7pPr>
            <a:lvl8pPr marL="2398713" indent="-227013">
              <a:tabLst/>
              <a:defRPr sz="1600"/>
            </a:lvl8pPr>
            <a:lvl9pPr marL="2625725" indent="-227013">
              <a:tabLst/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2232211"/>
            <a:ext cx="3767328" cy="762000"/>
          </a:xfrm>
        </p:spPr>
        <p:txBody>
          <a:bodyPr anchor="b">
            <a:noAutofit/>
          </a:bodyPr>
          <a:lstStyle>
            <a:lvl1pPr marL="0" indent="0" algn="ctr">
              <a:lnSpc>
                <a:spcPts val="2600"/>
              </a:lnSpc>
              <a:spcBef>
                <a:spcPts val="0"/>
              </a:spcBef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" y="3160059"/>
            <a:ext cx="3767328" cy="289149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1578" y="2232211"/>
            <a:ext cx="3767328" cy="762000"/>
          </a:xfrm>
        </p:spPr>
        <p:txBody>
          <a:bodyPr anchor="b">
            <a:noAutofit/>
          </a:bodyPr>
          <a:lstStyle>
            <a:lvl1pPr marL="0" indent="0" algn="ctr">
              <a:lnSpc>
                <a:spcPts val="2600"/>
              </a:lnSpc>
              <a:spcBef>
                <a:spcPts val="0"/>
              </a:spcBef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1578" y="3160059"/>
            <a:ext cx="3767328" cy="2891491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784475"/>
            <a:ext cx="7656512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762000" y="4497070"/>
            <a:ext cx="7656512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008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4636008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740664" y="2784475"/>
            <a:ext cx="3767328" cy="32527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>
              <a:defRPr sz="1600"/>
            </a:lvl6pPr>
            <a:lvl7pPr marL="2173288" indent="-234950">
              <a:defRPr sz="1600"/>
            </a:lvl7pPr>
            <a:lvl8pPr marL="2398713" indent="-234950">
              <a:defRPr sz="1600"/>
            </a:lvl8pPr>
            <a:lvl9pPr marL="2625725" indent="-234950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008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4636008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73288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2572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739775" y="2784475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739775" y="4497070"/>
            <a:ext cx="3767328" cy="155448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73288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25725" indent="-234950" algn="l" defTabSz="914400" rtl="0" eaLnBrk="1" latinLnBrk="0" hangingPunct="1">
              <a:spcBef>
                <a:spcPct val="20000"/>
              </a:spcBef>
              <a:buSzPct val="90000"/>
              <a:buFont typeface="Wingdings" pitchFamily="2" charset="2"/>
              <a:buChar char=""/>
              <a:def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381001"/>
            <a:ext cx="3509683" cy="2209800"/>
          </a:xfrm>
        </p:spPr>
        <p:txBody>
          <a:bodyPr anchor="b"/>
          <a:lstStyle>
            <a:lvl1pPr algn="l">
              <a:defRPr sz="4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73050"/>
            <a:ext cx="3657600" cy="585311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1946275" indent="-227013">
              <a:defRPr sz="1600"/>
            </a:lvl6pPr>
            <a:lvl7pPr marL="2173288" indent="-227013">
              <a:defRPr sz="1600"/>
            </a:lvl7pPr>
            <a:lvl8pPr marL="2398713" indent="-227013">
              <a:defRPr sz="1600"/>
            </a:lvl8pPr>
            <a:lvl9pPr marL="2625725" indent="-227013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649071"/>
            <a:ext cx="3509683" cy="3388192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425" y="381001"/>
            <a:ext cx="3635375" cy="2209800"/>
          </a:xfrm>
        </p:spPr>
        <p:txBody>
          <a:bodyPr anchor="b"/>
          <a:lstStyle>
            <a:lvl1pPr algn="l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51425" y="2649070"/>
            <a:ext cx="3635375" cy="3505667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28600" y="1143000"/>
            <a:ext cx="4267200" cy="4267200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425" y="381001"/>
            <a:ext cx="3635375" cy="2209800"/>
          </a:xfrm>
        </p:spPr>
        <p:txBody>
          <a:bodyPr anchor="b"/>
          <a:lstStyle>
            <a:lvl1pPr algn="l">
              <a:defRPr sz="44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51425" y="2649070"/>
            <a:ext cx="3635375" cy="3505667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90600" y="2590800"/>
            <a:ext cx="3505200" cy="3505200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479675" y="1260475"/>
            <a:ext cx="1254125" cy="125412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269875" y="762000"/>
            <a:ext cx="2092325" cy="2092325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568388"/>
            <a:ext cx="8228013" cy="3468875"/>
          </a:xfrm>
        </p:spPr>
        <p:txBody>
          <a:bodyPr vert="eaVert"/>
          <a:lstStyle>
            <a:lvl5pPr>
              <a:defRPr/>
            </a:lvl5pPr>
            <a:lvl6pPr marL="1719072">
              <a:defRPr/>
            </a:lvl6pPr>
            <a:lvl7pPr marL="1719072">
              <a:defRPr/>
            </a:lvl7pPr>
            <a:lvl8pPr marL="1719072">
              <a:defRPr/>
            </a:lvl8pPr>
            <a:lvl9pPr marL="1719072"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274638"/>
            <a:ext cx="1524000" cy="5851525"/>
          </a:xfrm>
        </p:spPr>
        <p:txBody>
          <a:bodyPr vert="eaVert" anchor="t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16859"/>
            <a:ext cx="6019800" cy="561564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4514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775" y="2770094"/>
            <a:ext cx="7662864" cy="32671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8960E5F-24FD-1C42-9077-564A031FF2E6}" type="datetimeFigureOut"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8961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479715-0C3E-104C-84F0-B9E409107022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SzPct val="90000"/>
        <a:buFont typeface="Wingdings" pitchFamily="2" charset="2"/>
        <a:buChar char="S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S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SzPct val="90000"/>
        <a:buFont typeface="Wingdings" pitchFamily="2" charset="2"/>
        <a:buChar char="S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90000"/>
        <a:buFont typeface="Wingdings" pitchFamily="2" charset="2"/>
        <a:buChar char="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Wingdings" pitchFamily="2" charset="2"/>
        <a:buChar char="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>
                <a:latin typeface="Braggadocio"/>
                <a:cs typeface="Braggadocio"/>
              </a:rPr>
              <a:t>AKSIOLOGI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943" y="3465774"/>
            <a:ext cx="6511131" cy="329259"/>
          </a:xfrm>
        </p:spPr>
        <p:txBody>
          <a:bodyPr>
            <a:noAutofit/>
          </a:bodyPr>
          <a:lstStyle/>
          <a:p>
            <a:r>
              <a:rPr lang="en-US" sz="2800"/>
              <a:t>HAKIKAT NILAI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914630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PENGERTIAN AKSIOLOGI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/>
              <a:t>Aksiologi ialah ilmu pengetahuan yang menyelediki hakekat nilai yang umumnya ditinjau dari sudut pandang kefilsafatan (Kattsoff: 1992). </a:t>
            </a:r>
          </a:p>
          <a:p>
            <a:pPr marL="0" indent="0" algn="ctr">
              <a:buNone/>
            </a:pPr>
            <a:r>
              <a:rPr lang="en-US" sz="2800"/>
              <a:t>Nilai yang dimaksud adalah sesuatu yang dimiliki manusia untuk melakukan berbagai pertimbangan tentang apa yang dinilai.</a:t>
            </a:r>
          </a:p>
          <a:p>
            <a:pPr marL="0" indent="0">
              <a:buNone/>
            </a:pP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269036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DILEMA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955239"/>
          </a:xfrm>
        </p:spPr>
        <p:txBody>
          <a:bodyPr/>
          <a:lstStyle/>
          <a:p>
            <a:r>
              <a:rPr lang="en-US"/>
              <a:t>MORAL vs IPTEK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38867045"/>
              </p:ext>
            </p:extLst>
          </p:nvPr>
        </p:nvGraphicFramePr>
        <p:xfrm>
          <a:off x="211667" y="2709333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Diamond 4"/>
          <p:cNvSpPr/>
          <p:nvPr/>
        </p:nvSpPr>
        <p:spPr>
          <a:xfrm>
            <a:off x="6307667" y="4000499"/>
            <a:ext cx="2602972" cy="1270000"/>
          </a:xfrm>
          <a:prstGeom prst="diamo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/>
              <a:t>Perang</a:t>
            </a:r>
          </a:p>
        </p:txBody>
      </p:sp>
    </p:spTree>
    <p:extLst>
      <p:ext uri="{BB962C8B-B14F-4D97-AF65-F5344CB8AC3E}">
        <p14:creationId xmlns:p14="http://schemas.microsoft.com/office/powerpoint/2010/main" val="3261954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Ilmuwan terbagi 2 -- Moral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Golongan 1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/>
              <a:t>lmu harus netral terhadap nilai-nilai baik secara ontologis maupun aksiologis</a:t>
            </a:r>
          </a:p>
          <a:p>
            <a:r>
              <a:rPr lang="en-US"/>
              <a:t>Tugas ilmuwan adalah menemukan pengetahuan dan terserah kepada orang lain untuk mempergunakannya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/>
              <a:t>Golongan 2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/>
              <a:t>netralitas ilmu terhadap nilai-nilai hanyalah terbatas pada metafisik keilmuan, sedangkan penggunaannya, bahkan pemilihan obyek penelitian, maka kegiatan keilmuan harus berlandaskan asas-asas moral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138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/>
              <a:t>Tanggung Jawab Sosial Ilmuwan</a:t>
            </a:r>
            <a:endParaRPr lang="en-US" sz="400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/>
              <a:t>Etika keilmuan merupakan etika normatik yang merumuskan prinsip-prinsip etis yang dapat dipertanggungjawabkan secara rasional dan dapat diterapkan dalam ilmu pengetahuan.</a:t>
            </a:r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625768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Tujuan Etika Keilmuwan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/>
              <a:t>agar seorang ilmuan dapat menerapkan prinsip-prinsip moral, yaitu yang baik dan menghindarkan dari yang buruk kedalam perilaku keilmuannya, sehingga ia dapat menjadi ilmuwan yang mempertanggungjawabkan keilmuannya.</a:t>
            </a:r>
          </a:p>
          <a:p>
            <a:pPr marL="0" indent="0" algn="ctr">
              <a:buNone/>
            </a:pP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506379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5140"/>
            <a:ext cx="8229600" cy="1496359"/>
          </a:xfrm>
        </p:spPr>
        <p:txBody>
          <a:bodyPr/>
          <a:lstStyle/>
          <a:p>
            <a:r>
              <a:rPr lang="en-US" sz="2800"/>
              <a:t>Kattsoff (2004: 323) menyatakan bahwa pertanyaan mengenai hakekat nilai dapat dijawab dengan tiga macam cara yaitu:</a:t>
            </a:r>
            <a:endParaRPr lang="en-US" sz="280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8286908"/>
              </p:ext>
            </p:extLst>
          </p:nvPr>
        </p:nvGraphicFramePr>
        <p:xfrm>
          <a:off x="739775" y="2770094"/>
          <a:ext cx="7662864" cy="3267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95078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/>
              <a:t>Nilai sebagai Obyek Suatu Kepentingan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/>
              <a:t>Seringkali orang tidak sepakat mengenai suatu nilai walapun nilai tersebut sudah jelas. </a:t>
            </a:r>
          </a:p>
          <a:p>
            <a:pPr marL="0" indent="0" algn="ctr">
              <a:buNone/>
            </a:pPr>
            <a:r>
              <a:rPr lang="en-US" sz="2800"/>
              <a:t>Apabila seseorang mempertimbangkan tanggapan-tanggapan penilaian yang lain yang dibuatnya mengenai barang sesuatu atau tindakan maka pasti akan dijumpai semacam keadaan, perangkat, sikap atau kecenderungan untuk setuju atau menentang.</a:t>
            </a:r>
          </a:p>
          <a:p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999748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/>
              <a:t>Teori Pragmatis Mengenai Nilai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400"/>
              <a:t>Dewey (dalam Kattsoff, 2004: 332) menyatakan bahwa nilai bukanlah sesuatu yang dicari untuk ditemukan. </a:t>
            </a:r>
          </a:p>
          <a:p>
            <a:pPr marL="0" indent="0" algn="ctr">
              <a:buNone/>
            </a:pPr>
            <a:r>
              <a:rPr lang="en-US" sz="2400"/>
              <a:t>Nilai bukanlah suatu kata benda atau kata sifat. Masalah nilai berpusat pada perbuatan memberi nilai. </a:t>
            </a:r>
          </a:p>
          <a:p>
            <a:pPr marL="0" indent="0" algn="ctr">
              <a:buNone/>
            </a:pPr>
            <a:r>
              <a:rPr lang="en-US" sz="2400"/>
              <a:t>Dalam Theory of Valuation, Dewey mengatakan bahwa pemberian nilai menyangkut perasaan dan keinginan. Pemberian nilai juga menyangkut tindakan akal untuk menghubungkan sarana dan tujuan.</a:t>
            </a:r>
          </a:p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130985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286000"/>
            <a:ext cx="7662864" cy="4191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/>
              <a:t>Dapat disimpulkan bahwa pemberian nilai adalah ketentuan-ketentuan penggunaan berkaitan dengan kegiatan manusia melalui generalisasi-generalisasi ilmiah sebagai sarana mencapai tujuan-tujuan yang diharapkan.</a:t>
            </a:r>
          </a:p>
          <a:p>
            <a:pPr marL="0" indent="0" algn="ctr">
              <a:buNone/>
            </a:pP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3077906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Ilmu Terapan dan Masalah Perkembangan Nilai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413000"/>
            <a:ext cx="7662864" cy="406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/>
              <a:t>Seringkali orang tidak sepakat mengenai suatu nilai walapun nilai tersebut sudah jelas. Apabila seseorang mempertimbangkan tanggapan-tanggapan penilaian yang lain yang dibuatnya mengenai barang sesuatu atau tindakan maka pasti akan dijumpai semacam keadaan, perangkat, sikap atau kecenderungan untuk setuju atau menentang.</a:t>
            </a:r>
          </a:p>
          <a:p>
            <a:pPr marL="0" indent="0" algn="ctr">
              <a:buNone/>
            </a:pP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357179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DISKUSIKAN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2770094"/>
            <a:ext cx="7662864" cy="2288739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Perkembangan Ilmu Nuklir Vs Pembangunan PLTN di Jepara</a:t>
            </a:r>
          </a:p>
        </p:txBody>
      </p:sp>
    </p:spTree>
    <p:extLst>
      <p:ext uri="{BB962C8B-B14F-4D97-AF65-F5344CB8AC3E}">
        <p14:creationId xmlns:p14="http://schemas.microsoft.com/office/powerpoint/2010/main" val="23077536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Genesis">
  <a:themeElements>
    <a:clrScheme name="Genesis">
      <a:dk1>
        <a:sysClr val="windowText" lastClr="000000"/>
      </a:dk1>
      <a:lt1>
        <a:sysClr val="window" lastClr="FFFFFF"/>
      </a:lt1>
      <a:dk2>
        <a:srgbClr val="465466"/>
      </a:dk2>
      <a:lt2>
        <a:srgbClr val="BBD7F8"/>
      </a:lt2>
      <a:accent1>
        <a:srgbClr val="80B606"/>
      </a:accent1>
      <a:accent2>
        <a:srgbClr val="E29F1D"/>
      </a:accent2>
      <a:accent3>
        <a:srgbClr val="2397E2"/>
      </a:accent3>
      <a:accent4>
        <a:srgbClr val="35ACA2"/>
      </a:accent4>
      <a:accent5>
        <a:srgbClr val="5430BB"/>
      </a:accent5>
      <a:accent6>
        <a:srgbClr val="8D34E0"/>
      </a:accent6>
      <a:hlink>
        <a:srgbClr val="00B0F0"/>
      </a:hlink>
      <a:folHlink>
        <a:srgbClr val="0070C0"/>
      </a:folHlink>
    </a:clrScheme>
    <a:fontScheme name="Genesis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Genesis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00000"/>
                <a:greenMod val="110000"/>
              </a:schemeClr>
            </a:gs>
            <a:gs pos="75000">
              <a:schemeClr val="phClr">
                <a:tint val="40000"/>
                <a:satMod val="150000"/>
                <a:redMod val="100000"/>
                <a:blueMod val="100000"/>
              </a:schemeClr>
            </a:gs>
            <a:gs pos="100000">
              <a:schemeClr val="phClr">
                <a:tint val="60000"/>
                <a:satMod val="120000"/>
                <a:redMod val="100000"/>
                <a:blueMod val="100000"/>
              </a:schemeClr>
            </a:gs>
          </a:gsLst>
          <a:path path="circle">
            <a:fillToRect l="25000" t="25000" r="5000" b="5000"/>
          </a:path>
        </a:gradFill>
        <a:gradFill rotWithShape="1">
          <a:gsLst>
            <a:gs pos="0">
              <a:schemeClr val="phClr">
                <a:tint val="50000"/>
                <a:shade val="100000"/>
                <a:alpha val="100000"/>
                <a:satMod val="150000"/>
              </a:schemeClr>
            </a:gs>
            <a:gs pos="40000">
              <a:schemeClr val="phClr">
                <a:tint val="70000"/>
                <a:shade val="100000"/>
                <a:alpha val="100000"/>
                <a:satMod val="150000"/>
              </a:schemeClr>
            </a:gs>
            <a:gs pos="100000">
              <a:schemeClr val="phClr">
                <a:shade val="90000"/>
                <a:satMod val="11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11400000" sx="102000" sy="101000" algn="tl" rotWithShape="0">
              <a:srgbClr val="000000">
                <a:alpha val="35000"/>
              </a:srgbClr>
            </a:outerShdw>
          </a:effectLst>
          <a:scene3d>
            <a:camera prst="perspectiveFront" fov="4800000"/>
            <a:lightRig rig="morning" dir="tl"/>
          </a:scene3d>
          <a:sp3d prstMaterial="softmetal">
            <a:bevelT w="0" h="0"/>
          </a:sp3d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reflection blurRad="101600" stA="40000" endPos="50000" dist="63500" dir="5400000" fadeDir="7200000" sy="-100000" kx="300000" rotWithShape="0"/>
          </a:effectLst>
          <a:scene3d>
            <a:camera prst="orthographicFront">
              <a:rot lat="0" lon="0" rev="0"/>
            </a:camera>
            <a:lightRig rig="chilly" dir="tr">
              <a:rot lat="0" lon="0" rev="1200000"/>
            </a:lightRig>
          </a:scene3d>
          <a:sp3d prstMaterial="plastic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1"/>
          <a:stretch/>
        </a:blipFill>
        <a:blipFill rotWithShape="1">
          <a:blip xmlns:r="http://schemas.openxmlformats.org/officeDocument/2006/relationships" r:embed="rId2"/>
          <a:stretch/>
        </a:blipFill>
        <a:blipFill rotWithShape="1">
          <a:blip xmlns:r="http://schemas.openxmlformats.org/officeDocument/2006/relationships" r:embed="rId3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Genesis.thmx</Template>
  <TotalTime>40</TotalTime>
  <Words>477</Words>
  <Application>Microsoft Macintosh PowerPoint</Application>
  <PresentationFormat>On-screen Show (4:3)</PresentationFormat>
  <Paragraphs>41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Genesis</vt:lpstr>
      <vt:lpstr>AKSIOLOGI</vt:lpstr>
      <vt:lpstr>PENGERTIAN AKSIOLOGI</vt:lpstr>
      <vt:lpstr>DILEMA</vt:lpstr>
      <vt:lpstr>Ilmuwan terbagi 2 -- Moral</vt:lpstr>
      <vt:lpstr>Tanggung Jawab Sosial Ilmuwan</vt:lpstr>
      <vt:lpstr>Tujuan Etika Keilmuwan</vt:lpstr>
      <vt:lpstr>Kattsoff (2004: 323) menyatakan bahwa pertanyaan mengenai hakekat nilai dapat dijawab dengan tiga macam cara yaitu:</vt:lpstr>
      <vt:lpstr>Nilai sebagai Obyek Suatu Kepentingan</vt:lpstr>
      <vt:lpstr>Teori Pragmatis Mengenai Nilai</vt:lpstr>
      <vt:lpstr>PowerPoint Presentation</vt:lpstr>
      <vt:lpstr>Ilmu Terapan dan Masalah Perkembangan Nilai</vt:lpstr>
      <vt:lpstr>DISKUSIKAN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AKSIOLOGI</dc:title>
  <dc:creator>harto</dc:creator>
  <cp:lastModifiedBy>harto</cp:lastModifiedBy>
  <cp:revision>8</cp:revision>
  <dcterms:created xsi:type="dcterms:W3CDTF">2017-11-06T14:18:52Z</dcterms:created>
  <dcterms:modified xsi:type="dcterms:W3CDTF">2017-11-06T14:58:52Z</dcterms:modified>
</cp:coreProperties>
</file>