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6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5DDCD-E685-472E-B392-0F99CE1A0598}" type="datetimeFigureOut">
              <a:rPr lang="en-US" smtClean="0"/>
              <a:pPr/>
              <a:t>11/28/2010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6D0814C1-B590-4C85-898B-2ABAD27B85C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5DDCD-E685-472E-B392-0F99CE1A0598}" type="datetimeFigureOut">
              <a:rPr lang="en-US" smtClean="0"/>
              <a:pPr/>
              <a:t>11/28/2010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814C1-B590-4C85-898B-2ABAD27B85C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5DDCD-E685-472E-B392-0F99CE1A0598}" type="datetimeFigureOut">
              <a:rPr lang="en-US" smtClean="0"/>
              <a:pPr/>
              <a:t>11/28/2010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6D0814C1-B590-4C85-898B-2ABAD27B85C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5DDCD-E685-472E-B392-0F99CE1A0598}" type="datetimeFigureOut">
              <a:rPr lang="en-US" smtClean="0"/>
              <a:pPr/>
              <a:t>11/28/2010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814C1-B590-4C85-898B-2ABAD27B85C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5DDCD-E685-472E-B392-0F99CE1A0598}" type="datetimeFigureOut">
              <a:rPr lang="en-US" smtClean="0"/>
              <a:pPr/>
              <a:t>11/28/2010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814C1-B590-4C85-898B-2ABAD27B85C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5DDCD-E685-472E-B392-0F99CE1A0598}" type="datetimeFigureOut">
              <a:rPr lang="en-US" smtClean="0"/>
              <a:pPr/>
              <a:t>11/28/2010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814C1-B590-4C85-898B-2ABAD27B85C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5DDCD-E685-472E-B392-0F99CE1A0598}" type="datetimeFigureOut">
              <a:rPr lang="en-US" smtClean="0"/>
              <a:pPr/>
              <a:t>11/28/2010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814C1-B590-4C85-898B-2ABAD27B85C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5DDCD-E685-472E-B392-0F99CE1A0598}" type="datetimeFigureOut">
              <a:rPr lang="en-US" smtClean="0"/>
              <a:pPr/>
              <a:t>11/28/2010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814C1-B590-4C85-898B-2ABAD27B85C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5DDCD-E685-472E-B392-0F99CE1A0598}" type="datetimeFigureOut">
              <a:rPr lang="en-US" smtClean="0"/>
              <a:pPr/>
              <a:t>11/28/2010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6D0814C1-B590-4C85-898B-2ABAD27B85C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5DDCD-E685-472E-B392-0F99CE1A0598}" type="datetimeFigureOut">
              <a:rPr lang="en-US" smtClean="0"/>
              <a:pPr/>
              <a:t>11/28/2010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814C1-B590-4C85-898B-2ABAD27B85C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5DDCD-E685-472E-B392-0F99CE1A0598}" type="datetimeFigureOut">
              <a:rPr lang="en-US" smtClean="0"/>
              <a:pPr/>
              <a:t>11/28/2010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814C1-B590-4C85-898B-2ABAD27B85C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3795DDCD-E685-472E-B392-0F99CE1A0598}" type="datetimeFigureOut">
              <a:rPr lang="en-US" smtClean="0"/>
              <a:pPr/>
              <a:t>11/28/2010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6D0814C1-B590-4C85-898B-2ABAD27B85C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dissolve/>
  </p:transition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Ag Processing Technology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Unit Operations in Food Processing</a:t>
            </a:r>
            <a:endParaRPr lang="en-U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Food Processing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Series of physical processes that can be broken down into simple operations</a:t>
            </a:r>
          </a:p>
          <a:p>
            <a:r>
              <a:rPr lang="en-US" dirty="0" smtClean="0"/>
              <a:t>These operations can stand alone </a:t>
            </a:r>
          </a:p>
          <a:p>
            <a:pPr>
              <a:buNone/>
            </a:pPr>
            <a:endParaRPr lang="en-US" dirty="0" smtClean="0"/>
          </a:p>
        </p:txBody>
      </p:sp>
      <p:pic>
        <p:nvPicPr>
          <p:cNvPr id="3075" name="Picture 3" descr="C:\Documents and Settings\cfleshner\Local Settings\Temporary Internet Files\Content.IE5\YEVO18NI\MC90014981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19400" y="3048000"/>
            <a:ext cx="3429000" cy="3481592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Unit Operations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Material Handling</a:t>
            </a:r>
          </a:p>
          <a:p>
            <a:r>
              <a:rPr lang="en-US" dirty="0" smtClean="0"/>
              <a:t>Cleaning</a:t>
            </a:r>
          </a:p>
          <a:p>
            <a:r>
              <a:rPr lang="en-US" dirty="0" smtClean="0"/>
              <a:t>Separating</a:t>
            </a:r>
          </a:p>
          <a:p>
            <a:r>
              <a:rPr lang="en-US" dirty="0" smtClean="0"/>
              <a:t>Size reduction</a:t>
            </a:r>
          </a:p>
          <a:p>
            <a:r>
              <a:rPr lang="en-US" dirty="0" smtClean="0"/>
              <a:t>Fluid Flow</a:t>
            </a:r>
          </a:p>
          <a:p>
            <a:r>
              <a:rPr lang="en-US" dirty="0" smtClean="0"/>
              <a:t>Mixing</a:t>
            </a:r>
          </a:p>
          <a:p>
            <a:r>
              <a:rPr lang="en-US" dirty="0" smtClean="0"/>
              <a:t>Heat transfer</a:t>
            </a:r>
          </a:p>
          <a:p>
            <a:r>
              <a:rPr lang="en-US" dirty="0" smtClean="0"/>
              <a:t>Concentration</a:t>
            </a:r>
          </a:p>
          <a:p>
            <a:r>
              <a:rPr lang="en-US" dirty="0" smtClean="0"/>
              <a:t>Drying</a:t>
            </a:r>
          </a:p>
          <a:p>
            <a:r>
              <a:rPr lang="en-US" dirty="0" smtClean="0"/>
              <a:t>Forming</a:t>
            </a:r>
          </a:p>
          <a:p>
            <a:r>
              <a:rPr lang="en-US" dirty="0" smtClean="0"/>
              <a:t>Packaging</a:t>
            </a:r>
          </a:p>
          <a:p>
            <a:r>
              <a:rPr lang="en-US" dirty="0" smtClean="0"/>
              <a:t>Controlling</a:t>
            </a:r>
            <a:endParaRPr lang="en-US" dirty="0"/>
          </a:p>
        </p:txBody>
      </p:sp>
      <p:pic>
        <p:nvPicPr>
          <p:cNvPr id="2050" name="Picture 2" descr="C:\Documents and Settings\cfleshner\Local Settings\Temporary Internet Files\Content.IE5\D2MJBQ74\MC90043482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1200" y="457200"/>
            <a:ext cx="1828572" cy="1828572"/>
          </a:xfrm>
          <a:prstGeom prst="rect">
            <a:avLst/>
          </a:prstGeom>
          <a:noFill/>
        </p:spPr>
      </p:pic>
      <p:pic>
        <p:nvPicPr>
          <p:cNvPr id="2051" name="Picture 3" descr="C:\Documents and Settings\cfleshner\Local Settings\Temporary Internet Files\Content.IE5\YEVO18NI\MC90035235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05600" y="2286000"/>
            <a:ext cx="1785042" cy="1308226"/>
          </a:xfrm>
          <a:prstGeom prst="rect">
            <a:avLst/>
          </a:prstGeom>
          <a:noFill/>
        </p:spPr>
      </p:pic>
      <p:pic>
        <p:nvPicPr>
          <p:cNvPr id="2052" name="Picture 4" descr="C:\Documents and Settings\cfleshner\Local Settings\Temporary Internet Files\Content.IE5\VSMAIETJ\MC90001830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0" y="2438400"/>
            <a:ext cx="1175004" cy="1517904"/>
          </a:xfrm>
          <a:prstGeom prst="rect">
            <a:avLst/>
          </a:prstGeom>
          <a:noFill/>
        </p:spPr>
      </p:pic>
      <p:pic>
        <p:nvPicPr>
          <p:cNvPr id="2053" name="Picture 5" descr="C:\Documents and Settings\cfleshner\Local Settings\Temporary Internet Files\Content.IE5\YEVO18NI\MC90007124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9800" y="4191000"/>
            <a:ext cx="2170268" cy="1690735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Materials Handling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Includes</a:t>
            </a:r>
          </a:p>
          <a:p>
            <a:pPr lvl="1"/>
            <a:r>
              <a:rPr lang="en-US" dirty="0" smtClean="0"/>
              <a:t>Harvesting, refrigerated trucking of perishable produce, transportation of live animals, conveying a product from truck or rail car to storage</a:t>
            </a:r>
          </a:p>
          <a:p>
            <a:r>
              <a:rPr lang="en-US" dirty="0" smtClean="0"/>
              <a:t>During these operations</a:t>
            </a:r>
          </a:p>
          <a:p>
            <a:pPr lvl="1"/>
            <a:r>
              <a:rPr lang="en-US" dirty="0" smtClean="0"/>
              <a:t>Sanitary conditions must be maintained</a:t>
            </a:r>
          </a:p>
          <a:p>
            <a:pPr lvl="1"/>
            <a:r>
              <a:rPr lang="en-US" dirty="0" smtClean="0"/>
              <a:t>Losses minimized</a:t>
            </a:r>
          </a:p>
          <a:p>
            <a:pPr lvl="1"/>
            <a:r>
              <a:rPr lang="en-US" dirty="0" smtClean="0"/>
              <a:t>Quality maintained</a:t>
            </a:r>
          </a:p>
          <a:p>
            <a:pPr lvl="1"/>
            <a:r>
              <a:rPr lang="en-US" dirty="0" smtClean="0"/>
              <a:t>Bacterial growth minimized</a:t>
            </a:r>
          </a:p>
          <a:p>
            <a:r>
              <a:rPr lang="en-US" dirty="0" smtClean="0"/>
              <a:t>Transfers and </a:t>
            </a:r>
            <a:r>
              <a:rPr lang="en-US" dirty="0" smtClean="0"/>
              <a:t>deliveries </a:t>
            </a:r>
            <a:r>
              <a:rPr lang="en-US" dirty="0" smtClean="0"/>
              <a:t>must be on time while keeping time to a minimum for efficiency and quality</a:t>
            </a:r>
          </a:p>
          <a:p>
            <a:r>
              <a:rPr lang="en-US" dirty="0" smtClean="0"/>
              <a:t>Trucks, trailers, harvesting equipment, railcars , a variety of conveyors, forklifts, storage bins, &amp; pneumatic lift systems are all part of the process</a:t>
            </a:r>
            <a:endParaRPr lang="en-U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Cleaning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Ranges from dirt removal to the removal of bacteria from liquids</a:t>
            </a:r>
          </a:p>
          <a:p>
            <a:r>
              <a:rPr lang="en-US" dirty="0" smtClean="0"/>
              <a:t>Uses</a:t>
            </a:r>
          </a:p>
          <a:p>
            <a:pPr lvl="1"/>
            <a:r>
              <a:rPr lang="en-US" dirty="0" smtClean="0"/>
              <a:t>Brushes</a:t>
            </a:r>
          </a:p>
          <a:p>
            <a:pPr lvl="1"/>
            <a:r>
              <a:rPr lang="en-US" dirty="0" smtClean="0"/>
              <a:t>High-velocity air</a:t>
            </a:r>
          </a:p>
          <a:p>
            <a:pPr lvl="1"/>
            <a:r>
              <a:rPr lang="en-US" dirty="0" smtClean="0"/>
              <a:t>Steam</a:t>
            </a:r>
          </a:p>
          <a:p>
            <a:pPr lvl="1"/>
            <a:r>
              <a:rPr lang="en-US" dirty="0" smtClean="0"/>
              <a:t>Water</a:t>
            </a:r>
          </a:p>
          <a:p>
            <a:pPr lvl="1"/>
            <a:r>
              <a:rPr lang="en-US" dirty="0" smtClean="0"/>
              <a:t>Vacuums</a:t>
            </a:r>
            <a:endParaRPr lang="en-US" dirty="0" smtClean="0"/>
          </a:p>
          <a:p>
            <a:pPr lvl="1"/>
            <a:r>
              <a:rPr lang="en-US" dirty="0" smtClean="0"/>
              <a:t>Magnets</a:t>
            </a:r>
            <a:endParaRPr lang="en-US" dirty="0" smtClean="0"/>
          </a:p>
          <a:p>
            <a:pPr lvl="1"/>
            <a:r>
              <a:rPr lang="en-US" dirty="0" smtClean="0"/>
              <a:t>Microfiltration</a:t>
            </a:r>
          </a:p>
          <a:p>
            <a:pPr lvl="1"/>
            <a:r>
              <a:rPr lang="en-US" dirty="0" smtClean="0"/>
              <a:t>Mechanical </a:t>
            </a:r>
            <a:r>
              <a:rPr lang="en-US" dirty="0" smtClean="0"/>
              <a:t>separation</a:t>
            </a:r>
            <a:endParaRPr lang="en-US" dirty="0" smtClean="0"/>
          </a:p>
          <a:p>
            <a:r>
              <a:rPr lang="en-US" dirty="0" smtClean="0"/>
              <a:t>Method used depends on the food surface</a:t>
            </a:r>
          </a:p>
          <a:p>
            <a:r>
              <a:rPr lang="en-US" dirty="0" smtClean="0"/>
              <a:t>Equipment and floors and walls of the facility also require frequent, thorough cleanings to maintain product quality</a:t>
            </a:r>
            <a:endParaRPr lang="en-US" dirty="0"/>
          </a:p>
        </p:txBody>
      </p:sp>
      <p:pic>
        <p:nvPicPr>
          <p:cNvPr id="1026" name="Picture 2" descr="C:\Documents and Settings\cfleshner\Local Settings\Temporary Internet Files\Content.IE5\D2MJBQ74\MC90024132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72200" y="1905000"/>
            <a:ext cx="1777898" cy="2599572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Separating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Achieved on the basis of density or size and shape</a:t>
            </a:r>
          </a:p>
          <a:p>
            <a:r>
              <a:rPr lang="en-US" dirty="0" smtClean="0"/>
              <a:t>Density based separations include</a:t>
            </a:r>
          </a:p>
          <a:p>
            <a:pPr lvl="1"/>
            <a:r>
              <a:rPr lang="en-US" dirty="0" smtClean="0"/>
              <a:t>Cream from milk</a:t>
            </a:r>
          </a:p>
          <a:p>
            <a:pPr lvl="1"/>
            <a:r>
              <a:rPr lang="en-US" dirty="0" smtClean="0"/>
              <a:t>Solids from suspension</a:t>
            </a:r>
          </a:p>
          <a:p>
            <a:pPr lvl="1"/>
            <a:r>
              <a:rPr lang="en-US" dirty="0" smtClean="0"/>
              <a:t>Removal of bacteria from fluid</a:t>
            </a:r>
            <a:endParaRPr lang="en-US" dirty="0"/>
          </a:p>
        </p:txBody>
      </p:sp>
      <p:pic>
        <p:nvPicPr>
          <p:cNvPr id="4098" name="Picture 2" descr="C:\Documents and Settings\cfleshner\Local Settings\Temporary Internet Files\Content.IE5\GCGDG1SH\MC90011278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4242838"/>
            <a:ext cx="2535479" cy="2104264"/>
          </a:xfrm>
          <a:prstGeom prst="rect">
            <a:avLst/>
          </a:prstGeom>
          <a:noFill/>
        </p:spPr>
      </p:pic>
      <p:pic>
        <p:nvPicPr>
          <p:cNvPr id="4099" name="Picture 3" descr="C:\Documents and Settings\cfleshner\Local Settings\Temporary Internet Files\Content.IE5\YEVO18NI\MC90044175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3048000"/>
            <a:ext cx="3810000" cy="38100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Cream Separator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Disc type centrifuge</a:t>
            </a:r>
          </a:p>
          <a:p>
            <a:r>
              <a:rPr lang="en-US" dirty="0" smtClean="0"/>
              <a:t>Separates </a:t>
            </a:r>
            <a:r>
              <a:rPr lang="en-US" dirty="0" smtClean="0"/>
              <a:t>the milk into low and high density fluid streams, permitting the separate collection of cream and skim milk</a:t>
            </a:r>
            <a:endParaRPr lang="en-US" dirty="0"/>
          </a:p>
        </p:txBody>
      </p:sp>
      <p:pic>
        <p:nvPicPr>
          <p:cNvPr id="4" name="Picture 3" descr="creamseparat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53000" y="3124200"/>
            <a:ext cx="3074162" cy="337820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Clarification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Done with a clarifier-a disc type centrifuge that applies forces of 5,000-10,000 times gravity and forces denser materials to the outside</a:t>
            </a:r>
          </a:p>
          <a:p>
            <a:r>
              <a:rPr lang="en-US" dirty="0" smtClean="0"/>
              <a:t>Used to remove sediment and microorganisms</a:t>
            </a:r>
          </a:p>
          <a:p>
            <a:r>
              <a:rPr lang="en-US" dirty="0" smtClean="0"/>
              <a:t>Allows solids to be removed </a:t>
            </a:r>
          </a:p>
          <a:p>
            <a:r>
              <a:rPr lang="en-US" dirty="0" smtClean="0"/>
              <a:t>Used to recover yeast cells from spent </a:t>
            </a:r>
            <a:r>
              <a:rPr lang="en-US" dirty="0" smtClean="0"/>
              <a:t>fermentation </a:t>
            </a:r>
            <a:r>
              <a:rPr lang="en-US" dirty="0" smtClean="0"/>
              <a:t>broths and to continuously concentrate bakers cheese from whey</a:t>
            </a:r>
            <a:endParaRPr lang="en-US" dirty="0"/>
          </a:p>
        </p:txBody>
      </p:sp>
      <p:pic>
        <p:nvPicPr>
          <p:cNvPr id="5122" name="Picture 2" descr="C:\Documents and Settings\cfleshner\Local Settings\Temporary Internet Files\Content.IE5\VSMAIETJ\MC900441776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57800" y="4343400"/>
            <a:ext cx="2743200" cy="27432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Membrane Processes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Uses membranes with varying pore sizes to separate on the basis of size and shape</a:t>
            </a:r>
          </a:p>
          <a:p>
            <a:r>
              <a:rPr lang="en-US" dirty="0" smtClean="0"/>
              <a:t>Reverse osmosis</a:t>
            </a:r>
          </a:p>
          <a:p>
            <a:pPr lvl="1"/>
            <a:r>
              <a:rPr lang="en-US" dirty="0" smtClean="0"/>
              <a:t>Uses membranes with the smallest pore and is used to separate water from other solutes</a:t>
            </a:r>
          </a:p>
          <a:p>
            <a:pPr lvl="1"/>
            <a:r>
              <a:rPr lang="en-US" dirty="0" smtClean="0"/>
              <a:t>Requires a high pressure pump</a:t>
            </a:r>
          </a:p>
          <a:p>
            <a:r>
              <a:rPr lang="en-US" dirty="0" smtClean="0"/>
              <a:t>Ultra filtration</a:t>
            </a:r>
            <a:endParaRPr lang="en-US" dirty="0" smtClean="0"/>
          </a:p>
          <a:p>
            <a:pPr lvl="1"/>
            <a:r>
              <a:rPr lang="en-US" dirty="0" smtClean="0"/>
              <a:t>Uses membranes with larger pores and will retain </a:t>
            </a:r>
            <a:r>
              <a:rPr lang="en-US" dirty="0" smtClean="0"/>
              <a:t>proteins, </a:t>
            </a:r>
            <a:r>
              <a:rPr lang="en-US" dirty="0" smtClean="0"/>
              <a:t>lipids and </a:t>
            </a:r>
            <a:r>
              <a:rPr lang="en-US" dirty="0" smtClean="0"/>
              <a:t>colloidal </a:t>
            </a:r>
            <a:r>
              <a:rPr lang="en-US" dirty="0" smtClean="0"/>
              <a:t>salts while allowing smaller molecules to pass through to the </a:t>
            </a:r>
            <a:r>
              <a:rPr lang="en-US" dirty="0" smtClean="0"/>
              <a:t>permeate </a:t>
            </a:r>
            <a:r>
              <a:rPr lang="en-US" dirty="0" smtClean="0"/>
              <a:t>phase</a:t>
            </a:r>
          </a:p>
          <a:p>
            <a:pPr lvl="1"/>
            <a:r>
              <a:rPr lang="en-US" dirty="0" smtClean="0"/>
              <a:t>Requires a low pressure pump</a:t>
            </a:r>
          </a:p>
          <a:p>
            <a:r>
              <a:rPr lang="en-US" dirty="0" smtClean="0"/>
              <a:t>Microfiltration</a:t>
            </a:r>
          </a:p>
          <a:p>
            <a:pPr lvl="1"/>
            <a:r>
              <a:rPr lang="en-US" dirty="0" smtClean="0"/>
              <a:t>Pores less than 0.1 microns are used to separate fat from </a:t>
            </a:r>
            <a:r>
              <a:rPr lang="en-US" dirty="0" smtClean="0"/>
              <a:t>proteins </a:t>
            </a:r>
            <a:r>
              <a:rPr lang="en-US" dirty="0" smtClean="0"/>
              <a:t>and to reduce </a:t>
            </a:r>
            <a:r>
              <a:rPr lang="en-US" dirty="0" smtClean="0"/>
              <a:t>microorganisms </a:t>
            </a:r>
            <a:r>
              <a:rPr lang="en-US" dirty="0" smtClean="0"/>
              <a:t>from fluid food systems</a:t>
            </a:r>
          </a:p>
          <a:p>
            <a:pPr lvl="1"/>
            <a:r>
              <a:rPr lang="en-US" dirty="0" smtClean="0"/>
              <a:t>Requires a low pressure pump</a:t>
            </a:r>
            <a:endParaRPr lang="en-U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Size Reduction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Uses high-shear forces, grater, cutters, slicers, </a:t>
            </a:r>
            <a:r>
              <a:rPr lang="en-US" dirty="0" smtClean="0"/>
              <a:t>homogenizers, </a:t>
            </a:r>
            <a:r>
              <a:rPr lang="en-US" dirty="0" smtClean="0"/>
              <a:t>ball mill grinders</a:t>
            </a:r>
          </a:p>
          <a:p>
            <a:r>
              <a:rPr lang="en-US" dirty="0" smtClean="0"/>
              <a:t>Size reducers used for meat include</a:t>
            </a:r>
          </a:p>
          <a:p>
            <a:pPr lvl="1"/>
            <a:r>
              <a:rPr lang="en-US" dirty="0" smtClean="0"/>
              <a:t>Grinders, Bacon slicers, sausage stuffers, &amp; vertical choppers</a:t>
            </a:r>
          </a:p>
          <a:p>
            <a:r>
              <a:rPr lang="en-US" dirty="0" smtClean="0"/>
              <a:t>Better thought of as size adjustment because size can be reduced or it can be increased by aggregation, agglomeration or </a:t>
            </a:r>
            <a:r>
              <a:rPr lang="en-US" dirty="0" smtClean="0"/>
              <a:t>gelation</a:t>
            </a:r>
            <a:endParaRPr lang="en-US" dirty="0" smtClean="0"/>
          </a:p>
          <a:p>
            <a:pPr lvl="1"/>
            <a:endParaRPr lang="en-US" dirty="0"/>
          </a:p>
        </p:txBody>
      </p:sp>
      <p:pic>
        <p:nvPicPr>
          <p:cNvPr id="6146" name="Picture 2" descr="C:\Documents and Settings\cfleshner\Local Settings\Temporary Internet Files\Content.IE5\D2MJBQ74\MM90029686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6600" y="4738948"/>
            <a:ext cx="2114550" cy="1979988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Pumping (Fluid Flow)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Achieved by either gravity flow or through the use of pumps</a:t>
            </a:r>
          </a:p>
          <a:p>
            <a:r>
              <a:rPr lang="en-US" dirty="0" smtClean="0"/>
              <a:t>Gravity flow</a:t>
            </a:r>
          </a:p>
          <a:p>
            <a:pPr lvl="1"/>
            <a:r>
              <a:rPr lang="en-US" dirty="0" smtClean="0"/>
              <a:t>Flow is laminar and is transferred from the fluid to the wall between the adjacent layers</a:t>
            </a:r>
          </a:p>
          <a:p>
            <a:pPr lvl="1"/>
            <a:r>
              <a:rPr lang="en-US" dirty="0" smtClean="0"/>
              <a:t>Adjacent molecules don’t mix</a:t>
            </a:r>
          </a:p>
          <a:p>
            <a:r>
              <a:rPr lang="en-US" dirty="0" smtClean="0"/>
              <a:t>Pumps</a:t>
            </a:r>
          </a:p>
          <a:p>
            <a:pPr lvl="1"/>
            <a:r>
              <a:rPr lang="en-US" dirty="0" smtClean="0"/>
              <a:t>Centrifugal pump uses a rotating impeller to create a centrifugal force within the pump cavity. The flow is controlled by the choice of the impeller diameter and rotary speed of the pump drive. The capacity of a centrifugal pump is dependent upon the speed, impeller length and the inlet and outlet diameters</a:t>
            </a:r>
          </a:p>
          <a:p>
            <a:pPr lvl="1"/>
            <a:r>
              <a:rPr lang="en-US" dirty="0" smtClean="0"/>
              <a:t>Positive Pumps consist of a reciprocating or rotating cavity between two lobes or gears and a rotor. Fluid enters by gravity or a difference in pressure, and the fluid forms the seals between the rotating parts. The rotating movement of the rotor produces the pressure to cause the fluid to flow.</a:t>
            </a:r>
            <a:endParaRPr lang="en-U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Mixing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Two major purposes</a:t>
            </a:r>
          </a:p>
          <a:p>
            <a:pPr lvl="1"/>
            <a:r>
              <a:rPr lang="en-US" dirty="0" smtClean="0"/>
              <a:t>Heat transfer</a:t>
            </a:r>
          </a:p>
          <a:p>
            <a:pPr lvl="1"/>
            <a:r>
              <a:rPr lang="en-US" dirty="0" smtClean="0"/>
              <a:t>Ingredient incorporation</a:t>
            </a:r>
          </a:p>
          <a:p>
            <a:r>
              <a:rPr lang="en-US" dirty="0" smtClean="0"/>
              <a:t>Different mixer configurations are used to achieve different purposes</a:t>
            </a:r>
          </a:p>
          <a:p>
            <a:r>
              <a:rPr lang="en-US" dirty="0" smtClean="0"/>
              <a:t>Efficiency depends on</a:t>
            </a:r>
          </a:p>
          <a:p>
            <a:pPr lvl="1"/>
            <a:r>
              <a:rPr lang="en-US" dirty="0" smtClean="0"/>
              <a:t>Design of impeller</a:t>
            </a:r>
          </a:p>
          <a:p>
            <a:pPr lvl="1"/>
            <a:r>
              <a:rPr lang="en-US" dirty="0" smtClean="0"/>
              <a:t>Diameter of impeller</a:t>
            </a:r>
          </a:p>
          <a:p>
            <a:pPr lvl="1"/>
            <a:r>
              <a:rPr lang="en-US" dirty="0" smtClean="0"/>
              <a:t>Speed</a:t>
            </a:r>
          </a:p>
          <a:p>
            <a:pPr lvl="1"/>
            <a:r>
              <a:rPr lang="en-US" dirty="0" smtClean="0"/>
              <a:t>baffles</a:t>
            </a:r>
            <a:endParaRPr lang="en-U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Heat Exchange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Used for either heating or cooling</a:t>
            </a:r>
          </a:p>
          <a:p>
            <a:r>
              <a:rPr lang="en-US" dirty="0" smtClean="0"/>
              <a:t>Used to </a:t>
            </a:r>
          </a:p>
          <a:p>
            <a:pPr lvl="1"/>
            <a:r>
              <a:rPr lang="en-US" dirty="0" smtClean="0"/>
              <a:t>Destroy microorganisms, produce a healthful food,  prolong shelf-life through destruction of enzymes and to promote products with acceptable taste, odor and appearance</a:t>
            </a:r>
            <a:endParaRPr lang="en-U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5 Factors that Influence Heat Transfer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Heat Exchanger Design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Heat Transfer properties of the product</a:t>
            </a:r>
          </a:p>
          <a:p>
            <a:pPr marL="788670" lvl="1" indent="-514350"/>
            <a:r>
              <a:rPr lang="en-US" dirty="0" smtClean="0"/>
              <a:t>Specific heat</a:t>
            </a:r>
          </a:p>
          <a:p>
            <a:pPr marL="788670" lvl="1" indent="-514350"/>
            <a:r>
              <a:rPr lang="en-US" dirty="0" smtClean="0"/>
              <a:t>Thermal conductivity</a:t>
            </a:r>
          </a:p>
          <a:p>
            <a:pPr marL="788670" lvl="1" indent="-514350"/>
            <a:r>
              <a:rPr lang="en-US" dirty="0" smtClean="0"/>
              <a:t>Latent heat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Density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Method of Heat Transfer</a:t>
            </a:r>
          </a:p>
          <a:p>
            <a:pPr marL="788670" lvl="1" indent="-514350"/>
            <a:r>
              <a:rPr lang="en-US" dirty="0" smtClean="0"/>
              <a:t>Conduction</a:t>
            </a:r>
          </a:p>
          <a:p>
            <a:pPr marL="788670" lvl="1" indent="-514350"/>
            <a:r>
              <a:rPr lang="en-US" dirty="0" smtClean="0"/>
              <a:t>Radiation</a:t>
            </a:r>
          </a:p>
          <a:p>
            <a:pPr marL="788670" lvl="1" indent="-514350"/>
            <a:r>
              <a:rPr lang="en-US" dirty="0" smtClean="0"/>
              <a:t>Convection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Viscosity</a:t>
            </a:r>
            <a:endParaRPr lang="en-U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Types of Heat Exchanges Used In the Food Industry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Plate</a:t>
            </a:r>
          </a:p>
          <a:p>
            <a:pPr lvl="1"/>
            <a:r>
              <a:rPr lang="en-US" dirty="0" smtClean="0"/>
              <a:t>Pass fluid over a plate where heating or cooling medium is being passed up and down on the other side of the plate</a:t>
            </a:r>
          </a:p>
          <a:p>
            <a:pPr lvl="1"/>
            <a:r>
              <a:rPr lang="en-US" dirty="0" smtClean="0"/>
              <a:t>Most efficient method of heating fluids with low viscosity</a:t>
            </a:r>
          </a:p>
          <a:p>
            <a:r>
              <a:rPr lang="en-US" dirty="0" smtClean="0"/>
              <a:t>Tubular</a:t>
            </a:r>
          </a:p>
          <a:p>
            <a:pPr lvl="1"/>
            <a:r>
              <a:rPr lang="en-US" dirty="0" smtClean="0"/>
              <a:t>Composed of a tube within a tube in which product and heating or cooling medium are flowing in opposite directions.</a:t>
            </a:r>
          </a:p>
          <a:p>
            <a:pPr lvl="1"/>
            <a:r>
              <a:rPr lang="en-US" dirty="0" smtClean="0"/>
              <a:t>Low cost</a:t>
            </a:r>
          </a:p>
          <a:p>
            <a:pPr lvl="1"/>
            <a:r>
              <a:rPr lang="en-US" dirty="0" smtClean="0"/>
              <a:t>Used for fluids of higher viscosities</a:t>
            </a:r>
          </a:p>
          <a:p>
            <a:r>
              <a:rPr lang="en-US" dirty="0" smtClean="0"/>
              <a:t>Swept Surface</a:t>
            </a:r>
          </a:p>
          <a:p>
            <a:pPr lvl="1"/>
            <a:r>
              <a:rPr lang="en-US" dirty="0" smtClean="0"/>
              <a:t>Have blades that scrape the surface of the heat exchanger and bring new product continuously to the heat or cooling surface</a:t>
            </a:r>
          </a:p>
          <a:p>
            <a:pPr lvl="1"/>
            <a:r>
              <a:rPr lang="en-US" dirty="0" smtClean="0"/>
              <a:t>Used for fluids of very high viscosity</a:t>
            </a:r>
          </a:p>
          <a:p>
            <a:pPr lvl="1"/>
            <a:r>
              <a:rPr lang="en-US" dirty="0" smtClean="0"/>
              <a:t>Example: Ice Cream Freezer</a:t>
            </a:r>
          </a:p>
          <a:p>
            <a:endParaRPr lang="en-U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Common Unit Processes that Include Heat Transfer as a Unit Operation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 Pasteurization (heat)</a:t>
            </a:r>
          </a:p>
          <a:p>
            <a:r>
              <a:rPr lang="en-US" dirty="0" smtClean="0"/>
              <a:t>Sterilization (heat)</a:t>
            </a:r>
          </a:p>
          <a:p>
            <a:r>
              <a:rPr lang="en-US" dirty="0" smtClean="0"/>
              <a:t>Drying (heat)</a:t>
            </a:r>
          </a:p>
          <a:p>
            <a:r>
              <a:rPr lang="en-US" dirty="0" smtClean="0"/>
              <a:t>Evaporation (heat)</a:t>
            </a:r>
          </a:p>
          <a:p>
            <a:r>
              <a:rPr lang="en-US" dirty="0" smtClean="0"/>
              <a:t>Refrigeration (cold)</a:t>
            </a:r>
          </a:p>
          <a:p>
            <a:r>
              <a:rPr lang="en-US" dirty="0" smtClean="0"/>
              <a:t>Freezing (cold)</a:t>
            </a:r>
            <a:endParaRPr lang="en-U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Concentration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Achieved through evaporation and reverse osmosis</a:t>
            </a:r>
          </a:p>
          <a:p>
            <a:r>
              <a:rPr lang="en-US" dirty="0" smtClean="0"/>
              <a:t>Often used a pre-step to drying to reduce costs</a:t>
            </a:r>
            <a:endParaRPr lang="en-U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Drying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3 methods</a:t>
            </a:r>
          </a:p>
          <a:p>
            <a:pPr lvl="1"/>
            <a:r>
              <a:rPr lang="en-US" dirty="0" smtClean="0"/>
              <a:t>Sun or tray</a:t>
            </a:r>
          </a:p>
          <a:p>
            <a:pPr lvl="1"/>
            <a:r>
              <a:rPr lang="en-US" dirty="0" smtClean="0"/>
              <a:t>Spray</a:t>
            </a:r>
          </a:p>
          <a:p>
            <a:pPr lvl="1"/>
            <a:r>
              <a:rPr lang="en-US" dirty="0" smtClean="0"/>
              <a:t>freeze</a:t>
            </a:r>
            <a:endParaRPr lang="en-US" dirty="0"/>
          </a:p>
        </p:txBody>
      </p:sp>
      <p:pic>
        <p:nvPicPr>
          <p:cNvPr id="1026" name="Picture 2" descr="C:\Documents and Settings\cfleshner\Local Settings\Temporary Internet Files\Content.IE5\D2MJBQ74\MC900440405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67200" y="533400"/>
            <a:ext cx="2743200" cy="2743200"/>
          </a:xfrm>
          <a:prstGeom prst="rect">
            <a:avLst/>
          </a:prstGeom>
          <a:noFill/>
        </p:spPr>
      </p:pic>
      <p:pic>
        <p:nvPicPr>
          <p:cNvPr id="1027" name="Picture 3" descr="C:\Documents and Settings\cfleshner\Local Settings\Temporary Internet Files\Content.IE5\YEVO18NI\MC90025038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3600" y="3505200"/>
            <a:ext cx="2577220" cy="1572285"/>
          </a:xfrm>
          <a:prstGeom prst="rect">
            <a:avLst/>
          </a:prstGeom>
          <a:noFill/>
        </p:spPr>
      </p:pic>
      <p:pic>
        <p:nvPicPr>
          <p:cNvPr id="1028" name="Picture 4" descr="C:\Documents and Settings\cfleshner\Local Settings\Temporary Internet Files\Content.IE5\GCGDG1SH\MM90028894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71800" y="3276600"/>
            <a:ext cx="2733675" cy="3121125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Sun or Tray Drying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Least expensive</a:t>
            </a:r>
          </a:p>
          <a:p>
            <a:r>
              <a:rPr lang="en-US" dirty="0" smtClean="0"/>
              <a:t>Used with products that are already solid like fruits and vegetables</a:t>
            </a:r>
          </a:p>
          <a:p>
            <a:r>
              <a:rPr lang="en-US" dirty="0" smtClean="0"/>
              <a:t>Drying is achieved through exposure to the sun or a current of warm or hot air</a:t>
            </a:r>
          </a:p>
          <a:p>
            <a:r>
              <a:rPr lang="en-US" dirty="0" smtClean="0"/>
              <a:t>Used to make grapes into raisins</a:t>
            </a:r>
            <a:endParaRPr lang="en-US" dirty="0"/>
          </a:p>
        </p:txBody>
      </p:sp>
      <p:pic>
        <p:nvPicPr>
          <p:cNvPr id="2050" name="Picture 2" descr="C:\Documents and Settings\cfleshner\Local Settings\Temporary Internet Files\Content.IE5\D2MJBQ74\MC900432589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10400" y="457200"/>
            <a:ext cx="1295286" cy="1295286"/>
          </a:xfrm>
          <a:prstGeom prst="rect">
            <a:avLst/>
          </a:prstGeom>
          <a:noFill/>
        </p:spPr>
      </p:pic>
      <p:pic>
        <p:nvPicPr>
          <p:cNvPr id="5" name="Picture 4" descr="raisin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19800" y="4191000"/>
            <a:ext cx="2438400" cy="2270760"/>
          </a:xfrm>
          <a:prstGeom prst="rect">
            <a:avLst/>
          </a:prstGeom>
        </p:spPr>
      </p:pic>
      <p:pic>
        <p:nvPicPr>
          <p:cNvPr id="2051" name="Picture 3" descr="C:\Documents and Settings\cfleshner\Local Settings\Temporary Internet Files\Content.IE5\VSMAIETJ\MC90033575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" y="4321521"/>
            <a:ext cx="2482558" cy="2536479"/>
          </a:xfrm>
          <a:prstGeom prst="rect">
            <a:avLst/>
          </a:prstGeom>
          <a:noFill/>
        </p:spPr>
      </p:pic>
      <p:sp>
        <p:nvSpPr>
          <p:cNvPr id="7" name="Right Arrow 6"/>
          <p:cNvSpPr/>
          <p:nvPr/>
        </p:nvSpPr>
        <p:spPr>
          <a:xfrm>
            <a:off x="3429000" y="4876800"/>
            <a:ext cx="2286000" cy="990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Freeze Drying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Used with heat sensitive products</a:t>
            </a:r>
          </a:p>
          <a:p>
            <a:r>
              <a:rPr lang="en-US" dirty="0" smtClean="0"/>
              <a:t>Moisture is removed without a phase change</a:t>
            </a:r>
          </a:p>
          <a:p>
            <a:r>
              <a:rPr lang="en-US" dirty="0" smtClean="0"/>
              <a:t>Commercially only instant coffee is widely freeze dried</a:t>
            </a:r>
            <a:endParaRPr lang="en-US" dirty="0"/>
          </a:p>
        </p:txBody>
      </p:sp>
      <p:pic>
        <p:nvPicPr>
          <p:cNvPr id="4" name="Picture 3" descr="freeze-dried-coff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29000" y="2895600"/>
            <a:ext cx="2695575" cy="3634483"/>
          </a:xfrm>
          <a:prstGeom prst="rect">
            <a:avLst/>
          </a:prstGeom>
        </p:spPr>
      </p:pic>
      <p:pic>
        <p:nvPicPr>
          <p:cNvPr id="3074" name="Picture 2" descr="C:\Documents and Settings\cfleshner\Local Settings\Temporary Internet Files\Content.IE5\VSMAIETJ\MC90043820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1800" y="3886200"/>
            <a:ext cx="1438275" cy="19939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pray-Dried-Milk-Powd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33800" y="1143000"/>
            <a:ext cx="5410200" cy="541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Spray Drying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Most common</a:t>
            </a:r>
          </a:p>
          <a:p>
            <a:r>
              <a:rPr lang="en-US" dirty="0" smtClean="0"/>
              <a:t>Used for fluid products</a:t>
            </a:r>
            <a:endParaRPr lang="en-U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Forming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Processes</a:t>
            </a:r>
          </a:p>
          <a:p>
            <a:pPr lvl="1"/>
            <a:r>
              <a:rPr lang="en-US" dirty="0" smtClean="0"/>
              <a:t>Compacting</a:t>
            </a:r>
          </a:p>
          <a:p>
            <a:pPr lvl="1"/>
            <a:r>
              <a:rPr lang="en-US" dirty="0" smtClean="0"/>
              <a:t>Pressure</a:t>
            </a:r>
          </a:p>
          <a:p>
            <a:pPr lvl="1"/>
            <a:r>
              <a:rPr lang="en-US" dirty="0" smtClean="0"/>
              <a:t>Extrusion</a:t>
            </a:r>
          </a:p>
          <a:p>
            <a:pPr lvl="1"/>
            <a:r>
              <a:rPr lang="en-US" dirty="0" smtClean="0"/>
              <a:t>Molds</a:t>
            </a:r>
          </a:p>
          <a:p>
            <a:pPr lvl="1"/>
            <a:r>
              <a:rPr lang="en-US" dirty="0" smtClean="0"/>
              <a:t>Powders &amp; binding agents</a:t>
            </a:r>
          </a:p>
          <a:p>
            <a:pPr lvl="1"/>
            <a:r>
              <a:rPr lang="en-US" dirty="0" smtClean="0"/>
              <a:t>Heat and pressure</a:t>
            </a:r>
          </a:p>
          <a:p>
            <a:pPr lvl="1"/>
            <a:r>
              <a:rPr lang="en-US" dirty="0" smtClean="0"/>
              <a:t>Extrusion cooking</a:t>
            </a:r>
          </a:p>
          <a:p>
            <a:r>
              <a:rPr lang="en-US" dirty="0" smtClean="0"/>
              <a:t>Used for</a:t>
            </a:r>
          </a:p>
          <a:p>
            <a:pPr lvl="1"/>
            <a:r>
              <a:rPr lang="en-US" dirty="0" smtClean="0"/>
              <a:t>Hamburger patties, chocolates</a:t>
            </a:r>
          </a:p>
          <a:p>
            <a:pPr lvl="1">
              <a:buNone/>
            </a:pPr>
            <a:r>
              <a:rPr lang="en-US" dirty="0" smtClean="0"/>
              <a:t>Jellies, tablets, butter, sausages,</a:t>
            </a:r>
          </a:p>
          <a:p>
            <a:pPr lvl="1">
              <a:buNone/>
            </a:pPr>
            <a:r>
              <a:rPr lang="en-US" dirty="0" smtClean="0"/>
              <a:t>Variety breads, margarine bars,</a:t>
            </a:r>
          </a:p>
          <a:p>
            <a:pPr lvl="1">
              <a:buNone/>
            </a:pPr>
            <a:r>
              <a:rPr lang="en-US" dirty="0" smtClean="0"/>
              <a:t>cheeses</a:t>
            </a:r>
          </a:p>
        </p:txBody>
      </p:sp>
      <p:pic>
        <p:nvPicPr>
          <p:cNvPr id="4098" name="Picture 2" descr="C:\Documents and Settings\cfleshner\Local Settings\Temporary Internet Files\Content.IE5\YEVO18NI\MC90006011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62600" y="2059964"/>
            <a:ext cx="2981249" cy="416372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Packaging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Machines operate at high speeds and automatically package food products in a step-wise and automated fashion from forming the container, filling the container, sealing the container, labeling and stacking it</a:t>
            </a:r>
          </a:p>
          <a:p>
            <a:r>
              <a:rPr lang="en-US" dirty="0" smtClean="0"/>
              <a:t>Use a variety of materials</a:t>
            </a:r>
            <a:endParaRPr lang="en-US" dirty="0"/>
          </a:p>
        </p:txBody>
      </p:sp>
      <p:pic>
        <p:nvPicPr>
          <p:cNvPr id="4" name="Picture 3" descr="soupcans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43600" y="3962400"/>
            <a:ext cx="2469501" cy="251440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Controlling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Tools include</a:t>
            </a:r>
          </a:p>
          <a:p>
            <a:pPr lvl="1"/>
            <a:r>
              <a:rPr lang="en-US" dirty="0" smtClean="0"/>
              <a:t>Valves</a:t>
            </a:r>
          </a:p>
          <a:p>
            <a:pPr lvl="1"/>
            <a:r>
              <a:rPr lang="en-US" dirty="0" smtClean="0"/>
              <a:t>Thermometers</a:t>
            </a:r>
          </a:p>
          <a:p>
            <a:pPr lvl="1"/>
            <a:r>
              <a:rPr lang="en-US" dirty="0" smtClean="0"/>
              <a:t>Scales</a:t>
            </a:r>
          </a:p>
          <a:p>
            <a:pPr lvl="1"/>
            <a:r>
              <a:rPr lang="en-US" dirty="0" smtClean="0"/>
              <a:t>Thermostats</a:t>
            </a:r>
          </a:p>
          <a:p>
            <a:pPr lvl="1"/>
            <a:r>
              <a:rPr lang="en-US" dirty="0" smtClean="0"/>
              <a:t>Other instruments to control pressure, temperature, fluid flow, acidity, weight, viscosity, humidity, time and specific gravity</a:t>
            </a:r>
          </a:p>
          <a:p>
            <a:r>
              <a:rPr lang="en-US" dirty="0" smtClean="0"/>
              <a:t>All automated</a:t>
            </a:r>
            <a:endParaRPr lang="en-US" dirty="0"/>
          </a:p>
        </p:txBody>
      </p:sp>
      <p:pic>
        <p:nvPicPr>
          <p:cNvPr id="5122" name="Picture 2" descr="C:\Documents and Settings\cfleshner\Local Settings\Temporary Internet Files\Content.IE5\YEVO18NI\MC90034079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381000"/>
            <a:ext cx="2731313" cy="2549867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Conserving Energy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Energy intensive</a:t>
            </a:r>
          </a:p>
          <a:p>
            <a:r>
              <a:rPr lang="en-US" dirty="0" smtClean="0"/>
              <a:t>Energy represents a significant share of the costs of the final product</a:t>
            </a:r>
          </a:p>
          <a:p>
            <a:r>
              <a:rPr lang="en-US" dirty="0" smtClean="0"/>
              <a:t>Food processors are always looking for new ways to optimize energy use</a:t>
            </a:r>
          </a:p>
          <a:p>
            <a:r>
              <a:rPr lang="en-US" dirty="0" smtClean="0"/>
              <a:t>Energy requirements are monitored and new and more efficient ways are continually looked for</a:t>
            </a:r>
          </a:p>
          <a:p>
            <a:r>
              <a:rPr lang="en-US" dirty="0" smtClean="0"/>
              <a:t>Examples:</a:t>
            </a:r>
          </a:p>
          <a:p>
            <a:pPr lvl="1"/>
            <a:r>
              <a:rPr lang="en-US" dirty="0" smtClean="0"/>
              <a:t>Heat that is used or removed is captured and used somewhere else in the process</a:t>
            </a:r>
            <a:endParaRPr lang="en-U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New Processes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Major goal of food scientist and food processing engineers</a:t>
            </a:r>
          </a:p>
          <a:p>
            <a:r>
              <a:rPr lang="en-US" dirty="0" smtClean="0"/>
              <a:t>Always looking to improve quality and/or increase efficiency</a:t>
            </a:r>
            <a:endParaRPr lang="en-US" dirty="0"/>
          </a:p>
        </p:txBody>
      </p:sp>
      <p:pic>
        <p:nvPicPr>
          <p:cNvPr id="6146" name="Picture 2" descr="C:\Documents and Settings\cfleshner\Local Settings\Temporary Internet Files\Content.IE5\GCGDG1SH\MC90010518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0" y="3200400"/>
            <a:ext cx="3405226" cy="3041242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Material handling, cleaning, separating, size reduction, fluid flow, mixing, heat transfer, concentration, drying, forming, packaging and controlling are the units that make up food processing</a:t>
            </a:r>
          </a:p>
          <a:p>
            <a:r>
              <a:rPr lang="en-US" dirty="0" smtClean="0"/>
              <a:t>Most processing involves a combination or overlap of these units of operation</a:t>
            </a:r>
          </a:p>
          <a:p>
            <a:r>
              <a:rPr lang="en-US" dirty="0" smtClean="0"/>
              <a:t>When they do overlap complex controls ensure the proper function or each operation</a:t>
            </a:r>
            <a:endParaRPr lang="en-U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146</TotalTime>
  <Words>1158</Words>
  <Application>Microsoft Office PowerPoint</Application>
  <PresentationFormat>On-screen Show (4:3)</PresentationFormat>
  <Paragraphs>183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Equity</vt:lpstr>
      <vt:lpstr>Unit Operations in Food Processing</vt:lpstr>
      <vt:lpstr>Food Processing</vt:lpstr>
      <vt:lpstr>Unit Operations</vt:lpstr>
      <vt:lpstr>Materials Handling</vt:lpstr>
      <vt:lpstr>Cleaning</vt:lpstr>
      <vt:lpstr>Separating</vt:lpstr>
      <vt:lpstr>Cream Separator</vt:lpstr>
      <vt:lpstr>Clarification</vt:lpstr>
      <vt:lpstr>Membrane Processes</vt:lpstr>
      <vt:lpstr>Size Reduction</vt:lpstr>
      <vt:lpstr>Pumping (Fluid Flow)</vt:lpstr>
      <vt:lpstr>Mixing</vt:lpstr>
      <vt:lpstr>Heat Exchange</vt:lpstr>
      <vt:lpstr>5 Factors that Influence Heat Transfer</vt:lpstr>
      <vt:lpstr>Types of Heat Exchanges Used In the Food Industry</vt:lpstr>
      <vt:lpstr>Common Unit Processes that Include Heat Transfer as a Unit Operation</vt:lpstr>
      <vt:lpstr>Concentration</vt:lpstr>
      <vt:lpstr>Drying</vt:lpstr>
      <vt:lpstr>Sun or Tray Drying</vt:lpstr>
      <vt:lpstr>Freeze Drying</vt:lpstr>
      <vt:lpstr>Spray Drying</vt:lpstr>
      <vt:lpstr>Forming</vt:lpstr>
      <vt:lpstr>Packaging</vt:lpstr>
      <vt:lpstr>Controlling</vt:lpstr>
      <vt:lpstr>Conserving Energy</vt:lpstr>
      <vt:lpstr>New Processes</vt:lpstr>
      <vt:lpstr>Summary</vt:lpstr>
    </vt:vector>
  </TitlesOfParts>
  <Company>Menno Public School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Operations in Food Processing</dc:title>
  <dc:creator>Martin Sieverding</dc:creator>
  <cp:lastModifiedBy>Martin Sieverding</cp:lastModifiedBy>
  <cp:revision>5</cp:revision>
  <dcterms:created xsi:type="dcterms:W3CDTF">2010-11-24T15:33:29Z</dcterms:created>
  <dcterms:modified xsi:type="dcterms:W3CDTF">2010-11-28T20:33:46Z</dcterms:modified>
</cp:coreProperties>
</file>