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91" r:id="rId12"/>
    <p:sldId id="292" r:id="rId13"/>
    <p:sldId id="293" r:id="rId14"/>
    <p:sldId id="294" r:id="rId15"/>
    <p:sldId id="295" r:id="rId16"/>
    <p:sldId id="296" r:id="rId17"/>
    <p:sldId id="297" r:id="rId18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44005-3890-4742-8135-ABBA7827177F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94AB9-9CAB-42A2-81C6-29E1B229E0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5310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1076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694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1650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4876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6159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66751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4497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2498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435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0890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72260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2533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9364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28374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60328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3544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4A1B-BB98-41DD-81FF-3BD1CCBAC228}" type="slidenum">
              <a:rPr lang="id-ID" smtClean="0"/>
              <a:pPr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16177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641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9603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405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9737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3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3895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8417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6416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343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3923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9389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0A825-6BC7-4568-8DB3-8A15CDD61497}" type="datetimeFigureOut">
              <a:rPr lang="id-ID" smtClean="0"/>
              <a:t>17/02/2019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1D969-2E81-490B-ADD7-8367DABF48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9462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9295"/>
            <a:ext cx="9144000" cy="1062184"/>
          </a:xfrm>
        </p:spPr>
        <p:txBody>
          <a:bodyPr>
            <a:normAutofit/>
          </a:bodyPr>
          <a:lstStyle/>
          <a:p>
            <a:r>
              <a:rPr lang="id-ID" sz="6600" b="1" dirty="0" smtClean="0">
                <a:latin typeface="Rosewood Std Regular" panose="04090804040204020202" pitchFamily="82" charset="0"/>
              </a:rPr>
              <a:t>STRUKTUR DATA</a:t>
            </a:r>
            <a:endParaRPr lang="id-ID" sz="6600" b="1" dirty="0">
              <a:latin typeface="Rosewood Std Regular" panose="040908040402040202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586291"/>
            <a:ext cx="9144000" cy="435390"/>
          </a:xfrm>
        </p:spPr>
        <p:txBody>
          <a:bodyPr/>
          <a:lstStyle/>
          <a:p>
            <a:r>
              <a:rPr lang="id-ID" dirty="0" smtClean="0">
                <a:latin typeface="Rosewood Std Regular" panose="04090804040204020202" pitchFamily="82" charset="0"/>
              </a:rPr>
              <a:t>Oleh : Rahmat Robi Waliyansyah, M.Kom.</a:t>
            </a:r>
            <a:endParaRPr lang="id-ID" dirty="0">
              <a:latin typeface="Rosewood Std Regular" panose="040908040402040202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686" y="2511801"/>
            <a:ext cx="1820627" cy="240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14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365125"/>
            <a:ext cx="9728980" cy="1325563"/>
          </a:xfrm>
        </p:spPr>
        <p:txBody>
          <a:bodyPr/>
          <a:lstStyle/>
          <a:p>
            <a:pPr algn="ctr"/>
            <a:r>
              <a:rPr lang="id-ID" b="1" dirty="0" smtClean="0"/>
              <a:t>Definisi Struktur data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5"/>
            <a:ext cx="9728981" cy="4351338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/>
              <a:t>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merepresentasikan</a:t>
            </a:r>
            <a:r>
              <a:rPr lang="en-US" dirty="0"/>
              <a:t> data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agar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efisien</a:t>
            </a:r>
            <a:r>
              <a:rPr lang="en-US" dirty="0"/>
              <a:t> </a:t>
            </a:r>
            <a:r>
              <a:rPr lang="en-US" dirty="0" err="1"/>
              <a:t>Sedangkan</a:t>
            </a:r>
            <a:r>
              <a:rPr lang="en-US" dirty="0"/>
              <a:t> 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representasi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nyata</a:t>
            </a:r>
            <a:r>
              <a:rPr lang="en-US" dirty="0"/>
              <a:t>.</a:t>
            </a:r>
            <a:endParaRPr lang="id-ID" dirty="0"/>
          </a:p>
          <a:p>
            <a:pPr algn="just"/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yang </a:t>
            </a:r>
            <a:r>
              <a:rPr lang="en-US" dirty="0" err="1"/>
              <a:t>disimpan</a:t>
            </a:r>
            <a:r>
              <a:rPr lang="en-US" dirty="0"/>
              <a:t>, </a:t>
            </a:r>
            <a:r>
              <a:rPr lang="en-US" dirty="0" err="1"/>
              <a:t>direkam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direpresentasikan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tulisan</a:t>
            </a:r>
            <a:r>
              <a:rPr lang="en-US" dirty="0"/>
              <a:t>, </a:t>
            </a:r>
            <a:r>
              <a:rPr lang="en-US" dirty="0" err="1"/>
              <a:t>suara</a:t>
            </a:r>
            <a:r>
              <a:rPr lang="en-US" dirty="0"/>
              <a:t>, </a:t>
            </a:r>
            <a:r>
              <a:rPr lang="en-US" dirty="0" err="1"/>
              <a:t>gambar</a:t>
            </a:r>
            <a:r>
              <a:rPr lang="en-US" dirty="0"/>
              <a:t>,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simbol</a:t>
            </a:r>
            <a:endParaRPr lang="id-ID" dirty="0"/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585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365125"/>
            <a:ext cx="9728980" cy="1325563"/>
          </a:xfrm>
        </p:spPr>
        <p:txBody>
          <a:bodyPr/>
          <a:lstStyle/>
          <a:p>
            <a:pPr algn="ctr"/>
            <a:r>
              <a:rPr lang="id-ID" b="1" dirty="0" smtClean="0"/>
              <a:t>Definisi Struktur data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5"/>
            <a:ext cx="9728981" cy="4351338"/>
          </a:xfrm>
        </p:spPr>
        <p:txBody>
          <a:bodyPr>
            <a:normAutofit/>
          </a:bodyPr>
          <a:lstStyle/>
          <a:p>
            <a:pPr algn="just"/>
            <a:r>
              <a:rPr lang="en-US" dirty="0" err="1"/>
              <a:t>Sedangkan</a:t>
            </a:r>
            <a:r>
              <a:rPr lang="en-US" dirty="0"/>
              <a:t> 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representasi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 smtClean="0"/>
              <a:t>nyata</a:t>
            </a:r>
            <a:r>
              <a:rPr lang="en-US" dirty="0"/>
              <a:t>. </a:t>
            </a:r>
            <a:endParaRPr lang="id-ID" dirty="0" smtClean="0"/>
          </a:p>
          <a:p>
            <a:pPr algn="just"/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</a:t>
            </a:r>
            <a:r>
              <a:rPr lang="en-US" dirty="0" smtClean="0"/>
              <a:t>yang</a:t>
            </a:r>
            <a:r>
              <a:rPr lang="id-ID" dirty="0" smtClean="0"/>
              <a:t> </a:t>
            </a:r>
            <a:r>
              <a:rPr lang="en-US" dirty="0" err="1" smtClean="0"/>
              <a:t>disimpan</a:t>
            </a:r>
            <a:r>
              <a:rPr lang="en-US" dirty="0"/>
              <a:t>, </a:t>
            </a:r>
            <a:r>
              <a:rPr lang="en-US" dirty="0" err="1"/>
              <a:t>direkam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 smtClean="0"/>
              <a:t>direpresentasikan</a:t>
            </a:r>
            <a:r>
              <a:rPr lang="en-US" dirty="0" smtClean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/>
              <a:t>tulisan</a:t>
            </a:r>
            <a:r>
              <a:rPr lang="en-US" dirty="0"/>
              <a:t>, </a:t>
            </a:r>
            <a:r>
              <a:rPr lang="en-US" dirty="0" err="1"/>
              <a:t>suara</a:t>
            </a:r>
            <a:r>
              <a:rPr lang="en-US" dirty="0"/>
              <a:t>, </a:t>
            </a:r>
            <a:r>
              <a:rPr lang="en-US" dirty="0" err="1"/>
              <a:t>gambar</a:t>
            </a:r>
            <a:r>
              <a:rPr lang="en-US" dirty="0"/>
              <a:t>,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 smtClean="0"/>
              <a:t>simbol</a:t>
            </a:r>
            <a:endParaRPr lang="en-US" dirty="0"/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366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365125"/>
            <a:ext cx="9728980" cy="1325563"/>
          </a:xfrm>
        </p:spPr>
        <p:txBody>
          <a:bodyPr/>
          <a:lstStyle/>
          <a:p>
            <a:pPr algn="ctr"/>
            <a:r>
              <a:rPr lang="id-ID" b="1" dirty="0"/>
              <a:t>Sumber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5"/>
            <a:ext cx="9728981" cy="4351338"/>
          </a:xfrm>
        </p:spPr>
        <p:txBody>
          <a:bodyPr>
            <a:normAutofit/>
          </a:bodyPr>
          <a:lstStyle/>
          <a:p>
            <a:pPr marL="609600" indent="-609600" algn="just">
              <a:buClr>
                <a:schemeClr val="tx1"/>
              </a:buClr>
              <a:buFontTx/>
              <a:buAutoNum type="arabicPeriod"/>
            </a:pPr>
            <a:r>
              <a:rPr lang="en-US" dirty="0" err="1">
                <a:cs typeface="Times New Roman" pitchFamily="18" charset="0"/>
              </a:rPr>
              <a:t>Rinaldi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Munir</a:t>
            </a:r>
            <a:r>
              <a:rPr lang="en-US" dirty="0">
                <a:cs typeface="Times New Roman" pitchFamily="18" charset="0"/>
              </a:rPr>
              <a:t>. 2003. </a:t>
            </a:r>
            <a:r>
              <a:rPr lang="en-US" dirty="0" err="1">
                <a:cs typeface="Times New Roman" pitchFamily="18" charset="0"/>
              </a:rPr>
              <a:t>Algoritma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dan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Pemrograman</a:t>
            </a:r>
            <a:r>
              <a:rPr lang="en-US" dirty="0">
                <a:cs typeface="Times New Roman" pitchFamily="18" charset="0"/>
              </a:rPr>
              <a:t> II. 			Bandung : </a:t>
            </a:r>
            <a:r>
              <a:rPr lang="en-US" dirty="0" err="1">
                <a:cs typeface="Times New Roman" pitchFamily="18" charset="0"/>
              </a:rPr>
              <a:t>Penerbit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Informatika</a:t>
            </a:r>
            <a:r>
              <a:rPr lang="en-US" dirty="0">
                <a:cs typeface="Times New Roman" pitchFamily="18" charset="0"/>
              </a:rPr>
              <a:t> </a:t>
            </a:r>
          </a:p>
          <a:p>
            <a:pPr marL="609600" indent="-609600" algn="just">
              <a:buClr>
                <a:schemeClr val="tx1"/>
              </a:buClr>
              <a:buFontTx/>
              <a:buAutoNum type="arabicPeriod"/>
            </a:pPr>
            <a:r>
              <a:rPr lang="en-US" dirty="0" err="1">
                <a:cs typeface="Times New Roman" pitchFamily="18" charset="0"/>
              </a:rPr>
              <a:t>Bambang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Wahyudi</a:t>
            </a:r>
            <a:r>
              <a:rPr lang="en-US" dirty="0">
                <a:cs typeface="Times New Roman" pitchFamily="18" charset="0"/>
              </a:rPr>
              <a:t>. 2004. </a:t>
            </a:r>
            <a:r>
              <a:rPr lang="en-US" i="1" dirty="0" err="1">
                <a:cs typeface="Times New Roman" pitchFamily="18" charset="0"/>
              </a:rPr>
              <a:t>Struktur</a:t>
            </a:r>
            <a:r>
              <a:rPr lang="en-US" i="1" dirty="0">
                <a:cs typeface="Times New Roman" pitchFamily="18" charset="0"/>
              </a:rPr>
              <a:t> Data </a:t>
            </a:r>
            <a:r>
              <a:rPr lang="en-US" i="1" dirty="0" err="1">
                <a:cs typeface="Times New Roman" pitchFamily="18" charset="0"/>
              </a:rPr>
              <a:t>dan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Algoritma</a:t>
            </a:r>
            <a:r>
              <a:rPr lang="en-US" dirty="0">
                <a:cs typeface="Times New Roman" pitchFamily="18" charset="0"/>
              </a:rPr>
              <a:t>. 		Yogyakarta : </a:t>
            </a:r>
            <a:r>
              <a:rPr lang="en-US" dirty="0" err="1">
                <a:cs typeface="Times New Roman" pitchFamily="18" charset="0"/>
              </a:rPr>
              <a:t>Andi</a:t>
            </a:r>
            <a:r>
              <a:rPr lang="en-US" dirty="0">
                <a:cs typeface="Times New Roman" pitchFamily="18" charset="0"/>
              </a:rPr>
              <a:t> Offset</a:t>
            </a:r>
          </a:p>
          <a:p>
            <a:pPr marL="609600" indent="-609600" algn="just">
              <a:buClr>
                <a:schemeClr val="tx1"/>
              </a:buClr>
              <a:buFontTx/>
              <a:buAutoNum type="arabicPeriod"/>
            </a:pPr>
            <a:r>
              <a:rPr lang="en-US" dirty="0" err="1">
                <a:cs typeface="Times New Roman" pitchFamily="18" charset="0"/>
              </a:rPr>
              <a:t>Dwi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Sanjaya</a:t>
            </a:r>
            <a:r>
              <a:rPr lang="en-US" dirty="0">
                <a:cs typeface="Times New Roman" pitchFamily="18" charset="0"/>
              </a:rPr>
              <a:t>. 2001. </a:t>
            </a:r>
            <a:r>
              <a:rPr lang="en-US" i="1" dirty="0" err="1">
                <a:cs typeface="Times New Roman" pitchFamily="18" charset="0"/>
              </a:rPr>
              <a:t>Bertualang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dengan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Struktur</a:t>
            </a:r>
            <a:r>
              <a:rPr lang="en-US" i="1" dirty="0">
                <a:cs typeface="Times New Roman" pitchFamily="18" charset="0"/>
              </a:rPr>
              <a:t> Data di 		Planet Pascal</a:t>
            </a:r>
            <a:r>
              <a:rPr lang="en-US" dirty="0">
                <a:cs typeface="Times New Roman" pitchFamily="18" charset="0"/>
              </a:rPr>
              <a:t>. Yogyakarta : JJ Learning</a:t>
            </a:r>
          </a:p>
          <a:p>
            <a:pPr marL="609600" indent="-609600" algn="just">
              <a:buClr>
                <a:schemeClr val="tx1"/>
              </a:buClr>
              <a:buFontTx/>
              <a:buAutoNum type="arabicPeriod"/>
            </a:pPr>
            <a:r>
              <a:rPr lang="en-US" dirty="0"/>
              <a:t>P. </a:t>
            </a:r>
            <a:r>
              <a:rPr lang="en-US" dirty="0" err="1"/>
              <a:t>Insap</a:t>
            </a:r>
            <a:r>
              <a:rPr lang="en-US" dirty="0"/>
              <a:t> Santoso.1997. </a:t>
            </a:r>
            <a:r>
              <a:rPr lang="en-US" i="1" dirty="0" err="1"/>
              <a:t>Struktur</a:t>
            </a:r>
            <a:r>
              <a:rPr lang="en-US" i="1" dirty="0"/>
              <a:t> Data </a:t>
            </a:r>
            <a:r>
              <a:rPr lang="en-US" i="1" dirty="0" err="1"/>
              <a:t>dengan</a:t>
            </a:r>
            <a:r>
              <a:rPr lang="en-US" i="1" dirty="0"/>
              <a:t> Turbo 			Pascal</a:t>
            </a:r>
            <a:r>
              <a:rPr lang="en-US" dirty="0"/>
              <a:t>. Yogyakarta : </a:t>
            </a:r>
            <a:r>
              <a:rPr lang="en-US" dirty="0" err="1"/>
              <a:t>Andi</a:t>
            </a:r>
            <a:r>
              <a:rPr lang="en-US" dirty="0"/>
              <a:t> Offset</a:t>
            </a:r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950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garis</a:t>
            </a:r>
            <a:r>
              <a:rPr lang="en-US" b="1" dirty="0"/>
              <a:t> </a:t>
            </a:r>
            <a:r>
              <a:rPr lang="en-US" b="1" dirty="0" err="1"/>
              <a:t>besar</a:t>
            </a:r>
            <a:r>
              <a:rPr lang="en-US" b="1" dirty="0"/>
              <a:t> type data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dikategorikan</a:t>
            </a:r>
            <a:r>
              <a:rPr lang="en-US" b="1" dirty="0"/>
              <a:t> </a:t>
            </a:r>
            <a:r>
              <a:rPr lang="en-US" b="1" dirty="0" err="1"/>
              <a:t>menjadi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4"/>
            <a:ext cx="9728981" cy="4845631"/>
          </a:xfrm>
        </p:spPr>
        <p:txBody>
          <a:bodyPr>
            <a:normAutofit fontScale="92500" lnSpcReduction="20000"/>
          </a:bodyPr>
          <a:lstStyle/>
          <a:p>
            <a:pPr marL="1081088" indent="-638175">
              <a:buNone/>
            </a:pPr>
            <a:r>
              <a:rPr lang="en-US" dirty="0"/>
              <a:t>1. Type data </a:t>
            </a:r>
            <a:r>
              <a:rPr lang="en-US" dirty="0" err="1"/>
              <a:t>sederhana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</a:t>
            </a:r>
            <a:r>
              <a:rPr lang="en-US" dirty="0"/>
              <a:t>a. Type data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tunggal</a:t>
            </a:r>
            <a:r>
              <a:rPr lang="en-US" dirty="0"/>
              <a:t>, </a:t>
            </a:r>
            <a:r>
              <a:rPr lang="en-US" dirty="0" err="1"/>
              <a:t>misalnya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	</a:t>
            </a:r>
            <a:r>
              <a:rPr lang="en-US" dirty="0"/>
              <a:t>Integer, real, </a:t>
            </a:r>
            <a:r>
              <a:rPr lang="en-US" dirty="0" err="1"/>
              <a:t>boolean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karakter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</a:t>
            </a:r>
            <a:r>
              <a:rPr lang="en-US" dirty="0"/>
              <a:t>b. Type data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, </a:t>
            </a:r>
            <a:r>
              <a:rPr lang="en-US" dirty="0" err="1"/>
              <a:t>misalnya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	</a:t>
            </a:r>
            <a:r>
              <a:rPr lang="en-US" dirty="0"/>
              <a:t>String</a:t>
            </a:r>
            <a:endParaRPr lang="id-ID" dirty="0"/>
          </a:p>
          <a:p>
            <a:pPr marL="1081088" indent="-638175">
              <a:buNone/>
            </a:pPr>
            <a:r>
              <a:rPr lang="en-US" dirty="0"/>
              <a:t> </a:t>
            </a:r>
            <a:endParaRPr lang="id-ID" dirty="0"/>
          </a:p>
          <a:p>
            <a:pPr marL="1081088" indent="-638175">
              <a:buNone/>
            </a:pPr>
            <a:r>
              <a:rPr lang="en-US" dirty="0"/>
              <a:t>2. </a:t>
            </a:r>
            <a:r>
              <a:rPr lang="en-US" dirty="0" err="1"/>
              <a:t>Struktur</a:t>
            </a:r>
            <a:r>
              <a:rPr lang="en-US" dirty="0"/>
              <a:t> Data, </a:t>
            </a:r>
            <a:r>
              <a:rPr lang="en-US" dirty="0" err="1"/>
              <a:t>meliputi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</a:t>
            </a:r>
            <a:r>
              <a:rPr lang="en-US" dirty="0"/>
              <a:t>a. </a:t>
            </a:r>
            <a:r>
              <a:rPr lang="en-US" dirty="0" err="1"/>
              <a:t>Struktur</a:t>
            </a:r>
            <a:r>
              <a:rPr lang="en-US" dirty="0"/>
              <a:t> data </a:t>
            </a:r>
            <a:r>
              <a:rPr lang="en-US" dirty="0" err="1"/>
              <a:t>sederhana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array </a:t>
            </a:r>
            <a:r>
              <a:rPr lang="en-US" dirty="0" err="1"/>
              <a:t>dan</a:t>
            </a:r>
            <a:r>
              <a:rPr lang="en-US" dirty="0"/>
              <a:t> record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</a:t>
            </a:r>
            <a:r>
              <a:rPr lang="en-US" dirty="0"/>
              <a:t>b. </a:t>
            </a:r>
            <a:r>
              <a:rPr lang="en-US" dirty="0" err="1"/>
              <a:t>Struktur</a:t>
            </a:r>
            <a:r>
              <a:rPr lang="en-US" dirty="0"/>
              <a:t> data </a:t>
            </a:r>
            <a:r>
              <a:rPr lang="en-US" dirty="0" err="1"/>
              <a:t>majemuk</a:t>
            </a:r>
            <a:r>
              <a:rPr lang="en-US" dirty="0"/>
              <a:t>,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	</a:t>
            </a:r>
            <a:r>
              <a:rPr lang="en-US" dirty="0"/>
              <a:t>Linier : Stack, Queue, </a:t>
            </a:r>
            <a:r>
              <a:rPr lang="en-US" dirty="0" err="1"/>
              <a:t>serta</a:t>
            </a:r>
            <a:r>
              <a:rPr lang="en-US" dirty="0"/>
              <a:t> List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Multilist</a:t>
            </a:r>
            <a:endParaRPr lang="id-ID" dirty="0"/>
          </a:p>
          <a:p>
            <a:pPr marL="1081088" indent="-638175">
              <a:buNone/>
            </a:pPr>
            <a:r>
              <a:rPr lang="id-ID" dirty="0"/>
              <a:t>		</a:t>
            </a:r>
            <a:r>
              <a:rPr lang="en-US" dirty="0"/>
              <a:t>Non Linier : 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Graph</a:t>
            </a:r>
            <a:endParaRPr lang="id-ID" dirty="0"/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15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Program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4"/>
            <a:ext cx="9728981" cy="48456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/>
              <a:t>lunak</a:t>
            </a:r>
            <a:r>
              <a:rPr lang="en-US" dirty="0"/>
              <a:t> </a:t>
            </a:r>
            <a:r>
              <a:rPr lang="en-US" dirty="0" err="1"/>
              <a:t>diimplementasikan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program.</a:t>
            </a:r>
          </a:p>
          <a:p>
            <a:pPr>
              <a:buFontTx/>
              <a:buNone/>
            </a:pPr>
            <a:endParaRPr lang="id-ID" b="1" dirty="0" smtClean="0"/>
          </a:p>
          <a:p>
            <a:pPr algn="ctr">
              <a:buFontTx/>
              <a:buNone/>
            </a:pPr>
            <a:r>
              <a:rPr lang="en-US" sz="3600" b="1" i="1" dirty="0" smtClean="0"/>
              <a:t>Program =</a:t>
            </a:r>
            <a:r>
              <a:rPr lang="id-ID" sz="3600" b="1" i="1" dirty="0" smtClean="0"/>
              <a:t> </a:t>
            </a:r>
            <a:r>
              <a:rPr lang="en-US" sz="3600" b="1" i="1" dirty="0" err="1" smtClean="0"/>
              <a:t>Algoritma</a:t>
            </a:r>
            <a:r>
              <a:rPr lang="en-US" sz="3600" b="1" i="1" dirty="0" smtClean="0"/>
              <a:t> </a:t>
            </a:r>
            <a:r>
              <a:rPr lang="en-US" sz="3600" b="1" i="1" dirty="0"/>
              <a:t>+ </a:t>
            </a:r>
            <a:r>
              <a:rPr lang="en-US" sz="3600" b="1" i="1" dirty="0" err="1"/>
              <a:t>Struktur</a:t>
            </a:r>
            <a:r>
              <a:rPr lang="en-US" sz="3600" b="1" i="1" dirty="0"/>
              <a:t> Data </a:t>
            </a:r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18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Mengapa</a:t>
            </a:r>
            <a:r>
              <a:rPr lang="en-US" b="1" dirty="0"/>
              <a:t> </a:t>
            </a:r>
            <a:r>
              <a:rPr lang="en-US" b="1" dirty="0" err="1"/>
              <a:t>perlu</a:t>
            </a:r>
            <a:r>
              <a:rPr lang="en-US" b="1" dirty="0"/>
              <a:t> </a:t>
            </a:r>
            <a:r>
              <a:rPr lang="en-US" b="1" dirty="0" smtClean="0"/>
              <a:t>SD</a:t>
            </a:r>
            <a:r>
              <a:rPr lang="id-ID" b="1" dirty="0" smtClean="0"/>
              <a:t>?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4"/>
            <a:ext cx="9728981" cy="4845631"/>
          </a:xfrm>
        </p:spPr>
        <p:txBody>
          <a:bodyPr>
            <a:normAutofit/>
          </a:bodyPr>
          <a:lstStyle/>
          <a:p>
            <a:pPr algn="just"/>
            <a:r>
              <a:rPr lang="id-ID" dirty="0">
                <a:latin typeface="Verdana" pitchFamily="34" charset="0"/>
              </a:rPr>
              <a:t>Mengenal bentuk organisasi penyimpanan data dan pengoperasiannya.</a:t>
            </a:r>
            <a:endParaRPr lang="id-ID" dirty="0">
              <a:latin typeface="Verdana" pitchFamily="34" charset="0"/>
              <a:cs typeface="Times New Roman" pitchFamily="18" charset="0"/>
            </a:endParaRPr>
          </a:p>
          <a:p>
            <a:pPr algn="just"/>
            <a:r>
              <a:rPr lang="id-ID" dirty="0">
                <a:latin typeface="Verdana" pitchFamily="34" charset="0"/>
              </a:rPr>
              <a:t>Menentukan kualitas informasi : akurat, tepat pada waktunya dan relevan. Informasi dapat dikatakan bernilai bila manfaatnya lebih efektif dibandingkan dengan biaya mendapatkannya.</a:t>
            </a:r>
            <a:endParaRPr lang="id-ID" dirty="0">
              <a:latin typeface="Verdana" pitchFamily="34" charset="0"/>
              <a:cs typeface="Times New Roman" pitchFamily="18" charset="0"/>
            </a:endParaRPr>
          </a:p>
          <a:p>
            <a:pPr algn="just"/>
            <a:r>
              <a:rPr lang="id-ID" dirty="0">
                <a:latin typeface="Verdana" pitchFamily="34" charset="0"/>
              </a:rPr>
              <a:t>Mengurangi duplikasi data (</a:t>
            </a:r>
            <a:r>
              <a:rPr lang="id-ID" i="1" dirty="0">
                <a:latin typeface="Verdana" pitchFamily="34" charset="0"/>
              </a:rPr>
              <a:t>data redudancy</a:t>
            </a:r>
            <a:r>
              <a:rPr lang="id-ID" dirty="0">
                <a:latin typeface="Verdana" pitchFamily="34" charset="0"/>
              </a:rPr>
              <a:t>)</a:t>
            </a:r>
            <a:endParaRPr lang="id-ID" dirty="0">
              <a:latin typeface="Verdana" pitchFamily="34" charset="0"/>
              <a:cs typeface="Times New Roman" pitchFamily="18" charset="0"/>
            </a:endParaRPr>
          </a:p>
          <a:p>
            <a:pPr algn="just"/>
            <a:r>
              <a:rPr lang="id-ID" dirty="0">
                <a:latin typeface="Verdana" pitchFamily="34" charset="0"/>
              </a:rPr>
              <a:t>Hubungan data dapat ditingkatkan (</a:t>
            </a:r>
            <a:r>
              <a:rPr lang="id-ID" i="1" dirty="0">
                <a:latin typeface="Verdana" pitchFamily="34" charset="0"/>
              </a:rPr>
              <a:t>data relatability</a:t>
            </a:r>
            <a:r>
              <a:rPr lang="id-ID" dirty="0">
                <a:latin typeface="Verdana" pitchFamily="34" charset="0"/>
              </a:rPr>
              <a:t>)</a:t>
            </a:r>
            <a:endParaRPr lang="id-ID" dirty="0">
              <a:latin typeface="Verdana" pitchFamily="34" charset="0"/>
              <a:cs typeface="Times New Roman" pitchFamily="18" charset="0"/>
            </a:endParaRPr>
          </a:p>
          <a:p>
            <a:pPr algn="just"/>
            <a:r>
              <a:rPr lang="id-ID" dirty="0">
                <a:latin typeface="Verdana" pitchFamily="34" charset="0"/>
              </a:rPr>
              <a:t>Mengurangi pemborosan tempat simpanan </a:t>
            </a:r>
            <a:r>
              <a:rPr lang="id-ID" dirty="0" smtClean="0">
                <a:latin typeface="Verdana" pitchFamily="34" charset="0"/>
              </a:rPr>
              <a:t>luar</a:t>
            </a:r>
            <a:endParaRPr lang="id-ID" dirty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29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2949262" y="2177525"/>
            <a:ext cx="6699558" cy="3802750"/>
            <a:chOff x="1881158" y="1285861"/>
            <a:chExt cx="7767662" cy="4527202"/>
          </a:xfrm>
        </p:grpSpPr>
        <p:grpSp>
          <p:nvGrpSpPr>
            <p:cNvPr id="8" name="Group 10"/>
            <p:cNvGrpSpPr>
              <a:grpSpLocks/>
            </p:cNvGrpSpPr>
            <p:nvPr/>
          </p:nvGrpSpPr>
          <p:grpSpPr bwMode="auto">
            <a:xfrm>
              <a:off x="1881158" y="1285861"/>
              <a:ext cx="3857652" cy="2700333"/>
              <a:chOff x="240" y="912"/>
              <a:chExt cx="2688" cy="2016"/>
            </a:xfrm>
          </p:grpSpPr>
          <p:sp>
            <p:nvSpPr>
              <p:cNvPr id="13" name="AutoShape 7"/>
              <p:cNvSpPr>
                <a:spLocks noChangeArrowheads="1"/>
              </p:cNvSpPr>
              <p:nvPr/>
            </p:nvSpPr>
            <p:spPr bwMode="auto">
              <a:xfrm>
                <a:off x="240" y="912"/>
                <a:ext cx="2688" cy="2016"/>
              </a:xfrm>
              <a:prstGeom prst="flowChartMagneticDisk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4" name="Text Box 5"/>
              <p:cNvSpPr txBox="1">
                <a:spLocks noChangeArrowheads="1"/>
              </p:cNvSpPr>
              <p:nvPr/>
            </p:nvSpPr>
            <p:spPr bwMode="auto">
              <a:xfrm>
                <a:off x="288" y="1632"/>
                <a:ext cx="2592" cy="848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800" dirty="0" err="1"/>
                  <a:t>Tempat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Penyimpanan</a:t>
                </a:r>
                <a:r>
                  <a:rPr lang="en-US" sz="2800" dirty="0"/>
                  <a:t> Data</a:t>
                </a:r>
              </a:p>
            </p:txBody>
          </p:sp>
        </p:grpSp>
        <p:grpSp>
          <p:nvGrpSpPr>
            <p:cNvPr id="9" name="Group 11"/>
            <p:cNvGrpSpPr>
              <a:grpSpLocks/>
            </p:cNvGrpSpPr>
            <p:nvPr/>
          </p:nvGrpSpPr>
          <p:grpSpPr bwMode="auto">
            <a:xfrm>
              <a:off x="6024562" y="1428737"/>
              <a:ext cx="3624258" cy="2495560"/>
              <a:chOff x="2976" y="1200"/>
              <a:chExt cx="2592" cy="1632"/>
            </a:xfrm>
          </p:grpSpPr>
          <p:sp>
            <p:nvSpPr>
              <p:cNvPr id="11" name="AutoShape 9"/>
              <p:cNvSpPr>
                <a:spLocks noChangeArrowheads="1"/>
              </p:cNvSpPr>
              <p:nvPr/>
            </p:nvSpPr>
            <p:spPr bwMode="auto">
              <a:xfrm>
                <a:off x="2976" y="1200"/>
                <a:ext cx="2592" cy="1632"/>
              </a:xfrm>
              <a:prstGeom prst="leftArrowCallout">
                <a:avLst>
                  <a:gd name="adj1" fmla="val 23528"/>
                  <a:gd name="adj2" fmla="val 25000"/>
                  <a:gd name="adj3" fmla="val 27147"/>
                  <a:gd name="adj4" fmla="val 77546"/>
                </a:avLst>
              </a:prstGeom>
              <a:solidFill>
                <a:srgbClr val="CC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2" name="Text Box 6"/>
              <p:cNvSpPr txBox="1">
                <a:spLocks noChangeArrowheads="1"/>
              </p:cNvSpPr>
              <p:nvPr/>
            </p:nvSpPr>
            <p:spPr bwMode="auto">
              <a:xfrm>
                <a:off x="3696" y="1584"/>
                <a:ext cx="1776" cy="1078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800" dirty="0" err="1"/>
                  <a:t>Operasi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terhadap</a:t>
                </a:r>
                <a:r>
                  <a:rPr lang="en-US" sz="2800" dirty="0"/>
                  <a:t> data</a:t>
                </a: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1881158" y="4457345"/>
              <a:ext cx="7767662" cy="13557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28600" indent="-457200" algn="just">
                <a:buFontTx/>
                <a:buChar char="•"/>
                <a:tabLst>
                  <a:tab pos="457200" algn="l"/>
                </a:tabLst>
              </a:pPr>
              <a:r>
                <a:rPr kumimoji="1" lang="en-US" sz="1600" b="1" dirty="0">
                  <a:latin typeface="Arial" pitchFamily="34" charset="0"/>
                  <a:cs typeface="Times New Roman" pitchFamily="18" charset="0"/>
                </a:rPr>
                <a:t>Traversal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(</a:t>
              </a:r>
              <a:r>
                <a:rPr kumimoji="1" lang="en-US" sz="1600" b="1" i="1" dirty="0">
                  <a:latin typeface="Arial" pitchFamily="34" charset="0"/>
                  <a:cs typeface="Times New Roman" pitchFamily="18" charset="0"/>
                </a:rPr>
                <a:t>Traversing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) :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mengunjungi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 smtClean="0">
                  <a:latin typeface="Arial" pitchFamily="34" charset="0"/>
                  <a:cs typeface="Times New Roman" pitchFamily="18" charset="0"/>
                </a:rPr>
                <a:t>setiap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elemen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SD</a:t>
              </a:r>
            </a:p>
            <a:p>
              <a:pPr marL="228600" indent="-457200" algn="just" eaLnBrk="0" hangingPunct="0">
                <a:buFontTx/>
                <a:buChar char="•"/>
                <a:tabLst>
                  <a:tab pos="457200" algn="l"/>
                </a:tabLst>
              </a:pPr>
              <a:r>
                <a:rPr kumimoji="1" lang="en-US" sz="1600" b="1" dirty="0" err="1">
                  <a:latin typeface="Arial" pitchFamily="34" charset="0"/>
                  <a:cs typeface="Times New Roman" pitchFamily="18" charset="0"/>
                </a:rPr>
                <a:t>Pencarian</a:t>
              </a:r>
              <a:r>
                <a:rPr kumimoji="1" lang="en-US" sz="1600" b="1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(</a:t>
              </a:r>
              <a:r>
                <a:rPr kumimoji="1" lang="en-US" sz="1600" b="1" i="1" dirty="0">
                  <a:latin typeface="Arial" pitchFamily="34" charset="0"/>
                  <a:cs typeface="Times New Roman" pitchFamily="18" charset="0"/>
                </a:rPr>
                <a:t>Searching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) : </a:t>
              </a:r>
              <a:r>
                <a:rPr kumimoji="1" lang="en-US" sz="1600" dirty="0" err="1" smtClean="0">
                  <a:latin typeface="Arial" pitchFamily="34" charset="0"/>
                  <a:cs typeface="Times New Roman" pitchFamily="18" charset="0"/>
                </a:rPr>
                <a:t>menemukan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elemen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/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lokasi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pada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SD</a:t>
              </a:r>
            </a:p>
            <a:p>
              <a:pPr marL="228600" indent="-457200" algn="just" eaLnBrk="0" hangingPunct="0">
                <a:buFontTx/>
                <a:buChar char="•"/>
                <a:tabLst>
                  <a:tab pos="457200" algn="l"/>
                </a:tabLst>
              </a:pPr>
              <a:r>
                <a:rPr kumimoji="1" lang="en-US" sz="1600" b="1" dirty="0" err="1">
                  <a:latin typeface="Arial" pitchFamily="34" charset="0"/>
                  <a:cs typeface="Times New Roman" pitchFamily="18" charset="0"/>
                </a:rPr>
                <a:t>Penyisipan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(</a:t>
              </a:r>
              <a:r>
                <a:rPr kumimoji="1" lang="en-US" sz="1600" b="1" i="1" dirty="0">
                  <a:latin typeface="Arial" pitchFamily="34" charset="0"/>
                  <a:cs typeface="Times New Roman" pitchFamily="18" charset="0"/>
                </a:rPr>
                <a:t>Inserting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) :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menambah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 smtClean="0">
                  <a:latin typeface="Arial" pitchFamily="34" charset="0"/>
                  <a:cs typeface="Times New Roman" pitchFamily="18" charset="0"/>
                </a:rPr>
                <a:t>elemen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baru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pada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SD</a:t>
              </a:r>
              <a:endParaRPr kumimoji="1" lang="id-ID" sz="1600" dirty="0" smtClean="0">
                <a:latin typeface="Arial" pitchFamily="34" charset="0"/>
                <a:cs typeface="Times New Roman" pitchFamily="18" charset="0"/>
              </a:endParaRPr>
            </a:p>
            <a:p>
              <a:pPr marL="228600" indent="-457200" algn="just" eaLnBrk="0" hangingPunct="0">
                <a:buFontTx/>
                <a:buChar char="•"/>
                <a:tabLst>
                  <a:tab pos="457200" algn="l"/>
                </a:tabLst>
              </a:pPr>
              <a:r>
                <a:rPr kumimoji="1" lang="en-US" sz="1600" b="1" dirty="0" err="1" smtClean="0">
                  <a:latin typeface="Arial" pitchFamily="34" charset="0"/>
                  <a:cs typeface="Times New Roman" pitchFamily="18" charset="0"/>
                </a:rPr>
                <a:t>Penghapusan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(</a:t>
              </a:r>
              <a:r>
                <a:rPr kumimoji="1" lang="en-US" sz="1600" b="1" i="1" dirty="0">
                  <a:latin typeface="Arial" pitchFamily="34" charset="0"/>
                  <a:cs typeface="Times New Roman" pitchFamily="18" charset="0"/>
                </a:rPr>
                <a:t>Deleting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) : </a:t>
              </a:r>
              <a:r>
                <a:rPr kumimoji="1" lang="en-US" sz="1600" dirty="0" err="1" smtClean="0">
                  <a:latin typeface="Arial" pitchFamily="34" charset="0"/>
                  <a:cs typeface="Times New Roman" pitchFamily="18" charset="0"/>
                </a:rPr>
                <a:t>menghapus</a:t>
              </a:r>
              <a:r>
                <a:rPr kumimoji="1" lang="en-US" sz="1600" dirty="0" smtClean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elemen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</a:t>
              </a:r>
              <a:r>
                <a:rPr kumimoji="1" lang="en-US" sz="1600" dirty="0" err="1">
                  <a:latin typeface="Arial" pitchFamily="34" charset="0"/>
                  <a:cs typeface="Times New Roman" pitchFamily="18" charset="0"/>
                </a:rPr>
                <a:t>dari</a:t>
              </a:r>
              <a:r>
                <a:rPr kumimoji="1" lang="en-US" sz="1600" dirty="0">
                  <a:latin typeface="Arial" pitchFamily="34" charset="0"/>
                  <a:cs typeface="Times New Roman" pitchFamily="18" charset="0"/>
                </a:rPr>
                <a:t> SD</a:t>
              </a:r>
              <a:r>
                <a:rPr kumimoji="1" lang="en-US" sz="2000" dirty="0">
                  <a:latin typeface="Arial" pitchFamily="34" charset="0"/>
                </a:rPr>
                <a:t> </a:t>
              </a:r>
              <a:endParaRPr kumimoji="1" lang="en-US" sz="3600" dirty="0"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767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id-ID" b="1" dirty="0"/>
              <a:t>TIPE DATA DASAR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2145" y="2006758"/>
            <a:ext cx="8105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4559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3882" y="1825624"/>
            <a:ext cx="9728981" cy="4845631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ct val="50000"/>
              </a:spcBef>
              <a:buFontTx/>
              <a:buChar char="•"/>
            </a:pPr>
            <a:r>
              <a:rPr kumimoji="1" lang="en-US" b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kumimoji="1" lang="en-US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kumimoji="1" lang="en-US" b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Statis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 – array/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larik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kumimoji="1" lang="en-US" b="1" dirty="0" smtClean="0">
                <a:latin typeface="Times New Roman" pitchFamily="18" charset="0"/>
                <a:cs typeface="Times New Roman" pitchFamily="18" charset="0"/>
              </a:rPr>
              <a:t>re</a:t>
            </a:r>
            <a:r>
              <a:rPr kumimoji="1" lang="id-ID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1" lang="en-US" b="1" dirty="0" err="1" smtClean="0">
                <a:latin typeface="Times New Roman" pitchFamily="18" charset="0"/>
                <a:cs typeface="Times New Roman" pitchFamily="18" charset="0"/>
              </a:rPr>
              <a:t>ord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himpunan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kumimoji="1" lang="en-US" b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kumimoji="1" lang="en-US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kumimoji="1" lang="en-US" b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Dinamis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 - list/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senarai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, queue /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antrian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 /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giliran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tumpukan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 /stack /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timbunan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pohon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en-US" b="1" dirty="0" err="1">
                <a:latin typeface="Times New Roman" pitchFamily="18" charset="0"/>
                <a:cs typeface="Times New Roman" pitchFamily="18" charset="0"/>
              </a:rPr>
              <a:t>graf</a:t>
            </a:r>
            <a:r>
              <a:rPr kumimoji="1" lang="en-US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742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2053882" y="2177525"/>
            <a:ext cx="9602768" cy="3914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46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391695" y="1901127"/>
            <a:ext cx="5059783" cy="4783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4426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5779" y="2677318"/>
            <a:ext cx="7116217" cy="3884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053882" y="1701613"/>
            <a:ext cx="8115300" cy="701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chemeClr val="bg2"/>
                </a:solidFill>
              </a:rPr>
              <a:t>List </a:t>
            </a:r>
            <a:r>
              <a:rPr lang="en-US" sz="4000" dirty="0" err="1">
                <a:solidFill>
                  <a:schemeClr val="bg2"/>
                </a:solidFill>
              </a:rPr>
              <a:t>Berkait</a:t>
            </a:r>
            <a:r>
              <a:rPr lang="en-US" sz="4000" dirty="0">
                <a:solidFill>
                  <a:schemeClr val="bg2"/>
                </a:solidFill>
              </a:rPr>
              <a:t> / </a:t>
            </a:r>
            <a:r>
              <a:rPr lang="en-US" sz="4000" dirty="0" err="1">
                <a:solidFill>
                  <a:schemeClr val="bg2"/>
                </a:solidFill>
              </a:rPr>
              <a:t>Senarai</a:t>
            </a:r>
            <a:endParaRPr lang="en-US" sz="4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80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62906" y="1695866"/>
            <a:ext cx="5809445" cy="504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7813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27301" y="1981051"/>
            <a:ext cx="5066763" cy="455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49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Struktur</a:t>
            </a:r>
            <a:r>
              <a:rPr lang="en-US" b="1" dirty="0"/>
              <a:t> Data …..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2760" y="2048286"/>
            <a:ext cx="3800945" cy="449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6749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3883" y="179680"/>
            <a:ext cx="9728980" cy="132556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Operasi</a:t>
            </a:r>
            <a:r>
              <a:rPr lang="en-US" b="1" dirty="0"/>
              <a:t> </a:t>
            </a:r>
            <a:r>
              <a:rPr lang="en-US" b="1" dirty="0" err="1"/>
              <a:t>terhadap</a:t>
            </a:r>
            <a:r>
              <a:rPr lang="en-US" b="1" dirty="0"/>
              <a:t>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8" y="365125"/>
            <a:ext cx="1369423" cy="18124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053882" y="1505243"/>
            <a:ext cx="9622303" cy="2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3882" y="1618327"/>
            <a:ext cx="8229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201127" y="5580727"/>
            <a:ext cx="4572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Insert data </a:t>
            </a: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pada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array ke-1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Cari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data 18 </a:t>
            </a: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ada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</a:t>
            </a: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dimana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?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Telusuri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</a:t>
            </a: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semua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data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Hapus</a:t>
            </a:r>
            <a:r>
              <a:rPr lang="en-US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Californian FB" pitchFamily="18" charset="0"/>
              </a:rPr>
              <a:t> data ke-6</a:t>
            </a:r>
          </a:p>
        </p:txBody>
      </p:sp>
    </p:spTree>
    <p:extLst>
      <p:ext uri="{BB962C8B-B14F-4D97-AF65-F5344CB8AC3E}">
        <p14:creationId xmlns:p14="http://schemas.microsoft.com/office/powerpoint/2010/main" val="154961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343</Words>
  <Application>Microsoft Office PowerPoint</Application>
  <PresentationFormat>Widescreen</PresentationFormat>
  <Paragraphs>75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Californian FB</vt:lpstr>
      <vt:lpstr>Rosewood Std Regular</vt:lpstr>
      <vt:lpstr>Times New Roman</vt:lpstr>
      <vt:lpstr>Verdana</vt:lpstr>
      <vt:lpstr>Office Theme</vt:lpstr>
      <vt:lpstr>STRUKTUR DATA</vt:lpstr>
      <vt:lpstr>Definisi Struktur data</vt:lpstr>
      <vt:lpstr>Definisi Struktur data</vt:lpstr>
      <vt:lpstr>Sumber</vt:lpstr>
      <vt:lpstr>Secara garis besar type data dapat dikategorikan menjadi :</vt:lpstr>
      <vt:lpstr>Program</vt:lpstr>
      <vt:lpstr>Mengapa perlu SD?</vt:lpstr>
      <vt:lpstr>Struktur Data …..</vt:lpstr>
      <vt:lpstr>TIPE DATA DASAR</vt:lpstr>
      <vt:lpstr>Contoh Struktur Data …..</vt:lpstr>
      <vt:lpstr>Contoh Struktur Data …..</vt:lpstr>
      <vt:lpstr>Contoh Struktur Data …..</vt:lpstr>
      <vt:lpstr>Contoh Struktur Data …..</vt:lpstr>
      <vt:lpstr>Contoh Struktur Data …..</vt:lpstr>
      <vt:lpstr>Contoh Struktur Data …..</vt:lpstr>
      <vt:lpstr>Contoh Struktur Data …..</vt:lpstr>
      <vt:lpstr>Contoh Operasi terhadap data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INFORMATIKA</dc:creator>
  <cp:lastModifiedBy>INFORMATIKA</cp:lastModifiedBy>
  <cp:revision>7</cp:revision>
  <dcterms:created xsi:type="dcterms:W3CDTF">2019-02-16T13:29:59Z</dcterms:created>
  <dcterms:modified xsi:type="dcterms:W3CDTF">2019-02-17T05:00:49Z</dcterms:modified>
</cp:coreProperties>
</file>