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0"/>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12" r:id="rId57"/>
    <p:sldId id="313" r:id="rId58"/>
    <p:sldId id="314" r:id="rId5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6" d="100"/>
          <a:sy n="66" d="100"/>
        </p:scale>
        <p:origin x="600" y="3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presProps" Target="pres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FF00B70-86AE-4D3F-A9E4-E452844EC7D1}" type="datetimeFigureOut">
              <a:rPr lang="en-US" smtClean="0"/>
              <a:t>12/29/2022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79730B5-09EF-4D56-8D0E-2FE3EBF681A2}" type="slidenum">
              <a:rPr lang="en-US" smtClean="0"/>
              <a:t>‹#›</a:t>
            </a:fld>
            <a:endParaRPr lang="en-US"/>
          </a:p>
        </p:txBody>
      </p:sp>
    </p:spTree>
    <p:extLst>
      <p:ext uri="{BB962C8B-B14F-4D97-AF65-F5344CB8AC3E}">
        <p14:creationId xmlns:p14="http://schemas.microsoft.com/office/powerpoint/2010/main" val="14074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fld id="{7E7EBDDF-55FE-4EFF-9FA9-884B838F6C69}" type="slidenum">
              <a:rPr lang="en-US" altLang="en-US" sz="1200">
                <a:solidFill>
                  <a:srgbClr val="000000"/>
                </a:solidFill>
                <a:latin typeface="Arial Unicode MS" pitchFamily="34" charset="-128"/>
                <a:ea typeface="Arial Unicode MS" pitchFamily="34" charset="-128"/>
              </a:rPr>
              <a:pPr eaLnBrk="1" hangingPunct="1"/>
              <a:t>1</a:t>
            </a:fld>
            <a:endParaRPr lang="en-US" altLang="en-US" sz="1200">
              <a:solidFill>
                <a:srgbClr val="000000"/>
              </a:solidFill>
              <a:latin typeface="Arial Unicode MS" pitchFamily="34" charset="-128"/>
              <a:ea typeface="Arial Unicode MS" pitchFamily="34" charset="-128"/>
            </a:endParaRPr>
          </a:p>
        </p:txBody>
      </p:sp>
      <p:sp>
        <p:nvSpPr>
          <p:cNvPr id="675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3091534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86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z="1800" smtClean="0">
              <a:cs typeface="Cordia New" pitchFamily="34" charset="-34"/>
            </a:endParaRPr>
          </a:p>
        </p:txBody>
      </p:sp>
      <p:sp>
        <p:nvSpPr>
          <p:cNvPr id="686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fld id="{3200DE7D-687F-4A11-8749-D030C00C84F7}" type="slidenum">
              <a:rPr lang="en-US" altLang="en-US" sz="1200">
                <a:latin typeface="Arial Unicode MS" pitchFamily="34" charset="-128"/>
                <a:ea typeface="Arial Unicode MS" pitchFamily="34" charset="-128"/>
              </a:rPr>
              <a:pPr eaLnBrk="1" hangingPunct="1"/>
              <a:t>3</a:t>
            </a:fld>
            <a:endParaRPr lang="th-TH" altLang="en-US" sz="1200">
              <a:latin typeface="Arial Unicode MS" pitchFamily="34" charset="-128"/>
              <a:ea typeface="Arial Unicode MS" pitchFamily="34" charset="-128"/>
            </a:endParaRPr>
          </a:p>
        </p:txBody>
      </p:sp>
    </p:spTree>
    <p:extLst>
      <p:ext uri="{BB962C8B-B14F-4D97-AF65-F5344CB8AC3E}">
        <p14:creationId xmlns:p14="http://schemas.microsoft.com/office/powerpoint/2010/main" val="1602521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A1F34BB7-DBC0-4C68-A372-E160005CF916}" type="slidenum">
              <a:rPr lang="en-US" altLang="en-US" sz="1200">
                <a:latin typeface="Arial Unicode MS" pitchFamily="34" charset="-128"/>
                <a:ea typeface="Arial Unicode MS" pitchFamily="34" charset="-128"/>
              </a:rPr>
              <a:pPr algn="r" eaLnBrk="1" hangingPunct="1"/>
              <a:t>4</a:t>
            </a:fld>
            <a:endParaRPr lang="en-US" altLang="en-US" sz="1200">
              <a:latin typeface="Arial Unicode MS" pitchFamily="34" charset="-128"/>
              <a:ea typeface="Arial Unicode MS" pitchFamily="34" charset="-128"/>
            </a:endParaRPr>
          </a:p>
        </p:txBody>
      </p:sp>
      <p:sp>
        <p:nvSpPr>
          <p:cNvPr id="696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23766269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F23EFF70-C4E4-40CB-86BC-691D314057BC}" type="slidenum">
              <a:rPr lang="en-US" altLang="en-US" sz="1200">
                <a:latin typeface="Arial Unicode MS" pitchFamily="34" charset="-128"/>
                <a:ea typeface="Arial Unicode MS" pitchFamily="34" charset="-128"/>
              </a:rPr>
              <a:pPr algn="r" eaLnBrk="1" hangingPunct="1"/>
              <a:t>5</a:t>
            </a:fld>
            <a:endParaRPr lang="en-US" altLang="en-US" sz="1200">
              <a:latin typeface="Arial Unicode MS" pitchFamily="34" charset="-128"/>
              <a:ea typeface="Arial Unicode MS" pitchFamily="34" charset="-128"/>
            </a:endParaRPr>
          </a:p>
        </p:txBody>
      </p:sp>
      <p:sp>
        <p:nvSpPr>
          <p:cNvPr id="706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21664754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706D6AE4-90CF-4AFF-98A9-AD7AC657058D}" type="slidenum">
              <a:rPr lang="en-US" altLang="en-US" sz="1200">
                <a:latin typeface="Arial Unicode MS" pitchFamily="34" charset="-128"/>
                <a:ea typeface="Arial Unicode MS" pitchFamily="34" charset="-128"/>
              </a:rPr>
              <a:pPr algn="r" eaLnBrk="1" hangingPunct="1"/>
              <a:t>6</a:t>
            </a:fld>
            <a:endParaRPr lang="en-US" altLang="en-US" sz="1200">
              <a:latin typeface="Arial Unicode MS" pitchFamily="34" charset="-128"/>
              <a:ea typeface="Arial Unicode MS" pitchFamily="34" charset="-128"/>
            </a:endParaRPr>
          </a:p>
        </p:txBody>
      </p:sp>
      <p:sp>
        <p:nvSpPr>
          <p:cNvPr id="716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4027774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F91A11A8-7BD3-4546-8477-E120E3061B73}" type="slidenum">
              <a:rPr lang="en-US" altLang="en-US" sz="1200">
                <a:latin typeface="Arial Unicode MS" pitchFamily="34" charset="-128"/>
                <a:ea typeface="Arial Unicode MS" pitchFamily="34" charset="-128"/>
              </a:rPr>
              <a:pPr algn="r" eaLnBrk="1" hangingPunct="1"/>
              <a:t>7</a:t>
            </a:fld>
            <a:endParaRPr lang="en-US" altLang="en-US" sz="1200">
              <a:latin typeface="Arial Unicode MS" pitchFamily="34" charset="-128"/>
              <a:ea typeface="Arial Unicode MS" pitchFamily="34" charset="-128"/>
            </a:endParaRPr>
          </a:p>
        </p:txBody>
      </p:sp>
      <p:sp>
        <p:nvSpPr>
          <p:cNvPr id="727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38558672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74CD2256-C473-42C4-9F9A-16CAED91EFDD}" type="slidenum">
              <a:rPr lang="en-US" altLang="en-US" sz="1200">
                <a:latin typeface="Arial Unicode MS" pitchFamily="34" charset="-128"/>
                <a:ea typeface="Arial Unicode MS" pitchFamily="34" charset="-128"/>
              </a:rPr>
              <a:pPr algn="r" eaLnBrk="1" hangingPunct="1"/>
              <a:t>8</a:t>
            </a:fld>
            <a:endParaRPr lang="en-US" altLang="en-US" sz="1200">
              <a:latin typeface="Arial Unicode MS" pitchFamily="34" charset="-128"/>
              <a:ea typeface="Arial Unicode MS" pitchFamily="34" charset="-128"/>
            </a:endParaRPr>
          </a:p>
        </p:txBody>
      </p:sp>
      <p:sp>
        <p:nvSpPr>
          <p:cNvPr id="737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42022800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3BD8A3A2-3B9A-49BA-8C87-F2105A4E8174}" type="slidenum">
              <a:rPr lang="en-US" altLang="en-US" sz="1200">
                <a:latin typeface="Arial Unicode MS" pitchFamily="34" charset="-128"/>
                <a:ea typeface="Arial Unicode MS" pitchFamily="34" charset="-128"/>
              </a:rPr>
              <a:pPr algn="r" eaLnBrk="1" hangingPunct="1"/>
              <a:t>9</a:t>
            </a:fld>
            <a:endParaRPr lang="en-US" altLang="en-US" sz="1200">
              <a:latin typeface="Arial Unicode MS" pitchFamily="34" charset="-128"/>
              <a:ea typeface="Arial Unicode MS" pitchFamily="34" charset="-128"/>
            </a:endParaRPr>
          </a:p>
        </p:txBody>
      </p:sp>
      <p:sp>
        <p:nvSpPr>
          <p:cNvPr id="747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33510722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A8BCE1D1-C29B-4E55-8BB0-E0F2B929E851}" type="slidenum">
              <a:rPr lang="en-US" altLang="en-US" sz="1200">
                <a:latin typeface="Arial Unicode MS" pitchFamily="34" charset="-128"/>
                <a:ea typeface="Arial Unicode MS" pitchFamily="34" charset="-128"/>
              </a:rPr>
              <a:pPr algn="r" eaLnBrk="1" hangingPunct="1"/>
              <a:t>10</a:t>
            </a:fld>
            <a:endParaRPr lang="en-US" altLang="en-US" sz="1200">
              <a:latin typeface="Arial Unicode MS" pitchFamily="34" charset="-128"/>
              <a:ea typeface="Arial Unicode MS" pitchFamily="34" charset="-128"/>
            </a:endParaRPr>
          </a:p>
        </p:txBody>
      </p:sp>
      <p:sp>
        <p:nvSpPr>
          <p:cNvPr id="757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6268196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7310443E-202D-4B1D-87D9-D006915C3031}" type="slidenum">
              <a:rPr lang="en-US" altLang="en-US" sz="1200">
                <a:latin typeface="Arial Unicode MS" pitchFamily="34" charset="-128"/>
                <a:ea typeface="Arial Unicode MS" pitchFamily="34" charset="-128"/>
              </a:rPr>
              <a:pPr algn="r" eaLnBrk="1" hangingPunct="1"/>
              <a:t>11</a:t>
            </a:fld>
            <a:endParaRPr lang="en-US" altLang="en-US" sz="1200">
              <a:latin typeface="Arial Unicode MS" pitchFamily="34" charset="-128"/>
              <a:ea typeface="Arial Unicode MS" pitchFamily="34" charset="-128"/>
            </a:endParaRPr>
          </a:p>
        </p:txBody>
      </p:sp>
      <p:sp>
        <p:nvSpPr>
          <p:cNvPr id="768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68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30999549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18C45683-4E1D-4D70-8122-A62039AB4ACE}" type="slidenum">
              <a:rPr lang="en-US" altLang="en-US" sz="1200">
                <a:latin typeface="Arial Unicode MS" pitchFamily="34" charset="-128"/>
                <a:ea typeface="Arial Unicode MS" pitchFamily="34" charset="-128"/>
              </a:rPr>
              <a:pPr algn="r" eaLnBrk="1" hangingPunct="1"/>
              <a:t>12</a:t>
            </a:fld>
            <a:endParaRPr lang="en-US" altLang="en-US" sz="1200">
              <a:latin typeface="Arial Unicode MS" pitchFamily="34" charset="-128"/>
              <a:ea typeface="Arial Unicode MS" pitchFamily="34" charset="-128"/>
            </a:endParaRPr>
          </a:p>
        </p:txBody>
      </p:sp>
      <p:sp>
        <p:nvSpPr>
          <p:cNvPr id="778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20855512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68272674-ECA6-4743-8DF3-7541403E6714}" type="slidenum">
              <a:rPr lang="en-US" altLang="en-US" sz="1200">
                <a:latin typeface="Arial Unicode MS" pitchFamily="34" charset="-128"/>
                <a:ea typeface="Arial Unicode MS" pitchFamily="34" charset="-128"/>
              </a:rPr>
              <a:pPr algn="r" eaLnBrk="1" hangingPunct="1"/>
              <a:t>13</a:t>
            </a:fld>
            <a:endParaRPr lang="en-US" altLang="en-US" sz="1200">
              <a:latin typeface="Arial Unicode MS" pitchFamily="34" charset="-128"/>
              <a:ea typeface="Arial Unicode MS" pitchFamily="34" charset="-128"/>
            </a:endParaRPr>
          </a:p>
        </p:txBody>
      </p:sp>
      <p:sp>
        <p:nvSpPr>
          <p:cNvPr id="788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26243383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F7F836F3-6A5B-4F62-81E5-A78469568A53}" type="slidenum">
              <a:rPr lang="en-US" altLang="en-US" sz="1200">
                <a:latin typeface="Arial Unicode MS" pitchFamily="34" charset="-128"/>
                <a:ea typeface="Arial Unicode MS" pitchFamily="34" charset="-128"/>
              </a:rPr>
              <a:pPr algn="r" eaLnBrk="1" hangingPunct="1"/>
              <a:t>14</a:t>
            </a:fld>
            <a:endParaRPr lang="en-US" altLang="en-US" sz="1200">
              <a:latin typeface="Arial Unicode MS" pitchFamily="34" charset="-128"/>
              <a:ea typeface="Arial Unicode MS" pitchFamily="34" charset="-128"/>
            </a:endParaRPr>
          </a:p>
        </p:txBody>
      </p:sp>
      <p:sp>
        <p:nvSpPr>
          <p:cNvPr id="798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18929040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D4C335DE-EB21-492D-885A-E2A258AB1B55}" type="slidenum">
              <a:rPr lang="en-US" altLang="en-US" sz="1200">
                <a:latin typeface="Arial Unicode MS" pitchFamily="34" charset="-128"/>
                <a:ea typeface="Arial Unicode MS" pitchFamily="34" charset="-128"/>
              </a:rPr>
              <a:pPr algn="r" eaLnBrk="1" hangingPunct="1"/>
              <a:t>15</a:t>
            </a:fld>
            <a:endParaRPr lang="en-US" altLang="en-US" sz="1200">
              <a:latin typeface="Arial Unicode MS" pitchFamily="34" charset="-128"/>
              <a:ea typeface="Arial Unicode MS" pitchFamily="34" charset="-128"/>
            </a:endParaRPr>
          </a:p>
        </p:txBody>
      </p:sp>
      <p:sp>
        <p:nvSpPr>
          <p:cNvPr id="808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9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22598574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1501CAE8-0E29-4EEF-AD9C-628B254126D5}" type="slidenum">
              <a:rPr lang="en-US" altLang="en-US" sz="1200">
                <a:latin typeface="Arial Unicode MS" pitchFamily="34" charset="-128"/>
                <a:ea typeface="Arial Unicode MS" pitchFamily="34" charset="-128"/>
              </a:rPr>
              <a:pPr algn="r" eaLnBrk="1" hangingPunct="1"/>
              <a:t>16</a:t>
            </a:fld>
            <a:endParaRPr lang="en-US" altLang="en-US" sz="1200">
              <a:latin typeface="Arial Unicode MS" pitchFamily="34" charset="-128"/>
              <a:ea typeface="Arial Unicode MS" pitchFamily="34" charset="-128"/>
            </a:endParaRPr>
          </a:p>
        </p:txBody>
      </p:sp>
      <p:sp>
        <p:nvSpPr>
          <p:cNvPr id="819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41724955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6FA1B8B7-6CA9-4FAE-84B7-B70BA4B420CC}" type="slidenum">
              <a:rPr lang="en-US" altLang="en-US" sz="1200">
                <a:latin typeface="Arial Unicode MS" pitchFamily="34" charset="-128"/>
                <a:ea typeface="Arial Unicode MS" pitchFamily="34" charset="-128"/>
              </a:rPr>
              <a:pPr algn="r" eaLnBrk="1" hangingPunct="1"/>
              <a:t>17</a:t>
            </a:fld>
            <a:endParaRPr lang="en-US" altLang="en-US" sz="1200">
              <a:latin typeface="Arial Unicode MS" pitchFamily="34" charset="-128"/>
              <a:ea typeface="Arial Unicode MS" pitchFamily="34" charset="-128"/>
            </a:endParaRPr>
          </a:p>
        </p:txBody>
      </p:sp>
      <p:sp>
        <p:nvSpPr>
          <p:cNvPr id="829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12983474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9C23B070-71E9-4BE3-852A-13047079F6AD}" type="slidenum">
              <a:rPr lang="en-US" altLang="en-US" sz="1200">
                <a:latin typeface="Arial Unicode MS" pitchFamily="34" charset="-128"/>
                <a:ea typeface="Arial Unicode MS" pitchFamily="34" charset="-128"/>
              </a:rPr>
              <a:pPr algn="r" eaLnBrk="1" hangingPunct="1"/>
              <a:t>18</a:t>
            </a:fld>
            <a:endParaRPr lang="en-US" altLang="en-US" sz="1200">
              <a:latin typeface="Arial Unicode MS" pitchFamily="34" charset="-128"/>
              <a:ea typeface="Arial Unicode MS" pitchFamily="34" charset="-128"/>
            </a:endParaRPr>
          </a:p>
        </p:txBody>
      </p:sp>
      <p:sp>
        <p:nvSpPr>
          <p:cNvPr id="839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27525635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0FFA4345-EF6B-4FED-8598-3F7D26A2AB0A}" type="slidenum">
              <a:rPr lang="en-US" altLang="en-US" sz="1200">
                <a:latin typeface="Arial Unicode MS" pitchFamily="34" charset="-128"/>
                <a:ea typeface="Arial Unicode MS" pitchFamily="34" charset="-128"/>
              </a:rPr>
              <a:pPr algn="r" eaLnBrk="1" hangingPunct="1"/>
              <a:t>19</a:t>
            </a:fld>
            <a:endParaRPr lang="en-US" altLang="en-US" sz="1200">
              <a:latin typeface="Arial Unicode MS" pitchFamily="34" charset="-128"/>
              <a:ea typeface="Arial Unicode MS" pitchFamily="34" charset="-128"/>
            </a:endParaRPr>
          </a:p>
        </p:txBody>
      </p:sp>
      <p:sp>
        <p:nvSpPr>
          <p:cNvPr id="849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10711180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FCFFC233-485A-417E-8A5C-658BAA974BBF}" type="slidenum">
              <a:rPr lang="en-US" altLang="en-US" sz="1200">
                <a:latin typeface="Arial Unicode MS" pitchFamily="34" charset="-128"/>
                <a:ea typeface="Arial Unicode MS" pitchFamily="34" charset="-128"/>
              </a:rPr>
              <a:pPr algn="r" eaLnBrk="1" hangingPunct="1"/>
              <a:t>20</a:t>
            </a:fld>
            <a:endParaRPr lang="en-US" altLang="en-US" sz="1200">
              <a:latin typeface="Arial Unicode MS" pitchFamily="34" charset="-128"/>
              <a:ea typeface="Arial Unicode MS" pitchFamily="34" charset="-128"/>
            </a:endParaRPr>
          </a:p>
        </p:txBody>
      </p:sp>
      <p:sp>
        <p:nvSpPr>
          <p:cNvPr id="860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33832775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61BEACCB-BCA8-4184-8D97-2486E803094A}" type="slidenum">
              <a:rPr lang="en-US" altLang="en-US" sz="1200">
                <a:latin typeface="Arial Unicode MS" pitchFamily="34" charset="-128"/>
                <a:ea typeface="Arial Unicode MS" pitchFamily="34" charset="-128"/>
              </a:rPr>
              <a:pPr algn="r" eaLnBrk="1" hangingPunct="1"/>
              <a:t>21</a:t>
            </a:fld>
            <a:endParaRPr lang="en-US" altLang="en-US" sz="1200">
              <a:latin typeface="Arial Unicode MS" pitchFamily="34" charset="-128"/>
              <a:ea typeface="Arial Unicode MS" pitchFamily="34" charset="-128"/>
            </a:endParaRPr>
          </a:p>
        </p:txBody>
      </p:sp>
      <p:sp>
        <p:nvSpPr>
          <p:cNvPr id="870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29540604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10A3EB6B-505A-4288-82AA-AF007F8CD3D9}" type="slidenum">
              <a:rPr lang="en-US" altLang="en-US" sz="1200">
                <a:latin typeface="Arial Unicode MS" pitchFamily="34" charset="-128"/>
                <a:ea typeface="Arial Unicode MS" pitchFamily="34" charset="-128"/>
              </a:rPr>
              <a:pPr algn="r" eaLnBrk="1" hangingPunct="1"/>
              <a:t>22</a:t>
            </a:fld>
            <a:endParaRPr lang="en-US" altLang="en-US" sz="1200">
              <a:latin typeface="Arial Unicode MS" pitchFamily="34" charset="-128"/>
              <a:ea typeface="Arial Unicode MS" pitchFamily="34" charset="-128"/>
            </a:endParaRPr>
          </a:p>
        </p:txBody>
      </p:sp>
      <p:sp>
        <p:nvSpPr>
          <p:cNvPr id="880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14534423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F95E6E05-E9D0-41A4-96F4-5371F8401CC0}" type="slidenum">
              <a:rPr lang="en-US" altLang="en-US" sz="1200">
                <a:latin typeface="Arial Unicode MS" pitchFamily="34" charset="-128"/>
                <a:ea typeface="Arial Unicode MS" pitchFamily="34" charset="-128"/>
              </a:rPr>
              <a:pPr algn="r" eaLnBrk="1" hangingPunct="1"/>
              <a:t>23</a:t>
            </a:fld>
            <a:endParaRPr lang="en-US" altLang="en-US" sz="1200">
              <a:latin typeface="Arial Unicode MS" pitchFamily="34" charset="-128"/>
              <a:ea typeface="Arial Unicode MS" pitchFamily="34" charset="-128"/>
            </a:endParaRPr>
          </a:p>
        </p:txBody>
      </p:sp>
      <p:sp>
        <p:nvSpPr>
          <p:cNvPr id="890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15417123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9E3CA97C-796E-4D7B-9181-1CFC0FAC51B0}" type="slidenum">
              <a:rPr lang="en-US" altLang="en-US" sz="1200">
                <a:solidFill>
                  <a:srgbClr val="000000"/>
                </a:solidFill>
                <a:latin typeface="Arial Unicode MS" pitchFamily="34" charset="-128"/>
                <a:ea typeface="Arial Unicode MS" pitchFamily="34" charset="-128"/>
              </a:rPr>
              <a:pPr algn="r" eaLnBrk="1" hangingPunct="1"/>
              <a:t>24</a:t>
            </a:fld>
            <a:endParaRPr lang="en-US" altLang="en-US" sz="1200">
              <a:solidFill>
                <a:srgbClr val="000000"/>
              </a:solidFill>
              <a:latin typeface="Arial Unicode MS" pitchFamily="34" charset="-128"/>
              <a:ea typeface="Arial Unicode MS" pitchFamily="34" charset="-128"/>
            </a:endParaRPr>
          </a:p>
        </p:txBody>
      </p:sp>
      <p:sp>
        <p:nvSpPr>
          <p:cNvPr id="901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34465123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8DE3ECB9-DA79-4B46-A7BD-C6E5CCFD41DD}" type="slidenum">
              <a:rPr lang="en-US" altLang="en-US" sz="1200">
                <a:solidFill>
                  <a:srgbClr val="000000"/>
                </a:solidFill>
                <a:latin typeface="Arial Unicode MS" pitchFamily="34" charset="-128"/>
                <a:ea typeface="Arial Unicode MS" pitchFamily="34" charset="-128"/>
              </a:rPr>
              <a:pPr algn="r" eaLnBrk="1" hangingPunct="1"/>
              <a:t>25</a:t>
            </a:fld>
            <a:endParaRPr lang="en-US" altLang="en-US" sz="1200">
              <a:solidFill>
                <a:srgbClr val="000000"/>
              </a:solidFill>
              <a:latin typeface="Arial Unicode MS" pitchFamily="34" charset="-128"/>
              <a:ea typeface="Arial Unicode MS" pitchFamily="34" charset="-128"/>
            </a:endParaRPr>
          </a:p>
        </p:txBody>
      </p:sp>
      <p:sp>
        <p:nvSpPr>
          <p:cNvPr id="911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9926191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7673D213-8A62-4AFC-BF9C-0E9A79A0C905}" type="slidenum">
              <a:rPr lang="en-US" altLang="en-US" sz="1200">
                <a:latin typeface="Arial Unicode MS" pitchFamily="34" charset="-128"/>
                <a:ea typeface="Arial Unicode MS" pitchFamily="34" charset="-128"/>
              </a:rPr>
              <a:pPr algn="r" eaLnBrk="1" hangingPunct="1"/>
              <a:t>26</a:t>
            </a:fld>
            <a:endParaRPr lang="en-US" altLang="en-US" sz="1200">
              <a:latin typeface="Arial Unicode MS" pitchFamily="34" charset="-128"/>
              <a:ea typeface="Arial Unicode MS" pitchFamily="34" charset="-128"/>
            </a:endParaRPr>
          </a:p>
        </p:txBody>
      </p:sp>
      <p:sp>
        <p:nvSpPr>
          <p:cNvPr id="921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3563927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71D98C58-F6D1-4B7A-86D2-334888A10FF6}" type="slidenum">
              <a:rPr lang="en-US" altLang="en-US" sz="1200">
                <a:latin typeface="Arial Unicode MS" pitchFamily="34" charset="-128"/>
                <a:ea typeface="Arial Unicode MS" pitchFamily="34" charset="-128"/>
              </a:rPr>
              <a:pPr algn="r" eaLnBrk="1" hangingPunct="1"/>
              <a:t>27</a:t>
            </a:fld>
            <a:endParaRPr lang="en-US" altLang="en-US" sz="1200">
              <a:latin typeface="Arial Unicode MS" pitchFamily="34" charset="-128"/>
              <a:ea typeface="Arial Unicode MS" pitchFamily="34" charset="-128"/>
            </a:endParaRPr>
          </a:p>
        </p:txBody>
      </p:sp>
      <p:sp>
        <p:nvSpPr>
          <p:cNvPr id="931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25839033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45A14A48-2D6A-4485-9B9E-42070D423A55}" type="slidenum">
              <a:rPr lang="en-US" altLang="en-US" sz="1200">
                <a:latin typeface="Arial Unicode MS" pitchFamily="34" charset="-128"/>
                <a:ea typeface="Arial Unicode MS" pitchFamily="34" charset="-128"/>
              </a:rPr>
              <a:pPr algn="r" eaLnBrk="1" hangingPunct="1"/>
              <a:t>28</a:t>
            </a:fld>
            <a:endParaRPr lang="en-US" altLang="en-US" sz="1200">
              <a:latin typeface="Arial Unicode MS" pitchFamily="34" charset="-128"/>
              <a:ea typeface="Arial Unicode MS" pitchFamily="34" charset="-128"/>
            </a:endParaRPr>
          </a:p>
        </p:txBody>
      </p:sp>
      <p:sp>
        <p:nvSpPr>
          <p:cNvPr id="942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6903945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2DCF0303-523E-4214-AB6B-C2657D80CB75}" type="slidenum">
              <a:rPr lang="en-US" altLang="en-US" sz="1200">
                <a:solidFill>
                  <a:srgbClr val="000000"/>
                </a:solidFill>
                <a:latin typeface="Arial Unicode MS" pitchFamily="34" charset="-128"/>
                <a:ea typeface="Arial Unicode MS" pitchFamily="34" charset="-128"/>
              </a:rPr>
              <a:pPr algn="r" eaLnBrk="1" hangingPunct="1"/>
              <a:t>29</a:t>
            </a:fld>
            <a:endParaRPr lang="en-US" altLang="en-US" sz="1200">
              <a:solidFill>
                <a:srgbClr val="000000"/>
              </a:solidFill>
              <a:latin typeface="Arial Unicode MS" pitchFamily="34" charset="-128"/>
              <a:ea typeface="Arial Unicode MS" pitchFamily="34" charset="-128"/>
            </a:endParaRPr>
          </a:p>
        </p:txBody>
      </p:sp>
      <p:sp>
        <p:nvSpPr>
          <p:cNvPr id="952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13228584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1CAE7AC3-DB59-492D-80CD-4BD9077C3B6D}" type="slidenum">
              <a:rPr lang="en-US" altLang="en-US" sz="1200">
                <a:solidFill>
                  <a:srgbClr val="000000"/>
                </a:solidFill>
                <a:latin typeface="Arial Unicode MS" pitchFamily="34" charset="-128"/>
                <a:ea typeface="Arial Unicode MS" pitchFamily="34" charset="-128"/>
              </a:rPr>
              <a:pPr algn="r" eaLnBrk="1" hangingPunct="1"/>
              <a:t>30</a:t>
            </a:fld>
            <a:endParaRPr lang="en-US" altLang="en-US" sz="1200">
              <a:solidFill>
                <a:srgbClr val="000000"/>
              </a:solidFill>
              <a:latin typeface="Arial Unicode MS" pitchFamily="34" charset="-128"/>
              <a:ea typeface="Arial Unicode MS" pitchFamily="34" charset="-128"/>
            </a:endParaRPr>
          </a:p>
        </p:txBody>
      </p:sp>
      <p:sp>
        <p:nvSpPr>
          <p:cNvPr id="962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335006192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46DD8D92-0027-4539-ADC0-82D6B89A7263}" type="slidenum">
              <a:rPr lang="en-US" altLang="en-US" sz="1200">
                <a:solidFill>
                  <a:srgbClr val="000000"/>
                </a:solidFill>
                <a:latin typeface="Arial Unicode MS" pitchFamily="34" charset="-128"/>
                <a:ea typeface="Arial Unicode MS" pitchFamily="34" charset="-128"/>
              </a:rPr>
              <a:pPr algn="r" eaLnBrk="1" hangingPunct="1"/>
              <a:t>31</a:t>
            </a:fld>
            <a:endParaRPr lang="en-US" altLang="en-US" sz="1200">
              <a:solidFill>
                <a:srgbClr val="000000"/>
              </a:solidFill>
              <a:latin typeface="Arial Unicode MS" pitchFamily="34" charset="-128"/>
              <a:ea typeface="Arial Unicode MS" pitchFamily="34" charset="-128"/>
            </a:endParaRPr>
          </a:p>
        </p:txBody>
      </p:sp>
      <p:sp>
        <p:nvSpPr>
          <p:cNvPr id="972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7261104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40B464F8-DA78-46C3-8EF0-BE0A93D8000B}" type="slidenum">
              <a:rPr lang="en-US" altLang="en-US" sz="1200">
                <a:solidFill>
                  <a:srgbClr val="000000"/>
                </a:solidFill>
                <a:latin typeface="Arial Unicode MS" pitchFamily="34" charset="-128"/>
                <a:ea typeface="Arial Unicode MS" pitchFamily="34" charset="-128"/>
              </a:rPr>
              <a:pPr algn="r" eaLnBrk="1" hangingPunct="1"/>
              <a:t>32</a:t>
            </a:fld>
            <a:endParaRPr lang="en-US" altLang="en-US" sz="1200">
              <a:solidFill>
                <a:srgbClr val="000000"/>
              </a:solidFill>
              <a:latin typeface="Arial Unicode MS" pitchFamily="34" charset="-128"/>
              <a:ea typeface="Arial Unicode MS" pitchFamily="34" charset="-128"/>
            </a:endParaRPr>
          </a:p>
        </p:txBody>
      </p:sp>
      <p:sp>
        <p:nvSpPr>
          <p:cNvPr id="983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24237155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4550AB7F-3898-4DBF-924D-09C532B584E8}" type="slidenum">
              <a:rPr lang="en-US" altLang="en-US" sz="1200">
                <a:solidFill>
                  <a:srgbClr val="000000"/>
                </a:solidFill>
                <a:latin typeface="Arial Unicode MS" pitchFamily="34" charset="-128"/>
                <a:ea typeface="Arial Unicode MS" pitchFamily="34" charset="-128"/>
              </a:rPr>
              <a:pPr algn="r" eaLnBrk="1" hangingPunct="1"/>
              <a:t>33</a:t>
            </a:fld>
            <a:endParaRPr lang="en-US" altLang="en-US" sz="1200">
              <a:solidFill>
                <a:srgbClr val="000000"/>
              </a:solidFill>
              <a:latin typeface="Arial Unicode MS" pitchFamily="34" charset="-128"/>
              <a:ea typeface="Arial Unicode MS" pitchFamily="34" charset="-128"/>
            </a:endParaRPr>
          </a:p>
        </p:txBody>
      </p:sp>
      <p:sp>
        <p:nvSpPr>
          <p:cNvPr id="993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80558808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FD20074A-71C0-4798-AA15-B95975699DE9}" type="slidenum">
              <a:rPr lang="en-US" altLang="en-US" sz="1200">
                <a:solidFill>
                  <a:srgbClr val="000000"/>
                </a:solidFill>
                <a:latin typeface="Arial Unicode MS" pitchFamily="34" charset="-128"/>
                <a:ea typeface="Arial Unicode MS" pitchFamily="34" charset="-128"/>
              </a:rPr>
              <a:pPr algn="r" eaLnBrk="1" hangingPunct="1"/>
              <a:t>34</a:t>
            </a:fld>
            <a:endParaRPr lang="en-US" altLang="en-US" sz="1200">
              <a:solidFill>
                <a:srgbClr val="000000"/>
              </a:solidFill>
              <a:latin typeface="Arial Unicode MS" pitchFamily="34" charset="-128"/>
              <a:ea typeface="Arial Unicode MS" pitchFamily="34" charset="-128"/>
            </a:endParaRPr>
          </a:p>
        </p:txBody>
      </p:sp>
      <p:sp>
        <p:nvSpPr>
          <p:cNvPr id="10035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4069461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D52250C5-4659-4EA1-AE26-CF2ED8AD44A6}" type="slidenum">
              <a:rPr lang="en-US" altLang="en-US" sz="1200">
                <a:solidFill>
                  <a:srgbClr val="000000"/>
                </a:solidFill>
                <a:latin typeface="Arial Unicode MS" pitchFamily="34" charset="-128"/>
                <a:ea typeface="Arial Unicode MS" pitchFamily="34" charset="-128"/>
              </a:rPr>
              <a:pPr algn="r" eaLnBrk="1" hangingPunct="1"/>
              <a:t>35</a:t>
            </a:fld>
            <a:endParaRPr lang="en-US" altLang="en-US" sz="1200">
              <a:solidFill>
                <a:srgbClr val="000000"/>
              </a:solidFill>
              <a:latin typeface="Arial Unicode MS" pitchFamily="34" charset="-128"/>
              <a:ea typeface="Arial Unicode MS" pitchFamily="34" charset="-128"/>
            </a:endParaRPr>
          </a:p>
        </p:txBody>
      </p:sp>
      <p:sp>
        <p:nvSpPr>
          <p:cNvPr id="1013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54745686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39B84CA2-DFCD-4F75-9FE5-A1C6EDC3BB85}" type="slidenum">
              <a:rPr lang="en-US" altLang="en-US" sz="1200">
                <a:solidFill>
                  <a:srgbClr val="000000"/>
                </a:solidFill>
                <a:latin typeface="Arial Unicode MS" pitchFamily="34" charset="-128"/>
                <a:ea typeface="Arial Unicode MS" pitchFamily="34" charset="-128"/>
              </a:rPr>
              <a:pPr algn="r" eaLnBrk="1" hangingPunct="1"/>
              <a:t>36</a:t>
            </a:fld>
            <a:endParaRPr lang="en-US" altLang="en-US" sz="1200">
              <a:solidFill>
                <a:srgbClr val="000000"/>
              </a:solidFill>
              <a:latin typeface="Arial Unicode MS" pitchFamily="34" charset="-128"/>
              <a:ea typeface="Arial Unicode MS" pitchFamily="34" charset="-128"/>
            </a:endParaRPr>
          </a:p>
        </p:txBody>
      </p:sp>
      <p:sp>
        <p:nvSpPr>
          <p:cNvPr id="1024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119388221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6A106255-05FD-43BF-8154-F1B9A1A4952E}" type="slidenum">
              <a:rPr lang="en-US" altLang="en-US" sz="1200">
                <a:solidFill>
                  <a:srgbClr val="000000"/>
                </a:solidFill>
                <a:latin typeface="Arial Unicode MS" pitchFamily="34" charset="-128"/>
                <a:ea typeface="Arial Unicode MS" pitchFamily="34" charset="-128"/>
              </a:rPr>
              <a:pPr algn="r" eaLnBrk="1" hangingPunct="1"/>
              <a:t>37</a:t>
            </a:fld>
            <a:endParaRPr lang="en-US" altLang="en-US" sz="1200">
              <a:solidFill>
                <a:srgbClr val="000000"/>
              </a:solidFill>
              <a:latin typeface="Arial Unicode MS" pitchFamily="34" charset="-128"/>
              <a:ea typeface="Arial Unicode MS" pitchFamily="34" charset="-128"/>
            </a:endParaRPr>
          </a:p>
        </p:txBody>
      </p:sp>
      <p:sp>
        <p:nvSpPr>
          <p:cNvPr id="10342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420877071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C6CD2CEC-33B0-478B-BA56-C39902B27A59}" type="slidenum">
              <a:rPr lang="en-US" altLang="en-US" sz="1200">
                <a:solidFill>
                  <a:srgbClr val="000000"/>
                </a:solidFill>
                <a:latin typeface="Arial Unicode MS" pitchFamily="34" charset="-128"/>
                <a:ea typeface="Arial Unicode MS" pitchFamily="34" charset="-128"/>
              </a:rPr>
              <a:pPr algn="r" eaLnBrk="1" hangingPunct="1"/>
              <a:t>38</a:t>
            </a:fld>
            <a:endParaRPr lang="en-US" altLang="en-US" sz="1200">
              <a:solidFill>
                <a:srgbClr val="000000"/>
              </a:solidFill>
              <a:latin typeface="Arial Unicode MS" pitchFamily="34" charset="-128"/>
              <a:ea typeface="Arial Unicode MS" pitchFamily="34" charset="-128"/>
            </a:endParaRPr>
          </a:p>
        </p:txBody>
      </p:sp>
      <p:sp>
        <p:nvSpPr>
          <p:cNvPr id="10445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100650157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4076EC72-3A02-405D-B7CF-FD9BF9303B65}" type="slidenum">
              <a:rPr lang="en-US" altLang="en-US" sz="1200">
                <a:solidFill>
                  <a:srgbClr val="000000"/>
                </a:solidFill>
                <a:latin typeface="Arial Unicode MS" pitchFamily="34" charset="-128"/>
                <a:ea typeface="Arial Unicode MS" pitchFamily="34" charset="-128"/>
              </a:rPr>
              <a:pPr algn="r" eaLnBrk="1" hangingPunct="1"/>
              <a:t>39</a:t>
            </a:fld>
            <a:endParaRPr lang="en-US" altLang="en-US" sz="1200">
              <a:solidFill>
                <a:srgbClr val="000000"/>
              </a:solidFill>
              <a:latin typeface="Arial Unicode MS" pitchFamily="34" charset="-128"/>
              <a:ea typeface="Arial Unicode MS" pitchFamily="34" charset="-128"/>
            </a:endParaRPr>
          </a:p>
        </p:txBody>
      </p:sp>
      <p:sp>
        <p:nvSpPr>
          <p:cNvPr id="1054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238375982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3876DFB0-474D-4BF4-811E-521DB1F6AC3F}" type="slidenum">
              <a:rPr lang="en-US" altLang="en-US" sz="1200">
                <a:solidFill>
                  <a:srgbClr val="000000"/>
                </a:solidFill>
                <a:latin typeface="Arial Unicode MS" pitchFamily="34" charset="-128"/>
                <a:ea typeface="Arial Unicode MS" pitchFamily="34" charset="-128"/>
              </a:rPr>
              <a:pPr algn="r" eaLnBrk="1" hangingPunct="1"/>
              <a:t>40</a:t>
            </a:fld>
            <a:endParaRPr lang="en-US" altLang="en-US" sz="1200">
              <a:solidFill>
                <a:srgbClr val="000000"/>
              </a:solidFill>
              <a:latin typeface="Arial Unicode MS" pitchFamily="34" charset="-128"/>
              <a:ea typeface="Arial Unicode MS" pitchFamily="34" charset="-128"/>
            </a:endParaRPr>
          </a:p>
        </p:txBody>
      </p:sp>
      <p:sp>
        <p:nvSpPr>
          <p:cNvPr id="1064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5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368202159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DB0078B1-D641-415A-85FB-30BFE4B6D0BB}" type="slidenum">
              <a:rPr lang="en-US" altLang="en-US" sz="1200">
                <a:solidFill>
                  <a:srgbClr val="000000"/>
                </a:solidFill>
                <a:latin typeface="Arial Unicode MS" pitchFamily="34" charset="-128"/>
                <a:ea typeface="Arial Unicode MS" pitchFamily="34" charset="-128"/>
              </a:rPr>
              <a:pPr algn="r" eaLnBrk="1" hangingPunct="1"/>
              <a:t>41</a:t>
            </a:fld>
            <a:endParaRPr lang="en-US" altLang="en-US" sz="1200">
              <a:solidFill>
                <a:srgbClr val="000000"/>
              </a:solidFill>
              <a:latin typeface="Arial Unicode MS" pitchFamily="34" charset="-128"/>
              <a:ea typeface="Arial Unicode MS" pitchFamily="34" charset="-128"/>
            </a:endParaRPr>
          </a:p>
        </p:txBody>
      </p:sp>
      <p:sp>
        <p:nvSpPr>
          <p:cNvPr id="10752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20612103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B802EFA2-77DB-4563-A2E7-2AA2D0C98CB6}" type="slidenum">
              <a:rPr lang="en-US" altLang="en-US" sz="1200">
                <a:latin typeface="Arial Unicode MS" pitchFamily="34" charset="-128"/>
                <a:ea typeface="Arial Unicode MS" pitchFamily="34" charset="-128"/>
              </a:rPr>
              <a:pPr algn="r" eaLnBrk="1" hangingPunct="1"/>
              <a:t>42</a:t>
            </a:fld>
            <a:endParaRPr lang="en-US" altLang="en-US" sz="1200">
              <a:latin typeface="Arial Unicode MS" pitchFamily="34" charset="-128"/>
              <a:ea typeface="Arial Unicode MS" pitchFamily="34" charset="-128"/>
            </a:endParaRPr>
          </a:p>
        </p:txBody>
      </p:sp>
      <p:sp>
        <p:nvSpPr>
          <p:cNvPr id="10854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38748128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5F6F1011-8C92-4150-9022-FD21D87B9DA7}" type="slidenum">
              <a:rPr lang="en-US" altLang="en-US" sz="1200">
                <a:latin typeface="Arial Unicode MS" pitchFamily="34" charset="-128"/>
                <a:ea typeface="Arial Unicode MS" pitchFamily="34" charset="-128"/>
              </a:rPr>
              <a:pPr algn="r" eaLnBrk="1" hangingPunct="1"/>
              <a:t>43</a:t>
            </a:fld>
            <a:endParaRPr lang="en-US" altLang="en-US" sz="1200">
              <a:latin typeface="Arial Unicode MS" pitchFamily="34" charset="-128"/>
              <a:ea typeface="Arial Unicode MS" pitchFamily="34" charset="-128"/>
            </a:endParaRPr>
          </a:p>
        </p:txBody>
      </p:sp>
      <p:sp>
        <p:nvSpPr>
          <p:cNvPr id="10957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27689439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3B7C2A78-B3FE-48F1-A782-F2C9368B5F15}" type="slidenum">
              <a:rPr lang="en-US" altLang="en-US" sz="1200">
                <a:latin typeface="Arial Unicode MS" pitchFamily="34" charset="-128"/>
                <a:ea typeface="Arial Unicode MS" pitchFamily="34" charset="-128"/>
              </a:rPr>
              <a:pPr algn="r" eaLnBrk="1" hangingPunct="1"/>
              <a:t>44</a:t>
            </a:fld>
            <a:endParaRPr lang="en-US" altLang="en-US" sz="1200">
              <a:latin typeface="Arial Unicode MS" pitchFamily="34" charset="-128"/>
              <a:ea typeface="Arial Unicode MS" pitchFamily="34" charset="-128"/>
            </a:endParaRPr>
          </a:p>
        </p:txBody>
      </p:sp>
      <p:sp>
        <p:nvSpPr>
          <p:cNvPr id="11059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87553694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2A2E39FA-29BC-4015-8906-EDBDF3A9F19F}" type="slidenum">
              <a:rPr lang="en-US" altLang="en-US" sz="1200">
                <a:latin typeface="Arial Unicode MS" pitchFamily="34" charset="-128"/>
                <a:ea typeface="Arial Unicode MS" pitchFamily="34" charset="-128"/>
              </a:rPr>
              <a:pPr algn="r" eaLnBrk="1" hangingPunct="1"/>
              <a:t>45</a:t>
            </a:fld>
            <a:endParaRPr lang="en-US" altLang="en-US" sz="1200">
              <a:latin typeface="Arial Unicode MS" pitchFamily="34" charset="-128"/>
              <a:ea typeface="Arial Unicode MS" pitchFamily="34" charset="-128"/>
            </a:endParaRPr>
          </a:p>
        </p:txBody>
      </p:sp>
      <p:sp>
        <p:nvSpPr>
          <p:cNvPr id="11161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2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220011798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CDF80D9C-B0E4-4AEE-9DA6-340DD450A64E}" type="slidenum">
              <a:rPr lang="en-US" altLang="en-US" sz="1200">
                <a:latin typeface="Arial Unicode MS" pitchFamily="34" charset="-128"/>
                <a:ea typeface="Arial Unicode MS" pitchFamily="34" charset="-128"/>
              </a:rPr>
              <a:pPr algn="r" eaLnBrk="1" hangingPunct="1"/>
              <a:t>46</a:t>
            </a:fld>
            <a:endParaRPr lang="en-US" altLang="en-US" sz="1200">
              <a:latin typeface="Arial Unicode MS" pitchFamily="34" charset="-128"/>
              <a:ea typeface="Arial Unicode MS" pitchFamily="34" charset="-128"/>
            </a:endParaRPr>
          </a:p>
        </p:txBody>
      </p:sp>
      <p:sp>
        <p:nvSpPr>
          <p:cNvPr id="11264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287472446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470422E2-D36D-421C-9C40-90C77B044AAD}" type="slidenum">
              <a:rPr lang="en-US" altLang="en-US" sz="1200">
                <a:latin typeface="Arial Unicode MS" pitchFamily="34" charset="-128"/>
                <a:ea typeface="Arial Unicode MS" pitchFamily="34" charset="-128"/>
              </a:rPr>
              <a:pPr algn="r" eaLnBrk="1" hangingPunct="1"/>
              <a:t>47</a:t>
            </a:fld>
            <a:endParaRPr lang="en-US" altLang="en-US" sz="1200">
              <a:latin typeface="Arial Unicode MS" pitchFamily="34" charset="-128"/>
              <a:ea typeface="Arial Unicode MS" pitchFamily="34" charset="-128"/>
            </a:endParaRPr>
          </a:p>
        </p:txBody>
      </p:sp>
      <p:sp>
        <p:nvSpPr>
          <p:cNvPr id="11366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179135134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BDFFB3B8-B168-4397-B4D3-6991362FACAE}" type="slidenum">
              <a:rPr lang="en-US" altLang="en-US" sz="1200">
                <a:latin typeface="Arial Unicode MS" pitchFamily="34" charset="-128"/>
                <a:ea typeface="Arial Unicode MS" pitchFamily="34" charset="-128"/>
              </a:rPr>
              <a:pPr algn="r" eaLnBrk="1" hangingPunct="1"/>
              <a:t>48</a:t>
            </a:fld>
            <a:endParaRPr lang="en-US" altLang="en-US" sz="1200">
              <a:latin typeface="Arial Unicode MS" pitchFamily="34" charset="-128"/>
              <a:ea typeface="Arial Unicode MS" pitchFamily="34" charset="-128"/>
            </a:endParaRPr>
          </a:p>
        </p:txBody>
      </p:sp>
      <p:sp>
        <p:nvSpPr>
          <p:cNvPr id="11469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244909666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AAF7146D-C9A7-44E7-A5F0-13DE7D412B52}" type="slidenum">
              <a:rPr lang="en-US" altLang="en-US" sz="1200">
                <a:latin typeface="Arial Unicode MS" pitchFamily="34" charset="-128"/>
                <a:ea typeface="Arial Unicode MS" pitchFamily="34" charset="-128"/>
              </a:rPr>
              <a:pPr algn="r" eaLnBrk="1" hangingPunct="1"/>
              <a:t>49</a:t>
            </a:fld>
            <a:endParaRPr lang="en-US" altLang="en-US" sz="1200">
              <a:latin typeface="Arial Unicode MS" pitchFamily="34" charset="-128"/>
              <a:ea typeface="Arial Unicode MS" pitchFamily="34" charset="-128"/>
            </a:endParaRPr>
          </a:p>
        </p:txBody>
      </p:sp>
      <p:sp>
        <p:nvSpPr>
          <p:cNvPr id="11571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17635075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2BE0DEC6-34D4-4149-B8AC-18C422DE1CCF}" type="slidenum">
              <a:rPr lang="en-US" altLang="en-US" sz="1200">
                <a:latin typeface="Arial Unicode MS" pitchFamily="34" charset="-128"/>
                <a:ea typeface="Arial Unicode MS" pitchFamily="34" charset="-128"/>
              </a:rPr>
              <a:pPr algn="r" eaLnBrk="1" hangingPunct="1"/>
              <a:t>50</a:t>
            </a:fld>
            <a:endParaRPr lang="en-US" altLang="en-US" sz="1200">
              <a:latin typeface="Arial Unicode MS" pitchFamily="34" charset="-128"/>
              <a:ea typeface="Arial Unicode MS" pitchFamily="34" charset="-128"/>
            </a:endParaRPr>
          </a:p>
        </p:txBody>
      </p:sp>
      <p:sp>
        <p:nvSpPr>
          <p:cNvPr id="11673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4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91995376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A256F7EC-5E3F-4CA3-937A-FD546212207A}" type="slidenum">
              <a:rPr lang="en-US" altLang="en-US" sz="1200">
                <a:latin typeface="Arial Unicode MS" pitchFamily="34" charset="-128"/>
                <a:ea typeface="Arial Unicode MS" pitchFamily="34" charset="-128"/>
              </a:rPr>
              <a:pPr algn="r" eaLnBrk="1" hangingPunct="1"/>
              <a:t>51</a:t>
            </a:fld>
            <a:endParaRPr lang="en-US" altLang="en-US" sz="1200">
              <a:latin typeface="Arial Unicode MS" pitchFamily="34" charset="-128"/>
              <a:ea typeface="Arial Unicode MS" pitchFamily="34" charset="-128"/>
            </a:endParaRPr>
          </a:p>
        </p:txBody>
      </p:sp>
      <p:sp>
        <p:nvSpPr>
          <p:cNvPr id="11776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40489146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468C697A-EAAB-4C97-963D-62F50C6339EE}" type="slidenum">
              <a:rPr lang="en-US" altLang="en-US" sz="1200">
                <a:latin typeface="Arial Unicode MS" pitchFamily="34" charset="-128"/>
                <a:ea typeface="Arial Unicode MS" pitchFamily="34" charset="-128"/>
              </a:rPr>
              <a:pPr algn="r" eaLnBrk="1" hangingPunct="1"/>
              <a:t>52</a:t>
            </a:fld>
            <a:endParaRPr lang="en-US" altLang="en-US" sz="1200">
              <a:latin typeface="Arial Unicode MS" pitchFamily="34" charset="-128"/>
              <a:ea typeface="Arial Unicode MS" pitchFamily="34" charset="-128"/>
            </a:endParaRPr>
          </a:p>
        </p:txBody>
      </p:sp>
      <p:sp>
        <p:nvSpPr>
          <p:cNvPr id="11878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224169792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1FCB4B8B-FFCC-41A0-A0B5-D2DDB6E59680}" type="slidenum">
              <a:rPr lang="en-US" altLang="en-US" sz="1200">
                <a:latin typeface="Arial Unicode MS" pitchFamily="34" charset="-128"/>
                <a:ea typeface="Arial Unicode MS" pitchFamily="34" charset="-128"/>
              </a:rPr>
              <a:pPr algn="r" eaLnBrk="1" hangingPunct="1"/>
              <a:t>53</a:t>
            </a:fld>
            <a:endParaRPr lang="en-US" altLang="en-US" sz="1200">
              <a:latin typeface="Arial Unicode MS" pitchFamily="34" charset="-128"/>
              <a:ea typeface="Arial Unicode MS" pitchFamily="34" charset="-128"/>
            </a:endParaRPr>
          </a:p>
        </p:txBody>
      </p:sp>
      <p:sp>
        <p:nvSpPr>
          <p:cNvPr id="11981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194180684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8B1ACE9E-6F3D-4FCA-A52E-F68BA27B3F55}" type="slidenum">
              <a:rPr lang="en-US" altLang="en-US" sz="1200">
                <a:latin typeface="Arial Unicode MS" pitchFamily="34" charset="-128"/>
                <a:ea typeface="Arial Unicode MS" pitchFamily="34" charset="-128"/>
              </a:rPr>
              <a:pPr algn="r" eaLnBrk="1" hangingPunct="1"/>
              <a:t>54</a:t>
            </a:fld>
            <a:endParaRPr lang="en-US" altLang="en-US" sz="1200">
              <a:latin typeface="Arial Unicode MS" pitchFamily="34" charset="-128"/>
              <a:ea typeface="Arial Unicode MS" pitchFamily="34" charset="-128"/>
            </a:endParaRPr>
          </a:p>
        </p:txBody>
      </p:sp>
      <p:sp>
        <p:nvSpPr>
          <p:cNvPr id="12083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23479916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7F71D0C8-05B2-4BD5-9B40-39591B8F738A}" type="slidenum">
              <a:rPr lang="en-US" altLang="en-US" sz="1200">
                <a:latin typeface="Arial Unicode MS" pitchFamily="34" charset="-128"/>
                <a:ea typeface="Arial Unicode MS" pitchFamily="34" charset="-128"/>
              </a:rPr>
              <a:pPr algn="r" eaLnBrk="1" hangingPunct="1"/>
              <a:t>55</a:t>
            </a:fld>
            <a:endParaRPr lang="en-US" altLang="en-US" sz="1200">
              <a:latin typeface="Arial Unicode MS" pitchFamily="34" charset="-128"/>
              <a:ea typeface="Arial Unicode MS" pitchFamily="34" charset="-128"/>
            </a:endParaRPr>
          </a:p>
        </p:txBody>
      </p:sp>
      <p:sp>
        <p:nvSpPr>
          <p:cNvPr id="12185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6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226531138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6469EBAA-7629-4E90-B79A-2957C40367B7}" type="slidenum">
              <a:rPr lang="en-US" altLang="en-US" sz="1200">
                <a:latin typeface="Arial Unicode MS" pitchFamily="34" charset="-128"/>
                <a:ea typeface="Arial Unicode MS" pitchFamily="34" charset="-128"/>
              </a:rPr>
              <a:pPr algn="r" eaLnBrk="1" hangingPunct="1"/>
              <a:t>56</a:t>
            </a:fld>
            <a:endParaRPr lang="en-US" altLang="en-US" sz="1200">
              <a:latin typeface="Arial Unicode MS" pitchFamily="34" charset="-128"/>
              <a:ea typeface="Arial Unicode MS" pitchFamily="34" charset="-128"/>
            </a:endParaRPr>
          </a:p>
        </p:txBody>
      </p:sp>
      <p:sp>
        <p:nvSpPr>
          <p:cNvPr id="12288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393697300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4B9CADAD-2CCE-4ACF-9973-033450185A6F}" type="slidenum">
              <a:rPr lang="en-US" altLang="en-US" sz="1200">
                <a:solidFill>
                  <a:srgbClr val="000000"/>
                </a:solidFill>
                <a:latin typeface="Arial Unicode MS" pitchFamily="34" charset="-128"/>
                <a:ea typeface="Arial Unicode MS" pitchFamily="34" charset="-128"/>
              </a:rPr>
              <a:pPr algn="r" eaLnBrk="1" hangingPunct="1"/>
              <a:t>57</a:t>
            </a:fld>
            <a:endParaRPr lang="en-US" altLang="en-US" sz="1200">
              <a:solidFill>
                <a:srgbClr val="000000"/>
              </a:solidFill>
              <a:latin typeface="Arial Unicode MS" pitchFamily="34" charset="-128"/>
              <a:ea typeface="Arial Unicode MS" pitchFamily="34" charset="-128"/>
            </a:endParaRPr>
          </a:p>
        </p:txBody>
      </p:sp>
      <p:sp>
        <p:nvSpPr>
          <p:cNvPr id="123907"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302989143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txBox="1">
            <a:spLocks noGrp="1" noChangeArrowheads="1"/>
          </p:cNvSpPr>
          <p:nvPr/>
        </p:nvSpPr>
        <p:spPr bwMode="auto">
          <a:xfrm>
            <a:off x="3970338" y="8831263"/>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4" tIns="46587" rIns="93174" bIns="46587" anchor="b"/>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fld id="{2DA6D521-F9AD-4491-8555-E427B96F4C1C}" type="slidenum">
              <a:rPr lang="en-US" altLang="en-US" sz="1200">
                <a:latin typeface="Arial Unicode MS" pitchFamily="34" charset="-128"/>
                <a:ea typeface="Arial Unicode MS" pitchFamily="34" charset="-128"/>
              </a:rPr>
              <a:pPr algn="r" eaLnBrk="1" hangingPunct="1"/>
              <a:t>58</a:t>
            </a:fld>
            <a:endParaRPr lang="en-US" altLang="en-US" sz="1200">
              <a:latin typeface="Arial Unicode MS" pitchFamily="34" charset="-128"/>
              <a:ea typeface="Arial Unicode MS" pitchFamily="34" charset="-128"/>
            </a:endParaRPr>
          </a:p>
        </p:txBody>
      </p:sp>
      <p:sp>
        <p:nvSpPr>
          <p:cNvPr id="124931"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sz="1800" smtClean="0">
              <a:cs typeface="Cordia New" pitchFamily="34" charset="-34"/>
            </a:endParaRPr>
          </a:p>
        </p:txBody>
      </p:sp>
    </p:spTree>
    <p:extLst>
      <p:ext uri="{BB962C8B-B14F-4D97-AF65-F5344CB8AC3E}">
        <p14:creationId xmlns:p14="http://schemas.microsoft.com/office/powerpoint/2010/main" val="42587107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2A4F30-C2F1-463D-8B65-54D452868DF4}" type="datetimeFigureOut">
              <a:rPr lang="en-US" smtClean="0"/>
              <a:t>12/29/2022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743E81-F7FD-4659-8B5D-780BF693C803}" type="slidenum">
              <a:rPr lang="en-US" smtClean="0"/>
              <a:t>‹#›</a:t>
            </a:fld>
            <a:endParaRPr lang="en-US"/>
          </a:p>
        </p:txBody>
      </p:sp>
    </p:spTree>
    <p:extLst>
      <p:ext uri="{BB962C8B-B14F-4D97-AF65-F5344CB8AC3E}">
        <p14:creationId xmlns:p14="http://schemas.microsoft.com/office/powerpoint/2010/main" val="28792504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2A4F30-C2F1-463D-8B65-54D452868DF4}" type="datetimeFigureOut">
              <a:rPr lang="en-US" smtClean="0"/>
              <a:t>12/29/2022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743E81-F7FD-4659-8B5D-780BF693C803}" type="slidenum">
              <a:rPr lang="en-US" smtClean="0"/>
              <a:t>‹#›</a:t>
            </a:fld>
            <a:endParaRPr lang="en-US"/>
          </a:p>
        </p:txBody>
      </p:sp>
    </p:spTree>
    <p:extLst>
      <p:ext uri="{BB962C8B-B14F-4D97-AF65-F5344CB8AC3E}">
        <p14:creationId xmlns:p14="http://schemas.microsoft.com/office/powerpoint/2010/main" val="1531084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632A4F30-C2F1-463D-8B65-54D452868DF4}" type="datetimeFigureOut">
              <a:rPr lang="en-US" smtClean="0"/>
              <a:t>12/29/2022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743E81-F7FD-4659-8B5D-780BF693C803}" type="slidenum">
              <a:rPr lang="en-US" smtClean="0"/>
              <a:t>‹#›</a:t>
            </a:fld>
            <a:endParaRPr lang="en-US"/>
          </a:p>
        </p:txBody>
      </p:sp>
    </p:spTree>
    <p:extLst>
      <p:ext uri="{BB962C8B-B14F-4D97-AF65-F5344CB8AC3E}">
        <p14:creationId xmlns:p14="http://schemas.microsoft.com/office/powerpoint/2010/main" val="36713353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32A4F30-C2F1-463D-8B65-54D452868DF4}" type="datetimeFigureOut">
              <a:rPr lang="en-US" smtClean="0"/>
              <a:t>12/29/2022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743E81-F7FD-4659-8B5D-780BF693C803}" type="slidenum">
              <a:rPr lang="en-US" smtClean="0"/>
              <a:t>‹#›</a:t>
            </a:fld>
            <a:endParaRPr lang="en-US"/>
          </a:p>
        </p:txBody>
      </p:sp>
    </p:spTree>
    <p:extLst>
      <p:ext uri="{BB962C8B-B14F-4D97-AF65-F5344CB8AC3E}">
        <p14:creationId xmlns:p14="http://schemas.microsoft.com/office/powerpoint/2010/main" val="27538800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32A4F30-C2F1-463D-8B65-54D452868DF4}" type="datetimeFigureOut">
              <a:rPr lang="en-US" smtClean="0"/>
              <a:t>12/29/2022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6743E81-F7FD-4659-8B5D-780BF693C803}" type="slidenum">
              <a:rPr lang="en-US" smtClean="0"/>
              <a:t>‹#›</a:t>
            </a:fld>
            <a:endParaRPr lang="en-US"/>
          </a:p>
        </p:txBody>
      </p:sp>
    </p:spTree>
    <p:extLst>
      <p:ext uri="{BB962C8B-B14F-4D97-AF65-F5344CB8AC3E}">
        <p14:creationId xmlns:p14="http://schemas.microsoft.com/office/powerpoint/2010/main" val="20112302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32A4F30-C2F1-463D-8B65-54D452868DF4}" type="datetimeFigureOut">
              <a:rPr lang="en-US" smtClean="0"/>
              <a:t>12/29/2022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6743E81-F7FD-4659-8B5D-780BF693C803}" type="slidenum">
              <a:rPr lang="en-US" smtClean="0"/>
              <a:t>‹#›</a:t>
            </a:fld>
            <a:endParaRPr lang="en-US"/>
          </a:p>
        </p:txBody>
      </p:sp>
    </p:spTree>
    <p:extLst>
      <p:ext uri="{BB962C8B-B14F-4D97-AF65-F5344CB8AC3E}">
        <p14:creationId xmlns:p14="http://schemas.microsoft.com/office/powerpoint/2010/main" val="29697327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2A4F30-C2F1-463D-8B65-54D452868DF4}" type="datetimeFigureOut">
              <a:rPr lang="en-US" smtClean="0"/>
              <a:t>12/29/2022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6743E81-F7FD-4659-8B5D-780BF693C803}" type="slidenum">
              <a:rPr lang="en-US" smtClean="0"/>
              <a:t>‹#›</a:t>
            </a:fld>
            <a:endParaRPr lang="en-US"/>
          </a:p>
        </p:txBody>
      </p:sp>
    </p:spTree>
    <p:extLst>
      <p:ext uri="{BB962C8B-B14F-4D97-AF65-F5344CB8AC3E}">
        <p14:creationId xmlns:p14="http://schemas.microsoft.com/office/powerpoint/2010/main" val="854354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32A4F30-C2F1-463D-8B65-54D452868DF4}" type="datetimeFigureOut">
              <a:rPr lang="en-US" smtClean="0"/>
              <a:t>12/29/2022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743E81-F7FD-4659-8B5D-780BF693C803}" type="slidenum">
              <a:rPr lang="en-US" smtClean="0"/>
              <a:t>‹#›</a:t>
            </a:fld>
            <a:endParaRPr lang="en-US"/>
          </a:p>
        </p:txBody>
      </p:sp>
    </p:spTree>
    <p:extLst>
      <p:ext uri="{BB962C8B-B14F-4D97-AF65-F5344CB8AC3E}">
        <p14:creationId xmlns:p14="http://schemas.microsoft.com/office/powerpoint/2010/main" val="38971211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632A4F30-C2F1-463D-8B65-54D452868DF4}" type="datetimeFigureOut">
              <a:rPr lang="en-US" smtClean="0"/>
              <a:t>12/29/2022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6743E81-F7FD-4659-8B5D-780BF693C803}" type="slidenum">
              <a:rPr lang="en-US" smtClean="0"/>
              <a:t>‹#›</a:t>
            </a:fld>
            <a:endParaRPr lang="en-US"/>
          </a:p>
        </p:txBody>
      </p:sp>
    </p:spTree>
    <p:extLst>
      <p:ext uri="{BB962C8B-B14F-4D97-AF65-F5344CB8AC3E}">
        <p14:creationId xmlns:p14="http://schemas.microsoft.com/office/powerpoint/2010/main" val="6206820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2A4F30-C2F1-463D-8B65-54D452868DF4}" type="datetimeFigureOut">
              <a:rPr lang="en-US" smtClean="0"/>
              <a:t>12/29/2022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743E81-F7FD-4659-8B5D-780BF693C803}" type="slidenum">
              <a:rPr lang="en-US" smtClean="0"/>
              <a:t>‹#›</a:t>
            </a:fld>
            <a:endParaRPr lang="en-US"/>
          </a:p>
        </p:txBody>
      </p:sp>
    </p:spTree>
    <p:extLst>
      <p:ext uri="{BB962C8B-B14F-4D97-AF65-F5344CB8AC3E}">
        <p14:creationId xmlns:p14="http://schemas.microsoft.com/office/powerpoint/2010/main" val="25572667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32A4F30-C2F1-463D-8B65-54D452868DF4}" type="datetimeFigureOut">
              <a:rPr lang="en-US" smtClean="0"/>
              <a:t>12/29/2022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6743E81-F7FD-4659-8B5D-780BF693C803}" type="slidenum">
              <a:rPr lang="en-US" smtClean="0"/>
              <a:t>‹#›</a:t>
            </a:fld>
            <a:endParaRPr lang="en-US"/>
          </a:p>
        </p:txBody>
      </p:sp>
    </p:spTree>
    <p:extLst>
      <p:ext uri="{BB962C8B-B14F-4D97-AF65-F5344CB8AC3E}">
        <p14:creationId xmlns:p14="http://schemas.microsoft.com/office/powerpoint/2010/main" val="3975872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2A4F30-C2F1-463D-8B65-54D452868DF4}" type="datetimeFigureOut">
              <a:rPr lang="en-US" smtClean="0"/>
              <a:t>12/29/2022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6743E81-F7FD-4659-8B5D-780BF693C803}" type="slidenum">
              <a:rPr lang="en-US" smtClean="0"/>
              <a:t>‹#›</a:t>
            </a:fld>
            <a:endParaRPr lang="en-US"/>
          </a:p>
        </p:txBody>
      </p:sp>
    </p:spTree>
    <p:extLst>
      <p:ext uri="{BB962C8B-B14F-4D97-AF65-F5344CB8AC3E}">
        <p14:creationId xmlns:p14="http://schemas.microsoft.com/office/powerpoint/2010/main" val="5864990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12.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6.xml"/><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4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28.emf"/><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15" descr="Dsc0015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9763" y="990600"/>
            <a:ext cx="3478212" cy="2736850"/>
          </a:xfrm>
          <a:prstGeom prst="rect">
            <a:avLst/>
          </a:prstGeom>
          <a:noFill/>
          <a:ln w="12700">
            <a:solidFill>
              <a:srgbClr val="FFFFFF"/>
            </a:solidFill>
            <a:miter lim="800000"/>
            <a:headEnd/>
            <a:tailEnd/>
          </a:ln>
          <a:extLst>
            <a:ext uri="{909E8E84-426E-40DD-AFC4-6F175D3DCCD1}">
              <a14:hiddenFill xmlns:a14="http://schemas.microsoft.com/office/drawing/2010/main">
                <a:solidFill>
                  <a:srgbClr val="FFFFFF"/>
                </a:solidFill>
              </a14:hiddenFill>
            </a:ext>
          </a:extLst>
        </p:spPr>
      </p:pic>
      <p:pic>
        <p:nvPicPr>
          <p:cNvPr id="7173" name="Picture 7" descr="Slide 1a"/>
          <p:cNvPicPr>
            <a:picLocks noChangeAspect="1" noChangeArrowheads="1"/>
          </p:cNvPicPr>
          <p:nvPr/>
        </p:nvPicPr>
        <p:blipFill>
          <a:blip r:embed="rId4">
            <a:extLst>
              <a:ext uri="{28A0092B-C50C-407E-A947-70E740481C1C}">
                <a14:useLocalDpi xmlns:a14="http://schemas.microsoft.com/office/drawing/2010/main" val="0"/>
              </a:ext>
            </a:extLst>
          </a:blip>
          <a:srcRect r="2930"/>
          <a:stretch>
            <a:fillRect/>
          </a:stretch>
        </p:blipFill>
        <p:spPr bwMode="auto">
          <a:xfrm>
            <a:off x="1892301" y="2986089"/>
            <a:ext cx="3694113" cy="2287587"/>
          </a:xfrm>
          <a:prstGeom prst="rect">
            <a:avLst/>
          </a:prstGeom>
          <a:noFill/>
          <a:ln w="12700">
            <a:solidFill>
              <a:srgbClr val="FFFFFF"/>
            </a:solidFill>
            <a:miter lim="800000"/>
            <a:headEnd/>
            <a:tailEnd/>
          </a:ln>
          <a:extLst>
            <a:ext uri="{909E8E84-426E-40DD-AFC4-6F175D3DCCD1}">
              <a14:hiddenFill xmlns:a14="http://schemas.microsoft.com/office/drawing/2010/main">
                <a:solidFill>
                  <a:srgbClr val="FFFFFF"/>
                </a:solidFill>
              </a14:hiddenFill>
            </a:ext>
          </a:extLst>
        </p:spPr>
      </p:pic>
      <p:pic>
        <p:nvPicPr>
          <p:cNvPr id="7174" name="Picture 16" descr="Batch Plant HI 2"/>
          <p:cNvPicPr>
            <a:picLocks noChangeAspect="1" noChangeArrowheads="1"/>
          </p:cNvPicPr>
          <p:nvPr/>
        </p:nvPicPr>
        <p:blipFill>
          <a:blip r:embed="rId5">
            <a:extLst>
              <a:ext uri="{28A0092B-C50C-407E-A947-70E740481C1C}">
                <a14:useLocalDpi xmlns:a14="http://schemas.microsoft.com/office/drawing/2010/main" val="0"/>
              </a:ext>
            </a:extLst>
          </a:blip>
          <a:srcRect l="18454"/>
          <a:stretch>
            <a:fillRect/>
          </a:stretch>
        </p:blipFill>
        <p:spPr bwMode="auto">
          <a:xfrm>
            <a:off x="6923088" y="995364"/>
            <a:ext cx="3003550" cy="1976437"/>
          </a:xfrm>
          <a:prstGeom prst="rect">
            <a:avLst/>
          </a:prstGeom>
          <a:noFill/>
          <a:ln w="12700" cap="rnd">
            <a:solidFill>
              <a:schemeClr val="bg1"/>
            </a:solidFill>
            <a:miter lim="800000"/>
            <a:headEnd/>
            <a:tailEnd/>
          </a:ln>
          <a:extLst>
            <a:ext uri="{909E8E84-426E-40DD-AFC4-6F175D3DCCD1}">
              <a14:hiddenFill xmlns:a14="http://schemas.microsoft.com/office/drawing/2010/main">
                <a:solidFill>
                  <a:srgbClr val="FFFFFF"/>
                </a:solidFill>
              </a14:hiddenFill>
            </a:ext>
          </a:extLst>
        </p:spPr>
      </p:pic>
      <p:pic>
        <p:nvPicPr>
          <p:cNvPr id="7175" name="Picture 13" descr="14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29139" y="995363"/>
            <a:ext cx="2511425" cy="216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6" name="Picture 3"/>
          <p:cNvPicPr>
            <a:picLocks noChangeAspect="1" noChangeArrowheads="1"/>
          </p:cNvPicPr>
          <p:nvPr/>
        </p:nvPicPr>
        <p:blipFill>
          <a:blip r:embed="rId7">
            <a:extLst>
              <a:ext uri="{28A0092B-C50C-407E-A947-70E740481C1C}">
                <a14:useLocalDpi xmlns:a14="http://schemas.microsoft.com/office/drawing/2010/main" val="0"/>
              </a:ext>
            </a:extLst>
          </a:blip>
          <a:srcRect l="17442" t="25026" r="5902" b="9299"/>
          <a:stretch>
            <a:fillRect/>
          </a:stretch>
        </p:blipFill>
        <p:spPr bwMode="auto">
          <a:xfrm>
            <a:off x="4529139" y="2986089"/>
            <a:ext cx="2979737" cy="2287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pic>
        <p:nvPicPr>
          <p:cNvPr id="14" name="Picture 8" descr="Sukabumi (3)"/>
          <p:cNvPicPr>
            <a:picLocks noChangeAspect="1" noChangeArrowheads="1"/>
          </p:cNvPicPr>
          <p:nvPr/>
        </p:nvPicPr>
        <p:blipFill>
          <a:blip r:embed="rId8">
            <a:lum contrast="36000"/>
          </a:blip>
          <a:srcRect t="15675"/>
          <a:stretch>
            <a:fillRect/>
          </a:stretch>
        </p:blipFill>
        <p:spPr bwMode="auto">
          <a:xfrm>
            <a:off x="7040564" y="2986089"/>
            <a:ext cx="2886075" cy="2287587"/>
          </a:xfrm>
          <a:prstGeom prst="rect">
            <a:avLst/>
          </a:prstGeom>
          <a:noFill/>
          <a:effectLst>
            <a:outerShdw blurRad="177800" dist="38100" dir="2700000" sx="103000" sy="103000" algn="tl" rotWithShape="0">
              <a:schemeClr val="tx1">
                <a:alpha val="57000"/>
              </a:schemeClr>
            </a:outerShdw>
          </a:effectLst>
          <a:extLst/>
        </p:spPr>
      </p:pic>
      <p:sp>
        <p:nvSpPr>
          <p:cNvPr id="2" name="Title 1"/>
          <p:cNvSpPr>
            <a:spLocks noGrp="1"/>
          </p:cNvSpPr>
          <p:nvPr>
            <p:ph type="ctrTitle"/>
          </p:nvPr>
        </p:nvSpPr>
        <p:spPr>
          <a:xfrm>
            <a:off x="1524000" y="3769313"/>
            <a:ext cx="9144000" cy="2387600"/>
          </a:xfrm>
        </p:spPr>
        <p:txBody>
          <a:bodyPr/>
          <a:lstStyle/>
          <a:p>
            <a:r>
              <a:rPr lang="en-US" b="1" dirty="0" smtClean="0"/>
              <a:t>BETON</a:t>
            </a:r>
            <a:endParaRPr lang="en-US" b="1" dirty="0"/>
          </a:p>
        </p:txBody>
      </p:sp>
    </p:spTree>
    <p:extLst>
      <p:ext uri="{BB962C8B-B14F-4D97-AF65-F5344CB8AC3E}">
        <p14:creationId xmlns:p14="http://schemas.microsoft.com/office/powerpoint/2010/main" val="1923280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4" name="Group 16"/>
          <p:cNvGrpSpPr>
            <a:grpSpLocks/>
          </p:cNvGrpSpPr>
          <p:nvPr/>
        </p:nvGrpSpPr>
        <p:grpSpPr bwMode="auto">
          <a:xfrm>
            <a:off x="1774826" y="1700214"/>
            <a:ext cx="8647113" cy="3786187"/>
            <a:chOff x="158" y="1253"/>
            <a:chExt cx="5447" cy="2385"/>
          </a:xfrm>
        </p:grpSpPr>
        <p:sp>
          <p:nvSpPr>
            <p:cNvPr id="8196" name="Rectangle 17"/>
            <p:cNvSpPr>
              <a:spLocks noChangeArrowheads="1"/>
            </p:cNvSpPr>
            <p:nvPr/>
          </p:nvSpPr>
          <p:spPr bwMode="auto">
            <a:xfrm>
              <a:off x="4693" y="2731"/>
              <a:ext cx="912" cy="317"/>
            </a:xfrm>
            <a:prstGeom prst="rect">
              <a:avLst/>
            </a:prstGeom>
            <a:blipFill dpi="0" rotWithShape="1">
              <a:blip r:embed="rId2"/>
              <a:srcRect/>
              <a:tile tx="0" ty="0" sx="100000" sy="100000" flip="none" algn="tl"/>
            </a:blipFill>
            <a:ln w="38100" cmpd="dbl">
              <a:solidFill>
                <a:srgbClr val="333300"/>
              </a:solidFill>
              <a:miter lim="800000"/>
              <a:headEnd type="none" w="sm" len="sm"/>
              <a:tailEnd type="none" w="sm" len="sm"/>
            </a:ln>
          </p:spPr>
          <p:txBody>
            <a:bodyPr wrap="none" anchor="ctr" anchorCtr="1"/>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2000" b="1">
                  <a:solidFill>
                    <a:srgbClr val="333300"/>
                  </a:solidFill>
                  <a:latin typeface="Times New Roman" panose="02020603050405020304" pitchFamily="18" charset="0"/>
                  <a:ea typeface="Arial Unicode MS" pitchFamily="34" charset="-128"/>
                </a:rPr>
                <a:t>Beton</a:t>
              </a:r>
            </a:p>
          </p:txBody>
        </p:sp>
        <p:sp>
          <p:nvSpPr>
            <p:cNvPr id="8197" name="Rectangle 18"/>
            <p:cNvSpPr>
              <a:spLocks noChangeArrowheads="1"/>
            </p:cNvSpPr>
            <p:nvPr/>
          </p:nvSpPr>
          <p:spPr bwMode="auto">
            <a:xfrm>
              <a:off x="158" y="1253"/>
              <a:ext cx="912" cy="240"/>
            </a:xfrm>
            <a:prstGeom prst="rect">
              <a:avLst/>
            </a:prstGeom>
            <a:noFill/>
            <a:ln w="12700">
              <a:solidFill>
                <a:srgbClr val="3333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2000" b="1">
                  <a:solidFill>
                    <a:srgbClr val="003399"/>
                  </a:solidFill>
                  <a:latin typeface="Times New Roman" panose="02020603050405020304" pitchFamily="18" charset="0"/>
                  <a:ea typeface="Arial Unicode MS" pitchFamily="34" charset="-128"/>
                </a:rPr>
                <a:t>Semen</a:t>
              </a:r>
            </a:p>
          </p:txBody>
        </p:sp>
        <p:sp>
          <p:nvSpPr>
            <p:cNvPr id="8198" name="Rectangle 19"/>
            <p:cNvSpPr>
              <a:spLocks noChangeArrowheads="1"/>
            </p:cNvSpPr>
            <p:nvPr/>
          </p:nvSpPr>
          <p:spPr bwMode="auto">
            <a:xfrm>
              <a:off x="158" y="1674"/>
              <a:ext cx="912" cy="240"/>
            </a:xfrm>
            <a:prstGeom prst="rect">
              <a:avLst/>
            </a:prstGeom>
            <a:noFill/>
            <a:ln w="12700">
              <a:solidFill>
                <a:srgbClr val="3333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2000" b="1">
                  <a:solidFill>
                    <a:srgbClr val="003399"/>
                  </a:solidFill>
                  <a:latin typeface="Times New Roman" panose="02020603050405020304" pitchFamily="18" charset="0"/>
                  <a:ea typeface="Arial Unicode MS" pitchFamily="34" charset="-128"/>
                </a:rPr>
                <a:t>Air</a:t>
              </a:r>
            </a:p>
          </p:txBody>
        </p:sp>
        <p:sp>
          <p:nvSpPr>
            <p:cNvPr id="8199" name="Rectangle 20"/>
            <p:cNvSpPr>
              <a:spLocks noChangeArrowheads="1"/>
            </p:cNvSpPr>
            <p:nvPr/>
          </p:nvSpPr>
          <p:spPr bwMode="auto">
            <a:xfrm>
              <a:off x="158" y="3003"/>
              <a:ext cx="912" cy="240"/>
            </a:xfrm>
            <a:prstGeom prst="rect">
              <a:avLst/>
            </a:prstGeom>
            <a:noFill/>
            <a:ln w="12700">
              <a:solidFill>
                <a:srgbClr val="3333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2000" b="1">
                  <a:solidFill>
                    <a:srgbClr val="003399"/>
                  </a:solidFill>
                  <a:latin typeface="Times New Roman" panose="02020603050405020304" pitchFamily="18" charset="0"/>
                  <a:ea typeface="Arial Unicode MS" pitchFamily="34" charset="-128"/>
                </a:rPr>
                <a:t>Pasir</a:t>
              </a:r>
            </a:p>
          </p:txBody>
        </p:sp>
        <p:sp>
          <p:nvSpPr>
            <p:cNvPr id="8200" name="Rectangle 21"/>
            <p:cNvSpPr>
              <a:spLocks noChangeArrowheads="1"/>
            </p:cNvSpPr>
            <p:nvPr/>
          </p:nvSpPr>
          <p:spPr bwMode="auto">
            <a:xfrm>
              <a:off x="158" y="3398"/>
              <a:ext cx="964" cy="240"/>
            </a:xfrm>
            <a:prstGeom prst="rect">
              <a:avLst/>
            </a:prstGeom>
            <a:noFill/>
            <a:ln w="12700">
              <a:solidFill>
                <a:srgbClr val="3333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2000" b="1">
                  <a:solidFill>
                    <a:srgbClr val="003399"/>
                  </a:solidFill>
                  <a:latin typeface="Times New Roman" panose="02020603050405020304" pitchFamily="18" charset="0"/>
                  <a:ea typeface="Arial Unicode MS" pitchFamily="34" charset="-128"/>
                </a:rPr>
                <a:t>Batu Pecah</a:t>
              </a:r>
            </a:p>
          </p:txBody>
        </p:sp>
        <p:sp>
          <p:nvSpPr>
            <p:cNvPr id="8201" name="Rectangle 22"/>
            <p:cNvSpPr>
              <a:spLocks noChangeArrowheads="1"/>
            </p:cNvSpPr>
            <p:nvPr/>
          </p:nvSpPr>
          <p:spPr bwMode="auto">
            <a:xfrm>
              <a:off x="158" y="2504"/>
              <a:ext cx="912" cy="240"/>
            </a:xfrm>
            <a:prstGeom prst="rect">
              <a:avLst/>
            </a:prstGeom>
            <a:noFill/>
            <a:ln w="12700">
              <a:solidFill>
                <a:srgbClr val="3333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2000" b="1">
                  <a:solidFill>
                    <a:srgbClr val="003399"/>
                  </a:solidFill>
                  <a:latin typeface="Times New Roman" panose="02020603050405020304" pitchFamily="18" charset="0"/>
                  <a:ea typeface="Arial Unicode MS" pitchFamily="34" charset="-128"/>
                </a:rPr>
                <a:t>Admixture</a:t>
              </a:r>
            </a:p>
          </p:txBody>
        </p:sp>
        <p:sp>
          <p:nvSpPr>
            <p:cNvPr id="8202" name="Rectangle 23"/>
            <p:cNvSpPr>
              <a:spLocks noChangeArrowheads="1"/>
            </p:cNvSpPr>
            <p:nvPr/>
          </p:nvSpPr>
          <p:spPr bwMode="auto">
            <a:xfrm>
              <a:off x="1746" y="1370"/>
              <a:ext cx="635" cy="227"/>
            </a:xfrm>
            <a:prstGeom prst="rect">
              <a:avLst/>
            </a:prstGeom>
            <a:blipFill dpi="0" rotWithShape="1">
              <a:blip r:embed="rId3"/>
              <a:srcRect/>
              <a:tile tx="0" ty="0" sx="100000" sy="100000" flip="none" algn="tl"/>
            </a:blipFill>
            <a:ln w="12700">
              <a:solidFill>
                <a:srgbClr val="333300"/>
              </a:solidFill>
              <a:miter lim="800000"/>
              <a:headEnd type="none" w="sm" len="sm"/>
              <a:tailEnd type="none" w="sm" len="sm"/>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2000" b="1">
                  <a:solidFill>
                    <a:srgbClr val="CC3300"/>
                  </a:solidFill>
                  <a:latin typeface="Times New Roman" panose="02020603050405020304" pitchFamily="18" charset="0"/>
                  <a:ea typeface="Arial Unicode MS" pitchFamily="34" charset="-128"/>
                </a:rPr>
                <a:t>Pasta</a:t>
              </a:r>
            </a:p>
          </p:txBody>
        </p:sp>
        <p:sp>
          <p:nvSpPr>
            <p:cNvPr id="8203" name="Rectangle 24"/>
            <p:cNvSpPr>
              <a:spLocks noChangeArrowheads="1"/>
            </p:cNvSpPr>
            <p:nvPr/>
          </p:nvSpPr>
          <p:spPr bwMode="auto">
            <a:xfrm>
              <a:off x="3968" y="2109"/>
              <a:ext cx="771" cy="243"/>
            </a:xfrm>
            <a:prstGeom prst="rect">
              <a:avLst/>
            </a:prstGeom>
            <a:blipFill dpi="0" rotWithShape="1">
              <a:blip r:embed="rId4"/>
              <a:srcRect/>
              <a:tile tx="0" ty="0" sx="100000" sy="100000" flip="none" algn="tl"/>
            </a:blipFill>
            <a:ln w="12700">
              <a:solidFill>
                <a:srgbClr val="333300"/>
              </a:solidFill>
              <a:miter lim="800000"/>
              <a:headEnd type="none" w="sm" len="sm"/>
              <a:tailEnd type="none" w="sm" len="sm"/>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2000" b="1">
                  <a:solidFill>
                    <a:srgbClr val="0033CC"/>
                  </a:solidFill>
                  <a:latin typeface="Times New Roman" panose="02020603050405020304" pitchFamily="18" charset="0"/>
                  <a:ea typeface="Arial Unicode MS" pitchFamily="34" charset="-128"/>
                </a:rPr>
                <a:t>Mortar</a:t>
              </a:r>
            </a:p>
          </p:txBody>
        </p:sp>
        <p:sp>
          <p:nvSpPr>
            <p:cNvPr id="8204" name="Rectangle 25"/>
            <p:cNvSpPr>
              <a:spLocks noChangeArrowheads="1"/>
            </p:cNvSpPr>
            <p:nvPr/>
          </p:nvSpPr>
          <p:spPr bwMode="auto">
            <a:xfrm>
              <a:off x="158" y="2096"/>
              <a:ext cx="912" cy="240"/>
            </a:xfrm>
            <a:prstGeom prst="rect">
              <a:avLst/>
            </a:prstGeom>
            <a:noFill/>
            <a:ln w="12700">
              <a:solidFill>
                <a:srgbClr val="3333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2000" b="1">
                  <a:solidFill>
                    <a:srgbClr val="003399"/>
                  </a:solidFill>
                  <a:latin typeface="Times New Roman" panose="02020603050405020304" pitchFamily="18" charset="0"/>
                  <a:ea typeface="Arial Unicode MS" pitchFamily="34" charset="-128"/>
                </a:rPr>
                <a:t>Pozzolan</a:t>
              </a:r>
            </a:p>
          </p:txBody>
        </p:sp>
        <p:sp>
          <p:nvSpPr>
            <p:cNvPr id="8205" name="Line 26"/>
            <p:cNvSpPr>
              <a:spLocks noChangeShapeType="1"/>
            </p:cNvSpPr>
            <p:nvPr/>
          </p:nvSpPr>
          <p:spPr bwMode="auto">
            <a:xfrm>
              <a:off x="1070" y="2216"/>
              <a:ext cx="1628" cy="16"/>
            </a:xfrm>
            <a:prstGeom prst="line">
              <a:avLst/>
            </a:prstGeom>
            <a:noFill/>
            <a:ln w="12700" cap="sq">
              <a:solidFill>
                <a:srgbClr val="333300"/>
              </a:solidFill>
              <a:round/>
              <a:headEnd type="none" w="sm" len="sm"/>
              <a:tailEnd type="none" w="sm" len="med"/>
            </a:ln>
            <a:extLst>
              <a:ext uri="{909E8E84-426E-40DD-AFC4-6F175D3DCCD1}">
                <a14:hiddenFill xmlns:a14="http://schemas.microsoft.com/office/drawing/2010/main">
                  <a:noFill/>
                </a14:hiddenFill>
              </a:ext>
            </a:extLst>
          </p:spPr>
          <p:txBody>
            <a:bodyPr wrap="none" anchor="ctr"/>
            <a:lstStyle/>
            <a:p>
              <a:endParaRPr lang="en-US"/>
            </a:p>
          </p:txBody>
        </p:sp>
        <p:sp>
          <p:nvSpPr>
            <p:cNvPr id="8206" name="Line 27"/>
            <p:cNvSpPr>
              <a:spLocks noChangeShapeType="1"/>
            </p:cNvSpPr>
            <p:nvPr/>
          </p:nvSpPr>
          <p:spPr bwMode="auto">
            <a:xfrm>
              <a:off x="1429" y="1461"/>
              <a:ext cx="317" cy="0"/>
            </a:xfrm>
            <a:prstGeom prst="line">
              <a:avLst/>
            </a:prstGeom>
            <a:noFill/>
            <a:ln w="12700" cap="sq">
              <a:solidFill>
                <a:srgbClr val="333300"/>
              </a:solidFill>
              <a:round/>
              <a:headEnd type="none" w="sm" len="sm"/>
              <a:tailEnd type="none" w="sm" len="med"/>
            </a:ln>
            <a:extLst>
              <a:ext uri="{909E8E84-426E-40DD-AFC4-6F175D3DCCD1}">
                <a14:hiddenFill xmlns:a14="http://schemas.microsoft.com/office/drawing/2010/main">
                  <a:noFill/>
                </a14:hiddenFill>
              </a:ext>
            </a:extLst>
          </p:spPr>
          <p:txBody>
            <a:bodyPr wrap="none" anchor="ctr"/>
            <a:lstStyle/>
            <a:p>
              <a:endParaRPr lang="en-US"/>
            </a:p>
          </p:txBody>
        </p:sp>
        <p:sp>
          <p:nvSpPr>
            <p:cNvPr id="8207" name="Line 28"/>
            <p:cNvSpPr>
              <a:spLocks noChangeShapeType="1"/>
            </p:cNvSpPr>
            <p:nvPr/>
          </p:nvSpPr>
          <p:spPr bwMode="auto">
            <a:xfrm>
              <a:off x="1070" y="1824"/>
              <a:ext cx="358" cy="0"/>
            </a:xfrm>
            <a:prstGeom prst="line">
              <a:avLst/>
            </a:prstGeom>
            <a:noFill/>
            <a:ln w="12700" cap="sq">
              <a:solidFill>
                <a:srgbClr val="333300"/>
              </a:solidFill>
              <a:round/>
              <a:headEnd type="none" w="sm" len="sm"/>
              <a:tailEnd type="none" w="sm" len="med"/>
            </a:ln>
            <a:extLst>
              <a:ext uri="{909E8E84-426E-40DD-AFC4-6F175D3DCCD1}">
                <a14:hiddenFill xmlns:a14="http://schemas.microsoft.com/office/drawing/2010/main">
                  <a:noFill/>
                </a14:hiddenFill>
              </a:ext>
            </a:extLst>
          </p:spPr>
          <p:txBody>
            <a:bodyPr wrap="none" anchor="ctr"/>
            <a:lstStyle/>
            <a:p>
              <a:endParaRPr lang="en-US"/>
            </a:p>
          </p:txBody>
        </p:sp>
        <p:sp>
          <p:nvSpPr>
            <p:cNvPr id="8208" name="Line 29"/>
            <p:cNvSpPr>
              <a:spLocks noChangeShapeType="1"/>
            </p:cNvSpPr>
            <p:nvPr/>
          </p:nvSpPr>
          <p:spPr bwMode="auto">
            <a:xfrm flipV="1">
              <a:off x="1070" y="1370"/>
              <a:ext cx="358" cy="3"/>
            </a:xfrm>
            <a:prstGeom prst="line">
              <a:avLst/>
            </a:prstGeom>
            <a:noFill/>
            <a:ln w="12700" cap="sq">
              <a:solidFill>
                <a:srgbClr val="333300"/>
              </a:solidFill>
              <a:round/>
              <a:headEnd type="none" w="sm" len="sm"/>
              <a:tailEnd type="none" w="sm" len="med"/>
            </a:ln>
            <a:extLst>
              <a:ext uri="{909E8E84-426E-40DD-AFC4-6F175D3DCCD1}">
                <a14:hiddenFill xmlns:a14="http://schemas.microsoft.com/office/drawing/2010/main">
                  <a:noFill/>
                </a14:hiddenFill>
              </a:ext>
            </a:extLst>
          </p:spPr>
          <p:txBody>
            <a:bodyPr wrap="none" anchor="ctr"/>
            <a:lstStyle/>
            <a:p>
              <a:endParaRPr lang="en-US"/>
            </a:p>
          </p:txBody>
        </p:sp>
        <p:sp>
          <p:nvSpPr>
            <p:cNvPr id="8209" name="Line 30"/>
            <p:cNvSpPr>
              <a:spLocks noChangeShapeType="1"/>
            </p:cNvSpPr>
            <p:nvPr/>
          </p:nvSpPr>
          <p:spPr bwMode="auto">
            <a:xfrm>
              <a:off x="1428" y="1370"/>
              <a:ext cx="0" cy="454"/>
            </a:xfrm>
            <a:prstGeom prst="line">
              <a:avLst/>
            </a:prstGeom>
            <a:noFill/>
            <a:ln w="9525" cap="sq">
              <a:solidFill>
                <a:srgbClr val="333333"/>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210" name="Line 31"/>
            <p:cNvSpPr>
              <a:spLocks noChangeShapeType="1"/>
            </p:cNvSpPr>
            <p:nvPr/>
          </p:nvSpPr>
          <p:spPr bwMode="auto">
            <a:xfrm>
              <a:off x="1428" y="1733"/>
              <a:ext cx="317" cy="0"/>
            </a:xfrm>
            <a:prstGeom prst="line">
              <a:avLst/>
            </a:prstGeom>
            <a:noFill/>
            <a:ln w="12700" cap="sq">
              <a:solidFill>
                <a:srgbClr val="333300"/>
              </a:solidFill>
              <a:round/>
              <a:headEnd type="none" w="sm" len="sm"/>
              <a:tailEnd type="none" w="sm" len="med"/>
            </a:ln>
            <a:extLst>
              <a:ext uri="{909E8E84-426E-40DD-AFC4-6F175D3DCCD1}">
                <a14:hiddenFill xmlns:a14="http://schemas.microsoft.com/office/drawing/2010/main">
                  <a:noFill/>
                </a14:hiddenFill>
              </a:ext>
            </a:extLst>
          </p:spPr>
          <p:txBody>
            <a:bodyPr wrap="none" anchor="ctr"/>
            <a:lstStyle/>
            <a:p>
              <a:endParaRPr lang="en-US"/>
            </a:p>
          </p:txBody>
        </p:sp>
        <p:sp>
          <p:nvSpPr>
            <p:cNvPr id="8211" name="Line 32"/>
            <p:cNvSpPr>
              <a:spLocks noChangeShapeType="1"/>
            </p:cNvSpPr>
            <p:nvPr/>
          </p:nvSpPr>
          <p:spPr bwMode="auto">
            <a:xfrm>
              <a:off x="2381" y="1756"/>
              <a:ext cx="317" cy="0"/>
            </a:xfrm>
            <a:prstGeom prst="line">
              <a:avLst/>
            </a:prstGeom>
            <a:noFill/>
            <a:ln w="12700" cap="sq">
              <a:solidFill>
                <a:srgbClr val="333300"/>
              </a:solidFill>
              <a:round/>
              <a:headEnd type="none" w="sm" len="sm"/>
              <a:tailEnd type="none" w="sm" len="med"/>
            </a:ln>
            <a:extLst>
              <a:ext uri="{909E8E84-426E-40DD-AFC4-6F175D3DCCD1}">
                <a14:hiddenFill xmlns:a14="http://schemas.microsoft.com/office/drawing/2010/main">
                  <a:noFill/>
                </a14:hiddenFill>
              </a:ext>
            </a:extLst>
          </p:spPr>
          <p:txBody>
            <a:bodyPr wrap="none" anchor="ctr"/>
            <a:lstStyle/>
            <a:p>
              <a:endParaRPr lang="en-US"/>
            </a:p>
          </p:txBody>
        </p:sp>
        <p:sp>
          <p:nvSpPr>
            <p:cNvPr id="8212" name="Line 33"/>
            <p:cNvSpPr>
              <a:spLocks noChangeShapeType="1"/>
            </p:cNvSpPr>
            <p:nvPr/>
          </p:nvSpPr>
          <p:spPr bwMode="auto">
            <a:xfrm>
              <a:off x="2380" y="1445"/>
              <a:ext cx="1361" cy="0"/>
            </a:xfrm>
            <a:prstGeom prst="line">
              <a:avLst/>
            </a:prstGeom>
            <a:noFill/>
            <a:ln w="12700" cap="sq">
              <a:solidFill>
                <a:srgbClr val="333300"/>
              </a:solidFill>
              <a:round/>
              <a:headEnd type="none" w="sm" len="sm"/>
              <a:tailEnd type="none" w="sm" len="med"/>
            </a:ln>
            <a:extLst>
              <a:ext uri="{909E8E84-426E-40DD-AFC4-6F175D3DCCD1}">
                <a14:hiddenFill xmlns:a14="http://schemas.microsoft.com/office/drawing/2010/main">
                  <a:noFill/>
                </a14:hiddenFill>
              </a:ext>
            </a:extLst>
          </p:spPr>
          <p:txBody>
            <a:bodyPr wrap="none" anchor="ctr"/>
            <a:lstStyle/>
            <a:p>
              <a:endParaRPr lang="en-US"/>
            </a:p>
          </p:txBody>
        </p:sp>
        <p:sp>
          <p:nvSpPr>
            <p:cNvPr id="8213" name="Line 34"/>
            <p:cNvSpPr>
              <a:spLocks noChangeShapeType="1"/>
            </p:cNvSpPr>
            <p:nvPr/>
          </p:nvSpPr>
          <p:spPr bwMode="auto">
            <a:xfrm>
              <a:off x="2698" y="2232"/>
              <a:ext cx="227" cy="0"/>
            </a:xfrm>
            <a:prstGeom prst="line">
              <a:avLst/>
            </a:prstGeom>
            <a:noFill/>
            <a:ln w="12700" cap="sq">
              <a:solidFill>
                <a:srgbClr val="333300"/>
              </a:solidFill>
              <a:round/>
              <a:headEnd type="none" w="sm" len="sm"/>
              <a:tailEnd type="none" w="sm" len="med"/>
            </a:ln>
            <a:extLst>
              <a:ext uri="{909E8E84-426E-40DD-AFC4-6F175D3DCCD1}">
                <a14:hiddenFill xmlns:a14="http://schemas.microsoft.com/office/drawing/2010/main">
                  <a:noFill/>
                </a14:hiddenFill>
              </a:ext>
            </a:extLst>
          </p:spPr>
          <p:txBody>
            <a:bodyPr wrap="none" anchor="ctr"/>
            <a:lstStyle/>
            <a:p>
              <a:endParaRPr lang="en-US"/>
            </a:p>
          </p:txBody>
        </p:sp>
        <p:sp>
          <p:nvSpPr>
            <p:cNvPr id="8214" name="Line 35"/>
            <p:cNvSpPr>
              <a:spLocks noChangeShapeType="1"/>
            </p:cNvSpPr>
            <p:nvPr/>
          </p:nvSpPr>
          <p:spPr bwMode="auto">
            <a:xfrm flipV="1">
              <a:off x="3560" y="2232"/>
              <a:ext cx="408" cy="0"/>
            </a:xfrm>
            <a:prstGeom prst="line">
              <a:avLst/>
            </a:prstGeom>
            <a:noFill/>
            <a:ln w="12700" cap="sq">
              <a:solidFill>
                <a:srgbClr val="333300"/>
              </a:solidFill>
              <a:round/>
              <a:headEnd type="none" w="sm" len="sm"/>
              <a:tailEnd type="none" w="sm" len="med"/>
            </a:ln>
            <a:extLst>
              <a:ext uri="{909E8E84-426E-40DD-AFC4-6F175D3DCCD1}">
                <a14:hiddenFill xmlns:a14="http://schemas.microsoft.com/office/drawing/2010/main">
                  <a:noFill/>
                </a14:hiddenFill>
              </a:ext>
            </a:extLst>
          </p:spPr>
          <p:txBody>
            <a:bodyPr wrap="none" anchor="ctr"/>
            <a:lstStyle/>
            <a:p>
              <a:endParaRPr lang="en-US"/>
            </a:p>
          </p:txBody>
        </p:sp>
        <p:sp>
          <p:nvSpPr>
            <p:cNvPr id="8215" name="Rectangle 36"/>
            <p:cNvSpPr>
              <a:spLocks noChangeArrowheads="1"/>
            </p:cNvSpPr>
            <p:nvPr/>
          </p:nvSpPr>
          <p:spPr bwMode="auto">
            <a:xfrm>
              <a:off x="1746" y="1642"/>
              <a:ext cx="635" cy="227"/>
            </a:xfrm>
            <a:prstGeom prst="rect">
              <a:avLst/>
            </a:prstGeom>
            <a:noFill/>
            <a:ln w="12700">
              <a:solidFill>
                <a:srgbClr val="3333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2000" b="1">
                  <a:solidFill>
                    <a:srgbClr val="FF0000"/>
                  </a:solidFill>
                  <a:latin typeface="Times New Roman" panose="02020603050405020304" pitchFamily="18" charset="0"/>
                  <a:ea typeface="Arial Unicode MS" pitchFamily="34" charset="-128"/>
                </a:rPr>
                <a:t>Kapur</a:t>
              </a:r>
            </a:p>
          </p:txBody>
        </p:sp>
        <p:sp>
          <p:nvSpPr>
            <p:cNvPr id="8216" name="Line 37"/>
            <p:cNvSpPr>
              <a:spLocks noChangeShapeType="1"/>
            </p:cNvSpPr>
            <p:nvPr/>
          </p:nvSpPr>
          <p:spPr bwMode="auto">
            <a:xfrm>
              <a:off x="2698" y="1763"/>
              <a:ext cx="0" cy="499"/>
            </a:xfrm>
            <a:prstGeom prst="line">
              <a:avLst/>
            </a:prstGeom>
            <a:noFill/>
            <a:ln w="9525" cap="sq">
              <a:solidFill>
                <a:srgbClr val="333333"/>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217" name="Rectangle 38"/>
            <p:cNvSpPr>
              <a:spLocks noChangeArrowheads="1"/>
            </p:cNvSpPr>
            <p:nvPr/>
          </p:nvSpPr>
          <p:spPr bwMode="auto">
            <a:xfrm>
              <a:off x="2925" y="2141"/>
              <a:ext cx="635" cy="227"/>
            </a:xfrm>
            <a:prstGeom prst="rect">
              <a:avLst/>
            </a:prstGeom>
            <a:blipFill dpi="0" rotWithShape="1">
              <a:blip r:embed="rId3"/>
              <a:srcRect/>
              <a:tile tx="0" ty="0" sx="100000" sy="100000" flip="none" algn="tl"/>
            </a:blipFill>
            <a:ln w="12700">
              <a:solidFill>
                <a:srgbClr val="333300"/>
              </a:solidFill>
              <a:miter lim="800000"/>
              <a:headEnd type="none" w="sm" len="sm"/>
              <a:tailEnd type="none" w="sm" len="sm"/>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2000" b="1">
                  <a:solidFill>
                    <a:srgbClr val="CC3300"/>
                  </a:solidFill>
                  <a:latin typeface="Times New Roman" panose="02020603050405020304" pitchFamily="18" charset="0"/>
                  <a:ea typeface="Arial Unicode MS" pitchFamily="34" charset="-128"/>
                </a:rPr>
                <a:t>Pasta</a:t>
              </a:r>
            </a:p>
          </p:txBody>
        </p:sp>
        <p:sp>
          <p:nvSpPr>
            <p:cNvPr id="8218" name="Line 39"/>
            <p:cNvSpPr>
              <a:spLocks noChangeShapeType="1"/>
            </p:cNvSpPr>
            <p:nvPr/>
          </p:nvSpPr>
          <p:spPr bwMode="auto">
            <a:xfrm>
              <a:off x="1070" y="2640"/>
              <a:ext cx="1628" cy="0"/>
            </a:xfrm>
            <a:prstGeom prst="line">
              <a:avLst/>
            </a:prstGeom>
            <a:noFill/>
            <a:ln w="12700" cap="sq">
              <a:solidFill>
                <a:srgbClr val="333300"/>
              </a:solidFill>
              <a:round/>
              <a:headEnd type="none" w="sm" len="sm"/>
              <a:tailEnd type="none" w="sm" len="med"/>
            </a:ln>
            <a:extLst>
              <a:ext uri="{909E8E84-426E-40DD-AFC4-6F175D3DCCD1}">
                <a14:hiddenFill xmlns:a14="http://schemas.microsoft.com/office/drawing/2010/main">
                  <a:noFill/>
                </a14:hiddenFill>
              </a:ext>
            </a:extLst>
          </p:spPr>
          <p:txBody>
            <a:bodyPr wrap="none" anchor="ctr"/>
            <a:lstStyle/>
            <a:p>
              <a:endParaRPr lang="en-US"/>
            </a:p>
          </p:txBody>
        </p:sp>
        <p:sp>
          <p:nvSpPr>
            <p:cNvPr id="8219" name="Line 40"/>
            <p:cNvSpPr>
              <a:spLocks noChangeShapeType="1"/>
            </p:cNvSpPr>
            <p:nvPr/>
          </p:nvSpPr>
          <p:spPr bwMode="auto">
            <a:xfrm>
              <a:off x="2698" y="2232"/>
              <a:ext cx="0" cy="408"/>
            </a:xfrm>
            <a:prstGeom prst="line">
              <a:avLst/>
            </a:prstGeom>
            <a:noFill/>
            <a:ln w="9525" cap="sq">
              <a:solidFill>
                <a:srgbClr val="333333"/>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220" name="Line 41"/>
            <p:cNvSpPr>
              <a:spLocks noChangeShapeType="1"/>
            </p:cNvSpPr>
            <p:nvPr/>
          </p:nvSpPr>
          <p:spPr bwMode="auto">
            <a:xfrm>
              <a:off x="1122" y="3502"/>
              <a:ext cx="3798" cy="0"/>
            </a:xfrm>
            <a:prstGeom prst="line">
              <a:avLst/>
            </a:prstGeom>
            <a:noFill/>
            <a:ln w="12700" cap="sq">
              <a:solidFill>
                <a:srgbClr val="333300"/>
              </a:solidFill>
              <a:round/>
              <a:headEnd type="none" w="sm" len="sm"/>
              <a:tailEnd type="none" w="sm" len="med"/>
            </a:ln>
            <a:extLst>
              <a:ext uri="{909E8E84-426E-40DD-AFC4-6F175D3DCCD1}">
                <a14:hiddenFill xmlns:a14="http://schemas.microsoft.com/office/drawing/2010/main">
                  <a:noFill/>
                </a14:hiddenFill>
              </a:ext>
            </a:extLst>
          </p:spPr>
          <p:txBody>
            <a:bodyPr wrap="none" anchor="ctr"/>
            <a:lstStyle/>
            <a:p>
              <a:endParaRPr lang="en-US"/>
            </a:p>
          </p:txBody>
        </p:sp>
        <p:sp>
          <p:nvSpPr>
            <p:cNvPr id="8221" name="Line 42"/>
            <p:cNvSpPr>
              <a:spLocks noChangeShapeType="1"/>
            </p:cNvSpPr>
            <p:nvPr/>
          </p:nvSpPr>
          <p:spPr bwMode="auto">
            <a:xfrm>
              <a:off x="3741" y="2216"/>
              <a:ext cx="0" cy="862"/>
            </a:xfrm>
            <a:prstGeom prst="line">
              <a:avLst/>
            </a:prstGeom>
            <a:noFill/>
            <a:ln w="9525" cap="sq">
              <a:solidFill>
                <a:srgbClr val="333333"/>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222" name="Line 43"/>
            <p:cNvSpPr>
              <a:spLocks noChangeShapeType="1"/>
            </p:cNvSpPr>
            <p:nvPr/>
          </p:nvSpPr>
          <p:spPr bwMode="auto">
            <a:xfrm>
              <a:off x="3741" y="1454"/>
              <a:ext cx="0" cy="1678"/>
            </a:xfrm>
            <a:prstGeom prst="line">
              <a:avLst/>
            </a:prstGeom>
            <a:noFill/>
            <a:ln w="9525" cap="sq">
              <a:solidFill>
                <a:srgbClr val="333333"/>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223" name="Line 44"/>
            <p:cNvSpPr>
              <a:spLocks noChangeShapeType="1"/>
            </p:cNvSpPr>
            <p:nvPr/>
          </p:nvSpPr>
          <p:spPr bwMode="auto">
            <a:xfrm>
              <a:off x="1070" y="3132"/>
              <a:ext cx="2671" cy="0"/>
            </a:xfrm>
            <a:prstGeom prst="line">
              <a:avLst/>
            </a:prstGeom>
            <a:noFill/>
            <a:ln w="12700" cap="sq">
              <a:solidFill>
                <a:srgbClr val="333300"/>
              </a:solidFill>
              <a:round/>
              <a:headEnd type="none" w="sm" len="sm"/>
              <a:tailEnd type="none" w="sm" len="med"/>
            </a:ln>
            <a:extLst>
              <a:ext uri="{909E8E84-426E-40DD-AFC4-6F175D3DCCD1}">
                <a14:hiddenFill xmlns:a14="http://schemas.microsoft.com/office/drawing/2010/main">
                  <a:noFill/>
                </a14:hiddenFill>
              </a:ext>
            </a:extLst>
          </p:spPr>
          <p:txBody>
            <a:bodyPr wrap="none" anchor="ctr"/>
            <a:lstStyle/>
            <a:p>
              <a:endParaRPr lang="en-US"/>
            </a:p>
          </p:txBody>
        </p:sp>
        <p:sp>
          <p:nvSpPr>
            <p:cNvPr id="8224" name="Line 45"/>
            <p:cNvSpPr>
              <a:spLocks noChangeShapeType="1"/>
            </p:cNvSpPr>
            <p:nvPr/>
          </p:nvSpPr>
          <p:spPr bwMode="auto">
            <a:xfrm>
              <a:off x="4739" y="2232"/>
              <a:ext cx="181" cy="0"/>
            </a:xfrm>
            <a:prstGeom prst="line">
              <a:avLst/>
            </a:prstGeom>
            <a:noFill/>
            <a:ln w="12700" cap="sq">
              <a:solidFill>
                <a:srgbClr val="333300"/>
              </a:solidFill>
              <a:round/>
              <a:headEnd type="none" w="sm" len="sm"/>
              <a:tailEnd type="none" w="sm" len="med"/>
            </a:ln>
            <a:extLst>
              <a:ext uri="{909E8E84-426E-40DD-AFC4-6F175D3DCCD1}">
                <a14:hiddenFill xmlns:a14="http://schemas.microsoft.com/office/drawing/2010/main">
                  <a:noFill/>
                </a14:hiddenFill>
              </a:ext>
            </a:extLst>
          </p:spPr>
          <p:txBody>
            <a:bodyPr wrap="none" anchor="ctr"/>
            <a:lstStyle/>
            <a:p>
              <a:endParaRPr lang="en-US"/>
            </a:p>
          </p:txBody>
        </p:sp>
        <p:sp>
          <p:nvSpPr>
            <p:cNvPr id="8225" name="Line 46"/>
            <p:cNvSpPr>
              <a:spLocks noChangeShapeType="1"/>
            </p:cNvSpPr>
            <p:nvPr/>
          </p:nvSpPr>
          <p:spPr bwMode="auto">
            <a:xfrm>
              <a:off x="4920" y="3049"/>
              <a:ext cx="0" cy="453"/>
            </a:xfrm>
            <a:prstGeom prst="line">
              <a:avLst/>
            </a:prstGeom>
            <a:noFill/>
            <a:ln w="9525" cap="sq">
              <a:solidFill>
                <a:srgbClr val="333333"/>
              </a:solidFill>
              <a:round/>
              <a:headEnd type="stealth" w="lg" len="lg"/>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226" name="Line 47"/>
            <p:cNvSpPr>
              <a:spLocks noChangeShapeType="1"/>
            </p:cNvSpPr>
            <p:nvPr/>
          </p:nvSpPr>
          <p:spPr bwMode="auto">
            <a:xfrm>
              <a:off x="4920" y="2232"/>
              <a:ext cx="0" cy="499"/>
            </a:xfrm>
            <a:prstGeom prst="line">
              <a:avLst/>
            </a:prstGeom>
            <a:noFill/>
            <a:ln w="9525" cap="sq">
              <a:solidFill>
                <a:srgbClr val="333333"/>
              </a:solidFill>
              <a:round/>
              <a:headEnd type="none" w="sm" len="sm"/>
              <a:tailEnd type="stealth" w="lg" len="lg"/>
            </a:ln>
            <a:extLst>
              <a:ext uri="{909E8E84-426E-40DD-AFC4-6F175D3DCCD1}">
                <a14:hiddenFill xmlns:a14="http://schemas.microsoft.com/office/drawing/2010/main">
                  <a:noFill/>
                </a14:hiddenFill>
              </a:ext>
            </a:extLst>
          </p:spPr>
          <p:txBody>
            <a:bodyPr wrap="none" anchor="ctr"/>
            <a:lstStyle/>
            <a:p>
              <a:endParaRPr lang="en-US"/>
            </a:p>
          </p:txBody>
        </p:sp>
      </p:grpSp>
      <p:sp>
        <p:nvSpPr>
          <p:cNvPr id="8195" name="Rectangle 5"/>
          <p:cNvSpPr txBox="1">
            <a:spLocks noChangeArrowheads="1"/>
          </p:cNvSpPr>
          <p:nvPr/>
        </p:nvSpPr>
        <p:spPr bwMode="auto">
          <a:xfrm>
            <a:off x="4538663" y="53976"/>
            <a:ext cx="610235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25488" indent="-725488"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a:r>
              <a:rPr lang="en-US" altLang="en-US">
                <a:solidFill>
                  <a:schemeClr val="tx2"/>
                </a:solidFill>
                <a:latin typeface="Century Gothic" panose="020B0502020202020204" pitchFamily="34" charset="0"/>
                <a:ea typeface="Arial Unicode MS" pitchFamily="34" charset="-128"/>
              </a:rPr>
              <a:t>Apa itu Beton…???</a:t>
            </a:r>
            <a:endParaRPr lang="en-US" altLang="en-US">
              <a:solidFill>
                <a:srgbClr val="FF0000"/>
              </a:solidFill>
              <a:latin typeface="Century Gothic" panose="020B0502020202020204" pitchFamily="34" charset="0"/>
              <a:ea typeface="Arial Unicode MS" pitchFamily="34" charset="-128"/>
            </a:endParaRPr>
          </a:p>
        </p:txBody>
      </p:sp>
    </p:spTree>
    <p:extLst>
      <p:ext uri="{BB962C8B-B14F-4D97-AF65-F5344CB8AC3E}">
        <p14:creationId xmlns:p14="http://schemas.microsoft.com/office/powerpoint/2010/main" val="2828825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218" name="Group 35"/>
          <p:cNvGrpSpPr>
            <a:grpSpLocks/>
          </p:cNvGrpSpPr>
          <p:nvPr/>
        </p:nvGrpSpPr>
        <p:grpSpPr bwMode="auto">
          <a:xfrm>
            <a:off x="2495550" y="1557339"/>
            <a:ext cx="7416800" cy="4249737"/>
            <a:chOff x="657" y="1071"/>
            <a:chExt cx="4672" cy="2677"/>
          </a:xfrm>
        </p:grpSpPr>
        <p:sp>
          <p:nvSpPr>
            <p:cNvPr id="9220" name="Text Box 36"/>
            <p:cNvSpPr txBox="1">
              <a:spLocks noChangeArrowheads="1"/>
            </p:cNvSpPr>
            <p:nvPr/>
          </p:nvSpPr>
          <p:spPr bwMode="auto">
            <a:xfrm>
              <a:off x="4332" y="1344"/>
              <a:ext cx="99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spcBef>
                  <a:spcPct val="50000"/>
                </a:spcBef>
              </a:pPr>
              <a:r>
                <a:rPr lang="en-US" altLang="en-US" sz="1600" i="1">
                  <a:solidFill>
                    <a:srgbClr val="333300"/>
                  </a:solidFill>
                  <a:latin typeface="Tahoma" panose="020B0604030504040204" pitchFamily="34" charset="0"/>
                  <a:ea typeface="Arial Unicode MS" pitchFamily="34" charset="-128"/>
                </a:rPr>
                <a:t>ADMIXTURE</a:t>
              </a:r>
            </a:p>
          </p:txBody>
        </p:sp>
        <p:sp>
          <p:nvSpPr>
            <p:cNvPr id="9221" name="Rectangle 37"/>
            <p:cNvSpPr>
              <a:spLocks noChangeArrowheads="1"/>
            </p:cNvSpPr>
            <p:nvPr/>
          </p:nvSpPr>
          <p:spPr bwMode="auto">
            <a:xfrm>
              <a:off x="657" y="1071"/>
              <a:ext cx="817" cy="409"/>
            </a:xfrm>
            <a:prstGeom prst="rect">
              <a:avLst/>
            </a:prstGeom>
            <a:noFill/>
            <a:ln w="9525" cap="sq">
              <a:solidFill>
                <a:srgbClr val="3333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9222" name="Rectangle 38"/>
            <p:cNvSpPr>
              <a:spLocks noChangeArrowheads="1"/>
            </p:cNvSpPr>
            <p:nvPr/>
          </p:nvSpPr>
          <p:spPr bwMode="auto">
            <a:xfrm>
              <a:off x="657" y="1480"/>
              <a:ext cx="817" cy="545"/>
            </a:xfrm>
            <a:prstGeom prst="rect">
              <a:avLst/>
            </a:prstGeom>
            <a:solidFill>
              <a:schemeClr val="bg1">
                <a:lumMod val="85000"/>
              </a:schemeClr>
            </a:solidFill>
            <a:ln w="9525" cap="sq">
              <a:solidFill>
                <a:srgbClr val="333300"/>
              </a:solidFill>
              <a:miter lim="800000"/>
              <a:headEnd type="none" w="sm" len="sm"/>
              <a:tailEnd type="none" w="sm" len="sm"/>
            </a:ln>
            <a:effectLst/>
            <a:extLst/>
          </p:spPr>
          <p:txBody>
            <a:bodyPr wrap="none" anchor="ctr"/>
            <a:lstStyle/>
            <a:p>
              <a:pPr>
                <a:defRPr/>
              </a:pPr>
              <a:endParaRPr lang="en-US">
                <a:latin typeface="Arial" charset="0"/>
                <a:cs typeface="Angsana New" pitchFamily="18" charset="-34"/>
              </a:endParaRPr>
            </a:p>
          </p:txBody>
        </p:sp>
        <p:sp>
          <p:nvSpPr>
            <p:cNvPr id="9223" name="Rectangle 39" descr="75%"/>
            <p:cNvSpPr>
              <a:spLocks noChangeArrowheads="1"/>
            </p:cNvSpPr>
            <p:nvPr/>
          </p:nvSpPr>
          <p:spPr bwMode="auto">
            <a:xfrm>
              <a:off x="657" y="2024"/>
              <a:ext cx="817" cy="726"/>
            </a:xfrm>
            <a:prstGeom prst="rect">
              <a:avLst/>
            </a:prstGeom>
            <a:blipFill dpi="0" rotWithShape="1">
              <a:blip r:embed="rId3"/>
              <a:srcRect/>
              <a:tile tx="0" ty="0" sx="100000" sy="100000" flip="none" algn="tl"/>
            </a:blipFill>
            <a:ln w="9525" cap="sq">
              <a:solidFill>
                <a:srgbClr val="333300"/>
              </a:solidFill>
              <a:miter lim="800000"/>
              <a:headEnd type="none" w="sm" len="sm"/>
              <a:tailEnd type="none" w="sm" len="sm"/>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9224" name="Rectangle 40" descr="Large confetti"/>
            <p:cNvSpPr>
              <a:spLocks noChangeArrowheads="1"/>
            </p:cNvSpPr>
            <p:nvPr/>
          </p:nvSpPr>
          <p:spPr bwMode="auto">
            <a:xfrm>
              <a:off x="657" y="2750"/>
              <a:ext cx="817" cy="862"/>
            </a:xfrm>
            <a:prstGeom prst="rect">
              <a:avLst/>
            </a:prstGeom>
            <a:blipFill dpi="0" rotWithShape="1">
              <a:blip r:embed="rId4"/>
              <a:srcRect/>
              <a:tile tx="0" ty="0" sx="100000" sy="100000" flip="none" algn="tl"/>
            </a:blipFill>
            <a:ln w="12700" cap="sq">
              <a:solidFill>
                <a:srgbClr val="333300"/>
              </a:solidFill>
              <a:miter lim="800000"/>
              <a:headEnd type="none" w="sm" len="sm"/>
              <a:tailEnd type="none" w="sm" len="sm"/>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9225" name="Text Box 41"/>
            <p:cNvSpPr txBox="1">
              <a:spLocks noChangeArrowheads="1"/>
            </p:cNvSpPr>
            <p:nvPr/>
          </p:nvSpPr>
          <p:spPr bwMode="auto">
            <a:xfrm>
              <a:off x="1610" y="1117"/>
              <a:ext cx="59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spcBef>
                  <a:spcPct val="50000"/>
                </a:spcBef>
              </a:pPr>
              <a:r>
                <a:rPr lang="en-US" altLang="en-US" sz="2000">
                  <a:solidFill>
                    <a:srgbClr val="333300"/>
                  </a:solidFill>
                  <a:latin typeface="Tahoma" panose="020B0604030504040204" pitchFamily="34" charset="0"/>
                  <a:ea typeface="Arial Unicode MS" pitchFamily="34" charset="-128"/>
                </a:rPr>
                <a:t>AIR</a:t>
              </a:r>
            </a:p>
          </p:txBody>
        </p:sp>
        <p:sp>
          <p:nvSpPr>
            <p:cNvPr id="9226" name="Text Box 42"/>
            <p:cNvSpPr txBox="1">
              <a:spLocks noChangeArrowheads="1"/>
            </p:cNvSpPr>
            <p:nvPr/>
          </p:nvSpPr>
          <p:spPr bwMode="auto">
            <a:xfrm>
              <a:off x="1610" y="1616"/>
              <a:ext cx="86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spcBef>
                  <a:spcPct val="50000"/>
                </a:spcBef>
              </a:pPr>
              <a:r>
                <a:rPr lang="en-US" altLang="en-US" sz="2000">
                  <a:solidFill>
                    <a:srgbClr val="333300"/>
                  </a:solidFill>
                  <a:latin typeface="Tahoma" panose="020B0604030504040204" pitchFamily="34" charset="0"/>
                  <a:ea typeface="Arial Unicode MS" pitchFamily="34" charset="-128"/>
                </a:rPr>
                <a:t>SEMEN</a:t>
              </a:r>
            </a:p>
          </p:txBody>
        </p:sp>
        <p:sp>
          <p:nvSpPr>
            <p:cNvPr id="9227" name="Text Box 43"/>
            <p:cNvSpPr txBox="1">
              <a:spLocks noChangeArrowheads="1"/>
            </p:cNvSpPr>
            <p:nvPr/>
          </p:nvSpPr>
          <p:spPr bwMode="auto">
            <a:xfrm>
              <a:off x="3651" y="1117"/>
              <a:ext cx="86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spcBef>
                  <a:spcPct val="50000"/>
                </a:spcBef>
              </a:pPr>
              <a:r>
                <a:rPr lang="en-US" altLang="en-US" sz="2000">
                  <a:solidFill>
                    <a:srgbClr val="CC3300"/>
                  </a:solidFill>
                  <a:latin typeface="Tahoma" panose="020B0604030504040204" pitchFamily="34" charset="0"/>
                  <a:ea typeface="Arial Unicode MS" pitchFamily="34" charset="-128"/>
                  <a:cs typeface="Tahoma" panose="020B0604030504040204" pitchFamily="34" charset="0"/>
                </a:rPr>
                <a:t>± 9 %</a:t>
              </a:r>
            </a:p>
          </p:txBody>
        </p:sp>
        <p:sp>
          <p:nvSpPr>
            <p:cNvPr id="9228" name="Text Box 44"/>
            <p:cNvSpPr txBox="1">
              <a:spLocks noChangeArrowheads="1"/>
            </p:cNvSpPr>
            <p:nvPr/>
          </p:nvSpPr>
          <p:spPr bwMode="auto">
            <a:xfrm>
              <a:off x="3651" y="2296"/>
              <a:ext cx="997"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spcBef>
                  <a:spcPct val="50000"/>
                </a:spcBef>
              </a:pPr>
              <a:r>
                <a:rPr lang="en-US" altLang="en-US" sz="2000">
                  <a:solidFill>
                    <a:srgbClr val="CC3300"/>
                  </a:solidFill>
                  <a:latin typeface="Tahoma" panose="020B0604030504040204" pitchFamily="34" charset="0"/>
                  <a:ea typeface="Arial Unicode MS" pitchFamily="34" charset="-128"/>
                  <a:cs typeface="Tahoma" panose="020B0604030504040204" pitchFamily="34" charset="0"/>
                </a:rPr>
                <a:t>± 35 %</a:t>
              </a:r>
            </a:p>
          </p:txBody>
        </p:sp>
        <p:sp>
          <p:nvSpPr>
            <p:cNvPr id="9229" name="Text Box 45"/>
            <p:cNvSpPr txBox="1">
              <a:spLocks noChangeArrowheads="1"/>
            </p:cNvSpPr>
            <p:nvPr/>
          </p:nvSpPr>
          <p:spPr bwMode="auto">
            <a:xfrm>
              <a:off x="1610" y="2296"/>
              <a:ext cx="1497"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spcBef>
                  <a:spcPct val="50000"/>
                </a:spcBef>
              </a:pPr>
              <a:r>
                <a:rPr lang="en-US" altLang="en-US" sz="2000">
                  <a:solidFill>
                    <a:srgbClr val="333300"/>
                  </a:solidFill>
                  <a:latin typeface="Tahoma" panose="020B0604030504040204" pitchFamily="34" charset="0"/>
                  <a:ea typeface="Arial Unicode MS" pitchFamily="34" charset="-128"/>
                </a:rPr>
                <a:t>AGG. HALUS</a:t>
              </a:r>
            </a:p>
          </p:txBody>
        </p:sp>
        <p:sp>
          <p:nvSpPr>
            <p:cNvPr id="9230" name="Text Box 46"/>
            <p:cNvSpPr txBox="1">
              <a:spLocks noChangeArrowheads="1"/>
            </p:cNvSpPr>
            <p:nvPr/>
          </p:nvSpPr>
          <p:spPr bwMode="auto">
            <a:xfrm>
              <a:off x="1610" y="3113"/>
              <a:ext cx="154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spcBef>
                  <a:spcPct val="50000"/>
                </a:spcBef>
              </a:pPr>
              <a:r>
                <a:rPr lang="en-US" altLang="en-US" sz="2000">
                  <a:solidFill>
                    <a:srgbClr val="333300"/>
                  </a:solidFill>
                  <a:latin typeface="Tahoma" panose="020B0604030504040204" pitchFamily="34" charset="0"/>
                  <a:ea typeface="Arial Unicode MS" pitchFamily="34" charset="-128"/>
                </a:rPr>
                <a:t>AGG. KASAR</a:t>
              </a:r>
            </a:p>
          </p:txBody>
        </p:sp>
        <p:sp>
          <p:nvSpPr>
            <p:cNvPr id="9231" name="Text Box 47"/>
            <p:cNvSpPr txBox="1">
              <a:spLocks noChangeArrowheads="1"/>
            </p:cNvSpPr>
            <p:nvPr/>
          </p:nvSpPr>
          <p:spPr bwMode="auto">
            <a:xfrm>
              <a:off x="3651" y="3113"/>
              <a:ext cx="99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spcBef>
                  <a:spcPct val="50000"/>
                </a:spcBef>
              </a:pPr>
              <a:r>
                <a:rPr lang="en-US" altLang="en-US" sz="2000">
                  <a:solidFill>
                    <a:srgbClr val="CC3300"/>
                  </a:solidFill>
                  <a:latin typeface="Tahoma" panose="020B0604030504040204" pitchFamily="34" charset="0"/>
                  <a:ea typeface="Arial Unicode MS" pitchFamily="34" charset="-128"/>
                  <a:cs typeface="Tahoma" panose="020B0604030504040204" pitchFamily="34" charset="0"/>
                </a:rPr>
                <a:t>± 40 %</a:t>
              </a:r>
            </a:p>
          </p:txBody>
        </p:sp>
        <p:sp>
          <p:nvSpPr>
            <p:cNvPr id="9232" name="Text Box 48"/>
            <p:cNvSpPr txBox="1">
              <a:spLocks noChangeArrowheads="1"/>
            </p:cNvSpPr>
            <p:nvPr/>
          </p:nvSpPr>
          <p:spPr bwMode="auto">
            <a:xfrm>
              <a:off x="3651" y="1570"/>
              <a:ext cx="86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spcBef>
                  <a:spcPct val="50000"/>
                </a:spcBef>
              </a:pPr>
              <a:r>
                <a:rPr lang="en-US" altLang="en-US" sz="2000">
                  <a:solidFill>
                    <a:srgbClr val="CC3300"/>
                  </a:solidFill>
                  <a:latin typeface="Tahoma" panose="020B0604030504040204" pitchFamily="34" charset="0"/>
                  <a:ea typeface="Arial Unicode MS" pitchFamily="34" charset="-128"/>
                  <a:cs typeface="Tahoma" panose="020B0604030504040204" pitchFamily="34" charset="0"/>
                </a:rPr>
                <a:t>± 15 %</a:t>
              </a:r>
            </a:p>
          </p:txBody>
        </p:sp>
        <p:sp>
          <p:nvSpPr>
            <p:cNvPr id="9233" name="Line 49"/>
            <p:cNvSpPr>
              <a:spLocks noChangeShapeType="1"/>
            </p:cNvSpPr>
            <p:nvPr/>
          </p:nvSpPr>
          <p:spPr bwMode="auto">
            <a:xfrm>
              <a:off x="2789" y="3249"/>
              <a:ext cx="817" cy="0"/>
            </a:xfrm>
            <a:prstGeom prst="line">
              <a:avLst/>
            </a:prstGeom>
            <a:noFill/>
            <a:ln w="19050" cap="sq">
              <a:solidFill>
                <a:srgbClr val="333300"/>
              </a:solidFill>
              <a:round/>
              <a:headEnd type="none" w="sm" len="sm"/>
              <a:tailEnd type="stealth" w="lg" len="lg"/>
            </a:ln>
            <a:extLst>
              <a:ext uri="{909E8E84-426E-40DD-AFC4-6F175D3DCCD1}">
                <a14:hiddenFill xmlns:a14="http://schemas.microsoft.com/office/drawing/2010/main">
                  <a:noFill/>
                </a14:hiddenFill>
              </a:ext>
            </a:extLst>
          </p:spPr>
          <p:txBody>
            <a:bodyPr wrap="none" anchor="ctr"/>
            <a:lstStyle/>
            <a:p>
              <a:endParaRPr lang="en-US"/>
            </a:p>
          </p:txBody>
        </p:sp>
        <p:sp>
          <p:nvSpPr>
            <p:cNvPr id="9234" name="Line 50"/>
            <p:cNvSpPr>
              <a:spLocks noChangeShapeType="1"/>
            </p:cNvSpPr>
            <p:nvPr/>
          </p:nvSpPr>
          <p:spPr bwMode="auto">
            <a:xfrm>
              <a:off x="2789" y="2432"/>
              <a:ext cx="817" cy="0"/>
            </a:xfrm>
            <a:prstGeom prst="line">
              <a:avLst/>
            </a:prstGeom>
            <a:noFill/>
            <a:ln w="19050" cap="sq">
              <a:solidFill>
                <a:srgbClr val="333300"/>
              </a:solidFill>
              <a:round/>
              <a:headEnd type="none" w="sm" len="sm"/>
              <a:tailEnd type="stealth" w="lg" len="lg"/>
            </a:ln>
            <a:extLst>
              <a:ext uri="{909E8E84-426E-40DD-AFC4-6F175D3DCCD1}">
                <a14:hiddenFill xmlns:a14="http://schemas.microsoft.com/office/drawing/2010/main">
                  <a:noFill/>
                </a14:hiddenFill>
              </a:ext>
            </a:extLst>
          </p:spPr>
          <p:txBody>
            <a:bodyPr wrap="none" anchor="ctr"/>
            <a:lstStyle/>
            <a:p>
              <a:endParaRPr lang="en-US"/>
            </a:p>
          </p:txBody>
        </p:sp>
        <p:sp>
          <p:nvSpPr>
            <p:cNvPr id="9235" name="Line 51"/>
            <p:cNvSpPr>
              <a:spLocks noChangeShapeType="1"/>
            </p:cNvSpPr>
            <p:nvPr/>
          </p:nvSpPr>
          <p:spPr bwMode="auto">
            <a:xfrm>
              <a:off x="2789" y="1706"/>
              <a:ext cx="817" cy="0"/>
            </a:xfrm>
            <a:prstGeom prst="line">
              <a:avLst/>
            </a:prstGeom>
            <a:noFill/>
            <a:ln w="19050" cap="sq">
              <a:solidFill>
                <a:srgbClr val="333300"/>
              </a:solidFill>
              <a:round/>
              <a:headEnd type="none" w="sm" len="sm"/>
              <a:tailEnd type="stealth" w="lg" len="lg"/>
            </a:ln>
            <a:extLst>
              <a:ext uri="{909E8E84-426E-40DD-AFC4-6F175D3DCCD1}">
                <a14:hiddenFill xmlns:a14="http://schemas.microsoft.com/office/drawing/2010/main">
                  <a:noFill/>
                </a14:hiddenFill>
              </a:ext>
            </a:extLst>
          </p:spPr>
          <p:txBody>
            <a:bodyPr wrap="none" anchor="ctr"/>
            <a:lstStyle/>
            <a:p>
              <a:endParaRPr lang="en-US"/>
            </a:p>
          </p:txBody>
        </p:sp>
        <p:sp>
          <p:nvSpPr>
            <p:cNvPr id="9236" name="Line 52"/>
            <p:cNvSpPr>
              <a:spLocks noChangeShapeType="1"/>
            </p:cNvSpPr>
            <p:nvPr/>
          </p:nvSpPr>
          <p:spPr bwMode="auto">
            <a:xfrm>
              <a:off x="2789" y="1253"/>
              <a:ext cx="817" cy="0"/>
            </a:xfrm>
            <a:prstGeom prst="line">
              <a:avLst/>
            </a:prstGeom>
            <a:noFill/>
            <a:ln w="19050" cap="sq">
              <a:solidFill>
                <a:srgbClr val="333300"/>
              </a:solidFill>
              <a:round/>
              <a:headEnd type="none" w="sm" len="sm"/>
              <a:tailEnd type="stealth" w="lg" len="lg"/>
            </a:ln>
            <a:extLst>
              <a:ext uri="{909E8E84-426E-40DD-AFC4-6F175D3DCCD1}">
                <a14:hiddenFill xmlns:a14="http://schemas.microsoft.com/office/drawing/2010/main">
                  <a:noFill/>
                </a14:hiddenFill>
              </a:ext>
            </a:extLst>
          </p:spPr>
          <p:txBody>
            <a:bodyPr wrap="none" anchor="ctr"/>
            <a:lstStyle/>
            <a:p>
              <a:endParaRPr lang="en-US"/>
            </a:p>
          </p:txBody>
        </p:sp>
        <p:sp>
          <p:nvSpPr>
            <p:cNvPr id="9237" name="Line 53"/>
            <p:cNvSpPr>
              <a:spLocks noChangeShapeType="1"/>
            </p:cNvSpPr>
            <p:nvPr/>
          </p:nvSpPr>
          <p:spPr bwMode="auto">
            <a:xfrm>
              <a:off x="2925" y="1480"/>
              <a:ext cx="1360" cy="0"/>
            </a:xfrm>
            <a:prstGeom prst="line">
              <a:avLst/>
            </a:prstGeom>
            <a:noFill/>
            <a:ln w="19050">
              <a:solidFill>
                <a:srgbClr val="333300"/>
              </a:solidFill>
              <a:prstDash val="dashDot"/>
              <a:round/>
              <a:headEnd type="none" w="sm" len="sm"/>
              <a:tailEnd type="stealth" w="lg" len="lg"/>
            </a:ln>
            <a:extLst>
              <a:ext uri="{909E8E84-426E-40DD-AFC4-6F175D3DCCD1}">
                <a14:hiddenFill xmlns:a14="http://schemas.microsoft.com/office/drawing/2010/main">
                  <a:noFill/>
                </a14:hiddenFill>
              </a:ext>
            </a:extLst>
          </p:spPr>
          <p:txBody>
            <a:bodyPr wrap="none" anchor="ctr"/>
            <a:lstStyle/>
            <a:p>
              <a:endParaRPr lang="en-US"/>
            </a:p>
          </p:txBody>
        </p:sp>
        <p:sp>
          <p:nvSpPr>
            <p:cNvPr id="9238" name="Rectangle 54"/>
            <p:cNvSpPr>
              <a:spLocks noChangeArrowheads="1"/>
            </p:cNvSpPr>
            <p:nvPr/>
          </p:nvSpPr>
          <p:spPr bwMode="auto">
            <a:xfrm>
              <a:off x="657" y="3612"/>
              <a:ext cx="817" cy="90"/>
            </a:xfrm>
            <a:prstGeom prst="rect">
              <a:avLst/>
            </a:prstGeom>
            <a:noFill/>
            <a:ln w="9525" cap="sq">
              <a:solidFill>
                <a:srgbClr val="3333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9239" name="Text Box 55"/>
            <p:cNvSpPr txBox="1">
              <a:spLocks noChangeArrowheads="1"/>
            </p:cNvSpPr>
            <p:nvPr/>
          </p:nvSpPr>
          <p:spPr bwMode="auto">
            <a:xfrm>
              <a:off x="1610" y="3498"/>
              <a:ext cx="86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spcBef>
                  <a:spcPct val="50000"/>
                </a:spcBef>
              </a:pPr>
              <a:r>
                <a:rPr lang="en-US" altLang="en-US" sz="2000">
                  <a:solidFill>
                    <a:srgbClr val="333300"/>
                  </a:solidFill>
                  <a:latin typeface="Tahoma" panose="020B0604030504040204" pitchFamily="34" charset="0"/>
                  <a:ea typeface="Arial Unicode MS" pitchFamily="34" charset="-128"/>
                </a:rPr>
                <a:t>UDARA</a:t>
              </a:r>
            </a:p>
          </p:txBody>
        </p:sp>
        <p:sp>
          <p:nvSpPr>
            <p:cNvPr id="9240" name="Line 56"/>
            <p:cNvSpPr>
              <a:spLocks noChangeShapeType="1"/>
            </p:cNvSpPr>
            <p:nvPr/>
          </p:nvSpPr>
          <p:spPr bwMode="auto">
            <a:xfrm>
              <a:off x="2789" y="3657"/>
              <a:ext cx="817" cy="0"/>
            </a:xfrm>
            <a:prstGeom prst="line">
              <a:avLst/>
            </a:prstGeom>
            <a:noFill/>
            <a:ln w="19050" cap="sq">
              <a:solidFill>
                <a:srgbClr val="333300"/>
              </a:solidFill>
              <a:round/>
              <a:headEnd type="none" w="sm" len="sm"/>
              <a:tailEnd type="stealth" w="lg" len="lg"/>
            </a:ln>
            <a:extLst>
              <a:ext uri="{909E8E84-426E-40DD-AFC4-6F175D3DCCD1}">
                <a14:hiddenFill xmlns:a14="http://schemas.microsoft.com/office/drawing/2010/main">
                  <a:noFill/>
                </a14:hiddenFill>
              </a:ext>
            </a:extLst>
          </p:spPr>
          <p:txBody>
            <a:bodyPr wrap="none" anchor="ctr"/>
            <a:lstStyle/>
            <a:p>
              <a:endParaRPr lang="en-US"/>
            </a:p>
          </p:txBody>
        </p:sp>
        <p:sp>
          <p:nvSpPr>
            <p:cNvPr id="9241" name="Text Box 57"/>
            <p:cNvSpPr txBox="1">
              <a:spLocks noChangeArrowheads="1"/>
            </p:cNvSpPr>
            <p:nvPr/>
          </p:nvSpPr>
          <p:spPr bwMode="auto">
            <a:xfrm>
              <a:off x="3651" y="3498"/>
              <a:ext cx="99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spcBef>
                  <a:spcPct val="50000"/>
                </a:spcBef>
              </a:pPr>
              <a:r>
                <a:rPr lang="en-US" altLang="en-US" sz="2000">
                  <a:solidFill>
                    <a:srgbClr val="CC3300"/>
                  </a:solidFill>
                  <a:latin typeface="Tahoma" panose="020B0604030504040204" pitchFamily="34" charset="0"/>
                  <a:ea typeface="Arial Unicode MS" pitchFamily="34" charset="-128"/>
                  <a:cs typeface="Tahoma" panose="020B0604030504040204" pitchFamily="34" charset="0"/>
                </a:rPr>
                <a:t>± 1 %</a:t>
              </a:r>
            </a:p>
          </p:txBody>
        </p:sp>
      </p:grpSp>
      <p:sp>
        <p:nvSpPr>
          <p:cNvPr id="9219" name="Rectangle 5"/>
          <p:cNvSpPr txBox="1">
            <a:spLocks noChangeArrowheads="1"/>
          </p:cNvSpPr>
          <p:nvPr/>
        </p:nvSpPr>
        <p:spPr bwMode="auto">
          <a:xfrm>
            <a:off x="4538663" y="53976"/>
            <a:ext cx="610235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25488" indent="-725488"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a:r>
              <a:rPr lang="en-US" altLang="en-US">
                <a:solidFill>
                  <a:schemeClr val="tx2"/>
                </a:solidFill>
                <a:latin typeface="Century Gothic" panose="020B0502020202020204" pitchFamily="34" charset="0"/>
                <a:ea typeface="Arial Unicode MS" pitchFamily="34" charset="-128"/>
              </a:rPr>
              <a:t>Beton Normal</a:t>
            </a:r>
            <a:endParaRPr lang="en-US" altLang="en-US">
              <a:solidFill>
                <a:srgbClr val="FF0000"/>
              </a:solidFill>
              <a:latin typeface="Century Gothic" panose="020B0502020202020204" pitchFamily="34" charset="0"/>
              <a:ea typeface="Arial Unicode MS" pitchFamily="34" charset="-128"/>
            </a:endParaRPr>
          </a:p>
        </p:txBody>
      </p:sp>
    </p:spTree>
    <p:extLst>
      <p:ext uri="{BB962C8B-B14F-4D97-AF65-F5344CB8AC3E}">
        <p14:creationId xmlns:p14="http://schemas.microsoft.com/office/powerpoint/2010/main" val="3240817639"/>
      </p:ext>
    </p:extLst>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42" name="Group 3"/>
          <p:cNvGrpSpPr>
            <a:grpSpLocks/>
          </p:cNvGrpSpPr>
          <p:nvPr/>
        </p:nvGrpSpPr>
        <p:grpSpPr bwMode="auto">
          <a:xfrm>
            <a:off x="2566988" y="1628775"/>
            <a:ext cx="7416800" cy="4249738"/>
            <a:chOff x="657" y="1071"/>
            <a:chExt cx="4672" cy="2677"/>
          </a:xfrm>
        </p:grpSpPr>
        <p:sp>
          <p:nvSpPr>
            <p:cNvPr id="10244" name="Text Box 4"/>
            <p:cNvSpPr txBox="1">
              <a:spLocks noChangeArrowheads="1"/>
            </p:cNvSpPr>
            <p:nvPr/>
          </p:nvSpPr>
          <p:spPr bwMode="auto">
            <a:xfrm>
              <a:off x="4332" y="1344"/>
              <a:ext cx="997"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spcBef>
                  <a:spcPct val="50000"/>
                </a:spcBef>
              </a:pPr>
              <a:r>
                <a:rPr lang="en-US" altLang="en-US" sz="1600" i="1">
                  <a:solidFill>
                    <a:srgbClr val="333300"/>
                  </a:solidFill>
                  <a:latin typeface="Tahoma" panose="020B0604030504040204" pitchFamily="34" charset="0"/>
                  <a:ea typeface="Arial Unicode MS" pitchFamily="34" charset="-128"/>
                </a:rPr>
                <a:t>ADMIXTURE</a:t>
              </a:r>
            </a:p>
          </p:txBody>
        </p:sp>
        <p:sp>
          <p:nvSpPr>
            <p:cNvPr id="10245" name="Rectangle 5"/>
            <p:cNvSpPr>
              <a:spLocks noChangeArrowheads="1"/>
            </p:cNvSpPr>
            <p:nvPr/>
          </p:nvSpPr>
          <p:spPr bwMode="auto">
            <a:xfrm>
              <a:off x="657" y="1071"/>
              <a:ext cx="817" cy="409"/>
            </a:xfrm>
            <a:prstGeom prst="rect">
              <a:avLst/>
            </a:prstGeom>
            <a:noFill/>
            <a:ln w="9525" cap="sq">
              <a:solidFill>
                <a:srgbClr val="3333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10246" name="Rectangle 6"/>
            <p:cNvSpPr>
              <a:spLocks noChangeArrowheads="1"/>
            </p:cNvSpPr>
            <p:nvPr/>
          </p:nvSpPr>
          <p:spPr bwMode="auto">
            <a:xfrm>
              <a:off x="657" y="1480"/>
              <a:ext cx="817" cy="545"/>
            </a:xfrm>
            <a:prstGeom prst="rect">
              <a:avLst/>
            </a:prstGeom>
            <a:solidFill>
              <a:schemeClr val="bg1">
                <a:lumMod val="85000"/>
              </a:schemeClr>
            </a:solidFill>
            <a:ln w="9525" cap="sq">
              <a:solidFill>
                <a:srgbClr val="333300"/>
              </a:solidFill>
              <a:miter lim="800000"/>
              <a:headEnd type="none" w="sm" len="sm"/>
              <a:tailEnd type="none" w="sm" len="sm"/>
            </a:ln>
            <a:effectLst/>
            <a:extLst/>
          </p:spPr>
          <p:txBody>
            <a:bodyPr wrap="none" anchor="ctr"/>
            <a:lstStyle/>
            <a:p>
              <a:pPr>
                <a:defRPr/>
              </a:pPr>
              <a:endParaRPr lang="en-US">
                <a:latin typeface="Arial" charset="0"/>
                <a:cs typeface="Angsana New" pitchFamily="18" charset="-34"/>
              </a:endParaRPr>
            </a:p>
          </p:txBody>
        </p:sp>
        <p:sp>
          <p:nvSpPr>
            <p:cNvPr id="10247" name="Rectangle 7" descr="75%"/>
            <p:cNvSpPr>
              <a:spLocks noChangeArrowheads="1"/>
            </p:cNvSpPr>
            <p:nvPr/>
          </p:nvSpPr>
          <p:spPr bwMode="auto">
            <a:xfrm>
              <a:off x="657" y="2024"/>
              <a:ext cx="817" cy="726"/>
            </a:xfrm>
            <a:prstGeom prst="rect">
              <a:avLst/>
            </a:prstGeom>
            <a:blipFill dpi="0" rotWithShape="1">
              <a:blip r:embed="rId3"/>
              <a:srcRect/>
              <a:tile tx="0" ty="0" sx="100000" sy="100000" flip="none" algn="tl"/>
            </a:blipFill>
            <a:ln w="9525" cap="sq">
              <a:solidFill>
                <a:srgbClr val="333300"/>
              </a:solidFill>
              <a:miter lim="800000"/>
              <a:headEnd type="none" w="sm" len="sm"/>
              <a:tailEnd type="none" w="sm" len="sm"/>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10248" name="Rectangle 8" descr="Large confetti"/>
            <p:cNvSpPr>
              <a:spLocks noChangeArrowheads="1"/>
            </p:cNvSpPr>
            <p:nvPr/>
          </p:nvSpPr>
          <p:spPr bwMode="auto">
            <a:xfrm>
              <a:off x="657" y="2750"/>
              <a:ext cx="817" cy="862"/>
            </a:xfrm>
            <a:prstGeom prst="rect">
              <a:avLst/>
            </a:prstGeom>
            <a:blipFill dpi="0" rotWithShape="1">
              <a:blip r:embed="rId4"/>
              <a:srcRect/>
              <a:tile tx="0" ty="0" sx="100000" sy="100000" flip="none" algn="tl"/>
            </a:blipFill>
            <a:ln w="12700" cap="sq">
              <a:solidFill>
                <a:srgbClr val="333300"/>
              </a:solidFill>
              <a:miter lim="800000"/>
              <a:headEnd type="none" w="sm" len="sm"/>
              <a:tailEnd type="none" w="sm" len="sm"/>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10249" name="Text Box 9"/>
            <p:cNvSpPr txBox="1">
              <a:spLocks noChangeArrowheads="1"/>
            </p:cNvSpPr>
            <p:nvPr/>
          </p:nvSpPr>
          <p:spPr bwMode="auto">
            <a:xfrm>
              <a:off x="1610" y="1117"/>
              <a:ext cx="590"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spcBef>
                  <a:spcPct val="50000"/>
                </a:spcBef>
              </a:pPr>
              <a:r>
                <a:rPr lang="en-US" altLang="en-US" sz="2000">
                  <a:solidFill>
                    <a:srgbClr val="333300"/>
                  </a:solidFill>
                  <a:latin typeface="Tahoma" panose="020B0604030504040204" pitchFamily="34" charset="0"/>
                  <a:ea typeface="Arial Unicode MS" pitchFamily="34" charset="-128"/>
                </a:rPr>
                <a:t>AIR</a:t>
              </a:r>
            </a:p>
          </p:txBody>
        </p:sp>
        <p:sp>
          <p:nvSpPr>
            <p:cNvPr id="10250" name="Text Box 10"/>
            <p:cNvSpPr txBox="1">
              <a:spLocks noChangeArrowheads="1"/>
            </p:cNvSpPr>
            <p:nvPr/>
          </p:nvSpPr>
          <p:spPr bwMode="auto">
            <a:xfrm>
              <a:off x="1610" y="1616"/>
              <a:ext cx="862" cy="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spcBef>
                  <a:spcPct val="50000"/>
                </a:spcBef>
              </a:pPr>
              <a:r>
                <a:rPr lang="en-US" altLang="en-US" sz="2000">
                  <a:solidFill>
                    <a:srgbClr val="333300"/>
                  </a:solidFill>
                  <a:latin typeface="Tahoma" panose="020B0604030504040204" pitchFamily="34" charset="0"/>
                  <a:ea typeface="Arial Unicode MS" pitchFamily="34" charset="-128"/>
                </a:rPr>
                <a:t>SEMEN + FLY ASH</a:t>
              </a:r>
            </a:p>
          </p:txBody>
        </p:sp>
        <p:sp>
          <p:nvSpPr>
            <p:cNvPr id="10251" name="Text Box 11"/>
            <p:cNvSpPr txBox="1">
              <a:spLocks noChangeArrowheads="1"/>
            </p:cNvSpPr>
            <p:nvPr/>
          </p:nvSpPr>
          <p:spPr bwMode="auto">
            <a:xfrm>
              <a:off x="3651" y="1117"/>
              <a:ext cx="86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spcBef>
                  <a:spcPct val="50000"/>
                </a:spcBef>
              </a:pPr>
              <a:r>
                <a:rPr lang="en-US" altLang="en-US" sz="2000">
                  <a:solidFill>
                    <a:srgbClr val="CC3300"/>
                  </a:solidFill>
                  <a:latin typeface="Tahoma" panose="020B0604030504040204" pitchFamily="34" charset="0"/>
                  <a:ea typeface="Arial Unicode MS" pitchFamily="34" charset="-128"/>
                  <a:cs typeface="Tahoma" panose="020B0604030504040204" pitchFamily="34" charset="0"/>
                </a:rPr>
                <a:t>± 9 %</a:t>
              </a:r>
            </a:p>
          </p:txBody>
        </p:sp>
        <p:sp>
          <p:nvSpPr>
            <p:cNvPr id="10252" name="Text Box 12"/>
            <p:cNvSpPr txBox="1">
              <a:spLocks noChangeArrowheads="1"/>
            </p:cNvSpPr>
            <p:nvPr/>
          </p:nvSpPr>
          <p:spPr bwMode="auto">
            <a:xfrm>
              <a:off x="3651" y="2296"/>
              <a:ext cx="997"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spcBef>
                  <a:spcPct val="50000"/>
                </a:spcBef>
              </a:pPr>
              <a:r>
                <a:rPr lang="en-US" altLang="en-US" sz="2000">
                  <a:solidFill>
                    <a:srgbClr val="CC3300"/>
                  </a:solidFill>
                  <a:latin typeface="Tahoma" panose="020B0604030504040204" pitchFamily="34" charset="0"/>
                  <a:ea typeface="Arial Unicode MS" pitchFamily="34" charset="-128"/>
                  <a:cs typeface="Tahoma" panose="020B0604030504040204" pitchFamily="34" charset="0"/>
                </a:rPr>
                <a:t>± 30 %</a:t>
              </a:r>
            </a:p>
          </p:txBody>
        </p:sp>
        <p:sp>
          <p:nvSpPr>
            <p:cNvPr id="10253" name="Text Box 13"/>
            <p:cNvSpPr txBox="1">
              <a:spLocks noChangeArrowheads="1"/>
            </p:cNvSpPr>
            <p:nvPr/>
          </p:nvSpPr>
          <p:spPr bwMode="auto">
            <a:xfrm>
              <a:off x="1610" y="2296"/>
              <a:ext cx="1497"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spcBef>
                  <a:spcPct val="50000"/>
                </a:spcBef>
              </a:pPr>
              <a:r>
                <a:rPr lang="en-US" altLang="en-US" sz="2000">
                  <a:solidFill>
                    <a:srgbClr val="333300"/>
                  </a:solidFill>
                  <a:latin typeface="Tahoma" panose="020B0604030504040204" pitchFamily="34" charset="0"/>
                  <a:ea typeface="Arial Unicode MS" pitchFamily="34" charset="-128"/>
                </a:rPr>
                <a:t>AGG. HALUS</a:t>
              </a:r>
            </a:p>
          </p:txBody>
        </p:sp>
        <p:sp>
          <p:nvSpPr>
            <p:cNvPr id="10254" name="Text Box 14"/>
            <p:cNvSpPr txBox="1">
              <a:spLocks noChangeArrowheads="1"/>
            </p:cNvSpPr>
            <p:nvPr/>
          </p:nvSpPr>
          <p:spPr bwMode="auto">
            <a:xfrm>
              <a:off x="1610" y="3113"/>
              <a:ext cx="154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spcBef>
                  <a:spcPct val="50000"/>
                </a:spcBef>
              </a:pPr>
              <a:r>
                <a:rPr lang="en-US" altLang="en-US" sz="2000">
                  <a:solidFill>
                    <a:srgbClr val="333300"/>
                  </a:solidFill>
                  <a:latin typeface="Tahoma" panose="020B0604030504040204" pitchFamily="34" charset="0"/>
                  <a:ea typeface="Arial Unicode MS" pitchFamily="34" charset="-128"/>
                </a:rPr>
                <a:t>AGG. KASAR</a:t>
              </a:r>
            </a:p>
          </p:txBody>
        </p:sp>
        <p:sp>
          <p:nvSpPr>
            <p:cNvPr id="10255" name="Text Box 15"/>
            <p:cNvSpPr txBox="1">
              <a:spLocks noChangeArrowheads="1"/>
            </p:cNvSpPr>
            <p:nvPr/>
          </p:nvSpPr>
          <p:spPr bwMode="auto">
            <a:xfrm>
              <a:off x="3651" y="3113"/>
              <a:ext cx="99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spcBef>
                  <a:spcPct val="50000"/>
                </a:spcBef>
              </a:pPr>
              <a:r>
                <a:rPr lang="en-US" altLang="en-US" sz="2000">
                  <a:solidFill>
                    <a:srgbClr val="CC3300"/>
                  </a:solidFill>
                  <a:latin typeface="Tahoma" panose="020B0604030504040204" pitchFamily="34" charset="0"/>
                  <a:ea typeface="Arial Unicode MS" pitchFamily="34" charset="-128"/>
                  <a:cs typeface="Tahoma" panose="020B0604030504040204" pitchFamily="34" charset="0"/>
                </a:rPr>
                <a:t>± 40 %</a:t>
              </a:r>
            </a:p>
          </p:txBody>
        </p:sp>
        <p:sp>
          <p:nvSpPr>
            <p:cNvPr id="10256" name="Text Box 16"/>
            <p:cNvSpPr txBox="1">
              <a:spLocks noChangeArrowheads="1"/>
            </p:cNvSpPr>
            <p:nvPr/>
          </p:nvSpPr>
          <p:spPr bwMode="auto">
            <a:xfrm>
              <a:off x="3651" y="1570"/>
              <a:ext cx="86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spcBef>
                  <a:spcPct val="50000"/>
                </a:spcBef>
              </a:pPr>
              <a:r>
                <a:rPr lang="en-US" altLang="en-US" sz="2000">
                  <a:solidFill>
                    <a:srgbClr val="CC3300"/>
                  </a:solidFill>
                  <a:latin typeface="Tahoma" panose="020B0604030504040204" pitchFamily="34" charset="0"/>
                  <a:ea typeface="Arial Unicode MS" pitchFamily="34" charset="-128"/>
                  <a:cs typeface="Tahoma" panose="020B0604030504040204" pitchFamily="34" charset="0"/>
                </a:rPr>
                <a:t>± 20 %</a:t>
              </a:r>
            </a:p>
          </p:txBody>
        </p:sp>
        <p:sp>
          <p:nvSpPr>
            <p:cNvPr id="10257" name="Line 17"/>
            <p:cNvSpPr>
              <a:spLocks noChangeShapeType="1"/>
            </p:cNvSpPr>
            <p:nvPr/>
          </p:nvSpPr>
          <p:spPr bwMode="auto">
            <a:xfrm>
              <a:off x="2789" y="3249"/>
              <a:ext cx="817" cy="0"/>
            </a:xfrm>
            <a:prstGeom prst="line">
              <a:avLst/>
            </a:prstGeom>
            <a:noFill/>
            <a:ln w="19050" cap="sq">
              <a:solidFill>
                <a:srgbClr val="333300"/>
              </a:solidFill>
              <a:round/>
              <a:headEnd type="none" w="sm" len="sm"/>
              <a:tailEnd type="stealth" w="lg" len="lg"/>
            </a:ln>
            <a:extLst>
              <a:ext uri="{909E8E84-426E-40DD-AFC4-6F175D3DCCD1}">
                <a14:hiddenFill xmlns:a14="http://schemas.microsoft.com/office/drawing/2010/main">
                  <a:noFill/>
                </a14:hiddenFill>
              </a:ext>
            </a:extLst>
          </p:spPr>
          <p:txBody>
            <a:bodyPr wrap="none" anchor="ctr"/>
            <a:lstStyle/>
            <a:p>
              <a:endParaRPr lang="en-US"/>
            </a:p>
          </p:txBody>
        </p:sp>
        <p:sp>
          <p:nvSpPr>
            <p:cNvPr id="10258" name="Line 18"/>
            <p:cNvSpPr>
              <a:spLocks noChangeShapeType="1"/>
            </p:cNvSpPr>
            <p:nvPr/>
          </p:nvSpPr>
          <p:spPr bwMode="auto">
            <a:xfrm>
              <a:off x="2789" y="2432"/>
              <a:ext cx="817" cy="0"/>
            </a:xfrm>
            <a:prstGeom prst="line">
              <a:avLst/>
            </a:prstGeom>
            <a:noFill/>
            <a:ln w="19050" cap="sq">
              <a:solidFill>
                <a:srgbClr val="333300"/>
              </a:solidFill>
              <a:round/>
              <a:headEnd type="none" w="sm" len="sm"/>
              <a:tailEnd type="stealth" w="lg" len="lg"/>
            </a:ln>
            <a:extLst>
              <a:ext uri="{909E8E84-426E-40DD-AFC4-6F175D3DCCD1}">
                <a14:hiddenFill xmlns:a14="http://schemas.microsoft.com/office/drawing/2010/main">
                  <a:noFill/>
                </a14:hiddenFill>
              </a:ext>
            </a:extLst>
          </p:spPr>
          <p:txBody>
            <a:bodyPr wrap="none" anchor="ctr"/>
            <a:lstStyle/>
            <a:p>
              <a:endParaRPr lang="en-US"/>
            </a:p>
          </p:txBody>
        </p:sp>
        <p:sp>
          <p:nvSpPr>
            <p:cNvPr id="10259" name="Line 19"/>
            <p:cNvSpPr>
              <a:spLocks noChangeShapeType="1"/>
            </p:cNvSpPr>
            <p:nvPr/>
          </p:nvSpPr>
          <p:spPr bwMode="auto">
            <a:xfrm>
              <a:off x="2789" y="1706"/>
              <a:ext cx="817" cy="0"/>
            </a:xfrm>
            <a:prstGeom prst="line">
              <a:avLst/>
            </a:prstGeom>
            <a:noFill/>
            <a:ln w="19050" cap="sq">
              <a:solidFill>
                <a:srgbClr val="333300"/>
              </a:solidFill>
              <a:round/>
              <a:headEnd type="none" w="sm" len="sm"/>
              <a:tailEnd type="stealth" w="lg" len="lg"/>
            </a:ln>
            <a:extLst>
              <a:ext uri="{909E8E84-426E-40DD-AFC4-6F175D3DCCD1}">
                <a14:hiddenFill xmlns:a14="http://schemas.microsoft.com/office/drawing/2010/main">
                  <a:noFill/>
                </a14:hiddenFill>
              </a:ext>
            </a:extLst>
          </p:spPr>
          <p:txBody>
            <a:bodyPr wrap="none" anchor="ctr"/>
            <a:lstStyle/>
            <a:p>
              <a:endParaRPr lang="en-US"/>
            </a:p>
          </p:txBody>
        </p:sp>
        <p:sp>
          <p:nvSpPr>
            <p:cNvPr id="10260" name="Line 20"/>
            <p:cNvSpPr>
              <a:spLocks noChangeShapeType="1"/>
            </p:cNvSpPr>
            <p:nvPr/>
          </p:nvSpPr>
          <p:spPr bwMode="auto">
            <a:xfrm>
              <a:off x="2789" y="1253"/>
              <a:ext cx="817" cy="0"/>
            </a:xfrm>
            <a:prstGeom prst="line">
              <a:avLst/>
            </a:prstGeom>
            <a:noFill/>
            <a:ln w="19050" cap="sq">
              <a:solidFill>
                <a:srgbClr val="333300"/>
              </a:solidFill>
              <a:round/>
              <a:headEnd type="none" w="sm" len="sm"/>
              <a:tailEnd type="stealth" w="lg" len="lg"/>
            </a:ln>
            <a:extLst>
              <a:ext uri="{909E8E84-426E-40DD-AFC4-6F175D3DCCD1}">
                <a14:hiddenFill xmlns:a14="http://schemas.microsoft.com/office/drawing/2010/main">
                  <a:noFill/>
                </a14:hiddenFill>
              </a:ext>
            </a:extLst>
          </p:spPr>
          <p:txBody>
            <a:bodyPr wrap="none" anchor="ctr"/>
            <a:lstStyle/>
            <a:p>
              <a:endParaRPr lang="en-US"/>
            </a:p>
          </p:txBody>
        </p:sp>
        <p:sp>
          <p:nvSpPr>
            <p:cNvPr id="10261" name="Line 21"/>
            <p:cNvSpPr>
              <a:spLocks noChangeShapeType="1"/>
            </p:cNvSpPr>
            <p:nvPr/>
          </p:nvSpPr>
          <p:spPr bwMode="auto">
            <a:xfrm>
              <a:off x="2925" y="1480"/>
              <a:ext cx="1360" cy="0"/>
            </a:xfrm>
            <a:prstGeom prst="line">
              <a:avLst/>
            </a:prstGeom>
            <a:noFill/>
            <a:ln w="19050">
              <a:solidFill>
                <a:srgbClr val="333300"/>
              </a:solidFill>
              <a:prstDash val="dashDot"/>
              <a:round/>
              <a:headEnd type="none" w="sm" len="sm"/>
              <a:tailEnd type="stealth" w="lg" len="lg"/>
            </a:ln>
            <a:extLst>
              <a:ext uri="{909E8E84-426E-40DD-AFC4-6F175D3DCCD1}">
                <a14:hiddenFill xmlns:a14="http://schemas.microsoft.com/office/drawing/2010/main">
                  <a:noFill/>
                </a14:hiddenFill>
              </a:ext>
            </a:extLst>
          </p:spPr>
          <p:txBody>
            <a:bodyPr wrap="none" anchor="ctr"/>
            <a:lstStyle/>
            <a:p>
              <a:endParaRPr lang="en-US"/>
            </a:p>
          </p:txBody>
        </p:sp>
        <p:sp>
          <p:nvSpPr>
            <p:cNvPr id="10262" name="Rectangle 22"/>
            <p:cNvSpPr>
              <a:spLocks noChangeArrowheads="1"/>
            </p:cNvSpPr>
            <p:nvPr/>
          </p:nvSpPr>
          <p:spPr bwMode="auto">
            <a:xfrm>
              <a:off x="657" y="3612"/>
              <a:ext cx="817" cy="90"/>
            </a:xfrm>
            <a:prstGeom prst="rect">
              <a:avLst/>
            </a:prstGeom>
            <a:noFill/>
            <a:ln w="9525" cap="sq">
              <a:solidFill>
                <a:srgbClr val="3333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10263" name="Text Box 23"/>
            <p:cNvSpPr txBox="1">
              <a:spLocks noChangeArrowheads="1"/>
            </p:cNvSpPr>
            <p:nvPr/>
          </p:nvSpPr>
          <p:spPr bwMode="auto">
            <a:xfrm>
              <a:off x="1610" y="3498"/>
              <a:ext cx="86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spcBef>
                  <a:spcPct val="50000"/>
                </a:spcBef>
              </a:pPr>
              <a:r>
                <a:rPr lang="en-US" altLang="en-US" sz="2000">
                  <a:solidFill>
                    <a:srgbClr val="333300"/>
                  </a:solidFill>
                  <a:latin typeface="Tahoma" panose="020B0604030504040204" pitchFamily="34" charset="0"/>
                  <a:ea typeface="Arial Unicode MS" pitchFamily="34" charset="-128"/>
                </a:rPr>
                <a:t>UDARA</a:t>
              </a:r>
            </a:p>
          </p:txBody>
        </p:sp>
        <p:sp>
          <p:nvSpPr>
            <p:cNvPr id="10264" name="Line 24"/>
            <p:cNvSpPr>
              <a:spLocks noChangeShapeType="1"/>
            </p:cNvSpPr>
            <p:nvPr/>
          </p:nvSpPr>
          <p:spPr bwMode="auto">
            <a:xfrm>
              <a:off x="2789" y="3657"/>
              <a:ext cx="817" cy="0"/>
            </a:xfrm>
            <a:prstGeom prst="line">
              <a:avLst/>
            </a:prstGeom>
            <a:noFill/>
            <a:ln w="19050" cap="sq">
              <a:solidFill>
                <a:srgbClr val="333300"/>
              </a:solidFill>
              <a:round/>
              <a:headEnd type="none" w="sm" len="sm"/>
              <a:tailEnd type="stealth" w="lg" len="lg"/>
            </a:ln>
            <a:extLst>
              <a:ext uri="{909E8E84-426E-40DD-AFC4-6F175D3DCCD1}">
                <a14:hiddenFill xmlns:a14="http://schemas.microsoft.com/office/drawing/2010/main">
                  <a:noFill/>
                </a14:hiddenFill>
              </a:ext>
            </a:extLst>
          </p:spPr>
          <p:txBody>
            <a:bodyPr wrap="none" anchor="ctr"/>
            <a:lstStyle/>
            <a:p>
              <a:endParaRPr lang="en-US"/>
            </a:p>
          </p:txBody>
        </p:sp>
        <p:sp>
          <p:nvSpPr>
            <p:cNvPr id="10265" name="Text Box 25"/>
            <p:cNvSpPr txBox="1">
              <a:spLocks noChangeArrowheads="1"/>
            </p:cNvSpPr>
            <p:nvPr/>
          </p:nvSpPr>
          <p:spPr bwMode="auto">
            <a:xfrm>
              <a:off x="3651" y="3498"/>
              <a:ext cx="99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sq">
                  <a:solidFill>
                    <a:srgbClr val="000000"/>
                  </a:solidFill>
                  <a:miter lim="800000"/>
                  <a:headEnd type="none" w="sm" len="sm"/>
                  <a:tailEnd type="none" w="sm" len="sm"/>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spcBef>
                  <a:spcPct val="50000"/>
                </a:spcBef>
              </a:pPr>
              <a:r>
                <a:rPr lang="en-US" altLang="en-US" sz="2000">
                  <a:solidFill>
                    <a:srgbClr val="CC3300"/>
                  </a:solidFill>
                  <a:latin typeface="Tahoma" panose="020B0604030504040204" pitchFamily="34" charset="0"/>
                  <a:ea typeface="Arial Unicode MS" pitchFamily="34" charset="-128"/>
                  <a:cs typeface="Tahoma" panose="020B0604030504040204" pitchFamily="34" charset="0"/>
                </a:rPr>
                <a:t>± 1 %</a:t>
              </a:r>
            </a:p>
          </p:txBody>
        </p:sp>
      </p:grpSp>
      <p:sp>
        <p:nvSpPr>
          <p:cNvPr id="10243" name="Rectangle 5"/>
          <p:cNvSpPr txBox="1">
            <a:spLocks noChangeArrowheads="1"/>
          </p:cNvSpPr>
          <p:nvPr/>
        </p:nvSpPr>
        <p:spPr bwMode="auto">
          <a:xfrm>
            <a:off x="4538663" y="53976"/>
            <a:ext cx="610235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25488" indent="-725488"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a:r>
              <a:rPr lang="en-US" altLang="en-US">
                <a:solidFill>
                  <a:schemeClr val="tx2"/>
                </a:solidFill>
                <a:latin typeface="Century Gothic" panose="020B0502020202020204" pitchFamily="34" charset="0"/>
                <a:ea typeface="Arial Unicode MS" pitchFamily="34" charset="-128"/>
              </a:rPr>
              <a:t>Beton menggunakan Fly Ash</a:t>
            </a:r>
            <a:endParaRPr lang="en-US" altLang="en-US">
              <a:solidFill>
                <a:srgbClr val="FF0000"/>
              </a:solidFill>
              <a:latin typeface="Century Gothic" panose="020B0502020202020204" pitchFamily="34" charset="0"/>
              <a:ea typeface="Arial Unicode MS" pitchFamily="34" charset="-128"/>
            </a:endParaRPr>
          </a:p>
        </p:txBody>
      </p:sp>
    </p:spTree>
    <p:extLst>
      <p:ext uri="{BB962C8B-B14F-4D97-AF65-F5344CB8AC3E}">
        <p14:creationId xmlns:p14="http://schemas.microsoft.com/office/powerpoint/2010/main" val="25933160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1866900" y="1412876"/>
            <a:ext cx="6553200" cy="2016125"/>
          </a:xfrm>
          <a:prstGeom prst="rect">
            <a:avLst/>
          </a:prstGeom>
          <a:solidFill>
            <a:srgbClr val="99FF33"/>
          </a:solidFill>
          <a:ln w="9525">
            <a:solidFill>
              <a:srgbClr val="000000"/>
            </a:solidFill>
            <a:miter lim="800000"/>
            <a:headEnd/>
            <a:tailEnd/>
          </a:ln>
        </p:spPr>
        <p:txBody>
          <a:bodyPr/>
          <a:lstStyle>
            <a:lvl1pPr marL="342900" indent="-342900"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spcBef>
                <a:spcPct val="20000"/>
              </a:spcBef>
              <a:buClr>
                <a:srgbClr val="333300"/>
              </a:buClr>
              <a:buFont typeface="Wingdings" panose="05000000000000000000" pitchFamily="2" charset="2"/>
              <a:buNone/>
            </a:pPr>
            <a:r>
              <a:rPr lang="en-US" altLang="en-US" sz="2000" b="1">
                <a:solidFill>
                  <a:srgbClr val="003399"/>
                </a:solidFill>
                <a:latin typeface="Trebuchet MS" panose="020B0603020202020204" pitchFamily="34" charset="0"/>
                <a:ea typeface="Arial Unicode MS" pitchFamily="34" charset="-128"/>
              </a:rPr>
              <a:t>+ Kuat tekannya tinggi</a:t>
            </a:r>
          </a:p>
          <a:p>
            <a:pPr>
              <a:spcBef>
                <a:spcPct val="20000"/>
              </a:spcBef>
              <a:buClr>
                <a:srgbClr val="333300"/>
              </a:buClr>
              <a:buFont typeface="Wingdings" panose="05000000000000000000" pitchFamily="2" charset="2"/>
              <a:buNone/>
            </a:pPr>
            <a:r>
              <a:rPr lang="en-US" altLang="en-US" sz="2000" b="1">
                <a:solidFill>
                  <a:srgbClr val="003399"/>
                </a:solidFill>
                <a:latin typeface="Trebuchet MS" panose="020B0603020202020204" pitchFamily="34" charset="0"/>
                <a:ea typeface="Arial Unicode MS" pitchFamily="34" charset="-128"/>
              </a:rPr>
              <a:t>+ Bahan mudah didapat</a:t>
            </a:r>
          </a:p>
          <a:p>
            <a:pPr>
              <a:spcBef>
                <a:spcPct val="20000"/>
              </a:spcBef>
              <a:buClr>
                <a:srgbClr val="333300"/>
              </a:buClr>
              <a:buFont typeface="Wingdings" panose="05000000000000000000" pitchFamily="2" charset="2"/>
              <a:buNone/>
            </a:pPr>
            <a:r>
              <a:rPr lang="en-US" altLang="en-US" sz="2000" b="1">
                <a:solidFill>
                  <a:srgbClr val="003399"/>
                </a:solidFill>
                <a:latin typeface="Trebuchet MS" panose="020B0603020202020204" pitchFamily="34" charset="0"/>
                <a:ea typeface="Arial Unicode MS" pitchFamily="34" charset="-128"/>
              </a:rPr>
              <a:t>+ Mudah dibentuk sesuai keinginan</a:t>
            </a:r>
          </a:p>
          <a:p>
            <a:pPr>
              <a:spcBef>
                <a:spcPct val="20000"/>
              </a:spcBef>
              <a:buClr>
                <a:srgbClr val="333300"/>
              </a:buClr>
              <a:buFont typeface="Wingdings" panose="05000000000000000000" pitchFamily="2" charset="2"/>
              <a:buNone/>
            </a:pPr>
            <a:r>
              <a:rPr lang="en-US" altLang="en-US" sz="2000" b="1">
                <a:solidFill>
                  <a:srgbClr val="003399"/>
                </a:solidFill>
                <a:latin typeface="Trebuchet MS" panose="020B0603020202020204" pitchFamily="34" charset="0"/>
                <a:ea typeface="Arial Unicode MS" pitchFamily="34" charset="-128"/>
              </a:rPr>
              <a:t>+ Lebih ekonomis &amp; pemeliharan mudah</a:t>
            </a:r>
          </a:p>
          <a:p>
            <a:pPr>
              <a:spcBef>
                <a:spcPct val="20000"/>
              </a:spcBef>
              <a:buClr>
                <a:srgbClr val="333300"/>
              </a:buClr>
              <a:buFont typeface="Wingdings" panose="05000000000000000000" pitchFamily="2" charset="2"/>
              <a:buNone/>
            </a:pPr>
            <a:r>
              <a:rPr lang="en-US" altLang="en-US" sz="2000" b="1">
                <a:solidFill>
                  <a:srgbClr val="003399"/>
                </a:solidFill>
                <a:latin typeface="Trebuchet MS" panose="020B0603020202020204" pitchFamily="34" charset="0"/>
                <a:ea typeface="Arial Unicode MS" pitchFamily="34" charset="-128"/>
              </a:rPr>
              <a:t>+ Ketahanan (durability) yg lebih baik</a:t>
            </a:r>
          </a:p>
        </p:txBody>
      </p:sp>
      <p:sp>
        <p:nvSpPr>
          <p:cNvPr id="11267" name="Rectangle 3"/>
          <p:cNvSpPr>
            <a:spLocks noChangeArrowheads="1"/>
          </p:cNvSpPr>
          <p:nvPr/>
        </p:nvSpPr>
        <p:spPr bwMode="auto">
          <a:xfrm>
            <a:off x="3125788" y="3743325"/>
            <a:ext cx="7200900" cy="2025650"/>
          </a:xfrm>
          <a:prstGeom prst="rect">
            <a:avLst/>
          </a:prstGeom>
          <a:solidFill>
            <a:srgbClr val="FF0000"/>
          </a:solidFill>
          <a:ln w="9525">
            <a:solidFill>
              <a:srgbClr val="000000"/>
            </a:solidFill>
            <a:miter lim="800000"/>
            <a:headEnd/>
            <a:tailEnd/>
          </a:ln>
        </p:spPr>
        <p:txBody>
          <a:bodyPr/>
          <a:lstStyle>
            <a:lvl1pPr marL="342900" indent="-342900"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spcBef>
                <a:spcPct val="20000"/>
              </a:spcBef>
              <a:buClr>
                <a:srgbClr val="000000"/>
              </a:buClr>
              <a:buFont typeface="Wingdings" panose="05000000000000000000" pitchFamily="2" charset="2"/>
              <a:buNone/>
            </a:pPr>
            <a:r>
              <a:rPr lang="en-US" altLang="en-US" sz="2000" b="1">
                <a:solidFill>
                  <a:schemeClr val="bg1"/>
                </a:solidFill>
                <a:latin typeface="Trebuchet MS" panose="020B0603020202020204" pitchFamily="34" charset="0"/>
                <a:ea typeface="Arial Unicode MS" pitchFamily="34" charset="-128"/>
              </a:rPr>
              <a:t>- Cenderung untuk retak</a:t>
            </a:r>
          </a:p>
          <a:p>
            <a:pPr>
              <a:spcBef>
                <a:spcPct val="20000"/>
              </a:spcBef>
              <a:buClr>
                <a:srgbClr val="000000"/>
              </a:buClr>
              <a:buFont typeface="Wingdings" panose="05000000000000000000" pitchFamily="2" charset="2"/>
              <a:buNone/>
            </a:pPr>
            <a:r>
              <a:rPr lang="en-US" altLang="en-US" sz="2000" b="1">
                <a:solidFill>
                  <a:schemeClr val="bg1"/>
                </a:solidFill>
                <a:latin typeface="Trebuchet MS" panose="020B0603020202020204" pitchFamily="34" charset="0"/>
                <a:ea typeface="Arial Unicode MS" pitchFamily="34" charset="-128"/>
              </a:rPr>
              <a:t>- Berat sendirinya besar</a:t>
            </a:r>
          </a:p>
          <a:p>
            <a:pPr>
              <a:spcBef>
                <a:spcPct val="20000"/>
              </a:spcBef>
              <a:buClr>
                <a:srgbClr val="000000"/>
              </a:buClr>
              <a:buFont typeface="Wingdings" panose="05000000000000000000" pitchFamily="2" charset="2"/>
              <a:buNone/>
            </a:pPr>
            <a:r>
              <a:rPr lang="en-US" altLang="en-US" sz="2000" b="1">
                <a:solidFill>
                  <a:schemeClr val="bg1"/>
                </a:solidFill>
                <a:latin typeface="Trebuchet MS" panose="020B0603020202020204" pitchFamily="34" charset="0"/>
                <a:ea typeface="Arial Unicode MS" pitchFamily="34" charset="-128"/>
              </a:rPr>
              <a:t>- Kualitas tergantung pada sifat bahan &amp;  cara pelaksanaan</a:t>
            </a:r>
          </a:p>
          <a:p>
            <a:pPr>
              <a:spcBef>
                <a:spcPct val="20000"/>
              </a:spcBef>
              <a:buClr>
                <a:srgbClr val="000000"/>
              </a:buClr>
              <a:buFont typeface="Wingdings" panose="05000000000000000000" pitchFamily="2" charset="2"/>
              <a:buNone/>
            </a:pPr>
            <a:r>
              <a:rPr lang="en-US" altLang="en-US" sz="2000" b="1">
                <a:solidFill>
                  <a:schemeClr val="bg1"/>
                </a:solidFill>
                <a:latin typeface="Trebuchet MS" panose="020B0603020202020204" pitchFamily="34" charset="0"/>
                <a:ea typeface="Arial Unicode MS" pitchFamily="34" charset="-128"/>
              </a:rPr>
              <a:t>- Kekuatan tariknya rendah</a:t>
            </a:r>
          </a:p>
          <a:p>
            <a:pPr>
              <a:spcBef>
                <a:spcPct val="20000"/>
              </a:spcBef>
              <a:buClr>
                <a:srgbClr val="000000"/>
              </a:buClr>
              <a:buFont typeface="Wingdings" panose="05000000000000000000" pitchFamily="2" charset="2"/>
              <a:buNone/>
            </a:pPr>
            <a:r>
              <a:rPr lang="en-US" altLang="en-US" sz="2000" b="1">
                <a:solidFill>
                  <a:schemeClr val="bg1"/>
                </a:solidFill>
                <a:latin typeface="Trebuchet MS" panose="020B0603020202020204" pitchFamily="34" charset="0"/>
                <a:ea typeface="Arial Unicode MS" pitchFamily="34" charset="-128"/>
              </a:rPr>
              <a:t>- Kesulitan dalam pembongkaran</a:t>
            </a:r>
          </a:p>
          <a:p>
            <a:pPr>
              <a:spcBef>
                <a:spcPct val="20000"/>
              </a:spcBef>
              <a:buClr>
                <a:srgbClr val="000000"/>
              </a:buClr>
              <a:buFontTx/>
              <a:buChar char="•"/>
            </a:pPr>
            <a:endParaRPr lang="en-US" altLang="en-US" sz="2000" b="1">
              <a:solidFill>
                <a:schemeClr val="bg1"/>
              </a:solidFill>
              <a:latin typeface="Trebuchet MS" panose="020B0603020202020204" pitchFamily="34" charset="0"/>
              <a:ea typeface="Arial Unicode MS" pitchFamily="34" charset="-128"/>
            </a:endParaRPr>
          </a:p>
        </p:txBody>
      </p:sp>
      <p:sp>
        <p:nvSpPr>
          <p:cNvPr id="11268" name="Rectangle 5"/>
          <p:cNvSpPr txBox="1">
            <a:spLocks noChangeArrowheads="1"/>
          </p:cNvSpPr>
          <p:nvPr/>
        </p:nvSpPr>
        <p:spPr bwMode="auto">
          <a:xfrm>
            <a:off x="4538663" y="53976"/>
            <a:ext cx="6102350"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25488" indent="-725488"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a:r>
              <a:rPr lang="en-US" altLang="en-US">
                <a:solidFill>
                  <a:schemeClr val="tx2"/>
                </a:solidFill>
                <a:latin typeface="Century Gothic" panose="020B0502020202020204" pitchFamily="34" charset="0"/>
                <a:ea typeface="Arial Unicode MS" pitchFamily="34" charset="-128"/>
              </a:rPr>
              <a:t>Kelebihan dan Kelemahan Beton</a:t>
            </a:r>
            <a:endParaRPr lang="en-US" altLang="en-US">
              <a:solidFill>
                <a:srgbClr val="FF0000"/>
              </a:solidFill>
              <a:latin typeface="Century Gothic" panose="020B0502020202020204" pitchFamily="34" charset="0"/>
              <a:ea typeface="Arial Unicode MS" pitchFamily="34" charset="-128"/>
            </a:endParaRPr>
          </a:p>
        </p:txBody>
      </p:sp>
    </p:spTree>
    <p:extLst>
      <p:ext uri="{BB962C8B-B14F-4D97-AF65-F5344CB8AC3E}">
        <p14:creationId xmlns:p14="http://schemas.microsoft.com/office/powerpoint/2010/main" val="1782199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Group 2"/>
          <p:cNvGrpSpPr>
            <a:grpSpLocks/>
          </p:cNvGrpSpPr>
          <p:nvPr/>
        </p:nvGrpSpPr>
        <p:grpSpPr bwMode="auto">
          <a:xfrm>
            <a:off x="1992313" y="1412875"/>
            <a:ext cx="8280400" cy="4662488"/>
            <a:chOff x="295" y="890"/>
            <a:chExt cx="5216" cy="2937"/>
          </a:xfrm>
        </p:grpSpPr>
        <p:sp>
          <p:nvSpPr>
            <p:cNvPr id="12292" name="AutoShape 3"/>
            <p:cNvSpPr>
              <a:spLocks noChangeArrowheads="1"/>
            </p:cNvSpPr>
            <p:nvPr/>
          </p:nvSpPr>
          <p:spPr bwMode="auto">
            <a:xfrm>
              <a:off x="1952" y="890"/>
              <a:ext cx="1344" cy="432"/>
            </a:xfrm>
            <a:prstGeom prst="roundRect">
              <a:avLst>
                <a:gd name="adj" fmla="val 16667"/>
              </a:avLst>
            </a:prstGeom>
            <a:noFill/>
            <a:ln w="12700">
              <a:solidFill>
                <a:srgbClr val="3333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800">
                  <a:solidFill>
                    <a:srgbClr val="003399"/>
                  </a:solidFill>
                  <a:latin typeface="Trebuchet MS" panose="020B0603020202020204" pitchFamily="34" charset="0"/>
                  <a:ea typeface="Arial Unicode MS" pitchFamily="34" charset="-128"/>
                </a:rPr>
                <a:t>Process</a:t>
              </a:r>
            </a:p>
          </p:txBody>
        </p:sp>
        <p:sp>
          <p:nvSpPr>
            <p:cNvPr id="12293" name="AutoShape 4"/>
            <p:cNvSpPr>
              <a:spLocks noChangeArrowheads="1"/>
            </p:cNvSpPr>
            <p:nvPr/>
          </p:nvSpPr>
          <p:spPr bwMode="auto">
            <a:xfrm>
              <a:off x="295" y="916"/>
              <a:ext cx="1008" cy="384"/>
            </a:xfrm>
            <a:prstGeom prst="flowChartProcess">
              <a:avLst/>
            </a:prstGeom>
            <a:noFill/>
            <a:ln w="12700">
              <a:solidFill>
                <a:srgbClr val="3333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800">
                  <a:solidFill>
                    <a:srgbClr val="003399"/>
                  </a:solidFill>
                  <a:latin typeface="Trebuchet MS" panose="020B0603020202020204" pitchFamily="34" charset="0"/>
                  <a:ea typeface="Arial Unicode MS" pitchFamily="34" charset="-128"/>
                </a:rPr>
                <a:t>Input</a:t>
              </a:r>
            </a:p>
          </p:txBody>
        </p:sp>
        <p:sp>
          <p:nvSpPr>
            <p:cNvPr id="12294" name="AutoShape 5"/>
            <p:cNvSpPr>
              <a:spLocks noChangeArrowheads="1"/>
            </p:cNvSpPr>
            <p:nvPr/>
          </p:nvSpPr>
          <p:spPr bwMode="auto">
            <a:xfrm>
              <a:off x="3996" y="938"/>
              <a:ext cx="1152" cy="366"/>
            </a:xfrm>
            <a:prstGeom prst="flowChartDocument">
              <a:avLst/>
            </a:prstGeom>
            <a:noFill/>
            <a:ln w="12700">
              <a:solidFill>
                <a:srgbClr val="3333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800">
                  <a:solidFill>
                    <a:srgbClr val="003399"/>
                  </a:solidFill>
                  <a:latin typeface="Trebuchet MS" panose="020B0603020202020204" pitchFamily="34" charset="0"/>
                  <a:ea typeface="Arial Unicode MS" pitchFamily="34" charset="-128"/>
                </a:rPr>
                <a:t>Output</a:t>
              </a:r>
            </a:p>
          </p:txBody>
        </p:sp>
        <p:sp>
          <p:nvSpPr>
            <p:cNvPr id="12295" name="AutoShape 6"/>
            <p:cNvSpPr>
              <a:spLocks noChangeArrowheads="1"/>
            </p:cNvSpPr>
            <p:nvPr/>
          </p:nvSpPr>
          <p:spPr bwMode="blackWhite">
            <a:xfrm>
              <a:off x="1383" y="956"/>
              <a:ext cx="504" cy="318"/>
            </a:xfrm>
            <a:prstGeom prst="rightArrow">
              <a:avLst>
                <a:gd name="adj1" fmla="val 50000"/>
                <a:gd name="adj2" fmla="val 39623"/>
              </a:avLst>
            </a:prstGeom>
            <a:solidFill>
              <a:srgbClr val="FF9900"/>
            </a:solidFill>
            <a:ln w="12700">
              <a:solidFill>
                <a:srgbClr val="333300"/>
              </a:solidFill>
              <a:miter lim="800000"/>
              <a:headEnd type="none" w="sm" len="sm"/>
              <a:tailEnd type="none" w="sm" len="sm"/>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12296" name="AutoShape 7"/>
            <p:cNvSpPr>
              <a:spLocks noChangeArrowheads="1"/>
            </p:cNvSpPr>
            <p:nvPr/>
          </p:nvSpPr>
          <p:spPr bwMode="blackWhite">
            <a:xfrm>
              <a:off x="3395" y="956"/>
              <a:ext cx="528" cy="312"/>
            </a:xfrm>
            <a:prstGeom prst="rightArrow">
              <a:avLst>
                <a:gd name="adj1" fmla="val 50000"/>
                <a:gd name="adj2" fmla="val 42308"/>
              </a:avLst>
            </a:prstGeom>
            <a:solidFill>
              <a:srgbClr val="FF9900"/>
            </a:solidFill>
            <a:ln w="12700">
              <a:solidFill>
                <a:srgbClr val="333300"/>
              </a:solidFill>
              <a:miter lim="800000"/>
              <a:headEnd type="none" w="sm" len="sm"/>
              <a:tailEnd type="none" w="sm" len="sm"/>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12297" name="AutoShape 8"/>
            <p:cNvSpPr>
              <a:spLocks noChangeArrowheads="1"/>
            </p:cNvSpPr>
            <p:nvPr/>
          </p:nvSpPr>
          <p:spPr bwMode="auto">
            <a:xfrm>
              <a:off x="1952" y="1426"/>
              <a:ext cx="1344" cy="432"/>
            </a:xfrm>
            <a:prstGeom prst="roundRect">
              <a:avLst>
                <a:gd name="adj" fmla="val 16667"/>
              </a:avLst>
            </a:prstGeom>
            <a:noFill/>
            <a:ln w="12700">
              <a:solidFill>
                <a:srgbClr val="3333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800">
                  <a:solidFill>
                    <a:srgbClr val="333300"/>
                  </a:solidFill>
                  <a:latin typeface="Trebuchet MS" panose="020B0603020202020204" pitchFamily="34" charset="0"/>
                  <a:ea typeface="Arial Unicode MS" pitchFamily="34" charset="-128"/>
                </a:rPr>
                <a:t>Pelaksanaan Baik</a:t>
              </a:r>
            </a:p>
          </p:txBody>
        </p:sp>
        <p:sp>
          <p:nvSpPr>
            <p:cNvPr id="12298" name="AutoShape 9"/>
            <p:cNvSpPr>
              <a:spLocks noChangeArrowheads="1"/>
            </p:cNvSpPr>
            <p:nvPr/>
          </p:nvSpPr>
          <p:spPr bwMode="auto">
            <a:xfrm>
              <a:off x="295" y="1444"/>
              <a:ext cx="1008" cy="384"/>
            </a:xfrm>
            <a:prstGeom prst="flowChartProcess">
              <a:avLst/>
            </a:prstGeom>
            <a:noFill/>
            <a:ln w="12700">
              <a:solidFill>
                <a:srgbClr val="3333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800">
                  <a:solidFill>
                    <a:srgbClr val="333300"/>
                  </a:solidFill>
                  <a:latin typeface="Trebuchet MS" panose="020B0603020202020204" pitchFamily="34" charset="0"/>
                  <a:ea typeface="Arial Unicode MS" pitchFamily="34" charset="-128"/>
                </a:rPr>
                <a:t>Material baik</a:t>
              </a:r>
            </a:p>
          </p:txBody>
        </p:sp>
        <p:sp>
          <p:nvSpPr>
            <p:cNvPr id="12299" name="AutoShape 10"/>
            <p:cNvSpPr>
              <a:spLocks noChangeArrowheads="1"/>
            </p:cNvSpPr>
            <p:nvPr/>
          </p:nvSpPr>
          <p:spPr bwMode="auto">
            <a:xfrm>
              <a:off x="3996" y="1448"/>
              <a:ext cx="1152" cy="498"/>
            </a:xfrm>
            <a:prstGeom prst="flowChartDocument">
              <a:avLst/>
            </a:prstGeom>
            <a:noFill/>
            <a:ln w="12700">
              <a:solidFill>
                <a:srgbClr val="3333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800">
                  <a:solidFill>
                    <a:srgbClr val="333300"/>
                  </a:solidFill>
                  <a:latin typeface="Trebuchet MS" panose="020B0603020202020204" pitchFamily="34" charset="0"/>
                  <a:ea typeface="Arial Unicode MS" pitchFamily="34" charset="-128"/>
                </a:rPr>
                <a:t>Beton </a:t>
              </a:r>
            </a:p>
            <a:p>
              <a:pPr algn="ctr"/>
              <a:r>
                <a:rPr lang="en-US" altLang="en-US" sz="1800">
                  <a:solidFill>
                    <a:srgbClr val="333300"/>
                  </a:solidFill>
                  <a:latin typeface="Trebuchet MS" panose="020B0603020202020204" pitchFamily="34" charset="0"/>
                  <a:ea typeface="Arial Unicode MS" pitchFamily="34" charset="-128"/>
                </a:rPr>
                <a:t>Bermutu</a:t>
              </a:r>
            </a:p>
          </p:txBody>
        </p:sp>
        <p:sp>
          <p:nvSpPr>
            <p:cNvPr id="12300" name="AutoShape 11"/>
            <p:cNvSpPr>
              <a:spLocks noChangeArrowheads="1"/>
            </p:cNvSpPr>
            <p:nvPr/>
          </p:nvSpPr>
          <p:spPr bwMode="blackWhite">
            <a:xfrm>
              <a:off x="1383" y="1484"/>
              <a:ext cx="504" cy="318"/>
            </a:xfrm>
            <a:prstGeom prst="rightArrow">
              <a:avLst>
                <a:gd name="adj1" fmla="val 50000"/>
                <a:gd name="adj2" fmla="val 39623"/>
              </a:avLst>
            </a:prstGeom>
            <a:solidFill>
              <a:srgbClr val="FFFF99"/>
            </a:solidFill>
            <a:ln w="12700">
              <a:solidFill>
                <a:srgbClr val="333300"/>
              </a:solidFill>
              <a:miter lim="800000"/>
              <a:headEnd type="none" w="sm" len="sm"/>
              <a:tailEnd type="none" w="sm" len="sm"/>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12301" name="AutoShape 12"/>
            <p:cNvSpPr>
              <a:spLocks noChangeArrowheads="1"/>
            </p:cNvSpPr>
            <p:nvPr/>
          </p:nvSpPr>
          <p:spPr bwMode="blackWhite">
            <a:xfrm>
              <a:off x="3395" y="1463"/>
              <a:ext cx="528" cy="350"/>
            </a:xfrm>
            <a:prstGeom prst="rightArrow">
              <a:avLst>
                <a:gd name="adj1" fmla="val 50000"/>
                <a:gd name="adj2" fmla="val 37714"/>
              </a:avLst>
            </a:prstGeom>
            <a:solidFill>
              <a:srgbClr val="FFFF99"/>
            </a:solidFill>
            <a:ln w="12700">
              <a:solidFill>
                <a:srgbClr val="333300"/>
              </a:solidFill>
              <a:miter lim="800000"/>
              <a:headEnd type="none" w="sm" len="sm"/>
              <a:tailEnd type="none" w="sm" len="sm"/>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12302" name="Rectangle 13"/>
            <p:cNvSpPr>
              <a:spLocks noChangeArrowheads="1"/>
            </p:cNvSpPr>
            <p:nvPr/>
          </p:nvSpPr>
          <p:spPr bwMode="auto">
            <a:xfrm>
              <a:off x="3469" y="2448"/>
              <a:ext cx="2042" cy="1379"/>
            </a:xfrm>
            <a:prstGeom prst="rect">
              <a:avLst/>
            </a:prstGeom>
            <a:noFill/>
            <a:ln w="12700">
              <a:solidFill>
                <a:srgbClr val="3333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buFontTx/>
                <a:buChar char="•"/>
              </a:pPr>
              <a:r>
                <a:rPr lang="en-US" altLang="en-US" sz="1800">
                  <a:solidFill>
                    <a:srgbClr val="003399"/>
                  </a:solidFill>
                  <a:latin typeface="Trebuchet MS" panose="020B0603020202020204" pitchFamily="34" charset="0"/>
                  <a:ea typeface="Arial Unicode MS" pitchFamily="34" charset="-128"/>
                </a:rPr>
                <a:t> Beton Normal</a:t>
              </a:r>
            </a:p>
            <a:p>
              <a:pPr>
                <a:buFontTx/>
                <a:buChar char="•"/>
              </a:pPr>
              <a:r>
                <a:rPr lang="en-US" altLang="en-US" sz="1800">
                  <a:solidFill>
                    <a:srgbClr val="003399"/>
                  </a:solidFill>
                  <a:latin typeface="Trebuchet MS" panose="020B0603020202020204" pitchFamily="34" charset="0"/>
                  <a:ea typeface="Arial Unicode MS" pitchFamily="34" charset="-128"/>
                </a:rPr>
                <a:t> Beton Kedap Air</a:t>
              </a:r>
            </a:p>
            <a:p>
              <a:pPr>
                <a:buFontTx/>
                <a:buChar char="•"/>
              </a:pPr>
              <a:r>
                <a:rPr lang="en-US" altLang="en-US" sz="1800">
                  <a:solidFill>
                    <a:srgbClr val="003399"/>
                  </a:solidFill>
                  <a:latin typeface="Trebuchet MS" panose="020B0603020202020204" pitchFamily="34" charset="0"/>
                  <a:ea typeface="Arial Unicode MS" pitchFamily="34" charset="-128"/>
                </a:rPr>
                <a:t> Beton Kuat Tekan Awal </a:t>
              </a:r>
            </a:p>
            <a:p>
              <a:pPr>
                <a:buFontTx/>
                <a:buChar char="•"/>
              </a:pPr>
              <a:r>
                <a:rPr lang="en-US" altLang="en-US" sz="1800">
                  <a:solidFill>
                    <a:srgbClr val="003399"/>
                  </a:solidFill>
                  <a:latin typeface="Trebuchet MS" panose="020B0603020202020204" pitchFamily="34" charset="0"/>
                  <a:ea typeface="Arial Unicode MS" pitchFamily="34" charset="-128"/>
                </a:rPr>
                <a:t> Beton Massal</a:t>
              </a:r>
            </a:p>
            <a:p>
              <a:pPr>
                <a:buFontTx/>
                <a:buChar char="•"/>
              </a:pPr>
              <a:r>
                <a:rPr lang="en-US" altLang="en-US" sz="1800">
                  <a:solidFill>
                    <a:srgbClr val="003399"/>
                  </a:solidFill>
                  <a:latin typeface="Trebuchet MS" panose="020B0603020202020204" pitchFamily="34" charset="0"/>
                  <a:ea typeface="Arial Unicode MS" pitchFamily="34" charset="-128"/>
                </a:rPr>
                <a:t> Beton Tahan Sulfat</a:t>
              </a:r>
            </a:p>
            <a:p>
              <a:pPr>
                <a:buFontTx/>
                <a:buChar char="•"/>
              </a:pPr>
              <a:r>
                <a:rPr lang="en-US" altLang="en-US" sz="1800">
                  <a:solidFill>
                    <a:srgbClr val="003399"/>
                  </a:solidFill>
                  <a:latin typeface="Trebuchet MS" panose="020B0603020202020204" pitchFamily="34" charset="0"/>
                  <a:ea typeface="Arial Unicode MS" pitchFamily="34" charset="-128"/>
                </a:rPr>
                <a:t> Beton Mutu Tinggi</a:t>
              </a:r>
            </a:p>
          </p:txBody>
        </p:sp>
        <p:sp>
          <p:nvSpPr>
            <p:cNvPr id="12303" name="Rectangle 14"/>
            <p:cNvSpPr>
              <a:spLocks noChangeArrowheads="1"/>
            </p:cNvSpPr>
            <p:nvPr/>
          </p:nvSpPr>
          <p:spPr bwMode="auto">
            <a:xfrm>
              <a:off x="295" y="2493"/>
              <a:ext cx="1134" cy="1043"/>
            </a:xfrm>
            <a:prstGeom prst="rect">
              <a:avLst/>
            </a:prstGeom>
            <a:noFill/>
            <a:ln w="12700">
              <a:solidFill>
                <a:srgbClr val="3333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just">
                <a:buFont typeface="Wingdings" panose="05000000000000000000" pitchFamily="2" charset="2"/>
                <a:buChar char="§"/>
              </a:pPr>
              <a:r>
                <a:rPr lang="en-US" altLang="en-US" sz="1800">
                  <a:solidFill>
                    <a:srgbClr val="003399"/>
                  </a:solidFill>
                  <a:latin typeface="Trebuchet MS" panose="020B0603020202020204" pitchFamily="34" charset="0"/>
                  <a:ea typeface="Arial Unicode MS" pitchFamily="34" charset="-128"/>
                </a:rPr>
                <a:t> Semen</a:t>
              </a:r>
            </a:p>
            <a:p>
              <a:pPr algn="just">
                <a:buFont typeface="Wingdings" panose="05000000000000000000" pitchFamily="2" charset="2"/>
                <a:buChar char="§"/>
              </a:pPr>
              <a:r>
                <a:rPr lang="en-US" altLang="en-US" sz="1800">
                  <a:solidFill>
                    <a:srgbClr val="003399"/>
                  </a:solidFill>
                  <a:latin typeface="Trebuchet MS" panose="020B0603020202020204" pitchFamily="34" charset="0"/>
                  <a:ea typeface="Arial Unicode MS" pitchFamily="34" charset="-128"/>
                </a:rPr>
                <a:t> Air</a:t>
              </a:r>
            </a:p>
            <a:p>
              <a:pPr algn="just">
                <a:buFont typeface="Wingdings" panose="05000000000000000000" pitchFamily="2" charset="2"/>
                <a:buChar char="§"/>
              </a:pPr>
              <a:r>
                <a:rPr lang="en-US" altLang="en-US" sz="1800">
                  <a:solidFill>
                    <a:srgbClr val="003399"/>
                  </a:solidFill>
                  <a:latin typeface="Trebuchet MS" panose="020B0603020202020204" pitchFamily="34" charset="0"/>
                  <a:ea typeface="Arial Unicode MS" pitchFamily="34" charset="-128"/>
                </a:rPr>
                <a:t> Pasir</a:t>
              </a:r>
            </a:p>
            <a:p>
              <a:pPr algn="just">
                <a:buFont typeface="Wingdings" panose="05000000000000000000" pitchFamily="2" charset="2"/>
                <a:buChar char="§"/>
              </a:pPr>
              <a:r>
                <a:rPr lang="en-US" altLang="en-US" sz="1800">
                  <a:solidFill>
                    <a:srgbClr val="003399"/>
                  </a:solidFill>
                  <a:latin typeface="Trebuchet MS" panose="020B0603020202020204" pitchFamily="34" charset="0"/>
                  <a:ea typeface="Arial Unicode MS" pitchFamily="34" charset="-128"/>
                </a:rPr>
                <a:t> Batu Pecah</a:t>
              </a:r>
            </a:p>
            <a:p>
              <a:pPr algn="just">
                <a:buFont typeface="Wingdings" panose="05000000000000000000" pitchFamily="2" charset="2"/>
                <a:buChar char="§"/>
              </a:pPr>
              <a:r>
                <a:rPr lang="en-US" altLang="en-US" sz="1800">
                  <a:solidFill>
                    <a:srgbClr val="003399"/>
                  </a:solidFill>
                  <a:latin typeface="Trebuchet MS" panose="020B0603020202020204" pitchFamily="34" charset="0"/>
                  <a:ea typeface="Arial Unicode MS" pitchFamily="34" charset="-128"/>
                </a:rPr>
                <a:t> Admixture</a:t>
              </a:r>
            </a:p>
            <a:p>
              <a:pPr algn="just">
                <a:buFont typeface="Wingdings" panose="05000000000000000000" pitchFamily="2" charset="2"/>
                <a:buNone/>
              </a:pPr>
              <a:endParaRPr lang="en-US" altLang="en-US" sz="1800">
                <a:solidFill>
                  <a:srgbClr val="003399"/>
                </a:solidFill>
                <a:latin typeface="Trebuchet MS" panose="020B0603020202020204" pitchFamily="34" charset="0"/>
                <a:ea typeface="Arial Unicode MS" pitchFamily="34" charset="-128"/>
              </a:endParaRPr>
            </a:p>
            <a:p>
              <a:pPr algn="just"/>
              <a:endParaRPr lang="en-US" altLang="en-US" sz="1800">
                <a:solidFill>
                  <a:srgbClr val="003399"/>
                </a:solidFill>
                <a:latin typeface="Trebuchet MS" panose="020B0603020202020204" pitchFamily="34" charset="0"/>
                <a:ea typeface="Arial Unicode MS" pitchFamily="34" charset="-128"/>
              </a:endParaRPr>
            </a:p>
          </p:txBody>
        </p:sp>
        <p:sp>
          <p:nvSpPr>
            <p:cNvPr id="12304" name="Rectangle 15"/>
            <p:cNvSpPr>
              <a:spLocks noChangeArrowheads="1"/>
            </p:cNvSpPr>
            <p:nvPr/>
          </p:nvSpPr>
          <p:spPr bwMode="auto">
            <a:xfrm>
              <a:off x="1973" y="2508"/>
              <a:ext cx="1270" cy="1255"/>
            </a:xfrm>
            <a:prstGeom prst="rect">
              <a:avLst/>
            </a:prstGeom>
            <a:noFill/>
            <a:ln w="12700">
              <a:solidFill>
                <a:srgbClr val="333300"/>
              </a:solidFill>
              <a:miter lim="800000"/>
              <a:headEnd type="none" w="sm" len="sm"/>
              <a:tailEnd type="none" w="sm" len="sm"/>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buFontTx/>
                <a:buChar char="•"/>
              </a:pPr>
              <a:r>
                <a:rPr lang="en-US" altLang="en-US" sz="1800">
                  <a:solidFill>
                    <a:srgbClr val="003399"/>
                  </a:solidFill>
                  <a:latin typeface="Trebuchet MS" panose="020B0603020202020204" pitchFamily="34" charset="0"/>
                  <a:ea typeface="Arial Unicode MS" pitchFamily="34" charset="-128"/>
                </a:rPr>
                <a:t> Pencampuran</a:t>
              </a:r>
            </a:p>
            <a:p>
              <a:pPr>
                <a:buFontTx/>
                <a:buChar char="•"/>
              </a:pPr>
              <a:r>
                <a:rPr lang="en-US" altLang="en-US" sz="1800">
                  <a:solidFill>
                    <a:srgbClr val="003399"/>
                  </a:solidFill>
                  <a:latin typeface="Trebuchet MS" panose="020B0603020202020204" pitchFamily="34" charset="0"/>
                  <a:ea typeface="Arial Unicode MS" pitchFamily="34" charset="-128"/>
                </a:rPr>
                <a:t> Pengangkutan</a:t>
              </a:r>
            </a:p>
            <a:p>
              <a:pPr>
                <a:buFontTx/>
                <a:buChar char="•"/>
              </a:pPr>
              <a:r>
                <a:rPr lang="en-US" altLang="en-US" sz="1800">
                  <a:solidFill>
                    <a:srgbClr val="003399"/>
                  </a:solidFill>
                  <a:latin typeface="Trebuchet MS" panose="020B0603020202020204" pitchFamily="34" charset="0"/>
                  <a:ea typeface="Arial Unicode MS" pitchFamily="34" charset="-128"/>
                </a:rPr>
                <a:t> Penuangan</a:t>
              </a:r>
            </a:p>
            <a:p>
              <a:pPr>
                <a:buFontTx/>
                <a:buChar char="•"/>
              </a:pPr>
              <a:r>
                <a:rPr lang="en-US" altLang="en-US" sz="1800">
                  <a:solidFill>
                    <a:srgbClr val="003399"/>
                  </a:solidFill>
                  <a:latin typeface="Trebuchet MS" panose="020B0603020202020204" pitchFamily="34" charset="0"/>
                  <a:ea typeface="Arial Unicode MS" pitchFamily="34" charset="-128"/>
                </a:rPr>
                <a:t> Pemadatan</a:t>
              </a:r>
            </a:p>
            <a:p>
              <a:pPr>
                <a:buFontTx/>
                <a:buChar char="•"/>
              </a:pPr>
              <a:r>
                <a:rPr lang="en-US" altLang="en-US" sz="1800">
                  <a:solidFill>
                    <a:srgbClr val="003399"/>
                  </a:solidFill>
                  <a:latin typeface="Trebuchet MS" panose="020B0603020202020204" pitchFamily="34" charset="0"/>
                  <a:ea typeface="Arial Unicode MS" pitchFamily="34" charset="-128"/>
                </a:rPr>
                <a:t> Perapihan</a:t>
              </a:r>
            </a:p>
            <a:p>
              <a:pPr>
                <a:buFontTx/>
                <a:buChar char="•"/>
              </a:pPr>
              <a:r>
                <a:rPr lang="en-US" altLang="en-US" sz="1800">
                  <a:solidFill>
                    <a:srgbClr val="003399"/>
                  </a:solidFill>
                  <a:latin typeface="Trebuchet MS" panose="020B0603020202020204" pitchFamily="34" charset="0"/>
                  <a:ea typeface="Arial Unicode MS" pitchFamily="34" charset="-128"/>
                </a:rPr>
                <a:t> Perawatan</a:t>
              </a:r>
            </a:p>
          </p:txBody>
        </p:sp>
        <p:sp>
          <p:nvSpPr>
            <p:cNvPr id="12305" name="AutoShape 16"/>
            <p:cNvSpPr>
              <a:spLocks noChangeArrowheads="1"/>
            </p:cNvSpPr>
            <p:nvPr/>
          </p:nvSpPr>
          <p:spPr bwMode="auto">
            <a:xfrm>
              <a:off x="657" y="1994"/>
              <a:ext cx="318" cy="363"/>
            </a:xfrm>
            <a:prstGeom prst="upArrow">
              <a:avLst>
                <a:gd name="adj1" fmla="val 50000"/>
                <a:gd name="adj2" fmla="val 28538"/>
              </a:avLst>
            </a:prstGeom>
            <a:solidFill>
              <a:srgbClr val="CCFFFF"/>
            </a:solidFill>
            <a:ln w="12700" cap="sq" algn="ctr">
              <a:solidFill>
                <a:srgbClr val="333333"/>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12306" name="AutoShape 17"/>
            <p:cNvSpPr>
              <a:spLocks noChangeArrowheads="1"/>
            </p:cNvSpPr>
            <p:nvPr/>
          </p:nvSpPr>
          <p:spPr bwMode="auto">
            <a:xfrm>
              <a:off x="4513" y="1994"/>
              <a:ext cx="318" cy="363"/>
            </a:xfrm>
            <a:prstGeom prst="upArrow">
              <a:avLst>
                <a:gd name="adj1" fmla="val 50000"/>
                <a:gd name="adj2" fmla="val 28538"/>
              </a:avLst>
            </a:prstGeom>
            <a:solidFill>
              <a:srgbClr val="CCFFFF"/>
            </a:solidFill>
            <a:ln w="12700" cap="sq" algn="ctr">
              <a:solidFill>
                <a:srgbClr val="333333"/>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12307" name="AutoShape 18"/>
            <p:cNvSpPr>
              <a:spLocks noChangeArrowheads="1"/>
            </p:cNvSpPr>
            <p:nvPr/>
          </p:nvSpPr>
          <p:spPr bwMode="auto">
            <a:xfrm>
              <a:off x="2426" y="1994"/>
              <a:ext cx="318" cy="363"/>
            </a:xfrm>
            <a:prstGeom prst="upArrow">
              <a:avLst>
                <a:gd name="adj1" fmla="val 50000"/>
                <a:gd name="adj2" fmla="val 28538"/>
              </a:avLst>
            </a:prstGeom>
            <a:solidFill>
              <a:srgbClr val="CCFFFF"/>
            </a:solidFill>
            <a:ln w="12700" cap="sq" algn="ctr">
              <a:solidFill>
                <a:srgbClr val="333333"/>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grpSp>
      <p:sp>
        <p:nvSpPr>
          <p:cNvPr id="12291" name="Rectangle 5"/>
          <p:cNvSpPr txBox="1">
            <a:spLocks noChangeArrowheads="1"/>
          </p:cNvSpPr>
          <p:nvPr/>
        </p:nvSpPr>
        <p:spPr bwMode="auto">
          <a:xfrm>
            <a:off x="4116389" y="53976"/>
            <a:ext cx="652462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25488" indent="-725488"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a:r>
              <a:rPr lang="en-US" altLang="en-US">
                <a:solidFill>
                  <a:schemeClr val="tx2"/>
                </a:solidFill>
                <a:latin typeface="Century Gothic" panose="020B0502020202020204" pitchFamily="34" charset="0"/>
                <a:ea typeface="Arial Unicode MS" pitchFamily="34" charset="-128"/>
              </a:rPr>
              <a:t>Konsep dasar jaminan mutu beton</a:t>
            </a:r>
            <a:endParaRPr lang="en-US" altLang="en-US">
              <a:solidFill>
                <a:srgbClr val="FF0000"/>
              </a:solidFill>
              <a:latin typeface="Century Gothic" panose="020B0502020202020204" pitchFamily="34" charset="0"/>
              <a:ea typeface="Arial Unicode MS" pitchFamily="34" charset="-128"/>
            </a:endParaRPr>
          </a:p>
        </p:txBody>
      </p:sp>
    </p:spTree>
    <p:extLst>
      <p:ext uri="{BB962C8B-B14F-4D97-AF65-F5344CB8AC3E}">
        <p14:creationId xmlns:p14="http://schemas.microsoft.com/office/powerpoint/2010/main" val="379843900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1847851" y="819150"/>
            <a:ext cx="8424863" cy="4859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spcBef>
                <a:spcPct val="20000"/>
              </a:spcBef>
              <a:buClr>
                <a:srgbClr val="000000"/>
              </a:buClr>
              <a:buFont typeface="Wingdings" panose="05000000000000000000" pitchFamily="2" charset="2"/>
              <a:buChar char="§"/>
            </a:pPr>
            <a:r>
              <a:rPr lang="en-US" altLang="en-US" sz="2400">
                <a:solidFill>
                  <a:srgbClr val="FF0000"/>
                </a:solidFill>
                <a:latin typeface="Trebuchet MS" panose="020B0603020202020204" pitchFamily="34" charset="0"/>
                <a:ea typeface="Arial Unicode MS" pitchFamily="34" charset="-128"/>
              </a:rPr>
              <a:t> Semen Portland</a:t>
            </a:r>
          </a:p>
          <a:p>
            <a:pPr>
              <a:spcBef>
                <a:spcPct val="20000"/>
              </a:spcBef>
              <a:buClr>
                <a:srgbClr val="000000"/>
              </a:buClr>
              <a:buFont typeface="Wingdings" panose="05000000000000000000" pitchFamily="2" charset="2"/>
              <a:buNone/>
            </a:pPr>
            <a:endParaRPr lang="en-US" altLang="en-US">
              <a:solidFill>
                <a:srgbClr val="FF0000"/>
              </a:solidFill>
              <a:latin typeface="Trebuchet MS" panose="020B0603020202020204" pitchFamily="34" charset="0"/>
              <a:ea typeface="Arial Unicode MS" pitchFamily="34" charset="-128"/>
            </a:endParaRPr>
          </a:p>
          <a:p>
            <a:pPr algn="just">
              <a:spcBef>
                <a:spcPct val="20000"/>
              </a:spcBef>
              <a:buClr>
                <a:srgbClr val="000000"/>
              </a:buClr>
              <a:buFont typeface="Wingdings" panose="05000000000000000000" pitchFamily="2" charset="2"/>
              <a:buNone/>
            </a:pPr>
            <a:r>
              <a:rPr lang="en-US" altLang="en-US" sz="2000">
                <a:solidFill>
                  <a:srgbClr val="FF0000"/>
                </a:solidFill>
                <a:latin typeface="Trebuchet MS" panose="020B0603020202020204" pitchFamily="34" charset="0"/>
                <a:ea typeface="Arial Unicode MS" pitchFamily="34" charset="-128"/>
              </a:rPr>
              <a:t>		</a:t>
            </a:r>
            <a:r>
              <a:rPr lang="en-US" altLang="en-US" sz="2000">
                <a:solidFill>
                  <a:srgbClr val="000000"/>
                </a:solidFill>
                <a:latin typeface="Trebuchet MS" panose="020B0603020202020204" pitchFamily="34" charset="0"/>
                <a:ea typeface="Arial Unicode MS" pitchFamily="34" charset="-128"/>
              </a:rPr>
              <a:t>Semen hidraulis yg dihasilkan dgn cara menghaluskan klinker (terak semen portland), yg terutama terdiri dari kalsium silikat yg bersifat hidraulis dan digiling bersama dgn bahan tambahan dlm bentuk senyawa kalsium sulfat (gypsum)</a:t>
            </a:r>
          </a:p>
          <a:p>
            <a:pPr>
              <a:lnSpc>
                <a:spcPct val="65000"/>
              </a:lnSpc>
              <a:spcBef>
                <a:spcPct val="20000"/>
              </a:spcBef>
            </a:pPr>
            <a:r>
              <a:rPr lang="en-US" altLang="en-US" sz="2000">
                <a:solidFill>
                  <a:srgbClr val="003399"/>
                </a:solidFill>
                <a:latin typeface="Trebuchet MS" panose="020B0603020202020204" pitchFamily="34" charset="0"/>
                <a:ea typeface="Arial Unicode MS" pitchFamily="34" charset="-128"/>
              </a:rPr>
              <a:t> 	</a:t>
            </a:r>
          </a:p>
          <a:p>
            <a:pPr algn="just">
              <a:lnSpc>
                <a:spcPct val="80000"/>
              </a:lnSpc>
              <a:spcBef>
                <a:spcPct val="20000"/>
              </a:spcBef>
            </a:pPr>
            <a:r>
              <a:rPr lang="en-US" altLang="en-US" sz="2000">
                <a:solidFill>
                  <a:srgbClr val="003399"/>
                </a:solidFill>
                <a:latin typeface="Trebuchet MS" panose="020B0603020202020204" pitchFamily="34" charset="0"/>
                <a:ea typeface="Arial Unicode MS" pitchFamily="34" charset="-128"/>
              </a:rPr>
              <a:t>	</a:t>
            </a:r>
            <a:r>
              <a:rPr lang="en-US" altLang="en-US" sz="2000" i="1">
                <a:solidFill>
                  <a:srgbClr val="0000FF"/>
                </a:solidFill>
                <a:latin typeface="Trebuchet MS" panose="020B0603020202020204" pitchFamily="34" charset="0"/>
                <a:ea typeface="Arial Unicode MS" pitchFamily="34" charset="-128"/>
              </a:rPr>
              <a:t>Joshep Aspdin ( 1824 ) menamakan Portland karena bentuk semen mirip dengan bangunan di Pulau Portland</a:t>
            </a:r>
            <a:r>
              <a:rPr lang="en-US" altLang="en-US" sz="2000" i="1">
                <a:solidFill>
                  <a:srgbClr val="FF0000"/>
                </a:solidFill>
                <a:latin typeface="Trebuchet MS" panose="020B0603020202020204" pitchFamily="34" charset="0"/>
                <a:ea typeface="Arial Unicode MS" pitchFamily="34" charset="-128"/>
              </a:rPr>
              <a:t>	</a:t>
            </a:r>
          </a:p>
          <a:p>
            <a:pPr>
              <a:lnSpc>
                <a:spcPct val="80000"/>
              </a:lnSpc>
              <a:spcBef>
                <a:spcPct val="20000"/>
              </a:spcBef>
            </a:pPr>
            <a:r>
              <a:rPr lang="en-US" altLang="en-US" sz="2000" i="1">
                <a:solidFill>
                  <a:srgbClr val="003399"/>
                </a:solidFill>
                <a:latin typeface="Trebuchet MS" panose="020B0603020202020204" pitchFamily="34" charset="0"/>
                <a:ea typeface="Arial Unicode MS" pitchFamily="34" charset="-128"/>
              </a:rPr>
              <a:t>	 </a:t>
            </a:r>
          </a:p>
          <a:p>
            <a:pPr>
              <a:lnSpc>
                <a:spcPct val="80000"/>
              </a:lnSpc>
              <a:spcBef>
                <a:spcPct val="20000"/>
              </a:spcBef>
            </a:pPr>
            <a:r>
              <a:rPr lang="en-US" altLang="en-US" sz="2000" i="1">
                <a:solidFill>
                  <a:srgbClr val="003399"/>
                </a:solidFill>
                <a:latin typeface="Trebuchet MS" panose="020B0603020202020204" pitchFamily="34" charset="0"/>
                <a:ea typeface="Arial Unicode MS" pitchFamily="34" charset="-128"/>
              </a:rPr>
              <a:t>	</a:t>
            </a:r>
            <a:r>
              <a:rPr lang="en-US" altLang="en-US" sz="2000">
                <a:solidFill>
                  <a:srgbClr val="FF0000"/>
                </a:solidFill>
                <a:latin typeface="Trebuchet MS" panose="020B0603020202020204" pitchFamily="34" charset="0"/>
                <a:ea typeface="Arial Unicode MS" pitchFamily="34" charset="-128"/>
              </a:rPr>
              <a:t>Bahan penyusun semen adalah :</a:t>
            </a:r>
          </a:p>
          <a:p>
            <a:pPr lvl="1" algn="just">
              <a:spcBef>
                <a:spcPct val="20000"/>
              </a:spcBef>
              <a:buClr>
                <a:srgbClr val="003399"/>
              </a:buClr>
              <a:buFontTx/>
              <a:buChar char="•"/>
            </a:pPr>
            <a:r>
              <a:rPr lang="en-US" altLang="en-US" sz="2000">
                <a:solidFill>
                  <a:srgbClr val="003399"/>
                </a:solidFill>
                <a:latin typeface="Trebuchet MS" panose="020B0603020202020204" pitchFamily="34" charset="0"/>
                <a:ea typeface="Arial Unicode MS" pitchFamily="34" charset="-128"/>
              </a:rPr>
              <a:t>Batu Kapur : </a:t>
            </a:r>
            <a:r>
              <a:rPr lang="en-US" altLang="en-US" sz="2000">
                <a:solidFill>
                  <a:srgbClr val="000000"/>
                </a:solidFill>
                <a:latin typeface="Trebuchet MS" panose="020B0603020202020204" pitchFamily="34" charset="0"/>
                <a:ea typeface="Arial Unicode MS" pitchFamily="34" charset="-128"/>
              </a:rPr>
              <a:t>Sebagai unsur utama yg mengandung CaO</a:t>
            </a:r>
          </a:p>
          <a:p>
            <a:pPr lvl="1" algn="just">
              <a:spcBef>
                <a:spcPct val="20000"/>
              </a:spcBef>
              <a:buClr>
                <a:srgbClr val="003399"/>
              </a:buClr>
              <a:buFontTx/>
              <a:buChar char="•"/>
            </a:pPr>
            <a:r>
              <a:rPr lang="en-US" altLang="en-US" sz="2000">
                <a:solidFill>
                  <a:srgbClr val="003399"/>
                </a:solidFill>
                <a:latin typeface="Trebuchet MS" panose="020B0603020202020204" pitchFamily="34" charset="0"/>
                <a:ea typeface="Arial Unicode MS" pitchFamily="34" charset="-128"/>
              </a:rPr>
              <a:t>Tanah Liat  : </a:t>
            </a:r>
            <a:r>
              <a:rPr lang="en-US" altLang="en-US" sz="2000">
                <a:solidFill>
                  <a:srgbClr val="000000"/>
                </a:solidFill>
                <a:latin typeface="Trebuchet MS" panose="020B0603020202020204" pitchFamily="34" charset="0"/>
                <a:ea typeface="Arial Unicode MS" pitchFamily="34" charset="-128"/>
              </a:rPr>
              <a:t>Sebagai sumber kandungan SiO</a:t>
            </a:r>
            <a:r>
              <a:rPr lang="en-US" altLang="en-US" sz="2000" baseline="-25000">
                <a:solidFill>
                  <a:srgbClr val="000000"/>
                </a:solidFill>
                <a:latin typeface="Trebuchet MS" panose="020B0603020202020204" pitchFamily="34" charset="0"/>
                <a:ea typeface="Arial Unicode MS" pitchFamily="34" charset="-128"/>
              </a:rPr>
              <a:t>2</a:t>
            </a:r>
            <a:r>
              <a:rPr lang="en-US" altLang="en-US" sz="2000">
                <a:solidFill>
                  <a:srgbClr val="000000"/>
                </a:solidFill>
                <a:latin typeface="Trebuchet MS" panose="020B0603020202020204" pitchFamily="34" charset="0"/>
                <a:ea typeface="Arial Unicode MS" pitchFamily="34" charset="-128"/>
              </a:rPr>
              <a:t>; Al</a:t>
            </a:r>
            <a:r>
              <a:rPr lang="en-US" altLang="en-US" sz="2000" baseline="-25000">
                <a:solidFill>
                  <a:srgbClr val="000000"/>
                </a:solidFill>
                <a:latin typeface="Trebuchet MS" panose="020B0603020202020204" pitchFamily="34" charset="0"/>
                <a:ea typeface="Arial Unicode MS" pitchFamily="34" charset="-128"/>
              </a:rPr>
              <a:t>2</a:t>
            </a:r>
            <a:r>
              <a:rPr lang="en-US" altLang="en-US" sz="2000">
                <a:solidFill>
                  <a:srgbClr val="000000"/>
                </a:solidFill>
                <a:latin typeface="Trebuchet MS" panose="020B0603020202020204" pitchFamily="34" charset="0"/>
                <a:ea typeface="Arial Unicode MS" pitchFamily="34" charset="-128"/>
              </a:rPr>
              <a:t>O</a:t>
            </a:r>
            <a:r>
              <a:rPr lang="en-US" altLang="en-US" sz="2000" baseline="-25000">
                <a:solidFill>
                  <a:srgbClr val="000000"/>
                </a:solidFill>
                <a:latin typeface="Trebuchet MS" panose="020B0603020202020204" pitchFamily="34" charset="0"/>
                <a:ea typeface="Arial Unicode MS" pitchFamily="34" charset="-128"/>
              </a:rPr>
              <a:t>3 </a:t>
            </a:r>
            <a:r>
              <a:rPr lang="en-US" altLang="en-US" sz="2000">
                <a:solidFill>
                  <a:srgbClr val="000000"/>
                </a:solidFill>
                <a:latin typeface="Trebuchet MS" panose="020B0603020202020204" pitchFamily="34" charset="0"/>
                <a:ea typeface="Arial Unicode MS" pitchFamily="34" charset="-128"/>
              </a:rPr>
              <a:t>dan Fe</a:t>
            </a:r>
            <a:r>
              <a:rPr lang="en-US" altLang="en-US" sz="2000" baseline="-25000">
                <a:solidFill>
                  <a:srgbClr val="000000"/>
                </a:solidFill>
                <a:latin typeface="Trebuchet MS" panose="020B0603020202020204" pitchFamily="34" charset="0"/>
                <a:ea typeface="Arial Unicode MS" pitchFamily="34" charset="-128"/>
              </a:rPr>
              <a:t>2</a:t>
            </a:r>
            <a:r>
              <a:rPr lang="en-US" altLang="en-US" sz="2000">
                <a:solidFill>
                  <a:srgbClr val="000000"/>
                </a:solidFill>
                <a:latin typeface="Trebuchet MS" panose="020B0603020202020204" pitchFamily="34" charset="0"/>
                <a:ea typeface="Arial Unicode MS" pitchFamily="34" charset="-128"/>
              </a:rPr>
              <a:t>O</a:t>
            </a:r>
            <a:r>
              <a:rPr lang="en-US" altLang="en-US" sz="2000" baseline="-25000">
                <a:solidFill>
                  <a:srgbClr val="000000"/>
                </a:solidFill>
                <a:latin typeface="Trebuchet MS" panose="020B0603020202020204" pitchFamily="34" charset="0"/>
                <a:ea typeface="Arial Unicode MS" pitchFamily="34" charset="-128"/>
              </a:rPr>
              <a:t>3</a:t>
            </a:r>
          </a:p>
          <a:p>
            <a:pPr lvl="1" algn="just">
              <a:spcBef>
                <a:spcPct val="20000"/>
              </a:spcBef>
              <a:buClr>
                <a:srgbClr val="003399"/>
              </a:buClr>
              <a:buFontTx/>
              <a:buChar char="•"/>
            </a:pPr>
            <a:r>
              <a:rPr lang="en-US" altLang="en-US" sz="2000">
                <a:solidFill>
                  <a:srgbClr val="003399"/>
                </a:solidFill>
                <a:latin typeface="Trebuchet MS" panose="020B0603020202020204" pitchFamily="34" charset="0"/>
                <a:ea typeface="Arial Unicode MS" pitchFamily="34" charset="-128"/>
              </a:rPr>
              <a:t>Bahan Tambahan : </a:t>
            </a:r>
            <a:r>
              <a:rPr lang="en-US" altLang="en-US" sz="2000">
                <a:solidFill>
                  <a:srgbClr val="000000"/>
                </a:solidFill>
                <a:latin typeface="Trebuchet MS" panose="020B0603020202020204" pitchFamily="34" charset="0"/>
                <a:ea typeface="Arial Unicode MS" pitchFamily="34" charset="-128"/>
              </a:rPr>
              <a:t>Mengandung senyawa kalsium sulfat 		     		   (seperti gypsum), berguna utk mengkondisi 	 			    panas hidrasi beton	 </a:t>
            </a:r>
          </a:p>
        </p:txBody>
      </p:sp>
      <p:sp>
        <p:nvSpPr>
          <p:cNvPr id="13315" name="Rectangle 5"/>
          <p:cNvSpPr txBox="1">
            <a:spLocks noChangeArrowheads="1"/>
          </p:cNvSpPr>
          <p:nvPr/>
        </p:nvSpPr>
        <p:spPr bwMode="auto">
          <a:xfrm>
            <a:off x="4116389" y="53976"/>
            <a:ext cx="652462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25488" indent="-725488"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a:r>
              <a:rPr lang="en-US" altLang="en-US">
                <a:solidFill>
                  <a:schemeClr val="tx2"/>
                </a:solidFill>
                <a:latin typeface="Century Gothic" panose="020B0502020202020204" pitchFamily="34" charset="0"/>
                <a:ea typeface="Arial Unicode MS" pitchFamily="34" charset="-128"/>
              </a:rPr>
              <a:t>Bahan-bahan Penyusun Beton</a:t>
            </a:r>
            <a:endParaRPr lang="en-US" altLang="en-US">
              <a:solidFill>
                <a:srgbClr val="FF0000"/>
              </a:solidFill>
              <a:latin typeface="Century Gothic" panose="020B0502020202020204" pitchFamily="34" charset="0"/>
              <a:ea typeface="Arial Unicode MS" pitchFamily="34" charset="-128"/>
            </a:endParaRPr>
          </a:p>
        </p:txBody>
      </p:sp>
    </p:spTree>
    <p:extLst>
      <p:ext uri="{BB962C8B-B14F-4D97-AF65-F5344CB8AC3E}">
        <p14:creationId xmlns:p14="http://schemas.microsoft.com/office/powerpoint/2010/main" val="305544509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86" name="Group 70"/>
          <p:cNvGraphicFramePr>
            <a:graphicFrameLocks noGrp="1"/>
          </p:cNvGraphicFramePr>
          <p:nvPr/>
        </p:nvGraphicFramePr>
        <p:xfrm>
          <a:off x="1703389" y="998538"/>
          <a:ext cx="8713787" cy="5035550"/>
        </p:xfrm>
        <a:graphic>
          <a:graphicData uri="http://schemas.openxmlformats.org/drawingml/2006/table">
            <a:tbl>
              <a:tblPr/>
              <a:tblGrid>
                <a:gridCol w="914400">
                  <a:extLst>
                    <a:ext uri="{9D8B030D-6E8A-4147-A177-3AD203B41FA5}">
                      <a16:colId xmlns:a16="http://schemas.microsoft.com/office/drawing/2014/main" val="20000"/>
                    </a:ext>
                  </a:extLst>
                </a:gridCol>
                <a:gridCol w="1325562">
                  <a:extLst>
                    <a:ext uri="{9D8B030D-6E8A-4147-A177-3AD203B41FA5}">
                      <a16:colId xmlns:a16="http://schemas.microsoft.com/office/drawing/2014/main" val="20001"/>
                    </a:ext>
                  </a:extLst>
                </a:gridCol>
                <a:gridCol w="1574800">
                  <a:extLst>
                    <a:ext uri="{9D8B030D-6E8A-4147-A177-3AD203B41FA5}">
                      <a16:colId xmlns:a16="http://schemas.microsoft.com/office/drawing/2014/main" val="20002"/>
                    </a:ext>
                  </a:extLst>
                </a:gridCol>
                <a:gridCol w="1492250">
                  <a:extLst>
                    <a:ext uri="{9D8B030D-6E8A-4147-A177-3AD203B41FA5}">
                      <a16:colId xmlns:a16="http://schemas.microsoft.com/office/drawing/2014/main" val="20003"/>
                    </a:ext>
                  </a:extLst>
                </a:gridCol>
                <a:gridCol w="885825">
                  <a:extLst>
                    <a:ext uri="{9D8B030D-6E8A-4147-A177-3AD203B41FA5}">
                      <a16:colId xmlns:a16="http://schemas.microsoft.com/office/drawing/2014/main" val="20004"/>
                    </a:ext>
                  </a:extLst>
                </a:gridCol>
                <a:gridCol w="852488">
                  <a:extLst>
                    <a:ext uri="{9D8B030D-6E8A-4147-A177-3AD203B41FA5}">
                      <a16:colId xmlns:a16="http://schemas.microsoft.com/office/drawing/2014/main" val="20005"/>
                    </a:ext>
                  </a:extLst>
                </a:gridCol>
                <a:gridCol w="839787">
                  <a:extLst>
                    <a:ext uri="{9D8B030D-6E8A-4147-A177-3AD203B41FA5}">
                      <a16:colId xmlns:a16="http://schemas.microsoft.com/office/drawing/2014/main" val="20006"/>
                    </a:ext>
                  </a:extLst>
                </a:gridCol>
                <a:gridCol w="828675">
                  <a:extLst>
                    <a:ext uri="{9D8B030D-6E8A-4147-A177-3AD203B41FA5}">
                      <a16:colId xmlns:a16="http://schemas.microsoft.com/office/drawing/2014/main" val="20007"/>
                    </a:ext>
                  </a:extLst>
                </a:gridCol>
              </a:tblGrid>
              <a:tr h="454059">
                <a:tc rowSpan="2" gridSpan="2">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JENIS</a:t>
                      </a:r>
                    </a:p>
                  </a:txBody>
                  <a:tcPr marT="45723" marB="45723" anchor="ctr"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rowSpan="2" hMerge="1">
                  <a:txBody>
                    <a:bodyPr/>
                    <a:lstStyle/>
                    <a:p>
                      <a:endParaRPr lang="en-US"/>
                    </a:p>
                  </a:txBody>
                  <a:tcPr/>
                </a:tc>
                <a:tc rowSpan="2">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PENGGUNAAN</a:t>
                      </a:r>
                    </a:p>
                  </a:txBody>
                  <a:tcPr marT="45723" marB="45723" anchor="ctr"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rowSpan="2">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0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KARAKTERISTIK</a:t>
                      </a:r>
                    </a:p>
                  </a:txBody>
                  <a:tcPr marT="45723" marB="45723" anchor="ctr"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gridSpan="4">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4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PROSENTASE</a:t>
                      </a:r>
                    </a:p>
                  </a:txBody>
                  <a:tcPr marT="45723" marB="45723"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52472">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FF0000"/>
                          </a:solidFill>
                          <a:effectLst/>
                          <a:latin typeface="Times New Roman" pitchFamily="18" charset="0"/>
                          <a:ea typeface="Arial Unicode MS" pitchFamily="34" charset="-128"/>
                          <a:cs typeface="Arial Unicode MS" pitchFamily="34" charset="-128"/>
                        </a:rPr>
                        <a:t>C</a:t>
                      </a:r>
                      <a:r>
                        <a:rPr kumimoji="0" lang="en-US" sz="1600" b="0" i="0" u="none" strike="noStrike" cap="none" normalizeH="0" baseline="-25000" smtClean="0">
                          <a:ln>
                            <a:noFill/>
                          </a:ln>
                          <a:solidFill>
                            <a:srgbClr val="FF0000"/>
                          </a:solidFill>
                          <a:effectLst/>
                          <a:latin typeface="Times New Roman" pitchFamily="18" charset="0"/>
                          <a:ea typeface="Arial Unicode MS" pitchFamily="34" charset="-128"/>
                          <a:cs typeface="Arial Unicode MS" pitchFamily="34" charset="-128"/>
                        </a:rPr>
                        <a:t>3</a:t>
                      </a:r>
                      <a:r>
                        <a:rPr kumimoji="0" lang="en-US" sz="1600" b="0" i="0" u="none" strike="noStrike" cap="none" normalizeH="0" baseline="0" smtClean="0">
                          <a:ln>
                            <a:noFill/>
                          </a:ln>
                          <a:solidFill>
                            <a:srgbClr val="FF0000"/>
                          </a:solidFill>
                          <a:effectLst/>
                          <a:latin typeface="Times New Roman" pitchFamily="18" charset="0"/>
                          <a:ea typeface="Arial Unicode MS" pitchFamily="34" charset="-128"/>
                          <a:cs typeface="Arial Unicode MS" pitchFamily="34" charset="-128"/>
                        </a:rPr>
                        <a:t>S</a:t>
                      </a:r>
                    </a:p>
                  </a:txBody>
                  <a:tcPr marT="45723" marB="45723"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FF0000"/>
                          </a:solidFill>
                          <a:effectLst/>
                          <a:latin typeface="Times New Roman" pitchFamily="18" charset="0"/>
                          <a:ea typeface="Arial Unicode MS" pitchFamily="34" charset="-128"/>
                          <a:cs typeface="Arial Unicode MS" pitchFamily="34" charset="-128"/>
                        </a:rPr>
                        <a:t>C</a:t>
                      </a:r>
                      <a:r>
                        <a:rPr kumimoji="0" lang="en-US" sz="1600" b="0" i="0" u="none" strike="noStrike" cap="none" normalizeH="0" baseline="-25000" smtClean="0">
                          <a:ln>
                            <a:noFill/>
                          </a:ln>
                          <a:solidFill>
                            <a:srgbClr val="FF0000"/>
                          </a:solidFill>
                          <a:effectLst/>
                          <a:latin typeface="Times New Roman" pitchFamily="18" charset="0"/>
                          <a:ea typeface="Arial Unicode MS" pitchFamily="34" charset="-128"/>
                          <a:cs typeface="Arial Unicode MS" pitchFamily="34" charset="-128"/>
                        </a:rPr>
                        <a:t>2</a:t>
                      </a:r>
                      <a:r>
                        <a:rPr kumimoji="0" lang="en-US" sz="1600" b="0" i="0" u="none" strike="noStrike" cap="none" normalizeH="0" baseline="0" smtClean="0">
                          <a:ln>
                            <a:noFill/>
                          </a:ln>
                          <a:solidFill>
                            <a:srgbClr val="FF0000"/>
                          </a:solidFill>
                          <a:effectLst/>
                          <a:latin typeface="Times New Roman" pitchFamily="18" charset="0"/>
                          <a:ea typeface="Arial Unicode MS" pitchFamily="34" charset="-128"/>
                          <a:cs typeface="Arial Unicode MS" pitchFamily="34" charset="-128"/>
                        </a:rPr>
                        <a:t>S</a:t>
                      </a:r>
                    </a:p>
                  </a:txBody>
                  <a:tcPr marT="45723" marB="45723"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FF0000"/>
                          </a:solidFill>
                          <a:effectLst/>
                          <a:latin typeface="Times New Roman" pitchFamily="18" charset="0"/>
                          <a:ea typeface="Arial Unicode MS" pitchFamily="34" charset="-128"/>
                          <a:cs typeface="Arial Unicode MS" pitchFamily="34" charset="-128"/>
                        </a:rPr>
                        <a:t>C</a:t>
                      </a:r>
                      <a:r>
                        <a:rPr kumimoji="0" lang="en-US" sz="1600" b="0" i="0" u="none" strike="noStrike" cap="none" normalizeH="0" baseline="-25000" smtClean="0">
                          <a:ln>
                            <a:noFill/>
                          </a:ln>
                          <a:solidFill>
                            <a:srgbClr val="FF0000"/>
                          </a:solidFill>
                          <a:effectLst/>
                          <a:latin typeface="Times New Roman" pitchFamily="18" charset="0"/>
                          <a:ea typeface="Arial Unicode MS" pitchFamily="34" charset="-128"/>
                          <a:cs typeface="Arial Unicode MS" pitchFamily="34" charset="-128"/>
                        </a:rPr>
                        <a:t>3</a:t>
                      </a:r>
                      <a:r>
                        <a:rPr kumimoji="0" lang="en-US" sz="1600" b="0" i="0" u="none" strike="noStrike" cap="none" normalizeH="0" baseline="0" smtClean="0">
                          <a:ln>
                            <a:noFill/>
                          </a:ln>
                          <a:solidFill>
                            <a:srgbClr val="FF0000"/>
                          </a:solidFill>
                          <a:effectLst/>
                          <a:latin typeface="Times New Roman" pitchFamily="18" charset="0"/>
                          <a:ea typeface="Arial Unicode MS" pitchFamily="34" charset="-128"/>
                          <a:cs typeface="Arial Unicode MS" pitchFamily="34" charset="-128"/>
                        </a:rPr>
                        <a:t>A</a:t>
                      </a:r>
                    </a:p>
                  </a:txBody>
                  <a:tcPr marT="45723" marB="45723"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FF0000"/>
                          </a:solidFill>
                          <a:effectLst/>
                          <a:latin typeface="Times New Roman" pitchFamily="18" charset="0"/>
                          <a:ea typeface="Arial Unicode MS" pitchFamily="34" charset="-128"/>
                          <a:cs typeface="Arial Unicode MS" pitchFamily="34" charset="-128"/>
                        </a:rPr>
                        <a:t>C</a:t>
                      </a:r>
                      <a:r>
                        <a:rPr kumimoji="0" lang="en-US" sz="1600" b="0" i="0" u="none" strike="noStrike" cap="none" normalizeH="0" baseline="-25000" smtClean="0">
                          <a:ln>
                            <a:noFill/>
                          </a:ln>
                          <a:solidFill>
                            <a:srgbClr val="FF0000"/>
                          </a:solidFill>
                          <a:effectLst/>
                          <a:latin typeface="Times New Roman" pitchFamily="18" charset="0"/>
                          <a:ea typeface="Arial Unicode MS" pitchFamily="34" charset="-128"/>
                          <a:cs typeface="Arial Unicode MS" pitchFamily="34" charset="-128"/>
                        </a:rPr>
                        <a:t>4</a:t>
                      </a:r>
                      <a:r>
                        <a:rPr kumimoji="0" lang="en-US" sz="1600" b="0" i="0" u="none" strike="noStrike" cap="none" normalizeH="0" baseline="0" smtClean="0">
                          <a:ln>
                            <a:noFill/>
                          </a:ln>
                          <a:solidFill>
                            <a:srgbClr val="FF0000"/>
                          </a:solidFill>
                          <a:effectLst/>
                          <a:latin typeface="Times New Roman" pitchFamily="18" charset="0"/>
                          <a:ea typeface="Arial Unicode MS" pitchFamily="34" charset="-128"/>
                          <a:cs typeface="Arial Unicode MS" pitchFamily="34" charset="-128"/>
                        </a:rPr>
                        <a:t>AF</a:t>
                      </a:r>
                    </a:p>
                  </a:txBody>
                  <a:tcPr marT="45723" marB="45723"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62793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FF"/>
                          </a:solidFill>
                          <a:effectLst/>
                          <a:latin typeface="Times New Roman" pitchFamily="18" charset="0"/>
                          <a:ea typeface="Arial Unicode MS" pitchFamily="34" charset="-128"/>
                          <a:cs typeface="Arial Unicode MS" pitchFamily="34" charset="-128"/>
                        </a:rPr>
                        <a:t>Type I</a:t>
                      </a:r>
                    </a:p>
                  </a:txBody>
                  <a:tcPr marT="45723" marB="45723" horzOverflow="overflow">
                    <a:lnL w="12700" cap="flat" cmpd="sng" algn="ctr">
                      <a:solidFill>
                        <a:srgbClr val="333300"/>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Standard</a:t>
                      </a: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endParaRPr>
                    </a:p>
                  </a:txBody>
                  <a:tcPr marT="45723" marB="45723" horzOverflow="overflow">
                    <a:lnL w="12700" cap="flat" cmpd="sng" algn="ctr">
                      <a:solidFill>
                        <a:schemeClr val="tx1"/>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Bangunan beton Biasa</a:t>
                      </a:r>
                    </a:p>
                  </a:txBody>
                  <a:tcPr marT="45723" marB="45723"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endParaRPr>
                    </a:p>
                  </a:txBody>
                  <a:tcPr marT="45723" marB="45723"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53</a:t>
                      </a:r>
                    </a:p>
                  </a:txBody>
                  <a:tcPr marT="45723" marB="45723" anchor="ctr"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24</a:t>
                      </a:r>
                    </a:p>
                  </a:txBody>
                  <a:tcPr marT="45723" marB="45723" anchor="ctr"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8</a:t>
                      </a:r>
                    </a:p>
                  </a:txBody>
                  <a:tcPr marT="45723" marB="45723" anchor="ctr"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8</a:t>
                      </a:r>
                    </a:p>
                  </a:txBody>
                  <a:tcPr marT="45723" marB="45723" anchor="ctr"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r h="1066881">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FF"/>
                          </a:solidFill>
                          <a:effectLst/>
                          <a:latin typeface="Times New Roman" pitchFamily="18" charset="0"/>
                          <a:ea typeface="Arial Unicode MS" pitchFamily="34" charset="-128"/>
                          <a:cs typeface="Arial Unicode MS" pitchFamily="34" charset="-128"/>
                        </a:rPr>
                        <a:t>Type II</a:t>
                      </a:r>
                    </a:p>
                  </a:txBody>
                  <a:tcPr marT="45723" marB="45723" horzOverflow="overflow">
                    <a:lnL w="12700" cap="flat" cmpd="sng" algn="ctr">
                      <a:solidFill>
                        <a:srgbClr val="333300"/>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Tahan Sulfat dan Panas Hidrasi Sedang</a:t>
                      </a:r>
                    </a:p>
                  </a:txBody>
                  <a:tcPr marT="45723" marB="45723" horzOverflow="overflow">
                    <a:lnL w="12700" cap="flat" cmpd="sng" algn="ctr">
                      <a:solidFill>
                        <a:schemeClr val="tx1"/>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Pembetonan Massal &amp; Biasa</a:t>
                      </a:r>
                    </a:p>
                  </a:txBody>
                  <a:tcPr marT="45723" marB="45723"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endParaRPr>
                    </a:p>
                  </a:txBody>
                  <a:tcPr marT="45723" marB="45723"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47 </a:t>
                      </a:r>
                      <a:r>
                        <a:rPr kumimoji="0" lang="en-US" sz="1600" b="0" i="0" u="none" strike="noStrike" cap="none" normalizeH="0" baseline="0" smtClean="0">
                          <a:ln>
                            <a:noFill/>
                          </a:ln>
                          <a:solidFill>
                            <a:srgbClr val="000000"/>
                          </a:solidFill>
                          <a:effectLst/>
                          <a:latin typeface="Arial Unicode MS"/>
                          <a:ea typeface="Arial Unicode MS" pitchFamily="34" charset="-128"/>
                          <a:cs typeface="Arial Unicode MS" pitchFamily="34" charset="-128"/>
                        </a:rPr>
                        <a:t>–</a:t>
                      </a: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 50</a:t>
                      </a:r>
                    </a:p>
                  </a:txBody>
                  <a:tcPr marT="45723" marB="45723" anchor="ctr"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32</a:t>
                      </a:r>
                    </a:p>
                  </a:txBody>
                  <a:tcPr marT="45723" marB="45723" anchor="ctr"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3 </a:t>
                      </a:r>
                      <a:r>
                        <a:rPr kumimoji="0" lang="en-US" sz="1600" b="0" i="0" u="none" strike="noStrike" cap="none" normalizeH="0" baseline="0" smtClean="0">
                          <a:ln>
                            <a:noFill/>
                          </a:ln>
                          <a:solidFill>
                            <a:srgbClr val="000000"/>
                          </a:solidFill>
                          <a:effectLst/>
                          <a:latin typeface="Arial Unicode MS"/>
                          <a:ea typeface="Arial Unicode MS" pitchFamily="34" charset="-128"/>
                          <a:cs typeface="Arial Unicode MS" pitchFamily="34" charset="-128"/>
                        </a:rPr>
                        <a:t>–</a:t>
                      </a: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 8</a:t>
                      </a:r>
                    </a:p>
                  </a:txBody>
                  <a:tcPr marT="45723" marB="45723" anchor="ctr"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12</a:t>
                      </a:r>
                    </a:p>
                  </a:txBody>
                  <a:tcPr marT="45723" marB="45723" anchor="ctr"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r h="579164">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FF"/>
                          </a:solidFill>
                          <a:effectLst/>
                          <a:latin typeface="Times New Roman" pitchFamily="18" charset="0"/>
                          <a:ea typeface="Arial Unicode MS" pitchFamily="34" charset="-128"/>
                          <a:cs typeface="Arial Unicode MS" pitchFamily="34" charset="-128"/>
                        </a:rPr>
                        <a:t>Type III</a:t>
                      </a:r>
                    </a:p>
                  </a:txBody>
                  <a:tcPr marT="45723" marB="45723" horzOverflow="overflow">
                    <a:lnL w="12700" cap="flat" cmpd="sng" algn="ctr">
                      <a:solidFill>
                        <a:srgbClr val="333300"/>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Kekuatan Awal Tinggi</a:t>
                      </a:r>
                    </a:p>
                  </a:txBody>
                  <a:tcPr marT="45723" marB="45723" horzOverflow="overflow">
                    <a:lnL w="12700" cap="flat" cmpd="sng" algn="ctr">
                      <a:solidFill>
                        <a:schemeClr val="tx1"/>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Pembetonan suhu rendah</a:t>
                      </a:r>
                    </a:p>
                  </a:txBody>
                  <a:tcPr marT="45723" marB="45723"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endParaRPr>
                    </a:p>
                  </a:txBody>
                  <a:tcPr marT="45723" marB="45723"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58</a:t>
                      </a:r>
                    </a:p>
                  </a:txBody>
                  <a:tcPr marT="45723" marB="45723" anchor="ctr"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16</a:t>
                      </a:r>
                    </a:p>
                  </a:txBody>
                  <a:tcPr marT="45723" marB="45723" anchor="ctr"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8</a:t>
                      </a:r>
                    </a:p>
                  </a:txBody>
                  <a:tcPr marT="45723" marB="45723" anchor="ctr"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8</a:t>
                      </a:r>
                    </a:p>
                  </a:txBody>
                  <a:tcPr marT="45723" marB="45723" anchor="ctr"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4"/>
                  </a:ext>
                </a:extLst>
              </a:tr>
              <a:tr h="69061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FF"/>
                          </a:solidFill>
                          <a:effectLst/>
                          <a:latin typeface="Times New Roman" pitchFamily="18" charset="0"/>
                          <a:ea typeface="Arial Unicode MS" pitchFamily="34" charset="-128"/>
                          <a:cs typeface="Arial Unicode MS" pitchFamily="34" charset="-128"/>
                        </a:rPr>
                        <a:t>Type IV</a:t>
                      </a:r>
                    </a:p>
                  </a:txBody>
                  <a:tcPr marT="45723" marB="45723" horzOverflow="overflow">
                    <a:lnL w="12700" cap="flat" cmpd="sng" algn="ctr">
                      <a:solidFill>
                        <a:srgbClr val="333300"/>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Panas hidarsi rendah</a:t>
                      </a:r>
                    </a:p>
                  </a:txBody>
                  <a:tcPr marT="45723" marB="45723" horzOverflow="overflow">
                    <a:lnL w="12700" cap="flat" cmpd="sng" algn="ctr">
                      <a:solidFill>
                        <a:schemeClr val="tx1"/>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Pembetonan Massal</a:t>
                      </a:r>
                    </a:p>
                  </a:txBody>
                  <a:tcPr marT="45723" marB="45723"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Kadar C</a:t>
                      </a:r>
                      <a:r>
                        <a:rPr kumimoji="0" lang="en-US" sz="1600" b="0" i="0" u="none" strike="noStrike" cap="none" normalizeH="0" baseline="-25000" smtClean="0">
                          <a:ln>
                            <a:noFill/>
                          </a:ln>
                          <a:solidFill>
                            <a:srgbClr val="000000"/>
                          </a:solidFill>
                          <a:effectLst/>
                          <a:latin typeface="Times New Roman" pitchFamily="18" charset="0"/>
                          <a:ea typeface="Arial Unicode MS" pitchFamily="34" charset="-128"/>
                          <a:cs typeface="Arial Unicode MS" pitchFamily="34" charset="-128"/>
                        </a:rPr>
                        <a:t>3</a:t>
                      </a: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A</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Dan C</a:t>
                      </a:r>
                      <a:r>
                        <a:rPr kumimoji="0" lang="en-US" sz="1600" b="0" i="0" u="none" strike="noStrike" cap="none" normalizeH="0" baseline="-25000" smtClean="0">
                          <a:ln>
                            <a:noFill/>
                          </a:ln>
                          <a:solidFill>
                            <a:srgbClr val="000000"/>
                          </a:solidFill>
                          <a:effectLst/>
                          <a:latin typeface="Times New Roman" pitchFamily="18" charset="0"/>
                          <a:ea typeface="Arial Unicode MS" pitchFamily="34" charset="-128"/>
                          <a:cs typeface="Arial Unicode MS" pitchFamily="34" charset="-128"/>
                        </a:rPr>
                        <a:t>3</a:t>
                      </a: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S tinggi</a:t>
                      </a:r>
                    </a:p>
                  </a:txBody>
                  <a:tcPr marT="45723" marB="45723"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26 </a:t>
                      </a:r>
                      <a:r>
                        <a:rPr kumimoji="0" lang="en-US" sz="1600" b="0" i="0" u="none" strike="noStrike" cap="none" normalizeH="0" baseline="0" smtClean="0">
                          <a:ln>
                            <a:noFill/>
                          </a:ln>
                          <a:solidFill>
                            <a:srgbClr val="000000"/>
                          </a:solidFill>
                          <a:effectLst/>
                          <a:latin typeface="Arial Unicode MS"/>
                          <a:ea typeface="Arial Unicode MS" pitchFamily="34" charset="-128"/>
                          <a:cs typeface="Arial Unicode MS" pitchFamily="34" charset="-128"/>
                        </a:rPr>
                        <a:t>–</a:t>
                      </a: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 35</a:t>
                      </a:r>
                    </a:p>
                  </a:txBody>
                  <a:tcPr marT="45723" marB="45723" anchor="ctr"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40 </a:t>
                      </a:r>
                      <a:r>
                        <a:rPr kumimoji="0" lang="en-US" sz="1600" b="0" i="0" u="none" strike="noStrike" cap="none" normalizeH="0" baseline="0" smtClean="0">
                          <a:ln>
                            <a:noFill/>
                          </a:ln>
                          <a:solidFill>
                            <a:srgbClr val="000000"/>
                          </a:solidFill>
                          <a:effectLst/>
                          <a:latin typeface="Arial Unicode MS"/>
                          <a:ea typeface="Arial Unicode MS" pitchFamily="34" charset="-128"/>
                          <a:cs typeface="Arial Unicode MS" pitchFamily="34" charset="-128"/>
                        </a:rPr>
                        <a:t>–</a:t>
                      </a: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 54</a:t>
                      </a:r>
                    </a:p>
                  </a:txBody>
                  <a:tcPr marT="45723" marB="45723" anchor="ctr"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2 </a:t>
                      </a:r>
                      <a:r>
                        <a:rPr kumimoji="0" lang="en-US" sz="1600" b="0" i="0" u="none" strike="noStrike" cap="none" normalizeH="0" baseline="0" smtClean="0">
                          <a:ln>
                            <a:noFill/>
                          </a:ln>
                          <a:solidFill>
                            <a:srgbClr val="000000"/>
                          </a:solidFill>
                          <a:effectLst/>
                          <a:latin typeface="Arial Unicode MS"/>
                          <a:ea typeface="Arial Unicode MS" pitchFamily="34" charset="-128"/>
                          <a:cs typeface="Arial Unicode MS" pitchFamily="34" charset="-128"/>
                        </a:rPr>
                        <a:t>–</a:t>
                      </a: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 7</a:t>
                      </a:r>
                    </a:p>
                  </a:txBody>
                  <a:tcPr marT="45723" marB="45723" anchor="ctr"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12</a:t>
                      </a:r>
                    </a:p>
                  </a:txBody>
                  <a:tcPr marT="45723" marB="45723" anchor="ctr"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5"/>
                  </a:ext>
                </a:extLst>
              </a:tr>
              <a:tr h="1164424">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FF"/>
                          </a:solidFill>
                          <a:effectLst/>
                          <a:latin typeface="Times New Roman" pitchFamily="18" charset="0"/>
                          <a:ea typeface="Arial Unicode MS" pitchFamily="34" charset="-128"/>
                          <a:cs typeface="Arial Unicode MS" pitchFamily="34" charset="-128"/>
                        </a:rPr>
                        <a:t>Tipe V</a:t>
                      </a:r>
                    </a:p>
                  </a:txBody>
                  <a:tcPr marT="45723" marB="45723" horzOverflow="overflow">
                    <a:lnL w="12700" cap="flat" cmpd="sng" algn="ctr">
                      <a:solidFill>
                        <a:srgbClr val="333300"/>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Ketahanan terhadap sulfat tinggi</a:t>
                      </a:r>
                    </a:p>
                  </a:txBody>
                  <a:tcPr marT="45723" marB="45723" horzOverflow="overflow">
                    <a:lnL w="12700" cap="flat" cmpd="sng" algn="ctr">
                      <a:solidFill>
                        <a:schemeClr val="tx1"/>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Air mengandung Sulfat / Air Laut</a:t>
                      </a:r>
                    </a:p>
                  </a:txBody>
                  <a:tcPr marT="45723" marB="45723"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Kadar C</a:t>
                      </a:r>
                      <a:r>
                        <a:rPr kumimoji="0" lang="en-US" sz="1600" b="0" i="0" u="none" strike="noStrike" cap="none" normalizeH="0" baseline="-25000" smtClean="0">
                          <a:ln>
                            <a:noFill/>
                          </a:ln>
                          <a:solidFill>
                            <a:srgbClr val="000000"/>
                          </a:solidFill>
                          <a:effectLst/>
                          <a:latin typeface="Times New Roman" pitchFamily="18" charset="0"/>
                          <a:ea typeface="Arial Unicode MS" pitchFamily="34" charset="-128"/>
                          <a:cs typeface="Arial Unicode MS" pitchFamily="34" charset="-128"/>
                        </a:rPr>
                        <a:t>3</a:t>
                      </a: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A</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Dan C</a:t>
                      </a:r>
                      <a:r>
                        <a:rPr kumimoji="0" lang="en-US" sz="1600" b="0" i="0" u="none" strike="noStrike" cap="none" normalizeH="0" baseline="-25000" smtClean="0">
                          <a:ln>
                            <a:noFill/>
                          </a:ln>
                          <a:solidFill>
                            <a:srgbClr val="000000"/>
                          </a:solidFill>
                          <a:effectLst/>
                          <a:latin typeface="Times New Roman" pitchFamily="18" charset="0"/>
                          <a:ea typeface="Arial Unicode MS" pitchFamily="34" charset="-128"/>
                          <a:cs typeface="Arial Unicode MS" pitchFamily="34" charset="-128"/>
                        </a:rPr>
                        <a:t>3</a:t>
                      </a: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S rendah</a:t>
                      </a: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endParaRPr>
                    </a:p>
                  </a:txBody>
                  <a:tcPr marT="45723" marB="45723"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Max 50</a:t>
                      </a:r>
                    </a:p>
                  </a:txBody>
                  <a:tcPr marT="45723" marB="45723" anchor="ctr"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endParaRPr>
                    </a:p>
                  </a:txBody>
                  <a:tcPr marT="45723" marB="45723" anchor="ctr"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rPr>
                        <a:t>Max 5</a:t>
                      </a:r>
                    </a:p>
                  </a:txBody>
                  <a:tcPr marT="45723" marB="45723" anchor="ctr"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sz="1600" b="0" i="0" u="none" strike="noStrike" cap="none" normalizeH="0" baseline="0" smtClean="0">
                        <a:ln>
                          <a:noFill/>
                        </a:ln>
                        <a:solidFill>
                          <a:srgbClr val="000000"/>
                        </a:solidFill>
                        <a:effectLst/>
                        <a:latin typeface="Times New Roman" pitchFamily="18" charset="0"/>
                        <a:ea typeface="Arial Unicode MS" pitchFamily="34" charset="-128"/>
                        <a:cs typeface="Arial Unicode MS" pitchFamily="34" charset="-128"/>
                      </a:endParaRPr>
                    </a:p>
                  </a:txBody>
                  <a:tcPr marT="45723" marB="45723" anchor="ctr" horzOverflow="overflow">
                    <a:lnL w="12700" cap="flat" cmpd="sng" algn="ctr">
                      <a:solidFill>
                        <a:srgbClr val="333300"/>
                      </a:solidFill>
                      <a:prstDash val="solid"/>
                      <a:round/>
                      <a:headEnd type="none" w="sm" len="sm"/>
                      <a:tailEnd type="none" w="sm" len="sm"/>
                    </a:lnL>
                    <a:lnR w="12700" cap="flat" cmpd="sng" algn="ctr">
                      <a:solidFill>
                        <a:srgbClr val="333300"/>
                      </a:solidFill>
                      <a:prstDash val="solid"/>
                      <a:round/>
                      <a:headEnd type="none" w="sm" len="sm"/>
                      <a:tailEnd type="none" w="sm" len="sm"/>
                    </a:lnR>
                    <a:lnT w="12700" cap="flat" cmpd="sng" algn="ctr">
                      <a:solidFill>
                        <a:srgbClr val="333300"/>
                      </a:solidFill>
                      <a:prstDash val="solid"/>
                      <a:round/>
                      <a:headEnd type="none" w="sm" len="sm"/>
                      <a:tailEnd type="none" w="sm" len="sm"/>
                    </a:lnT>
                    <a:lnB w="12700" cap="flat" cmpd="sng" algn="ctr">
                      <a:solidFill>
                        <a:srgbClr val="33330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6"/>
                  </a:ext>
                </a:extLst>
              </a:tr>
            </a:tbl>
          </a:graphicData>
        </a:graphic>
      </p:graphicFrame>
      <p:sp>
        <p:nvSpPr>
          <p:cNvPr id="14404" name="Rectangle 5"/>
          <p:cNvSpPr txBox="1">
            <a:spLocks noChangeArrowheads="1"/>
          </p:cNvSpPr>
          <p:nvPr/>
        </p:nvSpPr>
        <p:spPr bwMode="auto">
          <a:xfrm>
            <a:off x="3305175" y="53976"/>
            <a:ext cx="7335838"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25488" indent="-725488"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a:r>
              <a:rPr lang="en-US" altLang="en-US" sz="2400">
                <a:solidFill>
                  <a:schemeClr val="tx2"/>
                </a:solidFill>
                <a:latin typeface="Century Gothic" panose="020B0502020202020204" pitchFamily="34" charset="0"/>
                <a:ea typeface="Arial Unicode MS" pitchFamily="34" charset="-128"/>
              </a:rPr>
              <a:t>Jenis-Jenis Semen Portland – ASTM C150</a:t>
            </a:r>
            <a:endParaRPr lang="en-US" altLang="en-US" sz="2400">
              <a:solidFill>
                <a:srgbClr val="FF0000"/>
              </a:solidFill>
              <a:latin typeface="Century Gothic" panose="020B0502020202020204" pitchFamily="34" charset="0"/>
              <a:ea typeface="Arial Unicode MS" pitchFamily="34" charset="-128"/>
            </a:endParaRPr>
          </a:p>
        </p:txBody>
      </p:sp>
    </p:spTree>
    <p:extLst>
      <p:ext uri="{BB962C8B-B14F-4D97-AF65-F5344CB8AC3E}">
        <p14:creationId xmlns:p14="http://schemas.microsoft.com/office/powerpoint/2010/main" val="20060285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ChangeArrowheads="1"/>
          </p:cNvSpPr>
          <p:nvPr/>
        </p:nvSpPr>
        <p:spPr bwMode="auto">
          <a:xfrm>
            <a:off x="1847850" y="2843213"/>
            <a:ext cx="8496300" cy="27368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nSpc>
                <a:spcPct val="90000"/>
              </a:lnSpc>
              <a:spcBef>
                <a:spcPct val="50000"/>
              </a:spcBef>
            </a:pPr>
            <a:endParaRPr lang="en-US" altLang="en-US" sz="2000" u="sng">
              <a:solidFill>
                <a:srgbClr val="0000FF"/>
              </a:solidFill>
              <a:latin typeface="Trebuchet MS" panose="020B0603020202020204" pitchFamily="34" charset="0"/>
              <a:ea typeface="Arial Unicode MS" pitchFamily="34" charset="-128"/>
            </a:endParaRPr>
          </a:p>
          <a:p>
            <a:pPr>
              <a:lnSpc>
                <a:spcPct val="90000"/>
              </a:lnSpc>
              <a:spcBef>
                <a:spcPct val="50000"/>
              </a:spcBef>
            </a:pPr>
            <a:r>
              <a:rPr lang="en-US" altLang="en-US" sz="2000" u="sng">
                <a:solidFill>
                  <a:srgbClr val="0000FF"/>
                </a:solidFill>
                <a:latin typeface="Trebuchet MS" panose="020B0603020202020204" pitchFamily="34" charset="0"/>
                <a:ea typeface="Arial Unicode MS" pitchFamily="34" charset="-128"/>
              </a:rPr>
              <a:t>Macam-macam waktu pengikatan (setting time) :</a:t>
            </a:r>
          </a:p>
          <a:p>
            <a:pPr algn="just">
              <a:lnSpc>
                <a:spcPct val="90000"/>
              </a:lnSpc>
              <a:spcBef>
                <a:spcPct val="20000"/>
              </a:spcBef>
              <a:buFont typeface="Wingdings" panose="05000000000000000000" pitchFamily="2" charset="2"/>
              <a:buChar char="ü"/>
            </a:pPr>
            <a:r>
              <a:rPr lang="en-US" altLang="en-US" sz="2000">
                <a:solidFill>
                  <a:srgbClr val="FF0000"/>
                </a:solidFill>
                <a:latin typeface="Trebuchet MS" panose="020B0603020202020204" pitchFamily="34" charset="0"/>
                <a:ea typeface="Arial Unicode MS" pitchFamily="34" charset="-128"/>
              </a:rPr>
              <a:t>Initial Setting Time</a:t>
            </a:r>
            <a:r>
              <a:rPr lang="en-US" altLang="en-US" sz="2000">
                <a:latin typeface="Trebuchet MS" panose="020B0603020202020204" pitchFamily="34" charset="0"/>
                <a:ea typeface="Arial Unicode MS" pitchFamily="34" charset="-128"/>
              </a:rPr>
              <a:t> : </a:t>
            </a:r>
            <a:r>
              <a:rPr lang="en-US" altLang="en-US" sz="2000">
                <a:solidFill>
                  <a:srgbClr val="000000"/>
                </a:solidFill>
                <a:latin typeface="Trebuchet MS" panose="020B0603020202020204" pitchFamily="34" charset="0"/>
                <a:ea typeface="Arial Unicode MS" pitchFamily="34" charset="-128"/>
              </a:rPr>
              <a:t>waktu mulai adonan terrjadi sampai mulai 				terjadi 	kekakuan tertentu, dimana adonan 				sudah tidak workable. Tercapai kekuatan 				500 psi / 3.5 Mpa</a:t>
            </a:r>
          </a:p>
          <a:p>
            <a:pPr algn="just">
              <a:lnSpc>
                <a:spcPct val="90000"/>
              </a:lnSpc>
              <a:spcBef>
                <a:spcPct val="20000"/>
              </a:spcBef>
              <a:buFont typeface="Wingdings" panose="05000000000000000000" pitchFamily="2" charset="2"/>
              <a:buChar char="ü"/>
            </a:pPr>
            <a:r>
              <a:rPr lang="en-US" altLang="en-US" sz="2000">
                <a:solidFill>
                  <a:srgbClr val="FF0000"/>
                </a:solidFill>
                <a:latin typeface="Trebuchet MS" panose="020B0603020202020204" pitchFamily="34" charset="0"/>
                <a:ea typeface="Arial Unicode MS" pitchFamily="34" charset="-128"/>
              </a:rPr>
              <a:t>Final Setting Time</a:t>
            </a:r>
            <a:r>
              <a:rPr lang="en-US" altLang="en-US" sz="2000">
                <a:latin typeface="Trebuchet MS" panose="020B0603020202020204" pitchFamily="34" charset="0"/>
                <a:ea typeface="Arial Unicode MS" pitchFamily="34" charset="-128"/>
              </a:rPr>
              <a:t> : </a:t>
            </a:r>
            <a:r>
              <a:rPr lang="en-US" altLang="en-US" sz="2000">
                <a:solidFill>
                  <a:srgbClr val="000000"/>
                </a:solidFill>
                <a:latin typeface="Trebuchet MS" panose="020B0603020202020204" pitchFamily="34" charset="0"/>
                <a:ea typeface="Arial Unicode MS" pitchFamily="34" charset="-128"/>
              </a:rPr>
              <a:t>waktu mulai adonan terjadi sampai tercapai 				kekuatan penuh sekitar 4000 psi / 27.6 Mpa</a:t>
            </a:r>
          </a:p>
        </p:txBody>
      </p:sp>
      <p:sp>
        <p:nvSpPr>
          <p:cNvPr id="15363" name="Rectangle 4"/>
          <p:cNvSpPr>
            <a:spLocks noChangeArrowheads="1"/>
          </p:cNvSpPr>
          <p:nvPr/>
        </p:nvSpPr>
        <p:spPr bwMode="auto">
          <a:xfrm>
            <a:off x="2028825" y="1179513"/>
            <a:ext cx="8243888" cy="196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r>
              <a:rPr lang="en-US" altLang="en-US" sz="2400">
                <a:solidFill>
                  <a:srgbClr val="0000FF"/>
                </a:solidFill>
                <a:latin typeface="Trebuchet MS" panose="020B0603020202020204" pitchFamily="34" charset="0"/>
                <a:ea typeface="Arial Unicode MS" pitchFamily="34" charset="-128"/>
              </a:rPr>
              <a:t>Pengikatan (Setting):</a:t>
            </a:r>
            <a:r>
              <a:rPr lang="en-US" altLang="en-US" sz="2000">
                <a:solidFill>
                  <a:srgbClr val="0000FF"/>
                </a:solidFill>
                <a:latin typeface="Trebuchet MS" panose="020B0603020202020204" pitchFamily="34" charset="0"/>
                <a:ea typeface="Arial Unicode MS" pitchFamily="34" charset="-128"/>
              </a:rPr>
              <a:t/>
            </a:r>
            <a:br>
              <a:rPr lang="en-US" altLang="en-US" sz="2000">
                <a:solidFill>
                  <a:srgbClr val="0000FF"/>
                </a:solidFill>
                <a:latin typeface="Trebuchet MS" panose="020B0603020202020204" pitchFamily="34" charset="0"/>
                <a:ea typeface="Arial Unicode MS" pitchFamily="34" charset="-128"/>
              </a:rPr>
            </a:br>
            <a:r>
              <a:rPr lang="en-US" altLang="en-US" sz="2000">
                <a:solidFill>
                  <a:srgbClr val="0000FF"/>
                </a:solidFill>
                <a:latin typeface="Trebuchet MS" panose="020B0603020202020204" pitchFamily="34" charset="0"/>
                <a:ea typeface="Arial Unicode MS" pitchFamily="34" charset="-128"/>
              </a:rPr>
              <a:t/>
            </a:r>
            <a:br>
              <a:rPr lang="en-US" altLang="en-US" sz="2000">
                <a:solidFill>
                  <a:srgbClr val="0000FF"/>
                </a:solidFill>
                <a:latin typeface="Trebuchet MS" panose="020B0603020202020204" pitchFamily="34" charset="0"/>
                <a:ea typeface="Arial Unicode MS" pitchFamily="34" charset="-128"/>
              </a:rPr>
            </a:br>
            <a:r>
              <a:rPr lang="en-US" altLang="en-US" sz="2000">
                <a:solidFill>
                  <a:schemeClr val="bg1"/>
                </a:solidFill>
                <a:latin typeface="Trebuchet MS" panose="020B0603020202020204" pitchFamily="34" charset="0"/>
                <a:ea typeface="Arial Unicode MS" pitchFamily="34" charset="-128"/>
              </a:rPr>
              <a:t>	</a:t>
            </a:r>
            <a:r>
              <a:rPr lang="en-US" altLang="en-US" sz="2000">
                <a:solidFill>
                  <a:srgbClr val="000000"/>
                </a:solidFill>
                <a:latin typeface="Trebuchet MS" panose="020B0603020202020204" pitchFamily="34" charset="0"/>
                <a:ea typeface="Arial Unicode MS" pitchFamily="34" charset="-128"/>
              </a:rPr>
              <a:t>Perubahan dari keadaan fluid (cair) ke keadaan rigid 	(kaku), dan selama pengikatan /setting tersebut akan 	terbentuk kekuatan. Indikasinya gejala kekakuan pada 	pasta 	semen</a:t>
            </a:r>
          </a:p>
        </p:txBody>
      </p:sp>
    </p:spTree>
    <p:extLst>
      <p:ext uri="{BB962C8B-B14F-4D97-AF65-F5344CB8AC3E}">
        <p14:creationId xmlns:p14="http://schemas.microsoft.com/office/powerpoint/2010/main" val="149589226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1992313" y="1133475"/>
            <a:ext cx="8291512" cy="472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just">
              <a:spcBef>
                <a:spcPct val="20000"/>
              </a:spcBef>
              <a:buFont typeface="Wingdings" panose="05000000000000000000" pitchFamily="2" charset="2"/>
              <a:buChar char="§"/>
            </a:pPr>
            <a:r>
              <a:rPr lang="en-US" altLang="en-US">
                <a:solidFill>
                  <a:srgbClr val="FF0000"/>
                </a:solidFill>
                <a:latin typeface="Trebuchet MS" panose="020B0603020202020204" pitchFamily="34" charset="0"/>
                <a:ea typeface="Arial Unicode MS" pitchFamily="34" charset="-128"/>
              </a:rPr>
              <a:t>Air</a:t>
            </a:r>
          </a:p>
          <a:p>
            <a:pPr algn="just">
              <a:spcBef>
                <a:spcPct val="20000"/>
              </a:spcBef>
              <a:buFont typeface="Wingdings" panose="05000000000000000000" pitchFamily="2" charset="2"/>
              <a:buNone/>
            </a:pPr>
            <a:endParaRPr lang="en-US" altLang="en-US" sz="2400">
              <a:solidFill>
                <a:srgbClr val="003399"/>
              </a:solidFill>
              <a:latin typeface="Trebuchet MS" panose="020B0603020202020204" pitchFamily="34" charset="0"/>
              <a:ea typeface="Arial Unicode MS" pitchFamily="34" charset="-128"/>
            </a:endParaRPr>
          </a:p>
          <a:p>
            <a:pPr algn="just">
              <a:spcBef>
                <a:spcPct val="20000"/>
              </a:spcBef>
            </a:pPr>
            <a:r>
              <a:rPr lang="en-US" altLang="en-US" sz="2400">
                <a:solidFill>
                  <a:srgbClr val="003399"/>
                </a:solidFill>
                <a:latin typeface="Trebuchet MS" panose="020B0603020202020204" pitchFamily="34" charset="0"/>
                <a:ea typeface="Arial Unicode MS" pitchFamily="34" charset="-128"/>
              </a:rPr>
              <a:t>	</a:t>
            </a:r>
            <a:r>
              <a:rPr lang="en-US" altLang="en-US" sz="2000">
                <a:solidFill>
                  <a:srgbClr val="003399"/>
                </a:solidFill>
                <a:latin typeface="Trebuchet MS" panose="020B0603020202020204" pitchFamily="34" charset="0"/>
                <a:ea typeface="Arial Unicode MS" pitchFamily="34" charset="-128"/>
              </a:rPr>
              <a:t>Air yang dapat diminum yang tidak berbau tidak berasa, bersih, tidak mengandung minyak, alkali, garam, bahan organik yg berbahaya dapat digunakan dalam campuran beton, bila bukan air minum maka kuat tekan tekan umur 7 &amp; 28 hari tidak boleh kurang dari 90% kuat tekan beton yg menggunakan air minum (ACI 318-83).</a:t>
            </a:r>
          </a:p>
          <a:p>
            <a:pPr algn="just">
              <a:spcBef>
                <a:spcPct val="20000"/>
              </a:spcBef>
            </a:pPr>
            <a:endParaRPr lang="en-US" altLang="en-US" sz="2000">
              <a:solidFill>
                <a:srgbClr val="003399"/>
              </a:solidFill>
              <a:latin typeface="Trebuchet MS" panose="020B0603020202020204" pitchFamily="34" charset="0"/>
              <a:ea typeface="Arial Unicode MS" pitchFamily="34" charset="-128"/>
            </a:endParaRPr>
          </a:p>
          <a:p>
            <a:pPr algn="just">
              <a:spcBef>
                <a:spcPct val="50000"/>
              </a:spcBef>
            </a:pPr>
            <a:r>
              <a:rPr lang="en-US" altLang="en-US" sz="2000">
                <a:solidFill>
                  <a:srgbClr val="000000"/>
                </a:solidFill>
                <a:latin typeface="Trebuchet MS" panose="020B0603020202020204" pitchFamily="34" charset="0"/>
                <a:ea typeface="Arial Unicode MS" pitchFamily="34" charset="-128"/>
              </a:rPr>
              <a:t>	Setiap  30 liter air yang digunakan untuk hidrasi 100 kg semen, sisanya dibutuhkan untuk workability / mendapati slump yang diinginkan.</a:t>
            </a:r>
          </a:p>
        </p:txBody>
      </p:sp>
    </p:spTree>
    <p:extLst>
      <p:ext uri="{BB962C8B-B14F-4D97-AF65-F5344CB8AC3E}">
        <p14:creationId xmlns:p14="http://schemas.microsoft.com/office/powerpoint/2010/main" val="38044147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1919288" y="854076"/>
            <a:ext cx="8229600" cy="221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just">
              <a:lnSpc>
                <a:spcPct val="90000"/>
              </a:lnSpc>
              <a:spcBef>
                <a:spcPct val="20000"/>
              </a:spcBef>
              <a:buFont typeface="Wingdings" panose="05000000000000000000" pitchFamily="2" charset="2"/>
              <a:buChar char="§"/>
            </a:pPr>
            <a:r>
              <a:rPr lang="en-US" altLang="en-US">
                <a:solidFill>
                  <a:srgbClr val="FF0000"/>
                </a:solidFill>
                <a:latin typeface="Trebuchet MS" panose="020B0603020202020204" pitchFamily="34" charset="0"/>
                <a:ea typeface="Arial Unicode MS" pitchFamily="34" charset="-128"/>
              </a:rPr>
              <a:t>Aggregat</a:t>
            </a:r>
            <a:r>
              <a:rPr lang="en-US" altLang="en-US">
                <a:solidFill>
                  <a:srgbClr val="FF0000"/>
                </a:solidFill>
                <a:latin typeface="Times New Roman" panose="02020603050405020304" pitchFamily="18" charset="0"/>
                <a:ea typeface="Arial Unicode MS" pitchFamily="34" charset="-128"/>
              </a:rPr>
              <a:t>	</a:t>
            </a:r>
            <a:r>
              <a:rPr lang="en-US" altLang="en-US" sz="2400">
                <a:solidFill>
                  <a:srgbClr val="FF0000"/>
                </a:solidFill>
                <a:latin typeface="Times New Roman" panose="02020603050405020304" pitchFamily="18" charset="0"/>
                <a:ea typeface="Arial Unicode MS" pitchFamily="34" charset="-128"/>
              </a:rPr>
              <a:t>	</a:t>
            </a:r>
          </a:p>
          <a:p>
            <a:pPr algn="just">
              <a:lnSpc>
                <a:spcPct val="90000"/>
              </a:lnSpc>
              <a:spcBef>
                <a:spcPct val="20000"/>
              </a:spcBef>
            </a:pPr>
            <a:endParaRPr lang="en-US" altLang="en-US" sz="2400">
              <a:solidFill>
                <a:srgbClr val="FF0000"/>
              </a:solidFill>
              <a:latin typeface="Times New Roman" panose="02020603050405020304" pitchFamily="18" charset="0"/>
              <a:ea typeface="Arial Unicode MS" pitchFamily="34" charset="-128"/>
            </a:endParaRPr>
          </a:p>
          <a:p>
            <a:pPr algn="just">
              <a:lnSpc>
                <a:spcPct val="90000"/>
              </a:lnSpc>
              <a:spcBef>
                <a:spcPct val="20000"/>
              </a:spcBef>
            </a:pPr>
            <a:r>
              <a:rPr lang="en-US" altLang="en-US" sz="2400">
                <a:solidFill>
                  <a:srgbClr val="FF0000"/>
                </a:solidFill>
                <a:latin typeface="Times New Roman" panose="02020603050405020304" pitchFamily="18" charset="0"/>
                <a:ea typeface="Arial Unicode MS" pitchFamily="34" charset="-128"/>
              </a:rPr>
              <a:t>		</a:t>
            </a:r>
            <a:r>
              <a:rPr lang="en-US" altLang="en-US" sz="2000">
                <a:solidFill>
                  <a:srgbClr val="FF0000"/>
                </a:solidFill>
                <a:latin typeface="Times New Roman" panose="02020603050405020304" pitchFamily="18" charset="0"/>
                <a:ea typeface="Arial Unicode MS" pitchFamily="34" charset="-128"/>
              </a:rPr>
              <a:t>Aggregat Halus</a:t>
            </a:r>
            <a:r>
              <a:rPr lang="en-US" altLang="en-US" sz="2000">
                <a:solidFill>
                  <a:srgbClr val="000000"/>
                </a:solidFill>
                <a:latin typeface="Times New Roman" panose="02020603050405020304" pitchFamily="18" charset="0"/>
                <a:ea typeface="Arial Unicode MS" pitchFamily="34" charset="-128"/>
              </a:rPr>
              <a:t> </a:t>
            </a:r>
            <a:r>
              <a:rPr lang="en-US" altLang="en-US" sz="2000">
                <a:solidFill>
                  <a:srgbClr val="333300"/>
                </a:solidFill>
                <a:latin typeface="Times New Roman" panose="02020603050405020304" pitchFamily="18" charset="0"/>
                <a:ea typeface="Arial Unicode MS" pitchFamily="34" charset="-128"/>
              </a:rPr>
              <a:t>: aggregat yang butirannya lolos </a:t>
            </a:r>
          </a:p>
          <a:p>
            <a:pPr algn="just">
              <a:lnSpc>
                <a:spcPct val="90000"/>
              </a:lnSpc>
              <a:spcBef>
                <a:spcPct val="20000"/>
              </a:spcBef>
            </a:pPr>
            <a:r>
              <a:rPr lang="en-US" altLang="en-US" sz="2000">
                <a:solidFill>
                  <a:srgbClr val="333300"/>
                </a:solidFill>
                <a:latin typeface="Times New Roman" panose="02020603050405020304" pitchFamily="18" charset="0"/>
                <a:ea typeface="Arial Unicode MS" pitchFamily="34" charset="-128"/>
              </a:rPr>
              <a:t>			         	    ayakan 4.75 mm</a:t>
            </a:r>
          </a:p>
          <a:p>
            <a:pPr algn="just">
              <a:lnSpc>
                <a:spcPct val="90000"/>
              </a:lnSpc>
              <a:spcBef>
                <a:spcPct val="20000"/>
              </a:spcBef>
            </a:pPr>
            <a:r>
              <a:rPr lang="en-US" altLang="en-US" sz="2000">
                <a:solidFill>
                  <a:srgbClr val="FF0000"/>
                </a:solidFill>
                <a:latin typeface="Times New Roman" panose="02020603050405020304" pitchFamily="18" charset="0"/>
                <a:ea typeface="Arial Unicode MS" pitchFamily="34" charset="-128"/>
              </a:rPr>
              <a:t>		Aggregat Kasar</a:t>
            </a:r>
            <a:r>
              <a:rPr lang="en-US" altLang="en-US" sz="2000">
                <a:solidFill>
                  <a:srgbClr val="000000"/>
                </a:solidFill>
                <a:latin typeface="Times New Roman" panose="02020603050405020304" pitchFamily="18" charset="0"/>
                <a:ea typeface="Arial Unicode MS" pitchFamily="34" charset="-128"/>
              </a:rPr>
              <a:t> </a:t>
            </a:r>
            <a:r>
              <a:rPr lang="en-US" altLang="en-US" sz="2000">
                <a:solidFill>
                  <a:srgbClr val="333300"/>
                </a:solidFill>
                <a:latin typeface="Times New Roman" panose="02020603050405020304" pitchFamily="18" charset="0"/>
                <a:ea typeface="Arial Unicode MS" pitchFamily="34" charset="-128"/>
              </a:rPr>
              <a:t>: aggregat yang butirannya tertahan 	                       		                ayakan 4.75 mm</a:t>
            </a:r>
          </a:p>
        </p:txBody>
      </p:sp>
      <p:graphicFrame>
        <p:nvGraphicFramePr>
          <p:cNvPr id="37891" name="Group 3"/>
          <p:cNvGraphicFramePr>
            <a:graphicFrameLocks noGrp="1"/>
          </p:cNvGraphicFramePr>
          <p:nvPr/>
        </p:nvGraphicFramePr>
        <p:xfrm>
          <a:off x="1919289" y="3473451"/>
          <a:ext cx="8351837" cy="2497139"/>
        </p:xfrm>
        <a:graphic>
          <a:graphicData uri="http://schemas.openxmlformats.org/drawingml/2006/table">
            <a:tbl>
              <a:tblPr/>
              <a:tblGrid>
                <a:gridCol w="3979862">
                  <a:extLst>
                    <a:ext uri="{9D8B030D-6E8A-4147-A177-3AD203B41FA5}">
                      <a16:colId xmlns:a16="http://schemas.microsoft.com/office/drawing/2014/main" val="20000"/>
                    </a:ext>
                  </a:extLst>
                </a:gridCol>
                <a:gridCol w="4371975">
                  <a:extLst>
                    <a:ext uri="{9D8B030D-6E8A-4147-A177-3AD203B41FA5}">
                      <a16:colId xmlns:a16="http://schemas.microsoft.com/office/drawing/2014/main" val="20001"/>
                    </a:ext>
                  </a:extLst>
                </a:gridCol>
              </a:tblGrid>
              <a:tr h="795338">
                <a:tc gridSpan="2">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smtClean="0">
                          <a:ln>
                            <a:noFill/>
                          </a:ln>
                          <a:solidFill>
                            <a:schemeClr val="tx2"/>
                          </a:solidFill>
                          <a:effectLst/>
                          <a:latin typeface="Trebuchet MS" pitchFamily="34" charset="0"/>
                          <a:ea typeface="Arial Unicode MS" pitchFamily="34" charset="-128"/>
                          <a:cs typeface="Arial Unicode MS" pitchFamily="34" charset="-128"/>
                        </a:rPr>
                        <a:t>Aggregate merupakan kandungan terbesar dalam campuran, besarnya mencapai 60 </a:t>
                      </a:r>
                      <a:r>
                        <a:rPr kumimoji="0" lang="en-US" sz="2000" b="0" i="0" u="none" strike="noStrike" cap="none" normalizeH="0" baseline="0" smtClean="0">
                          <a:ln>
                            <a:noFill/>
                          </a:ln>
                          <a:solidFill>
                            <a:schemeClr val="tx2"/>
                          </a:solidFill>
                          <a:effectLst/>
                          <a:latin typeface="Arial Unicode MS"/>
                          <a:ea typeface="Arial Unicode MS" pitchFamily="34" charset="-128"/>
                          <a:cs typeface="Arial Unicode MS" pitchFamily="34" charset="-128"/>
                        </a:rPr>
                        <a:t>–</a:t>
                      </a:r>
                      <a:r>
                        <a:rPr kumimoji="0" lang="en-US" sz="2000" b="0" i="0" u="none" strike="noStrike" cap="none" normalizeH="0" baseline="0" smtClean="0">
                          <a:ln>
                            <a:noFill/>
                          </a:ln>
                          <a:solidFill>
                            <a:schemeClr val="tx2"/>
                          </a:solidFill>
                          <a:effectLst/>
                          <a:latin typeface="Trebuchet MS" pitchFamily="34" charset="0"/>
                          <a:ea typeface="Arial Unicode MS" pitchFamily="34" charset="-128"/>
                          <a:cs typeface="Arial Unicode MS" pitchFamily="34" charset="-128"/>
                        </a:rPr>
                        <a:t> 75% dari volume beton</a:t>
                      </a:r>
                    </a:p>
                  </a:txBody>
                  <a:tcPr horzOverflow="overflow">
                    <a:lnL w="6350" cap="flat" cmpd="sng" algn="ctr">
                      <a:solidFill>
                        <a:srgbClr val="333300"/>
                      </a:solidFill>
                      <a:prstDash val="solid"/>
                      <a:round/>
                      <a:headEnd type="none" w="sm" len="sm"/>
                      <a:tailEnd type="none" w="sm" len="sm"/>
                    </a:lnL>
                    <a:lnR w="6350" cap="flat" cmpd="sng" algn="ctr">
                      <a:solidFill>
                        <a:srgbClr val="333300"/>
                      </a:solidFill>
                      <a:prstDash val="solid"/>
                      <a:round/>
                      <a:headEnd type="none" w="sm" len="sm"/>
                      <a:tailEnd type="none" w="sm" len="sm"/>
                    </a:lnR>
                    <a:lnT w="6350" cap="flat" cmpd="sng" algn="ctr">
                      <a:solidFill>
                        <a:srgbClr val="333300"/>
                      </a:solidFill>
                      <a:prstDash val="solid"/>
                      <a:round/>
                      <a:headEnd type="none" w="sm" len="sm"/>
                      <a:tailEnd type="none" w="sm" len="sm"/>
                    </a:lnT>
                    <a:lnB w="6350" cap="flat" cmpd="sng" algn="ctr">
                      <a:solidFill>
                        <a:srgbClr val="333300"/>
                      </a:solidFill>
                      <a:prstDash val="solid"/>
                      <a:round/>
                      <a:headEnd type="none" w="sm" len="sm"/>
                      <a:tailEnd type="none" w="sm" len="sm"/>
                    </a:lnB>
                    <a:lnTlToBr>
                      <a:noFill/>
                    </a:lnTlToBr>
                    <a:lnBlToTr>
                      <a:noFill/>
                    </a:lnBlToTr>
                    <a:noFill/>
                  </a:tcPr>
                </a:tc>
                <a:tc hMerge="1">
                  <a:txBody>
                    <a:bodyPr/>
                    <a:lstStyle/>
                    <a:p>
                      <a:endParaRPr lang="en-US"/>
                    </a:p>
                  </a:txBody>
                  <a:tcPr/>
                </a:tc>
                <a:extLst>
                  <a:ext uri="{0D108BD9-81ED-4DB2-BD59-A6C34878D82A}">
                    <a16:rowId xmlns:a16="http://schemas.microsoft.com/office/drawing/2014/main" val="10000"/>
                  </a:ext>
                </a:extLst>
              </a:tr>
              <a:tr h="52228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FF3300"/>
                          </a:solidFill>
                          <a:effectLst/>
                          <a:latin typeface="Trebuchet MS" pitchFamily="34" charset="0"/>
                          <a:ea typeface="Arial Unicode MS" pitchFamily="34" charset="-128"/>
                          <a:cs typeface="Arial Unicode MS" pitchFamily="34" charset="-128"/>
                        </a:rPr>
                        <a:t>Aggregate Halus</a:t>
                      </a:r>
                    </a:p>
                  </a:txBody>
                  <a:tcPr horzOverflow="overflow">
                    <a:lnL w="6350" cap="flat" cmpd="sng" algn="ctr">
                      <a:solidFill>
                        <a:srgbClr val="333300"/>
                      </a:solidFill>
                      <a:prstDash val="solid"/>
                      <a:round/>
                      <a:headEnd type="none" w="sm" len="sm"/>
                      <a:tailEnd type="none" w="sm" len="sm"/>
                    </a:lnL>
                    <a:lnR w="6350" cap="flat" cmpd="sng" algn="ctr">
                      <a:solidFill>
                        <a:srgbClr val="333300"/>
                      </a:solidFill>
                      <a:prstDash val="solid"/>
                      <a:round/>
                      <a:headEnd type="none" w="sm" len="sm"/>
                      <a:tailEnd type="none" w="sm" len="sm"/>
                    </a:lnR>
                    <a:lnT w="6350" cap="flat" cmpd="sng" algn="ctr">
                      <a:solidFill>
                        <a:srgbClr val="333300"/>
                      </a:solidFill>
                      <a:prstDash val="solid"/>
                      <a:round/>
                      <a:headEnd type="none" w="sm" len="sm"/>
                      <a:tailEnd type="none" w="sm" len="sm"/>
                    </a:lnT>
                    <a:lnB w="6350"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2000" b="0" i="0" u="none" strike="noStrike" cap="none" normalizeH="0" baseline="0" smtClean="0">
                          <a:ln>
                            <a:noFill/>
                          </a:ln>
                          <a:solidFill>
                            <a:srgbClr val="FF3300"/>
                          </a:solidFill>
                          <a:effectLst/>
                          <a:latin typeface="Trebuchet MS" pitchFamily="34" charset="0"/>
                          <a:ea typeface="Arial Unicode MS" pitchFamily="34" charset="-128"/>
                          <a:cs typeface="Arial Unicode MS" pitchFamily="34" charset="-128"/>
                        </a:rPr>
                        <a:t>Aggregate Kasar </a:t>
                      </a:r>
                    </a:p>
                  </a:txBody>
                  <a:tcPr horzOverflow="overflow">
                    <a:lnL w="6350" cap="flat" cmpd="sng" algn="ctr">
                      <a:solidFill>
                        <a:srgbClr val="333300"/>
                      </a:solidFill>
                      <a:prstDash val="solid"/>
                      <a:round/>
                      <a:headEnd type="none" w="sm" len="sm"/>
                      <a:tailEnd type="none" w="sm" len="sm"/>
                    </a:lnL>
                    <a:lnR w="6350" cap="flat" cmpd="sng" algn="ctr">
                      <a:solidFill>
                        <a:srgbClr val="333300"/>
                      </a:solidFill>
                      <a:prstDash val="solid"/>
                      <a:round/>
                      <a:headEnd type="none" w="sm" len="sm"/>
                      <a:tailEnd type="none" w="sm" len="sm"/>
                    </a:lnR>
                    <a:lnT w="6350" cap="flat" cmpd="sng" algn="ctr">
                      <a:solidFill>
                        <a:srgbClr val="333300"/>
                      </a:solidFill>
                      <a:prstDash val="solid"/>
                      <a:round/>
                      <a:headEnd type="none" w="sm" len="sm"/>
                      <a:tailEnd type="none" w="sm" len="sm"/>
                    </a:lnT>
                    <a:lnB w="6350" cap="flat" cmpd="sng" algn="ctr">
                      <a:solidFill>
                        <a:srgbClr val="33330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1179513">
                <a:tc>
                  <a:txBody>
                    <a:bodyPr/>
                    <a:lstStyle/>
                    <a:p>
                      <a:pPr marL="457200" marR="0" lvl="1" indent="0" algn="l" defTabSz="914400" rtl="0" eaLnBrk="0" fontAlgn="base" latinLnBrk="0" hangingPunct="0">
                        <a:lnSpc>
                          <a:spcPct val="100000"/>
                        </a:lnSpc>
                        <a:spcBef>
                          <a:spcPct val="20000"/>
                        </a:spcBef>
                        <a:spcAft>
                          <a:spcPct val="0"/>
                        </a:spcAft>
                        <a:buClr>
                          <a:srgbClr val="0000FF"/>
                        </a:buClr>
                        <a:buSzPct val="85000"/>
                        <a:buFont typeface="Wingdings" pitchFamily="2" charset="2"/>
                        <a:buChar char="Ø"/>
                        <a:tabLst/>
                      </a:pPr>
                      <a:r>
                        <a:rPr kumimoji="0" lang="en-US" sz="2000" b="0" i="0" u="none" strike="noStrike" cap="none" normalizeH="0" baseline="0" smtClean="0">
                          <a:ln>
                            <a:noFill/>
                          </a:ln>
                          <a:solidFill>
                            <a:srgbClr val="000000"/>
                          </a:solidFill>
                          <a:effectLst/>
                          <a:latin typeface="Trebuchet MS" pitchFamily="34" charset="0"/>
                          <a:ea typeface="Arial Unicode MS" pitchFamily="34" charset="-128"/>
                          <a:cs typeface="Arial Unicode MS" pitchFamily="34" charset="-128"/>
                        </a:rPr>
                        <a:t> </a:t>
                      </a:r>
                      <a:r>
                        <a:rPr kumimoji="0" lang="en-US" sz="2000" b="0" i="0" u="none" strike="noStrike" cap="none" normalizeH="0" baseline="0" smtClean="0">
                          <a:ln>
                            <a:noFill/>
                          </a:ln>
                          <a:solidFill>
                            <a:srgbClr val="0000FF"/>
                          </a:solidFill>
                          <a:effectLst/>
                          <a:latin typeface="Trebuchet MS" pitchFamily="34" charset="0"/>
                          <a:ea typeface="Arial Unicode MS" pitchFamily="34" charset="-128"/>
                          <a:cs typeface="Arial Unicode MS" pitchFamily="34" charset="-128"/>
                        </a:rPr>
                        <a:t>Pasir</a:t>
                      </a:r>
                    </a:p>
                    <a:p>
                      <a:pPr marL="457200" marR="0" lvl="1" indent="0" algn="l" defTabSz="914400" rtl="0" eaLnBrk="0" fontAlgn="base" latinLnBrk="0" hangingPunct="0">
                        <a:lnSpc>
                          <a:spcPct val="100000"/>
                        </a:lnSpc>
                        <a:spcBef>
                          <a:spcPct val="20000"/>
                        </a:spcBef>
                        <a:spcAft>
                          <a:spcPct val="0"/>
                        </a:spcAft>
                        <a:buClrTx/>
                        <a:buSzPct val="85000"/>
                        <a:buFont typeface="Wingdings" pitchFamily="2" charset="2"/>
                        <a:buChar char="Ø"/>
                        <a:tabLst/>
                      </a:pPr>
                      <a:r>
                        <a:rPr kumimoji="0" lang="en-US" sz="2000" b="0" i="0" u="none" strike="noStrike" cap="none" normalizeH="0" baseline="0" smtClean="0">
                          <a:ln>
                            <a:noFill/>
                          </a:ln>
                          <a:solidFill>
                            <a:srgbClr val="0000FF"/>
                          </a:solidFill>
                          <a:effectLst/>
                          <a:latin typeface="Trebuchet MS" pitchFamily="34" charset="0"/>
                          <a:ea typeface="Arial Unicode MS" pitchFamily="34" charset="-128"/>
                          <a:cs typeface="Arial Unicode MS" pitchFamily="34" charset="-128"/>
                        </a:rPr>
                        <a:t> Abu Batu</a:t>
                      </a:r>
                    </a:p>
                    <a:p>
                      <a:pPr marL="457200" marR="0" lvl="1" indent="0" algn="l" defTabSz="914400" rtl="0" eaLnBrk="0" fontAlgn="base" latinLnBrk="0" hangingPunct="0">
                        <a:lnSpc>
                          <a:spcPct val="100000"/>
                        </a:lnSpc>
                        <a:spcBef>
                          <a:spcPct val="20000"/>
                        </a:spcBef>
                        <a:spcAft>
                          <a:spcPct val="0"/>
                        </a:spcAft>
                        <a:buClrTx/>
                        <a:buSzPct val="85000"/>
                        <a:buFont typeface="Wingdings" pitchFamily="2" charset="2"/>
                        <a:buChar char="Ø"/>
                        <a:tabLst/>
                      </a:pPr>
                      <a:r>
                        <a:rPr kumimoji="0" lang="en-US" sz="2000" b="0" i="0" u="none" strike="noStrike" cap="none" normalizeH="0" baseline="0" smtClean="0">
                          <a:ln>
                            <a:noFill/>
                          </a:ln>
                          <a:solidFill>
                            <a:srgbClr val="0000FF"/>
                          </a:solidFill>
                          <a:effectLst/>
                          <a:latin typeface="Trebuchet MS" pitchFamily="34" charset="0"/>
                          <a:ea typeface="Arial Unicode MS" pitchFamily="34" charset="-128"/>
                          <a:cs typeface="Arial Unicode MS" pitchFamily="34" charset="-128"/>
                        </a:rPr>
                        <a:t> Copper Slag</a:t>
                      </a:r>
                    </a:p>
                  </a:txBody>
                  <a:tcPr horzOverflow="overflow">
                    <a:lnL w="6350" cap="flat" cmpd="sng" algn="ctr">
                      <a:solidFill>
                        <a:srgbClr val="333300"/>
                      </a:solidFill>
                      <a:prstDash val="solid"/>
                      <a:round/>
                      <a:headEnd type="none" w="sm" len="sm"/>
                      <a:tailEnd type="none" w="sm" len="sm"/>
                    </a:lnL>
                    <a:lnR w="6350" cap="flat" cmpd="sng" algn="ctr">
                      <a:solidFill>
                        <a:srgbClr val="333300"/>
                      </a:solidFill>
                      <a:prstDash val="solid"/>
                      <a:round/>
                      <a:headEnd type="none" w="sm" len="sm"/>
                      <a:tailEnd type="none" w="sm" len="sm"/>
                    </a:lnR>
                    <a:lnT w="6350" cap="flat" cmpd="sng" algn="ctr">
                      <a:solidFill>
                        <a:srgbClr val="333300"/>
                      </a:solidFill>
                      <a:prstDash val="solid"/>
                      <a:round/>
                      <a:headEnd type="none" w="sm" len="sm"/>
                      <a:tailEnd type="none" w="sm" len="sm"/>
                    </a:lnT>
                    <a:lnB w="6350" cap="flat" cmpd="sng" algn="ctr">
                      <a:solidFill>
                        <a:srgbClr val="333300"/>
                      </a:solidFill>
                      <a:prstDash val="solid"/>
                      <a:round/>
                      <a:headEnd type="none" w="sm" len="sm"/>
                      <a:tailEnd type="none" w="sm" len="sm"/>
                    </a:lnB>
                    <a:lnTlToBr>
                      <a:noFill/>
                    </a:lnTlToBr>
                    <a:lnBlToTr>
                      <a:noFill/>
                    </a:lnBlToTr>
                    <a:noFill/>
                  </a:tcPr>
                </a:tc>
                <a:tc>
                  <a:txBody>
                    <a:bodyPr/>
                    <a:lstStyle/>
                    <a:p>
                      <a:pPr marL="457200" marR="0" lvl="1" indent="0" algn="just" defTabSz="914400" rtl="0" eaLnBrk="0" fontAlgn="base" latinLnBrk="0" hangingPunct="0">
                        <a:lnSpc>
                          <a:spcPct val="100000"/>
                        </a:lnSpc>
                        <a:spcBef>
                          <a:spcPct val="20000"/>
                        </a:spcBef>
                        <a:spcAft>
                          <a:spcPct val="0"/>
                        </a:spcAft>
                        <a:buClrTx/>
                        <a:buSzPct val="85000"/>
                        <a:buFont typeface="Wingdings" pitchFamily="2" charset="2"/>
                        <a:buChar char="Ø"/>
                        <a:tabLst/>
                      </a:pPr>
                      <a:r>
                        <a:rPr kumimoji="0" lang="en-US" sz="2000" b="0" i="0" u="none" strike="noStrike" cap="none" normalizeH="0" baseline="0" smtClean="0">
                          <a:ln>
                            <a:noFill/>
                          </a:ln>
                          <a:solidFill>
                            <a:srgbClr val="0000FF"/>
                          </a:solidFill>
                          <a:effectLst/>
                          <a:latin typeface="Trebuchet MS" pitchFamily="34" charset="0"/>
                          <a:ea typeface="Arial Unicode MS" pitchFamily="34" charset="-128"/>
                          <a:cs typeface="Arial Unicode MS" pitchFamily="34" charset="-128"/>
                        </a:rPr>
                        <a:t> Gravel(Batu Kali/bulat)</a:t>
                      </a:r>
                    </a:p>
                    <a:p>
                      <a:pPr marL="457200" marR="0" lvl="1" indent="0" algn="just" defTabSz="914400" rtl="0" eaLnBrk="0" fontAlgn="base" latinLnBrk="0" hangingPunct="0">
                        <a:lnSpc>
                          <a:spcPct val="100000"/>
                        </a:lnSpc>
                        <a:spcBef>
                          <a:spcPct val="20000"/>
                        </a:spcBef>
                        <a:spcAft>
                          <a:spcPct val="0"/>
                        </a:spcAft>
                        <a:buClrTx/>
                        <a:buSzPct val="85000"/>
                        <a:buFont typeface="Wingdings" pitchFamily="2" charset="2"/>
                        <a:buChar char="Ø"/>
                        <a:tabLst/>
                      </a:pPr>
                      <a:r>
                        <a:rPr kumimoji="0" lang="en-US" sz="2000" b="0" i="0" u="none" strike="noStrike" cap="none" normalizeH="0" baseline="0" smtClean="0">
                          <a:ln>
                            <a:noFill/>
                          </a:ln>
                          <a:solidFill>
                            <a:srgbClr val="0000FF"/>
                          </a:solidFill>
                          <a:effectLst/>
                          <a:latin typeface="Trebuchet MS" pitchFamily="34" charset="0"/>
                          <a:ea typeface="Arial Unicode MS" pitchFamily="34" charset="-128"/>
                          <a:cs typeface="Arial Unicode MS" pitchFamily="34" charset="-128"/>
                        </a:rPr>
                        <a:t> Crushed Stone (Split)</a:t>
                      </a:r>
                    </a:p>
                  </a:txBody>
                  <a:tcPr horzOverflow="overflow">
                    <a:lnL w="6350" cap="flat" cmpd="sng" algn="ctr">
                      <a:solidFill>
                        <a:srgbClr val="333300"/>
                      </a:solidFill>
                      <a:prstDash val="solid"/>
                      <a:round/>
                      <a:headEnd type="none" w="sm" len="sm"/>
                      <a:tailEnd type="none" w="sm" len="sm"/>
                    </a:lnL>
                    <a:lnR w="6350" cap="flat" cmpd="sng" algn="ctr">
                      <a:solidFill>
                        <a:srgbClr val="333300"/>
                      </a:solidFill>
                      <a:prstDash val="solid"/>
                      <a:round/>
                      <a:headEnd type="none" w="sm" len="sm"/>
                      <a:tailEnd type="none" w="sm" len="sm"/>
                    </a:lnR>
                    <a:lnT w="6350" cap="flat" cmpd="sng" algn="ctr">
                      <a:solidFill>
                        <a:srgbClr val="333300"/>
                      </a:solidFill>
                      <a:prstDash val="solid"/>
                      <a:round/>
                      <a:headEnd type="none" w="sm" len="sm"/>
                      <a:tailEnd type="none" w="sm" len="sm"/>
                    </a:lnT>
                    <a:lnB w="6350" cap="flat" cmpd="sng" algn="ctr">
                      <a:solidFill>
                        <a:srgbClr val="33330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4389054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16" descr="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3050" y="1133475"/>
            <a:ext cx="9144000" cy="4910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Picture 17" descr="1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0476" y="4373564"/>
            <a:ext cx="2881313"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6" name="Picture 18" descr="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93951" y="4373564"/>
            <a:ext cx="2663825" cy="166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8" name="Rectangle 5"/>
          <p:cNvSpPr txBox="1">
            <a:spLocks noChangeArrowheads="1"/>
          </p:cNvSpPr>
          <p:nvPr/>
        </p:nvSpPr>
        <p:spPr bwMode="auto">
          <a:xfrm>
            <a:off x="3305175" y="53976"/>
            <a:ext cx="7335838"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25488" indent="-725488"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a:r>
              <a:rPr lang="en-US" altLang="en-US">
                <a:solidFill>
                  <a:schemeClr val="tx2"/>
                </a:solidFill>
                <a:latin typeface="Century Gothic" panose="020B0502020202020204" pitchFamily="34" charset="0"/>
                <a:ea typeface="Arial Unicode MS" pitchFamily="34" charset="-128"/>
              </a:rPr>
              <a:t>Quarry &amp; Crushing Plant</a:t>
            </a:r>
            <a:endParaRPr lang="en-US" altLang="en-US">
              <a:solidFill>
                <a:srgbClr val="FF0000"/>
              </a:solidFill>
              <a:latin typeface="Century Gothic" panose="020B0502020202020204" pitchFamily="34" charset="0"/>
              <a:ea typeface="Arial Unicode MS" pitchFamily="34" charset="-128"/>
            </a:endParaRPr>
          </a:p>
        </p:txBody>
      </p:sp>
    </p:spTree>
    <p:extLst>
      <p:ext uri="{BB962C8B-B14F-4D97-AF65-F5344CB8AC3E}">
        <p14:creationId xmlns:p14="http://schemas.microsoft.com/office/powerpoint/2010/main" val="28284452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ChangeArrowheads="1"/>
          </p:cNvSpPr>
          <p:nvPr/>
        </p:nvSpPr>
        <p:spPr bwMode="auto">
          <a:xfrm>
            <a:off x="1982789" y="1087439"/>
            <a:ext cx="8074025" cy="207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just">
              <a:spcBef>
                <a:spcPct val="20000"/>
              </a:spcBef>
              <a:buFont typeface="Wingdings" panose="05000000000000000000" pitchFamily="2" charset="2"/>
              <a:buChar char="§"/>
            </a:pPr>
            <a:r>
              <a:rPr lang="en-US" altLang="en-US">
                <a:solidFill>
                  <a:srgbClr val="FF0000"/>
                </a:solidFill>
                <a:latin typeface="Trebuchet MS" panose="020B0603020202020204" pitchFamily="34" charset="0"/>
                <a:ea typeface="Arial Unicode MS" pitchFamily="34" charset="-128"/>
              </a:rPr>
              <a:t>Admixture</a:t>
            </a:r>
            <a:r>
              <a:rPr lang="en-US" altLang="en-US" sz="2000">
                <a:solidFill>
                  <a:srgbClr val="003399"/>
                </a:solidFill>
                <a:latin typeface="Trebuchet MS" panose="020B0603020202020204" pitchFamily="34" charset="0"/>
                <a:ea typeface="Arial Unicode MS" pitchFamily="34" charset="-128"/>
              </a:rPr>
              <a:t>	</a:t>
            </a:r>
          </a:p>
          <a:p>
            <a:pPr algn="just">
              <a:spcBef>
                <a:spcPct val="20000"/>
              </a:spcBef>
            </a:pPr>
            <a:endParaRPr lang="en-US" altLang="en-US" sz="2000">
              <a:solidFill>
                <a:srgbClr val="003399"/>
              </a:solidFill>
              <a:latin typeface="Trebuchet MS" panose="020B0603020202020204" pitchFamily="34" charset="0"/>
              <a:ea typeface="Arial Unicode MS" pitchFamily="34" charset="-128"/>
            </a:endParaRPr>
          </a:p>
          <a:p>
            <a:pPr algn="just">
              <a:spcBef>
                <a:spcPct val="20000"/>
              </a:spcBef>
            </a:pPr>
            <a:r>
              <a:rPr lang="en-US" altLang="en-US" sz="2000">
                <a:solidFill>
                  <a:srgbClr val="003399"/>
                </a:solidFill>
                <a:latin typeface="Trebuchet MS" panose="020B0603020202020204" pitchFamily="34" charset="0"/>
                <a:ea typeface="Arial Unicode MS" pitchFamily="34" charset="-128"/>
              </a:rPr>
              <a:t>	Admixture yg dipakai pada beton pada dasarnya untuk merubah/ memperbaiki perilaku beton segar maupun beton setelah mengeras</a:t>
            </a:r>
          </a:p>
        </p:txBody>
      </p:sp>
      <p:sp>
        <p:nvSpPr>
          <p:cNvPr id="19459" name="Rectangle 3"/>
          <p:cNvSpPr>
            <a:spLocks noChangeArrowheads="1"/>
          </p:cNvSpPr>
          <p:nvPr/>
        </p:nvSpPr>
        <p:spPr bwMode="auto">
          <a:xfrm>
            <a:off x="2063750" y="3165475"/>
            <a:ext cx="8066088" cy="191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533400" indent="-533400"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nSpc>
                <a:spcPct val="90000"/>
              </a:lnSpc>
              <a:spcBef>
                <a:spcPct val="20000"/>
              </a:spcBef>
            </a:pPr>
            <a:endParaRPr lang="en-US" altLang="en-US" sz="2000" u="sng">
              <a:solidFill>
                <a:srgbClr val="003399"/>
              </a:solidFill>
              <a:latin typeface="Trebuchet MS" panose="020B0603020202020204" pitchFamily="34" charset="0"/>
              <a:ea typeface="Arial Unicode MS" pitchFamily="34" charset="-128"/>
            </a:endParaRPr>
          </a:p>
          <a:p>
            <a:pPr>
              <a:lnSpc>
                <a:spcPct val="90000"/>
              </a:lnSpc>
              <a:spcBef>
                <a:spcPct val="20000"/>
              </a:spcBef>
            </a:pPr>
            <a:r>
              <a:rPr lang="en-US" altLang="en-US" sz="2000" u="sng">
                <a:solidFill>
                  <a:srgbClr val="003399"/>
                </a:solidFill>
                <a:latin typeface="Trebuchet MS" panose="020B0603020202020204" pitchFamily="34" charset="0"/>
                <a:ea typeface="Arial Unicode MS" pitchFamily="34" charset="-128"/>
              </a:rPr>
              <a:t>Jenis-jenis Admixture</a:t>
            </a:r>
          </a:p>
          <a:p>
            <a:pPr algn="just">
              <a:lnSpc>
                <a:spcPct val="90000"/>
              </a:lnSpc>
              <a:spcBef>
                <a:spcPct val="20000"/>
              </a:spcBef>
              <a:buFont typeface="Monotype Sorts" pitchFamily="2" charset="2"/>
              <a:buAutoNum type="arabicPeriod"/>
            </a:pPr>
            <a:r>
              <a:rPr lang="en-US" altLang="en-US" sz="2000">
                <a:solidFill>
                  <a:srgbClr val="FF0000"/>
                </a:solidFill>
                <a:latin typeface="Trebuchet MS" panose="020B0603020202020204" pitchFamily="34" charset="0"/>
                <a:ea typeface="Arial Unicode MS" pitchFamily="34" charset="-128"/>
              </a:rPr>
              <a:t>Chemical Admixture, </a:t>
            </a:r>
            <a:r>
              <a:rPr lang="en-US" altLang="en-US" sz="2000">
                <a:solidFill>
                  <a:srgbClr val="000000"/>
                </a:solidFill>
                <a:latin typeface="Trebuchet MS" panose="020B0603020202020204" pitchFamily="34" charset="0"/>
                <a:ea typeface="Arial Unicode MS" pitchFamily="34" charset="-128"/>
              </a:rPr>
              <a:t>merupakan gabungan dari unsur kimia yg diproduksi oleh suatu industri tertentu</a:t>
            </a:r>
          </a:p>
          <a:p>
            <a:pPr algn="just">
              <a:lnSpc>
                <a:spcPct val="90000"/>
              </a:lnSpc>
              <a:spcBef>
                <a:spcPct val="20000"/>
              </a:spcBef>
              <a:buFont typeface="Monotype Sorts" pitchFamily="2" charset="2"/>
              <a:buAutoNum type="arabicPeriod"/>
            </a:pPr>
            <a:endParaRPr lang="en-US" altLang="en-US" sz="2000">
              <a:solidFill>
                <a:srgbClr val="000000"/>
              </a:solidFill>
              <a:latin typeface="Trebuchet MS" panose="020B0603020202020204" pitchFamily="34" charset="0"/>
              <a:ea typeface="Arial Unicode MS" pitchFamily="34" charset="-128"/>
            </a:endParaRPr>
          </a:p>
          <a:p>
            <a:pPr algn="just">
              <a:lnSpc>
                <a:spcPct val="90000"/>
              </a:lnSpc>
              <a:spcBef>
                <a:spcPct val="20000"/>
              </a:spcBef>
              <a:buFont typeface="Monotype Sorts" pitchFamily="2" charset="2"/>
              <a:buAutoNum type="arabicPeriod"/>
            </a:pPr>
            <a:r>
              <a:rPr lang="en-US" altLang="en-US" sz="2000">
                <a:solidFill>
                  <a:srgbClr val="FF0000"/>
                </a:solidFill>
                <a:latin typeface="Trebuchet MS" panose="020B0603020202020204" pitchFamily="34" charset="0"/>
                <a:ea typeface="Arial Unicode MS" pitchFamily="34" charset="-128"/>
              </a:rPr>
              <a:t>Mineral Admixture, </a:t>
            </a:r>
            <a:r>
              <a:rPr lang="en-US" altLang="en-US" sz="2000">
                <a:solidFill>
                  <a:srgbClr val="000000"/>
                </a:solidFill>
                <a:latin typeface="Trebuchet MS" panose="020B0603020202020204" pitchFamily="34" charset="0"/>
                <a:ea typeface="Arial Unicode MS" pitchFamily="34" charset="-128"/>
              </a:rPr>
              <a:t>pada dasarnya berasal dari mineral yg terdapat dari alam sekeliling kita yg memerlukan proses terlebih dahulu atau tidak </a:t>
            </a:r>
          </a:p>
        </p:txBody>
      </p:sp>
    </p:spTree>
    <p:extLst>
      <p:ext uri="{BB962C8B-B14F-4D97-AF65-F5344CB8AC3E}">
        <p14:creationId xmlns:p14="http://schemas.microsoft.com/office/powerpoint/2010/main" val="13118506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010" name="Group 74"/>
          <p:cNvGraphicFramePr>
            <a:graphicFrameLocks noGrp="1"/>
          </p:cNvGraphicFramePr>
          <p:nvPr/>
        </p:nvGraphicFramePr>
        <p:xfrm>
          <a:off x="1774825" y="1195388"/>
          <a:ext cx="8642350" cy="4826004"/>
        </p:xfrm>
        <a:graphic>
          <a:graphicData uri="http://schemas.openxmlformats.org/drawingml/2006/table">
            <a:tbl>
              <a:tblPr/>
              <a:tblGrid>
                <a:gridCol w="669925">
                  <a:extLst>
                    <a:ext uri="{9D8B030D-6E8A-4147-A177-3AD203B41FA5}">
                      <a16:colId xmlns:a16="http://schemas.microsoft.com/office/drawing/2014/main" val="20000"/>
                    </a:ext>
                  </a:extLst>
                </a:gridCol>
                <a:gridCol w="1039813">
                  <a:extLst>
                    <a:ext uri="{9D8B030D-6E8A-4147-A177-3AD203B41FA5}">
                      <a16:colId xmlns:a16="http://schemas.microsoft.com/office/drawing/2014/main" val="20001"/>
                    </a:ext>
                  </a:extLst>
                </a:gridCol>
                <a:gridCol w="1785937">
                  <a:extLst>
                    <a:ext uri="{9D8B030D-6E8A-4147-A177-3AD203B41FA5}">
                      <a16:colId xmlns:a16="http://schemas.microsoft.com/office/drawing/2014/main" val="20002"/>
                    </a:ext>
                  </a:extLst>
                </a:gridCol>
                <a:gridCol w="2871788">
                  <a:extLst>
                    <a:ext uri="{9D8B030D-6E8A-4147-A177-3AD203B41FA5}">
                      <a16:colId xmlns:a16="http://schemas.microsoft.com/office/drawing/2014/main" val="20003"/>
                    </a:ext>
                  </a:extLst>
                </a:gridCol>
                <a:gridCol w="2274887">
                  <a:extLst>
                    <a:ext uri="{9D8B030D-6E8A-4147-A177-3AD203B41FA5}">
                      <a16:colId xmlns:a16="http://schemas.microsoft.com/office/drawing/2014/main" val="20004"/>
                    </a:ext>
                  </a:extLst>
                </a:gridCol>
              </a:tblGrid>
              <a:tr h="289546">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dirty="0" smtClean="0">
                          <a:ln>
                            <a:noFill/>
                          </a:ln>
                          <a:solidFill>
                            <a:srgbClr val="333300"/>
                          </a:solidFill>
                          <a:effectLst/>
                          <a:latin typeface="Trebuchet MS" pitchFamily="34" charset="0"/>
                          <a:ea typeface="Arial Unicode MS" pitchFamily="34" charset="-128"/>
                          <a:cs typeface="Arial Unicode MS" pitchFamily="34" charset="-128"/>
                        </a:rPr>
                        <a:t>No</a:t>
                      </a:r>
                    </a:p>
                  </a:txBody>
                  <a:tcPr marT="45713" marB="45713" horzOverflow="overflow">
                    <a:lnL w="3175" cap="flat" cmpd="sng" algn="ctr">
                      <a:solidFill>
                        <a:srgbClr val="333300"/>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sm" len="sm"/>
                      <a:tailEnd type="none" w="sm" len="sm"/>
                    </a:lnT>
                    <a:lnB w="3175" cap="flat" cmpd="sng" algn="ctr">
                      <a:solidFill>
                        <a:srgbClr val="333300"/>
                      </a:solidFill>
                      <a:prstDash val="solid"/>
                      <a:round/>
                      <a:headEnd type="none" w="sm" len="sm"/>
                      <a:tailEnd type="none" w="sm" len="sm"/>
                    </a:lnB>
                    <a:lnTlToBr>
                      <a:noFill/>
                    </a:lnTlToBr>
                    <a:lnBlToTr>
                      <a:noFill/>
                    </a:lnBlToTr>
                    <a:noFill/>
                  </a:tcPr>
                </a:tc>
                <a:tc gridSpan="2">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333300"/>
                          </a:solidFill>
                          <a:effectLst/>
                          <a:latin typeface="Trebuchet MS" pitchFamily="34" charset="0"/>
                          <a:ea typeface="Arial Unicode MS" pitchFamily="34" charset="-128"/>
                          <a:cs typeface="Arial Unicode MS" pitchFamily="34" charset="-128"/>
                        </a:rPr>
                        <a:t>Type</a:t>
                      </a:r>
                    </a:p>
                  </a:txBody>
                  <a:tcPr marT="45713" marB="45713" horzOverflow="overflow">
                    <a:lnL w="3175" cap="flat" cmpd="sng" algn="ctr">
                      <a:solidFill>
                        <a:srgbClr val="333300"/>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sm" len="sm"/>
                      <a:tailEnd type="none" w="sm" len="sm"/>
                    </a:lnT>
                    <a:lnB w="3175" cap="flat" cmpd="sng" algn="ctr">
                      <a:solidFill>
                        <a:srgbClr val="333300"/>
                      </a:solidFill>
                      <a:prstDash val="solid"/>
                      <a:round/>
                      <a:headEnd type="none" w="sm" len="sm"/>
                      <a:tailEnd type="none" w="sm" len="sm"/>
                    </a:lnB>
                    <a:lnTlToBr>
                      <a:noFill/>
                    </a:lnTlToBr>
                    <a:lnBlToTr>
                      <a:noFill/>
                    </a:lnBlToTr>
                    <a:noFill/>
                  </a:tcPr>
                </a:tc>
                <a:tc hMerge="1">
                  <a:txBody>
                    <a:bodyPr/>
                    <a:lstStyle/>
                    <a:p>
                      <a:endParaRPr lang="en-US"/>
                    </a:p>
                  </a:txBody>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333300"/>
                          </a:solidFill>
                          <a:effectLst/>
                          <a:latin typeface="Trebuchet MS" pitchFamily="34" charset="0"/>
                          <a:ea typeface="Arial Unicode MS" pitchFamily="34" charset="-128"/>
                          <a:cs typeface="Arial Unicode MS" pitchFamily="34" charset="-128"/>
                        </a:rPr>
                        <a:t>Fungsi</a:t>
                      </a:r>
                    </a:p>
                  </a:txBody>
                  <a:tcPr marT="45713" marB="45713" horzOverflow="overflow">
                    <a:lnL w="3175" cap="flat" cmpd="sng" algn="ctr">
                      <a:solidFill>
                        <a:srgbClr val="333300"/>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sm" len="sm"/>
                      <a:tailEnd type="none" w="sm" len="sm"/>
                    </a:lnT>
                    <a:lnB w="3175"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333300"/>
                          </a:solidFill>
                          <a:effectLst/>
                          <a:latin typeface="Trebuchet MS" pitchFamily="34" charset="0"/>
                          <a:ea typeface="Arial Unicode MS" pitchFamily="34" charset="-128"/>
                          <a:cs typeface="Arial Unicode MS" pitchFamily="34" charset="-128"/>
                        </a:rPr>
                        <a:t>Contoh</a:t>
                      </a:r>
                    </a:p>
                  </a:txBody>
                  <a:tcPr marT="45713" marB="45713" horzOverflow="overflow">
                    <a:lnL w="3175" cap="flat" cmpd="sng" algn="ctr">
                      <a:solidFill>
                        <a:srgbClr val="333300"/>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sm" len="sm"/>
                      <a:tailEnd type="none" w="sm" len="sm"/>
                    </a:lnT>
                    <a:lnB w="3175" cap="flat" cmpd="sng" algn="ctr">
                      <a:solidFill>
                        <a:srgbClr val="33330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0"/>
                  </a:ext>
                </a:extLst>
              </a:tr>
              <a:tr h="404741">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003399"/>
                          </a:solidFill>
                          <a:effectLst/>
                          <a:latin typeface="Trebuchet MS" pitchFamily="34" charset="0"/>
                          <a:ea typeface="Arial Unicode MS" pitchFamily="34" charset="-128"/>
                          <a:cs typeface="Arial Unicode MS" pitchFamily="34" charset="-128"/>
                        </a:rPr>
                        <a:t>1</a:t>
                      </a:r>
                    </a:p>
                  </a:txBody>
                  <a:tcPr marT="45713" marB="45713" horzOverflow="overflow">
                    <a:lnL w="3175" cap="flat" cmpd="sng" algn="ctr">
                      <a:solidFill>
                        <a:srgbClr val="333300"/>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sm" len="sm"/>
                      <a:tailEnd type="none" w="sm" len="sm"/>
                    </a:lnT>
                    <a:lnB w="3175"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FF0000"/>
                          </a:solidFill>
                          <a:effectLst/>
                          <a:latin typeface="Trebuchet MS" pitchFamily="34" charset="0"/>
                          <a:ea typeface="Arial Unicode MS" pitchFamily="34" charset="-128"/>
                          <a:cs typeface="Arial Unicode MS" pitchFamily="34" charset="-128"/>
                        </a:rPr>
                        <a:t>Type A</a:t>
                      </a:r>
                    </a:p>
                  </a:txBody>
                  <a:tcPr marT="45713" marB="45713" horzOverflow="overflow">
                    <a:lnL w="3175" cap="flat" cmpd="sng" algn="ctr">
                      <a:solidFill>
                        <a:srgbClr val="333300"/>
                      </a:solidFill>
                      <a:prstDash val="solid"/>
                      <a:round/>
                      <a:headEnd type="none" w="sm" len="sm"/>
                      <a:tailEnd type="none" w="sm" len="sm"/>
                    </a:lnL>
                    <a:lnR w="12700" cap="flat" cmpd="sng" algn="ctr">
                      <a:solidFill>
                        <a:schemeClr val="tx1"/>
                      </a:solidFill>
                      <a:prstDash val="solid"/>
                      <a:round/>
                      <a:headEnd type="none" w="sm" len="sm"/>
                      <a:tailEnd type="none" w="sm" len="sm"/>
                    </a:lnR>
                    <a:lnT w="3175" cap="flat" cmpd="sng" algn="ctr">
                      <a:solidFill>
                        <a:srgbClr val="333300"/>
                      </a:solidFill>
                      <a:prstDash val="solid"/>
                      <a:round/>
                      <a:headEnd type="none" w="sm" len="sm"/>
                      <a:tailEnd type="none" w="sm" len="sm"/>
                    </a:lnT>
                    <a:lnB w="3175"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0000FF"/>
                          </a:solidFill>
                          <a:effectLst/>
                          <a:latin typeface="Trebuchet MS" pitchFamily="34" charset="0"/>
                          <a:ea typeface="Arial Unicode MS" pitchFamily="34" charset="-128"/>
                          <a:cs typeface="Arial Unicode MS" pitchFamily="34" charset="-128"/>
                        </a:rPr>
                        <a:t>Water Reducing</a:t>
                      </a:r>
                    </a:p>
                  </a:txBody>
                  <a:tcPr marT="45713" marB="45713" horzOverflow="overflow">
                    <a:lnL w="12700" cap="flat" cmpd="sng" algn="ctr">
                      <a:solidFill>
                        <a:schemeClr val="tx1"/>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sm" len="sm"/>
                      <a:tailEnd type="none" w="sm" len="sm"/>
                    </a:lnT>
                    <a:lnB w="3175"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333300"/>
                          </a:solidFill>
                          <a:effectLst/>
                          <a:latin typeface="Trebuchet MS" pitchFamily="34" charset="0"/>
                          <a:ea typeface="Arial Unicode MS" pitchFamily="34" charset="-128"/>
                          <a:cs typeface="Arial Unicode MS" pitchFamily="34" charset="-128"/>
                        </a:rPr>
                        <a:t>Mengurangi jumlah pemakaian air</a:t>
                      </a:r>
                    </a:p>
                  </a:txBody>
                  <a:tcPr marT="45713" marB="45713" horzOverflow="overflow">
                    <a:lnL w="3175" cap="flat" cmpd="sng" algn="ctr">
                      <a:solidFill>
                        <a:srgbClr val="333300"/>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sm" len="sm"/>
                      <a:tailEnd type="none" w="sm" len="sm"/>
                    </a:lnT>
                    <a:lnB w="3175"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sz="1300" b="0" i="0" u="none" strike="noStrike" cap="none" normalizeH="0" baseline="0" smtClean="0">
                        <a:ln>
                          <a:noFill/>
                        </a:ln>
                        <a:solidFill>
                          <a:srgbClr val="333300"/>
                        </a:solidFill>
                        <a:effectLst/>
                        <a:latin typeface="Trebuchet MS" pitchFamily="34" charset="0"/>
                        <a:ea typeface="Arial Unicode MS" pitchFamily="34" charset="-128"/>
                        <a:cs typeface="Arial Unicode MS" pitchFamily="34" charset="-128"/>
                      </a:endParaRPr>
                    </a:p>
                  </a:txBody>
                  <a:tcPr marT="45713" marB="45713" horzOverflow="overflow">
                    <a:lnL w="3175" cap="flat" cmpd="sng" algn="ctr">
                      <a:solidFill>
                        <a:srgbClr val="333300"/>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sm" len="sm"/>
                      <a:tailEnd type="none" w="sm" len="sm"/>
                    </a:lnT>
                    <a:lnB w="3175" cap="flat" cmpd="sng" algn="ctr">
                      <a:solidFill>
                        <a:srgbClr val="33330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1"/>
                  </a:ext>
                </a:extLst>
              </a:tr>
              <a:tr h="403153">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003399"/>
                          </a:solidFill>
                          <a:effectLst/>
                          <a:latin typeface="Trebuchet MS" pitchFamily="34" charset="0"/>
                          <a:ea typeface="Arial Unicode MS" pitchFamily="34" charset="-128"/>
                          <a:cs typeface="Arial Unicode MS" pitchFamily="34" charset="-128"/>
                        </a:rPr>
                        <a:t>2</a:t>
                      </a:r>
                    </a:p>
                  </a:txBody>
                  <a:tcPr marT="45713" marB="45713" horzOverflow="overflow">
                    <a:lnL w="3175" cap="flat" cmpd="sng" algn="ctr">
                      <a:solidFill>
                        <a:srgbClr val="333300"/>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sm" len="sm"/>
                      <a:tailEnd type="none" w="sm" len="sm"/>
                    </a:lnT>
                    <a:lnB w="3175"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FF0000"/>
                          </a:solidFill>
                          <a:effectLst/>
                          <a:latin typeface="Trebuchet MS" pitchFamily="34" charset="0"/>
                          <a:ea typeface="Arial Unicode MS" pitchFamily="34" charset="-128"/>
                          <a:cs typeface="Arial Unicode MS" pitchFamily="34" charset="-128"/>
                        </a:rPr>
                        <a:t>Type B</a:t>
                      </a:r>
                    </a:p>
                  </a:txBody>
                  <a:tcPr marT="45713" marB="45713" horzOverflow="overflow">
                    <a:lnL w="3175" cap="flat" cmpd="sng" algn="ctr">
                      <a:solidFill>
                        <a:srgbClr val="333300"/>
                      </a:solidFill>
                      <a:prstDash val="solid"/>
                      <a:round/>
                      <a:headEnd type="none" w="sm" len="sm"/>
                      <a:tailEnd type="none" w="sm" len="sm"/>
                    </a:lnL>
                    <a:lnR w="12700" cap="flat" cmpd="sng" algn="ctr">
                      <a:solidFill>
                        <a:schemeClr val="tx1"/>
                      </a:solidFill>
                      <a:prstDash val="solid"/>
                      <a:round/>
                      <a:headEnd type="none" w="sm" len="sm"/>
                      <a:tailEnd type="none" w="sm" len="sm"/>
                    </a:lnR>
                    <a:lnT w="3175" cap="flat" cmpd="sng" algn="ctr">
                      <a:solidFill>
                        <a:srgbClr val="333300"/>
                      </a:solidFill>
                      <a:prstDash val="solid"/>
                      <a:round/>
                      <a:headEnd type="none" w="sm" len="sm"/>
                      <a:tailEnd type="none" w="sm" len="sm"/>
                    </a:lnT>
                    <a:lnB w="3175"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0000FF"/>
                          </a:solidFill>
                          <a:effectLst/>
                          <a:latin typeface="Trebuchet MS" pitchFamily="34" charset="0"/>
                          <a:ea typeface="Arial Unicode MS" pitchFamily="34" charset="-128"/>
                          <a:cs typeface="Arial Unicode MS" pitchFamily="34" charset="-128"/>
                        </a:rPr>
                        <a:t>Retarding</a:t>
                      </a:r>
                    </a:p>
                  </a:txBody>
                  <a:tcPr marT="45713" marB="45713" horzOverflow="overflow">
                    <a:lnL w="12700" cap="flat" cmpd="sng" algn="ctr">
                      <a:solidFill>
                        <a:schemeClr val="tx1"/>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sm" len="sm"/>
                      <a:tailEnd type="none" w="sm" len="sm"/>
                    </a:lnT>
                    <a:lnB w="3175"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333300"/>
                          </a:solidFill>
                          <a:effectLst/>
                          <a:latin typeface="Trebuchet MS" pitchFamily="34" charset="0"/>
                          <a:ea typeface="Arial Unicode MS" pitchFamily="34" charset="-128"/>
                          <a:cs typeface="Arial Unicode MS" pitchFamily="34" charset="-128"/>
                        </a:rPr>
                        <a:t>Memperlambat pengikatan beton</a:t>
                      </a:r>
                    </a:p>
                  </a:txBody>
                  <a:tcPr marT="45713" marB="45713" horzOverflow="overflow">
                    <a:lnL w="3175" cap="flat" cmpd="sng" algn="ctr">
                      <a:solidFill>
                        <a:srgbClr val="333300"/>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sm" len="sm"/>
                      <a:tailEnd type="none" w="sm" len="sm"/>
                    </a:lnT>
                    <a:lnB w="3175"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sz="1300" b="0" i="0" u="none" strike="noStrike" cap="none" normalizeH="0" baseline="0" smtClean="0">
                        <a:ln>
                          <a:noFill/>
                        </a:ln>
                        <a:solidFill>
                          <a:srgbClr val="333300"/>
                        </a:solidFill>
                        <a:effectLst/>
                        <a:latin typeface="Trebuchet MS" pitchFamily="34" charset="0"/>
                        <a:ea typeface="Arial Unicode MS" pitchFamily="34" charset="-128"/>
                        <a:cs typeface="Arial Unicode MS" pitchFamily="34" charset="-128"/>
                      </a:endParaRPr>
                    </a:p>
                  </a:txBody>
                  <a:tcPr marT="45713" marB="45713" horzOverflow="overflow">
                    <a:lnL w="3175" cap="flat" cmpd="sng" algn="ctr">
                      <a:solidFill>
                        <a:srgbClr val="333300"/>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sm" len="sm"/>
                      <a:tailEnd type="none" w="sm" len="sm"/>
                    </a:lnT>
                    <a:lnB w="3175" cap="flat" cmpd="sng" algn="ctr">
                      <a:solidFill>
                        <a:srgbClr val="33330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2"/>
                  </a:ext>
                </a:extLst>
              </a:tr>
              <a:tr h="406328">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003399"/>
                          </a:solidFill>
                          <a:effectLst/>
                          <a:latin typeface="Trebuchet MS" pitchFamily="34" charset="0"/>
                          <a:ea typeface="Arial Unicode MS" pitchFamily="34" charset="-128"/>
                          <a:cs typeface="Arial Unicode MS" pitchFamily="34" charset="-128"/>
                        </a:rPr>
                        <a:t>3</a:t>
                      </a:r>
                    </a:p>
                  </a:txBody>
                  <a:tcPr marT="45713" marB="45713" horzOverflow="overflow">
                    <a:lnL w="3175" cap="flat" cmpd="sng" algn="ctr">
                      <a:solidFill>
                        <a:srgbClr val="333300"/>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sm" len="sm"/>
                      <a:tailEnd type="none" w="sm" len="sm"/>
                    </a:lnT>
                    <a:lnB w="3175"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FF0000"/>
                          </a:solidFill>
                          <a:effectLst/>
                          <a:latin typeface="Trebuchet MS" pitchFamily="34" charset="0"/>
                          <a:ea typeface="Arial Unicode MS" pitchFamily="34" charset="-128"/>
                          <a:cs typeface="Arial Unicode MS" pitchFamily="34" charset="-128"/>
                        </a:rPr>
                        <a:t>Type C</a:t>
                      </a:r>
                    </a:p>
                  </a:txBody>
                  <a:tcPr marT="45713" marB="45713" horzOverflow="overflow">
                    <a:lnL w="3175" cap="flat" cmpd="sng" algn="ctr">
                      <a:solidFill>
                        <a:srgbClr val="333300"/>
                      </a:solidFill>
                      <a:prstDash val="solid"/>
                      <a:round/>
                      <a:headEnd type="none" w="sm" len="sm"/>
                      <a:tailEnd type="none" w="sm" len="sm"/>
                    </a:lnL>
                    <a:lnR w="12700" cap="flat" cmpd="sng" algn="ctr">
                      <a:solidFill>
                        <a:schemeClr val="tx1"/>
                      </a:solidFill>
                      <a:prstDash val="solid"/>
                      <a:round/>
                      <a:headEnd type="none" w="sm" len="sm"/>
                      <a:tailEnd type="none" w="sm" len="sm"/>
                    </a:lnR>
                    <a:lnT w="3175" cap="flat" cmpd="sng" algn="ctr">
                      <a:solidFill>
                        <a:srgbClr val="333300"/>
                      </a:solidFill>
                      <a:prstDash val="solid"/>
                      <a:round/>
                      <a:headEnd type="none" w="sm" len="sm"/>
                      <a:tailEnd type="none" w="sm" len="sm"/>
                    </a:lnT>
                    <a:lnB w="3175"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0000FF"/>
                          </a:solidFill>
                          <a:effectLst/>
                          <a:latin typeface="Trebuchet MS" pitchFamily="34" charset="0"/>
                          <a:ea typeface="Arial Unicode MS" pitchFamily="34" charset="-128"/>
                          <a:cs typeface="Arial Unicode MS" pitchFamily="34" charset="-128"/>
                        </a:rPr>
                        <a:t>Accelerating</a:t>
                      </a:r>
                    </a:p>
                  </a:txBody>
                  <a:tcPr marT="45713" marB="45713" horzOverflow="overflow">
                    <a:lnL w="12700" cap="flat" cmpd="sng" algn="ctr">
                      <a:solidFill>
                        <a:schemeClr val="tx1"/>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sm" len="sm"/>
                      <a:tailEnd type="none" w="sm" len="sm"/>
                    </a:lnT>
                    <a:lnB w="3175"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333300"/>
                          </a:solidFill>
                          <a:effectLst/>
                          <a:latin typeface="Trebuchet MS" pitchFamily="34" charset="0"/>
                          <a:ea typeface="Arial Unicode MS" pitchFamily="34" charset="-128"/>
                          <a:cs typeface="Arial Unicode MS" pitchFamily="34" charset="-128"/>
                        </a:rPr>
                        <a:t>Mempercepat pengikatan beton</a:t>
                      </a:r>
                    </a:p>
                  </a:txBody>
                  <a:tcPr marT="45713" marB="45713" horzOverflow="overflow">
                    <a:lnL w="3175" cap="flat" cmpd="sng" algn="ctr">
                      <a:solidFill>
                        <a:srgbClr val="333300"/>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sm" len="sm"/>
                      <a:tailEnd type="none" w="sm" len="sm"/>
                    </a:lnT>
                    <a:lnB w="3175"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sz="1300" b="0" i="0" u="none" strike="noStrike" cap="none" normalizeH="0" baseline="0" smtClean="0">
                        <a:ln>
                          <a:noFill/>
                        </a:ln>
                        <a:solidFill>
                          <a:srgbClr val="333300"/>
                        </a:solidFill>
                        <a:effectLst/>
                        <a:latin typeface="Trebuchet MS" pitchFamily="34" charset="0"/>
                        <a:ea typeface="Arial Unicode MS" pitchFamily="34" charset="-128"/>
                        <a:cs typeface="Arial Unicode MS" pitchFamily="34" charset="-128"/>
                      </a:endParaRPr>
                    </a:p>
                  </a:txBody>
                  <a:tcPr marT="45713" marB="45713" horzOverflow="overflow">
                    <a:lnL w="3175" cap="flat" cmpd="sng" algn="ctr">
                      <a:solidFill>
                        <a:srgbClr val="333300"/>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sm" len="sm"/>
                      <a:tailEnd type="none" w="sm" len="sm"/>
                    </a:lnT>
                    <a:lnB w="3175" cap="flat" cmpd="sng" algn="ctr">
                      <a:solidFill>
                        <a:srgbClr val="33330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3"/>
                  </a:ext>
                </a:extLst>
              </a:tr>
              <a:tr h="487666">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003399"/>
                          </a:solidFill>
                          <a:effectLst/>
                          <a:latin typeface="Trebuchet MS" pitchFamily="34" charset="0"/>
                          <a:ea typeface="Arial Unicode MS" pitchFamily="34" charset="-128"/>
                          <a:cs typeface="Arial Unicode MS" pitchFamily="34" charset="-128"/>
                        </a:rPr>
                        <a:t>4</a:t>
                      </a:r>
                    </a:p>
                  </a:txBody>
                  <a:tcPr marT="45713" marB="45713" horzOverflow="overflow">
                    <a:lnL w="3175" cap="flat" cmpd="sng" algn="ctr">
                      <a:solidFill>
                        <a:srgbClr val="333300"/>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sm" len="sm"/>
                      <a:tailEnd type="none" w="sm" len="sm"/>
                    </a:lnT>
                    <a:lnB w="3175"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FF0000"/>
                          </a:solidFill>
                          <a:effectLst/>
                          <a:latin typeface="Trebuchet MS" pitchFamily="34" charset="0"/>
                          <a:ea typeface="Arial Unicode MS" pitchFamily="34" charset="-128"/>
                          <a:cs typeface="Arial Unicode MS" pitchFamily="34" charset="-128"/>
                        </a:rPr>
                        <a:t>Type D</a:t>
                      </a:r>
                    </a:p>
                  </a:txBody>
                  <a:tcPr marT="45713" marB="45713" horzOverflow="overflow">
                    <a:lnL w="3175" cap="flat" cmpd="sng" algn="ctr">
                      <a:solidFill>
                        <a:srgbClr val="333300"/>
                      </a:solidFill>
                      <a:prstDash val="solid"/>
                      <a:round/>
                      <a:headEnd type="none" w="sm" len="sm"/>
                      <a:tailEnd type="none" w="sm" len="sm"/>
                    </a:lnL>
                    <a:lnR w="12700" cap="flat" cmpd="sng" algn="ctr">
                      <a:solidFill>
                        <a:schemeClr val="tx1"/>
                      </a:solidFill>
                      <a:prstDash val="solid"/>
                      <a:round/>
                      <a:headEnd type="none" w="sm" len="sm"/>
                      <a:tailEnd type="none" w="sm" len="sm"/>
                    </a:lnR>
                    <a:lnT w="3175" cap="flat" cmpd="sng" algn="ctr">
                      <a:solidFill>
                        <a:srgbClr val="333300"/>
                      </a:solidFill>
                      <a:prstDash val="solid"/>
                      <a:round/>
                      <a:headEnd type="none" w="sm" len="sm"/>
                      <a:tailEnd type="none" w="sm" len="sm"/>
                    </a:lnT>
                    <a:lnB w="3175"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0000FF"/>
                          </a:solidFill>
                          <a:effectLst/>
                          <a:latin typeface="Trebuchet MS" pitchFamily="34" charset="0"/>
                          <a:ea typeface="Arial Unicode MS" pitchFamily="34" charset="-128"/>
                          <a:cs typeface="Arial Unicode MS" pitchFamily="34" charset="-128"/>
                        </a:rPr>
                        <a:t>Water Reducing &amp; Retarding</a:t>
                      </a:r>
                    </a:p>
                  </a:txBody>
                  <a:tcPr marT="45713" marB="45713" horzOverflow="overflow">
                    <a:lnL w="12700" cap="flat" cmpd="sng" algn="ctr">
                      <a:solidFill>
                        <a:schemeClr val="tx1"/>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sm" len="sm"/>
                      <a:tailEnd type="none" w="sm" len="sm"/>
                    </a:lnT>
                    <a:lnB w="3175"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333300"/>
                          </a:solidFill>
                          <a:effectLst/>
                          <a:latin typeface="Trebuchet MS" pitchFamily="34" charset="0"/>
                          <a:ea typeface="Arial Unicode MS" pitchFamily="34" charset="-128"/>
                          <a:cs typeface="Arial Unicode MS" pitchFamily="34" charset="-128"/>
                        </a:rPr>
                        <a:t>Mengurangi jumlah pemakaian air &amp; memperlambat pengikatan beton </a:t>
                      </a:r>
                    </a:p>
                  </a:txBody>
                  <a:tcPr marT="45713" marB="45713" horzOverflow="overflow">
                    <a:lnL w="3175" cap="flat" cmpd="sng" algn="ctr">
                      <a:solidFill>
                        <a:srgbClr val="333300"/>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sm" len="sm"/>
                      <a:tailEnd type="none" w="sm" len="sm"/>
                    </a:lnT>
                    <a:lnB w="3175"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dirty="0" err="1" smtClean="0">
                          <a:ln>
                            <a:noFill/>
                          </a:ln>
                          <a:solidFill>
                            <a:srgbClr val="333300"/>
                          </a:solidFill>
                          <a:effectLst/>
                          <a:latin typeface="Trebuchet MS" pitchFamily="34" charset="0"/>
                          <a:ea typeface="Arial Unicode MS" pitchFamily="34" charset="-128"/>
                          <a:cs typeface="Arial Unicode MS" pitchFamily="34" charset="-128"/>
                        </a:rPr>
                        <a:t>Pozzolith</a:t>
                      </a:r>
                      <a:r>
                        <a:rPr kumimoji="0" lang="en-US" sz="1300" b="0" i="0" u="none" strike="noStrike" cap="none" normalizeH="0" baseline="0" dirty="0" smtClean="0">
                          <a:ln>
                            <a:noFill/>
                          </a:ln>
                          <a:solidFill>
                            <a:srgbClr val="333300"/>
                          </a:solidFill>
                          <a:effectLst/>
                          <a:latin typeface="Trebuchet MS" pitchFamily="34" charset="0"/>
                          <a:ea typeface="Arial Unicode MS" pitchFamily="34" charset="-128"/>
                          <a:cs typeface="Arial Unicode MS" pitchFamily="34" charset="-128"/>
                        </a:rPr>
                        <a:t> 101 Rib, </a:t>
                      </a:r>
                      <a:r>
                        <a:rPr kumimoji="0" lang="en-US" sz="1300" b="0" i="0" u="none" strike="noStrike" cap="none" normalizeH="0" baseline="0" dirty="0" err="1" smtClean="0">
                          <a:ln>
                            <a:noFill/>
                          </a:ln>
                          <a:solidFill>
                            <a:srgbClr val="333300"/>
                          </a:solidFill>
                          <a:effectLst/>
                          <a:latin typeface="Trebuchet MS" pitchFamily="34" charset="0"/>
                          <a:ea typeface="Arial Unicode MS" pitchFamily="34" charset="-128"/>
                          <a:cs typeface="Arial Unicode MS" pitchFamily="34" charset="-128"/>
                        </a:rPr>
                        <a:t>Plastocrete</a:t>
                      </a:r>
                      <a:r>
                        <a:rPr kumimoji="0" lang="en-US" sz="1300" b="0" i="0" u="none" strike="noStrike" cap="none" normalizeH="0" baseline="0" dirty="0" smtClean="0">
                          <a:ln>
                            <a:noFill/>
                          </a:ln>
                          <a:solidFill>
                            <a:srgbClr val="333300"/>
                          </a:solidFill>
                          <a:effectLst/>
                          <a:latin typeface="Trebuchet MS" pitchFamily="34" charset="0"/>
                          <a:ea typeface="Arial Unicode MS" pitchFamily="34" charset="-128"/>
                          <a:cs typeface="Arial Unicode MS" pitchFamily="34" charset="-128"/>
                        </a:rPr>
                        <a:t> R, P25</a:t>
                      </a:r>
                    </a:p>
                  </a:txBody>
                  <a:tcPr marT="45713" marB="45713" horzOverflow="overflow">
                    <a:lnL w="3175" cap="flat" cmpd="sng" algn="ctr">
                      <a:solidFill>
                        <a:srgbClr val="333300"/>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sm" len="sm"/>
                      <a:tailEnd type="none" w="sm" len="sm"/>
                    </a:lnT>
                    <a:lnB w="3175" cap="flat" cmpd="sng" algn="ctr">
                      <a:solidFill>
                        <a:srgbClr val="33330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4"/>
                  </a:ext>
                </a:extLst>
              </a:tr>
              <a:tr h="487666">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003399"/>
                          </a:solidFill>
                          <a:effectLst/>
                          <a:latin typeface="Trebuchet MS" pitchFamily="34" charset="0"/>
                          <a:ea typeface="Arial Unicode MS" pitchFamily="34" charset="-128"/>
                          <a:cs typeface="Arial Unicode MS" pitchFamily="34" charset="-128"/>
                        </a:rPr>
                        <a:t>5</a:t>
                      </a:r>
                    </a:p>
                  </a:txBody>
                  <a:tcPr marT="45713" marB="45713" horzOverflow="overflow">
                    <a:lnL w="3175" cap="flat" cmpd="sng" algn="ctr">
                      <a:solidFill>
                        <a:srgbClr val="333300"/>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sm" len="sm"/>
                      <a:tailEnd type="none" w="sm" len="sm"/>
                    </a:lnT>
                    <a:lnB w="3175"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FF0000"/>
                          </a:solidFill>
                          <a:effectLst/>
                          <a:latin typeface="Trebuchet MS" pitchFamily="34" charset="0"/>
                          <a:ea typeface="Arial Unicode MS" pitchFamily="34" charset="-128"/>
                          <a:cs typeface="Arial Unicode MS" pitchFamily="34" charset="-128"/>
                        </a:rPr>
                        <a:t>Type E</a:t>
                      </a:r>
                    </a:p>
                  </a:txBody>
                  <a:tcPr marT="45713" marB="45713" horzOverflow="overflow">
                    <a:lnL w="3175" cap="flat" cmpd="sng" algn="ctr">
                      <a:solidFill>
                        <a:srgbClr val="333300"/>
                      </a:solidFill>
                      <a:prstDash val="solid"/>
                      <a:round/>
                      <a:headEnd type="none" w="sm" len="sm"/>
                      <a:tailEnd type="none" w="sm" len="sm"/>
                    </a:lnL>
                    <a:lnR w="12700" cap="flat" cmpd="sng" algn="ctr">
                      <a:solidFill>
                        <a:schemeClr val="tx1"/>
                      </a:solidFill>
                      <a:prstDash val="solid"/>
                      <a:round/>
                      <a:headEnd type="none" w="sm" len="sm"/>
                      <a:tailEnd type="none" w="sm" len="sm"/>
                    </a:lnR>
                    <a:lnT w="3175" cap="flat" cmpd="sng" algn="ctr">
                      <a:solidFill>
                        <a:srgbClr val="333300"/>
                      </a:solidFill>
                      <a:prstDash val="solid"/>
                      <a:round/>
                      <a:headEnd type="none" w="sm" len="sm"/>
                      <a:tailEnd type="none" w="sm" len="sm"/>
                    </a:lnT>
                    <a:lnB w="3175"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0000FF"/>
                          </a:solidFill>
                          <a:effectLst/>
                          <a:latin typeface="Trebuchet MS" pitchFamily="34" charset="0"/>
                          <a:ea typeface="Arial Unicode MS" pitchFamily="34" charset="-128"/>
                          <a:cs typeface="Arial Unicode MS" pitchFamily="34" charset="-128"/>
                        </a:rPr>
                        <a:t>Water Reducing &amp; Accelerating</a:t>
                      </a:r>
                    </a:p>
                  </a:txBody>
                  <a:tcPr marT="45713" marB="45713" horzOverflow="overflow">
                    <a:lnL w="12700" cap="flat" cmpd="sng" algn="ctr">
                      <a:solidFill>
                        <a:schemeClr val="tx1"/>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sm" len="sm"/>
                      <a:tailEnd type="none" w="sm" len="sm"/>
                    </a:lnT>
                    <a:lnB w="3175"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333300"/>
                          </a:solidFill>
                          <a:effectLst/>
                          <a:latin typeface="Trebuchet MS" pitchFamily="34" charset="0"/>
                          <a:ea typeface="Arial Unicode MS" pitchFamily="34" charset="-128"/>
                          <a:cs typeface="Arial Unicode MS" pitchFamily="34" charset="-128"/>
                        </a:rPr>
                        <a:t>Mengurangi jumlah pemakaian air &amp; mempercepatt pengikatan beton </a:t>
                      </a:r>
                    </a:p>
                  </a:txBody>
                  <a:tcPr marT="45713" marB="45713" horzOverflow="overflow">
                    <a:lnL w="3175" cap="flat" cmpd="sng" algn="ctr">
                      <a:solidFill>
                        <a:srgbClr val="333300"/>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sm" len="sm"/>
                      <a:tailEnd type="none" w="sm" len="sm"/>
                    </a:lnT>
                    <a:lnB w="3175"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sz="1300" b="0" i="0" u="none" strike="noStrike" cap="none" normalizeH="0" baseline="0" smtClean="0">
                        <a:ln>
                          <a:noFill/>
                        </a:ln>
                        <a:solidFill>
                          <a:srgbClr val="333300"/>
                        </a:solidFill>
                        <a:effectLst/>
                        <a:latin typeface="Trebuchet MS" pitchFamily="34" charset="0"/>
                        <a:ea typeface="Arial Unicode MS" pitchFamily="34" charset="-128"/>
                        <a:cs typeface="Arial Unicode MS" pitchFamily="34" charset="-128"/>
                      </a:endParaRPr>
                    </a:p>
                  </a:txBody>
                  <a:tcPr marT="45713" marB="45713" horzOverflow="overflow">
                    <a:lnL w="3175" cap="flat" cmpd="sng" algn="ctr">
                      <a:solidFill>
                        <a:srgbClr val="333300"/>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sm" len="sm"/>
                      <a:tailEnd type="none" w="sm" len="sm"/>
                    </a:lnT>
                    <a:lnB w="3175" cap="flat" cmpd="sng" algn="ctr">
                      <a:solidFill>
                        <a:srgbClr val="33330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5"/>
                  </a:ext>
                </a:extLst>
              </a:tr>
              <a:tr h="487666">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003399"/>
                          </a:solidFill>
                          <a:effectLst/>
                          <a:latin typeface="Trebuchet MS" pitchFamily="34" charset="0"/>
                          <a:ea typeface="Arial Unicode MS" pitchFamily="34" charset="-128"/>
                          <a:cs typeface="Arial Unicode MS" pitchFamily="34" charset="-128"/>
                        </a:rPr>
                        <a:t>6</a:t>
                      </a:r>
                    </a:p>
                  </a:txBody>
                  <a:tcPr marT="45713" marB="45713" horzOverflow="overflow">
                    <a:lnL w="3175" cap="flat" cmpd="sng" algn="ctr">
                      <a:solidFill>
                        <a:srgbClr val="333300"/>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sm" len="sm"/>
                      <a:tailEnd type="none" w="sm" len="sm"/>
                    </a:lnT>
                    <a:lnB w="3175" cap="flat" cmpd="sng" algn="ctr">
                      <a:solidFill>
                        <a:srgbClr val="3333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FF0000"/>
                          </a:solidFill>
                          <a:effectLst/>
                          <a:latin typeface="Trebuchet MS" pitchFamily="34" charset="0"/>
                          <a:ea typeface="Arial Unicode MS" pitchFamily="34" charset="-128"/>
                          <a:cs typeface="Arial Unicode MS" pitchFamily="34" charset="-128"/>
                        </a:rPr>
                        <a:t>Type F</a:t>
                      </a:r>
                    </a:p>
                  </a:txBody>
                  <a:tcPr marT="45713" marB="45713" horzOverflow="overflow">
                    <a:lnL w="3175" cap="flat" cmpd="sng" algn="ctr">
                      <a:solidFill>
                        <a:srgbClr val="333300"/>
                      </a:solidFill>
                      <a:prstDash val="solid"/>
                      <a:round/>
                      <a:headEnd type="none" w="sm" len="sm"/>
                      <a:tailEnd type="none" w="sm" len="sm"/>
                    </a:lnL>
                    <a:lnR w="12700" cap="flat" cmpd="sng" algn="ctr">
                      <a:solidFill>
                        <a:schemeClr val="tx1"/>
                      </a:solidFill>
                      <a:prstDash val="solid"/>
                      <a:round/>
                      <a:headEnd type="none" w="sm" len="sm"/>
                      <a:tailEnd type="none" w="sm" len="sm"/>
                    </a:lnR>
                    <a:lnT w="3175" cap="flat" cmpd="sng" algn="ctr">
                      <a:solidFill>
                        <a:srgbClr val="333300"/>
                      </a:solidFill>
                      <a:prstDash val="solid"/>
                      <a:round/>
                      <a:headEnd type="none" w="sm" len="sm"/>
                      <a:tailEnd type="none" w="sm" len="sm"/>
                    </a:lnT>
                    <a:lnB w="3175" cap="flat" cmpd="sng" algn="ctr">
                      <a:solidFill>
                        <a:srgbClr val="3333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0000FF"/>
                          </a:solidFill>
                          <a:effectLst/>
                          <a:latin typeface="Trebuchet MS" pitchFamily="34" charset="0"/>
                          <a:ea typeface="Arial Unicode MS" pitchFamily="34" charset="-128"/>
                          <a:cs typeface="Arial Unicode MS" pitchFamily="34" charset="-128"/>
                        </a:rPr>
                        <a:t>High Range Water Reducing</a:t>
                      </a:r>
                    </a:p>
                  </a:txBody>
                  <a:tcPr marT="45713" marB="45713" horzOverflow="overflow">
                    <a:lnL w="12700" cap="flat" cmpd="sng" algn="ctr">
                      <a:solidFill>
                        <a:schemeClr val="tx1"/>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sm" len="sm"/>
                      <a:tailEnd type="none" w="sm" len="sm"/>
                    </a:lnT>
                    <a:lnB w="3175" cap="flat" cmpd="sng" algn="ctr">
                      <a:solidFill>
                        <a:srgbClr val="3333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333300"/>
                          </a:solidFill>
                          <a:effectLst/>
                          <a:latin typeface="Trebuchet MS" pitchFamily="34" charset="0"/>
                          <a:ea typeface="Arial Unicode MS" pitchFamily="34" charset="-128"/>
                          <a:cs typeface="Arial Unicode MS" pitchFamily="34" charset="-128"/>
                        </a:rPr>
                        <a:t>Mengurangi jumlah pemakaian air lebih dari 12%</a:t>
                      </a:r>
                    </a:p>
                  </a:txBody>
                  <a:tcPr marT="45713" marB="45713" horzOverflow="overflow">
                    <a:lnL w="3175" cap="flat" cmpd="sng" algn="ctr">
                      <a:solidFill>
                        <a:srgbClr val="333300"/>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sm" len="sm"/>
                      <a:tailEnd type="none" w="sm" len="sm"/>
                    </a:lnT>
                    <a:lnB w="3175" cap="flat" cmpd="sng" algn="ctr">
                      <a:solidFill>
                        <a:srgbClr val="3333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333300"/>
                          </a:solidFill>
                          <a:effectLst/>
                          <a:latin typeface="Trebuchet MS" pitchFamily="34" charset="0"/>
                          <a:ea typeface="Arial Unicode MS" pitchFamily="34" charset="-128"/>
                          <a:cs typeface="Arial Unicode MS" pitchFamily="34" charset="-128"/>
                        </a:rPr>
                        <a:t>Rheobuild 1100, Sikament LN, Darex</a:t>
                      </a:r>
                    </a:p>
                  </a:txBody>
                  <a:tcPr marT="45713" marB="45713" horzOverflow="overflow">
                    <a:lnL w="3175" cap="flat" cmpd="sng" algn="ctr">
                      <a:solidFill>
                        <a:srgbClr val="333300"/>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sm" len="sm"/>
                      <a:tailEnd type="none" w="sm" len="sm"/>
                    </a:lnT>
                    <a:lnB w="3175" cap="flat" cmpd="sng" algn="ctr">
                      <a:solidFill>
                        <a:srgbClr val="3333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r h="68578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003399"/>
                          </a:solidFill>
                          <a:effectLst/>
                          <a:latin typeface="Trebuchet MS" pitchFamily="34" charset="0"/>
                          <a:ea typeface="Arial Unicode MS" pitchFamily="34" charset="-128"/>
                          <a:cs typeface="Arial Unicode MS" pitchFamily="34" charset="-128"/>
                        </a:rPr>
                        <a:t>7</a:t>
                      </a:r>
                    </a:p>
                  </a:txBody>
                  <a:tcPr marT="45713" marB="45713" horzOverflow="overflow">
                    <a:lnL w="3175" cap="flat" cmpd="sng" algn="ctr">
                      <a:solidFill>
                        <a:srgbClr val="333300"/>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med" len="med"/>
                      <a:tailEnd type="none" w="med" len="med"/>
                    </a:lnT>
                    <a:lnB w="3175" cap="flat" cmpd="sng" algn="ctr">
                      <a:solidFill>
                        <a:srgbClr val="3333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FF0000"/>
                          </a:solidFill>
                          <a:effectLst/>
                          <a:latin typeface="Trebuchet MS" pitchFamily="34" charset="0"/>
                          <a:ea typeface="Arial Unicode MS" pitchFamily="34" charset="-128"/>
                          <a:cs typeface="Arial Unicode MS" pitchFamily="34" charset="-128"/>
                        </a:rPr>
                        <a:t>Type G</a:t>
                      </a: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300" b="0" i="0" u="none" strike="noStrike" cap="none" normalizeH="0" baseline="0" smtClean="0">
                        <a:ln>
                          <a:noFill/>
                        </a:ln>
                        <a:solidFill>
                          <a:srgbClr val="FF0000"/>
                        </a:solidFill>
                        <a:effectLst/>
                        <a:latin typeface="Trebuchet MS" pitchFamily="34" charset="0"/>
                        <a:ea typeface="Arial Unicode MS" pitchFamily="34" charset="-128"/>
                        <a:cs typeface="Arial Unicode MS" pitchFamily="34" charset="-128"/>
                      </a:endParaRPr>
                    </a:p>
                  </a:txBody>
                  <a:tcPr marT="45713" marB="45713" horzOverflow="overflow">
                    <a:lnL w="3175" cap="flat" cmpd="sng" algn="ctr">
                      <a:solidFill>
                        <a:srgbClr val="333300"/>
                      </a:solidFill>
                      <a:prstDash val="solid"/>
                      <a:round/>
                      <a:headEnd type="none" w="sm" len="sm"/>
                      <a:tailEnd type="none" w="sm" len="sm"/>
                    </a:lnL>
                    <a:lnR w="12700" cap="flat" cmpd="sng" algn="ctr">
                      <a:solidFill>
                        <a:schemeClr val="tx1"/>
                      </a:solidFill>
                      <a:prstDash val="solid"/>
                      <a:round/>
                      <a:headEnd type="none" w="sm" len="sm"/>
                      <a:tailEnd type="none" w="sm" len="sm"/>
                    </a:lnR>
                    <a:lnT w="3175" cap="flat" cmpd="sng" algn="ctr">
                      <a:solidFill>
                        <a:srgbClr val="333300"/>
                      </a:solidFill>
                      <a:prstDash val="solid"/>
                      <a:round/>
                      <a:headEnd type="none" w="med" len="med"/>
                      <a:tailEnd type="none" w="med" len="med"/>
                    </a:lnT>
                    <a:lnB w="3175" cap="flat" cmpd="sng" algn="ctr">
                      <a:solidFill>
                        <a:srgbClr val="3333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0000FF"/>
                          </a:solidFill>
                          <a:effectLst/>
                          <a:latin typeface="Trebuchet MS" pitchFamily="34" charset="0"/>
                          <a:ea typeface="Arial Unicode MS" pitchFamily="34" charset="-128"/>
                          <a:cs typeface="Arial Unicode MS" pitchFamily="34" charset="-128"/>
                        </a:rPr>
                        <a:t>High Range Water Reducing &amp; Retarding</a:t>
                      </a:r>
                    </a:p>
                  </a:txBody>
                  <a:tcPr marT="45713" marB="45713" horzOverflow="overflow">
                    <a:lnL w="12700" cap="flat" cmpd="sng" algn="ctr">
                      <a:solidFill>
                        <a:schemeClr val="tx1"/>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med" len="med"/>
                      <a:tailEnd type="none" w="med" len="med"/>
                    </a:lnT>
                    <a:lnB w="3175" cap="flat" cmpd="sng" algn="ctr">
                      <a:solidFill>
                        <a:srgbClr val="3333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333300"/>
                          </a:solidFill>
                          <a:effectLst/>
                          <a:latin typeface="Trebuchet MS" pitchFamily="34" charset="0"/>
                          <a:ea typeface="Arial Unicode MS" pitchFamily="34" charset="-128"/>
                          <a:cs typeface="Arial Unicode MS" pitchFamily="34" charset="-128"/>
                        </a:rPr>
                        <a:t>Mengurangi jumlah pemakaian air lebih dari 12% &amp; memperlambat pengikatan beton</a:t>
                      </a:r>
                    </a:p>
                  </a:txBody>
                  <a:tcPr marT="45713" marB="45713" horzOverflow="overflow">
                    <a:lnL w="3175" cap="flat" cmpd="sng" algn="ctr">
                      <a:solidFill>
                        <a:srgbClr val="333300"/>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med" len="med"/>
                      <a:tailEnd type="none" w="med" len="med"/>
                    </a:lnT>
                    <a:lnB w="3175" cap="flat" cmpd="sng" algn="ctr">
                      <a:solidFill>
                        <a:srgbClr val="3333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sz="1300" b="0" i="0" u="none" strike="noStrike" cap="none" normalizeH="0" baseline="0" smtClean="0">
                        <a:ln>
                          <a:noFill/>
                        </a:ln>
                        <a:solidFill>
                          <a:srgbClr val="333300"/>
                        </a:solidFill>
                        <a:effectLst/>
                        <a:latin typeface="Trebuchet MS" pitchFamily="34" charset="0"/>
                        <a:ea typeface="Arial Unicode MS" pitchFamily="34" charset="-128"/>
                        <a:cs typeface="Arial Unicode MS" pitchFamily="34" charset="-128"/>
                      </a:endParaRPr>
                    </a:p>
                  </a:txBody>
                  <a:tcPr marT="45713" marB="45713" horzOverflow="overflow">
                    <a:lnL w="3175" cap="flat" cmpd="sng" algn="ctr">
                      <a:solidFill>
                        <a:srgbClr val="333300"/>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med" len="med"/>
                      <a:tailEnd type="none" w="med" len="med"/>
                    </a:lnT>
                    <a:lnB w="3175" cap="flat" cmpd="sng" algn="ctr">
                      <a:solidFill>
                        <a:srgbClr val="3333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7"/>
                  </a:ext>
                </a:extLst>
              </a:tr>
              <a:tr h="685785">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003399"/>
                          </a:solidFill>
                          <a:effectLst/>
                          <a:latin typeface="Trebuchet MS" pitchFamily="34" charset="0"/>
                          <a:ea typeface="Arial Unicode MS" pitchFamily="34" charset="-128"/>
                          <a:cs typeface="Arial Unicode MS" pitchFamily="34" charset="-128"/>
                        </a:rPr>
                        <a:t>8</a:t>
                      </a:r>
                    </a:p>
                  </a:txBody>
                  <a:tcPr marT="45713" marB="45713" horzOverflow="overflow">
                    <a:lnL w="3175" cap="flat" cmpd="sng" algn="ctr">
                      <a:solidFill>
                        <a:srgbClr val="333300"/>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med" len="med"/>
                      <a:tailEnd type="none" w="med" len="med"/>
                    </a:lnT>
                    <a:lnB w="3175" cap="flat" cmpd="sng" algn="ctr">
                      <a:solidFill>
                        <a:srgbClr val="3333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FF0000"/>
                          </a:solidFill>
                          <a:effectLst/>
                          <a:latin typeface="Trebuchet MS" pitchFamily="34" charset="0"/>
                          <a:ea typeface="Arial Unicode MS" pitchFamily="34" charset="-128"/>
                          <a:cs typeface="Arial Unicode MS" pitchFamily="34" charset="-128"/>
                        </a:rPr>
                        <a:t>SCC</a:t>
                      </a:r>
                    </a:p>
                  </a:txBody>
                  <a:tcPr marT="45713" marB="45713" horzOverflow="overflow">
                    <a:lnL w="3175" cap="flat" cmpd="sng" algn="ctr">
                      <a:solidFill>
                        <a:srgbClr val="333300"/>
                      </a:solidFill>
                      <a:prstDash val="solid"/>
                      <a:round/>
                      <a:headEnd type="none" w="sm" len="sm"/>
                      <a:tailEnd type="none" w="sm" len="sm"/>
                    </a:lnL>
                    <a:lnR w="12700" cap="flat" cmpd="sng" algn="ctr">
                      <a:solidFill>
                        <a:schemeClr val="tx1"/>
                      </a:solidFill>
                      <a:prstDash val="solid"/>
                      <a:round/>
                      <a:headEnd type="none" w="sm" len="sm"/>
                      <a:tailEnd type="none" w="sm" len="sm"/>
                    </a:lnR>
                    <a:lnT w="3175" cap="flat" cmpd="sng" algn="ctr">
                      <a:solidFill>
                        <a:srgbClr val="333300"/>
                      </a:solidFill>
                      <a:prstDash val="solid"/>
                      <a:round/>
                      <a:headEnd type="none" w="med" len="med"/>
                      <a:tailEnd type="none" w="med" len="med"/>
                    </a:lnT>
                    <a:lnB w="3175" cap="flat" cmpd="sng" algn="ctr">
                      <a:solidFill>
                        <a:srgbClr val="333300"/>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0000FF"/>
                          </a:solidFill>
                          <a:effectLst/>
                          <a:latin typeface="Trebuchet MS" pitchFamily="34" charset="0"/>
                          <a:ea typeface="Arial Unicode MS" pitchFamily="34" charset="-128"/>
                          <a:cs typeface="Arial Unicode MS" pitchFamily="34" charset="-128"/>
                        </a:rPr>
                        <a:t>Self Compacting</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0000FF"/>
                          </a:solidFill>
                          <a:effectLst/>
                          <a:latin typeface="Trebuchet MS" pitchFamily="34" charset="0"/>
                          <a:ea typeface="Arial Unicode MS" pitchFamily="34" charset="-128"/>
                          <a:cs typeface="Arial Unicode MS" pitchFamily="34" charset="-128"/>
                        </a:rPr>
                        <a:t>Admixture</a:t>
                      </a:r>
                    </a:p>
                  </a:txBody>
                  <a:tcPr marT="45713" marB="45713" horzOverflow="overflow">
                    <a:lnL w="12700" cap="flat" cmpd="sng" algn="ctr">
                      <a:solidFill>
                        <a:schemeClr val="tx1"/>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med" len="med"/>
                      <a:tailEnd type="none" w="med" len="med"/>
                    </a:lnT>
                    <a:lnB w="3175" cap="flat" cmpd="sng" algn="ctr">
                      <a:solidFill>
                        <a:srgbClr val="3333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333300"/>
                          </a:solidFill>
                          <a:effectLst/>
                          <a:latin typeface="Trebuchet MS" pitchFamily="34" charset="0"/>
                          <a:ea typeface="Arial Unicode MS" pitchFamily="34" charset="-128"/>
                          <a:cs typeface="Arial Unicode MS" pitchFamily="34" charset="-128"/>
                        </a:rPr>
                        <a:t>Mengurangi jumlah pemakaian air lebih dari 20% ; beton tidak perlu dipadatkan ; digunakan untuk HSC</a:t>
                      </a:r>
                    </a:p>
                  </a:txBody>
                  <a:tcPr marT="45713" marB="45713" horzOverflow="overflow">
                    <a:lnL w="3175" cap="flat" cmpd="sng" algn="ctr">
                      <a:solidFill>
                        <a:srgbClr val="333300"/>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med" len="med"/>
                      <a:tailEnd type="none" w="med" len="med"/>
                    </a:lnT>
                    <a:lnB w="3175" cap="flat" cmpd="sng" algn="ctr">
                      <a:solidFill>
                        <a:srgbClr val="333300"/>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333300"/>
                          </a:solidFill>
                          <a:effectLst/>
                          <a:latin typeface="Trebuchet MS" pitchFamily="34" charset="0"/>
                          <a:ea typeface="Arial Unicode MS" pitchFamily="34" charset="-128"/>
                          <a:cs typeface="Arial Unicode MS" pitchFamily="34" charset="-128"/>
                        </a:rPr>
                        <a:t>Viscocrete, Glenium</a:t>
                      </a:r>
                    </a:p>
                  </a:txBody>
                  <a:tcPr marT="45713" marB="45713" horzOverflow="overflow">
                    <a:lnL w="3175" cap="flat" cmpd="sng" algn="ctr">
                      <a:solidFill>
                        <a:srgbClr val="333300"/>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med" len="med"/>
                      <a:tailEnd type="none" w="med" len="med"/>
                    </a:lnT>
                    <a:lnB w="3175" cap="flat" cmpd="sng" algn="ctr">
                      <a:solidFill>
                        <a:srgbClr val="3333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8"/>
                  </a:ext>
                </a:extLst>
              </a:tr>
              <a:tr h="487666">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dirty="0" smtClean="0">
                          <a:ln>
                            <a:noFill/>
                          </a:ln>
                          <a:solidFill>
                            <a:srgbClr val="003399"/>
                          </a:solidFill>
                          <a:effectLst/>
                          <a:latin typeface="Trebuchet MS" pitchFamily="34" charset="0"/>
                          <a:ea typeface="Arial Unicode MS" pitchFamily="34" charset="-128"/>
                          <a:cs typeface="Arial Unicode MS" pitchFamily="34" charset="-128"/>
                        </a:rPr>
                        <a:t>9</a:t>
                      </a:r>
                    </a:p>
                  </a:txBody>
                  <a:tcPr marT="45713" marB="45713" horzOverflow="overflow">
                    <a:lnL w="3175" cap="flat" cmpd="sng" algn="ctr">
                      <a:solidFill>
                        <a:srgbClr val="333300"/>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med" len="med"/>
                      <a:tailEnd type="none" w="med" len="med"/>
                    </a:lnT>
                    <a:lnB w="3175"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1300" b="0" i="0" u="none" strike="noStrike" cap="none" normalizeH="0" baseline="0" smtClean="0">
                        <a:ln>
                          <a:noFill/>
                        </a:ln>
                        <a:solidFill>
                          <a:srgbClr val="FF0000"/>
                        </a:solidFill>
                        <a:effectLst/>
                        <a:latin typeface="Trebuchet MS" pitchFamily="34" charset="0"/>
                        <a:ea typeface="Arial Unicode MS" pitchFamily="34" charset="-128"/>
                        <a:cs typeface="Arial Unicode MS" pitchFamily="34" charset="-128"/>
                      </a:endParaRPr>
                    </a:p>
                  </a:txBody>
                  <a:tcPr marT="45713" marB="45713" horzOverflow="overflow">
                    <a:lnL w="3175" cap="flat" cmpd="sng" algn="ctr">
                      <a:solidFill>
                        <a:srgbClr val="333300"/>
                      </a:solidFill>
                      <a:prstDash val="solid"/>
                      <a:round/>
                      <a:headEnd type="none" w="sm" len="sm"/>
                      <a:tailEnd type="none" w="sm" len="sm"/>
                    </a:lnL>
                    <a:lnR w="12700" cap="flat" cmpd="sng" algn="ctr">
                      <a:solidFill>
                        <a:schemeClr val="tx1"/>
                      </a:solidFill>
                      <a:prstDash val="solid"/>
                      <a:round/>
                      <a:headEnd type="none" w="sm" len="sm"/>
                      <a:tailEnd type="none" w="sm" len="sm"/>
                    </a:lnR>
                    <a:lnT w="3175" cap="flat" cmpd="sng" algn="ctr">
                      <a:solidFill>
                        <a:srgbClr val="333300"/>
                      </a:solidFill>
                      <a:prstDash val="solid"/>
                      <a:round/>
                      <a:headEnd type="none" w="med" len="med"/>
                      <a:tailEnd type="none" w="med" len="med"/>
                    </a:lnT>
                    <a:lnB w="3175"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0000FF"/>
                          </a:solidFill>
                          <a:effectLst/>
                          <a:latin typeface="Trebuchet MS" pitchFamily="34" charset="0"/>
                          <a:ea typeface="Arial Unicode MS" pitchFamily="34" charset="-128"/>
                          <a:cs typeface="Arial Unicode MS" pitchFamily="34" charset="-128"/>
                        </a:rPr>
                        <a:t>Waterproofing Admixture</a:t>
                      </a:r>
                    </a:p>
                  </a:txBody>
                  <a:tcPr marT="45713" marB="45713" horzOverflow="overflow">
                    <a:lnL w="12700" cap="flat" cmpd="sng" algn="ctr">
                      <a:solidFill>
                        <a:schemeClr val="tx1"/>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med" len="med"/>
                      <a:tailEnd type="none" w="med" len="med"/>
                    </a:lnT>
                    <a:lnB w="3175"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300" b="0" i="0" u="none" strike="noStrike" cap="none" normalizeH="0" baseline="0" smtClean="0">
                          <a:ln>
                            <a:noFill/>
                          </a:ln>
                          <a:solidFill>
                            <a:srgbClr val="333300"/>
                          </a:solidFill>
                          <a:effectLst/>
                          <a:latin typeface="Trebuchet MS" pitchFamily="34" charset="0"/>
                          <a:ea typeface="Arial Unicode MS" pitchFamily="34" charset="-128"/>
                          <a:cs typeface="Arial Unicode MS" pitchFamily="34" charset="-128"/>
                        </a:rPr>
                        <a:t>Untuk beton kedap air</a:t>
                      </a:r>
                    </a:p>
                  </a:txBody>
                  <a:tcPr marT="45713" marB="45713" horzOverflow="overflow">
                    <a:lnL w="3175" cap="flat" cmpd="sng" algn="ctr">
                      <a:solidFill>
                        <a:srgbClr val="333300"/>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med" len="med"/>
                      <a:tailEnd type="none" w="med" len="med"/>
                    </a:lnT>
                    <a:lnB w="3175" cap="flat" cmpd="sng" algn="ctr">
                      <a:solidFill>
                        <a:srgbClr val="333300"/>
                      </a:solidFill>
                      <a:prstDash val="solid"/>
                      <a:round/>
                      <a:headEnd type="none" w="sm" len="sm"/>
                      <a:tailEnd type="none" w="sm" len="sm"/>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endParaRPr kumimoji="0" lang="en-US" sz="1300" b="0" i="0" u="none" strike="noStrike" cap="none" normalizeH="0" baseline="0" smtClean="0">
                        <a:ln>
                          <a:noFill/>
                        </a:ln>
                        <a:solidFill>
                          <a:srgbClr val="003399"/>
                        </a:solidFill>
                        <a:effectLst/>
                        <a:latin typeface="Trebuchet MS" pitchFamily="34" charset="0"/>
                        <a:ea typeface="Arial Unicode MS" pitchFamily="34" charset="-128"/>
                        <a:cs typeface="Arial Unicode MS" pitchFamily="34" charset="-128"/>
                      </a:endParaRPr>
                    </a:p>
                  </a:txBody>
                  <a:tcPr marT="45713" marB="45713" horzOverflow="overflow">
                    <a:lnL w="3175" cap="flat" cmpd="sng" algn="ctr">
                      <a:solidFill>
                        <a:srgbClr val="333300"/>
                      </a:solidFill>
                      <a:prstDash val="solid"/>
                      <a:round/>
                      <a:headEnd type="none" w="sm" len="sm"/>
                      <a:tailEnd type="none" w="sm" len="sm"/>
                    </a:lnL>
                    <a:lnR w="3175" cap="flat" cmpd="sng" algn="ctr">
                      <a:solidFill>
                        <a:srgbClr val="333300"/>
                      </a:solidFill>
                      <a:prstDash val="solid"/>
                      <a:round/>
                      <a:headEnd type="none" w="sm" len="sm"/>
                      <a:tailEnd type="none" w="sm" len="sm"/>
                    </a:lnR>
                    <a:lnT w="3175" cap="flat" cmpd="sng" algn="ctr">
                      <a:solidFill>
                        <a:srgbClr val="333300"/>
                      </a:solidFill>
                      <a:prstDash val="solid"/>
                      <a:round/>
                      <a:headEnd type="none" w="med" len="med"/>
                      <a:tailEnd type="none" w="med" len="med"/>
                    </a:lnT>
                    <a:lnB w="3175" cap="flat" cmpd="sng" algn="ctr">
                      <a:solidFill>
                        <a:srgbClr val="333300"/>
                      </a:solidFill>
                      <a:prstDash val="solid"/>
                      <a:round/>
                      <a:headEnd type="none" w="sm" len="sm"/>
                      <a:tailEnd type="none" w="sm" len="sm"/>
                    </a:lnB>
                    <a:lnTlToBr>
                      <a:noFill/>
                    </a:lnTlToBr>
                    <a:lnBlToTr>
                      <a:noFill/>
                    </a:lnBlToTr>
                    <a:noFill/>
                  </a:tcPr>
                </a:tc>
                <a:extLst>
                  <a:ext uri="{0D108BD9-81ED-4DB2-BD59-A6C34878D82A}">
                    <a16:rowId xmlns:a16="http://schemas.microsoft.com/office/drawing/2014/main" val="10009"/>
                  </a:ext>
                </a:extLst>
              </a:tr>
            </a:tbl>
          </a:graphicData>
        </a:graphic>
      </p:graphicFrame>
      <p:sp>
        <p:nvSpPr>
          <p:cNvPr id="20549" name="Rectangle 5"/>
          <p:cNvSpPr txBox="1">
            <a:spLocks noChangeArrowheads="1"/>
          </p:cNvSpPr>
          <p:nvPr/>
        </p:nvSpPr>
        <p:spPr bwMode="auto">
          <a:xfrm>
            <a:off x="3544889" y="53976"/>
            <a:ext cx="709612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25488" indent="-725488"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a:r>
              <a:rPr lang="en-US" altLang="en-US">
                <a:solidFill>
                  <a:schemeClr val="tx2"/>
                </a:solidFill>
                <a:latin typeface="Century Gothic" panose="020B0502020202020204" pitchFamily="34" charset="0"/>
                <a:ea typeface="Arial Unicode MS" pitchFamily="34" charset="-128"/>
              </a:rPr>
              <a:t>Jenis-Jenis Chemical Admixture</a:t>
            </a:r>
            <a:endParaRPr lang="en-US" altLang="en-US">
              <a:solidFill>
                <a:srgbClr val="FF0000"/>
              </a:solidFill>
              <a:latin typeface="Century Gothic" panose="020B0502020202020204" pitchFamily="34" charset="0"/>
              <a:ea typeface="Arial Unicode MS" pitchFamily="34" charset="-128"/>
            </a:endParaRPr>
          </a:p>
        </p:txBody>
      </p:sp>
    </p:spTree>
    <p:extLst>
      <p:ext uri="{BB962C8B-B14F-4D97-AF65-F5344CB8AC3E}">
        <p14:creationId xmlns:p14="http://schemas.microsoft.com/office/powerpoint/2010/main" val="194778365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1847850" y="1052514"/>
            <a:ext cx="8497888" cy="266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just">
              <a:lnSpc>
                <a:spcPct val="90000"/>
              </a:lnSpc>
              <a:spcBef>
                <a:spcPct val="20000"/>
              </a:spcBef>
            </a:pPr>
            <a:r>
              <a:rPr lang="en-US" altLang="en-US" sz="2400">
                <a:solidFill>
                  <a:srgbClr val="0000FF"/>
                </a:solidFill>
                <a:latin typeface="Trebuchet MS" panose="020B0603020202020204" pitchFamily="34" charset="0"/>
                <a:ea typeface="Arial Unicode MS" pitchFamily="34" charset="-128"/>
              </a:rPr>
              <a:t>Mineral admixture</a:t>
            </a:r>
            <a:r>
              <a:rPr lang="en-US" altLang="en-US" sz="2000">
                <a:solidFill>
                  <a:srgbClr val="000000"/>
                </a:solidFill>
                <a:latin typeface="Trebuchet MS" panose="020B0603020202020204" pitchFamily="34" charset="0"/>
                <a:ea typeface="Arial Unicode MS" pitchFamily="34" charset="-128"/>
              </a:rPr>
              <a:t> adalah mineral yang memiliki sifat pozzolanic</a:t>
            </a:r>
          </a:p>
          <a:p>
            <a:pPr algn="just">
              <a:lnSpc>
                <a:spcPct val="90000"/>
              </a:lnSpc>
              <a:spcBef>
                <a:spcPct val="40000"/>
              </a:spcBef>
            </a:pPr>
            <a:r>
              <a:rPr lang="en-US" altLang="en-US" sz="2000">
                <a:solidFill>
                  <a:srgbClr val="000000"/>
                </a:solidFill>
                <a:latin typeface="Trebuchet MS" panose="020B0603020202020204" pitchFamily="34" charset="0"/>
                <a:ea typeface="Arial Unicode MS" pitchFamily="34" charset="-128"/>
              </a:rPr>
              <a:t>Definisi </a:t>
            </a:r>
            <a:r>
              <a:rPr lang="en-US" altLang="en-US" sz="2000">
                <a:solidFill>
                  <a:srgbClr val="FF0000"/>
                </a:solidFill>
                <a:latin typeface="Trebuchet MS" panose="020B0603020202020204" pitchFamily="34" charset="0"/>
                <a:ea typeface="Arial Unicode MS" pitchFamily="34" charset="-128"/>
              </a:rPr>
              <a:t>Pozzolanic</a:t>
            </a:r>
            <a:r>
              <a:rPr lang="en-US" altLang="en-US" sz="2000">
                <a:solidFill>
                  <a:srgbClr val="000000"/>
                </a:solidFill>
                <a:latin typeface="Trebuchet MS" panose="020B0603020202020204" pitchFamily="34" charset="0"/>
                <a:ea typeface="Arial Unicode MS" pitchFamily="34" charset="-128"/>
              </a:rPr>
              <a:t> (ASTM C-618) yaitu suatu bahan yg mengandung silika/alumina silika dan tidak mempunyai sifat sebagai perekat (sementasi) pada dirinya sendiri, tapi dgn butirannya yg sangat halus bisa bereaksi secara kimia dgn kapur dan air membentuk perekat pada temperatur normal</a:t>
            </a:r>
          </a:p>
        </p:txBody>
      </p:sp>
      <p:sp>
        <p:nvSpPr>
          <p:cNvPr id="21507" name="Rectangle 3"/>
          <p:cNvSpPr>
            <a:spLocks noChangeArrowheads="1"/>
          </p:cNvSpPr>
          <p:nvPr/>
        </p:nvSpPr>
        <p:spPr bwMode="auto">
          <a:xfrm>
            <a:off x="1919289" y="3203575"/>
            <a:ext cx="8358187" cy="2700338"/>
          </a:xfrm>
          <a:prstGeom prst="rect">
            <a:avLst/>
          </a:prstGeom>
          <a:solidFill>
            <a:srgbClr val="FFFFFF"/>
          </a:solidFill>
          <a:ln w="9525">
            <a:solidFill>
              <a:srgbClr val="000000"/>
            </a:solidFill>
            <a:miter lim="800000"/>
            <a:headEnd/>
            <a:tailEnd/>
          </a:ln>
        </p:spPr>
        <p:txBody>
          <a:bodyPr/>
          <a:lstStyle>
            <a:lvl1pPr marL="342900" indent="-342900"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just">
              <a:lnSpc>
                <a:spcPct val="90000"/>
              </a:lnSpc>
              <a:spcBef>
                <a:spcPct val="30000"/>
              </a:spcBef>
            </a:pPr>
            <a:r>
              <a:rPr lang="en-US" altLang="en-US" sz="2000">
                <a:solidFill>
                  <a:srgbClr val="0000FF"/>
                </a:solidFill>
                <a:latin typeface="Trebuchet MS" panose="020B0603020202020204" pitchFamily="34" charset="0"/>
                <a:ea typeface="Arial Unicode MS" pitchFamily="34" charset="-128"/>
              </a:rPr>
              <a:t>Mineral admixture yg bersifat pozzolanic ada 2 macam :</a:t>
            </a:r>
          </a:p>
          <a:p>
            <a:pPr algn="just">
              <a:lnSpc>
                <a:spcPct val="90000"/>
              </a:lnSpc>
              <a:spcBef>
                <a:spcPct val="30000"/>
              </a:spcBef>
              <a:buFontTx/>
              <a:buChar char="•"/>
            </a:pPr>
            <a:r>
              <a:rPr lang="en-US" altLang="en-US" sz="2000">
                <a:solidFill>
                  <a:srgbClr val="FF0000"/>
                </a:solidFill>
                <a:latin typeface="Trebuchet MS" panose="020B0603020202020204" pitchFamily="34" charset="0"/>
                <a:ea typeface="Arial Unicode MS" pitchFamily="34" charset="-128"/>
              </a:rPr>
              <a:t>Dari alam	</a:t>
            </a:r>
            <a:r>
              <a:rPr lang="en-US" altLang="en-US" sz="2000">
                <a:solidFill>
                  <a:srgbClr val="000000"/>
                </a:solidFill>
                <a:latin typeface="Trebuchet MS" panose="020B0603020202020204" pitchFamily="34" charset="0"/>
                <a:ea typeface="Arial Unicode MS" pitchFamily="34" charset="-128"/>
              </a:rPr>
              <a:t>: Proses terbentuknya berasal dari alam, 			  seperti, </a:t>
            </a:r>
            <a:r>
              <a:rPr lang="en-US" altLang="en-US" sz="2000">
                <a:solidFill>
                  <a:schemeClr val="tx2"/>
                </a:solidFill>
                <a:latin typeface="Trebuchet MS" panose="020B0603020202020204" pitchFamily="34" charset="0"/>
                <a:ea typeface="Arial Unicode MS" pitchFamily="34" charset="-128"/>
              </a:rPr>
              <a:t>trass </a:t>
            </a:r>
            <a:r>
              <a:rPr lang="en-US" altLang="en-US" sz="2000">
                <a:solidFill>
                  <a:srgbClr val="000000"/>
                </a:solidFill>
                <a:latin typeface="Trebuchet MS" panose="020B0603020202020204" pitchFamily="34" charset="0"/>
                <a:ea typeface="Arial Unicode MS" pitchFamily="34" charset="-128"/>
              </a:rPr>
              <a:t>(merupakan endapan dari lava gunung - 		  berapi)</a:t>
            </a:r>
          </a:p>
          <a:p>
            <a:pPr algn="just">
              <a:lnSpc>
                <a:spcPct val="90000"/>
              </a:lnSpc>
              <a:spcBef>
                <a:spcPct val="30000"/>
              </a:spcBef>
              <a:buFontTx/>
              <a:buChar char="•"/>
            </a:pPr>
            <a:r>
              <a:rPr lang="en-US" altLang="en-US" sz="2000">
                <a:solidFill>
                  <a:srgbClr val="FF0000"/>
                </a:solidFill>
                <a:latin typeface="Trebuchet MS" panose="020B0603020202020204" pitchFamily="34" charset="0"/>
                <a:ea typeface="Arial Unicode MS" pitchFamily="34" charset="-128"/>
              </a:rPr>
              <a:t>Dari buatan </a:t>
            </a:r>
            <a:r>
              <a:rPr lang="en-US" altLang="en-US" sz="2000">
                <a:solidFill>
                  <a:srgbClr val="000000"/>
                </a:solidFill>
                <a:latin typeface="Trebuchet MS" panose="020B0603020202020204" pitchFamily="34" charset="0"/>
                <a:ea typeface="Arial Unicode MS" pitchFamily="34" charset="-128"/>
              </a:rPr>
              <a:t>: Proses terbentuknya diakibatnya karena adanya 	pengaruh kegiatan manusia, seperti : </a:t>
            </a:r>
            <a:r>
              <a:rPr lang="en-US" altLang="en-US" sz="2000">
                <a:solidFill>
                  <a:srgbClr val="0000FF"/>
                </a:solidFill>
                <a:latin typeface="Trebuchet MS" panose="020B0603020202020204" pitchFamily="34" charset="0"/>
                <a:ea typeface="Arial Unicode MS" pitchFamily="34" charset="-128"/>
              </a:rPr>
              <a:t>fly ash</a:t>
            </a:r>
            <a:r>
              <a:rPr lang="en-US" altLang="en-US" sz="2000">
                <a:solidFill>
                  <a:srgbClr val="000000"/>
                </a:solidFill>
                <a:latin typeface="Trebuchet MS" panose="020B0603020202020204" pitchFamily="34" charset="0"/>
                <a:ea typeface="Arial Unicode MS" pitchFamily="34" charset="-128"/>
              </a:rPr>
              <a:t> (sisa proses 	pembakaran batu bara), </a:t>
            </a:r>
            <a:r>
              <a:rPr lang="en-US" altLang="en-US" sz="2000">
                <a:solidFill>
                  <a:srgbClr val="0000FF"/>
                </a:solidFill>
                <a:latin typeface="Trebuchet MS" panose="020B0603020202020204" pitchFamily="34" charset="0"/>
                <a:ea typeface="Arial Unicode MS" pitchFamily="34" charset="-128"/>
              </a:rPr>
              <a:t>silica fume</a:t>
            </a:r>
            <a:r>
              <a:rPr lang="en-US" altLang="en-US" sz="2000">
                <a:solidFill>
                  <a:srgbClr val="000000"/>
                </a:solidFill>
                <a:latin typeface="Trebuchet MS" panose="020B0603020202020204" pitchFamily="34" charset="0"/>
                <a:ea typeface="Arial Unicode MS" pitchFamily="34" charset="-128"/>
              </a:rPr>
              <a:t> (limbah industri baja), 	</a:t>
            </a:r>
            <a:r>
              <a:rPr lang="en-US" altLang="en-US" sz="2000">
                <a:solidFill>
                  <a:srgbClr val="0000FF"/>
                </a:solidFill>
                <a:latin typeface="Trebuchet MS" panose="020B0603020202020204" pitchFamily="34" charset="0"/>
                <a:ea typeface="Arial Unicode MS" pitchFamily="34" charset="-128"/>
              </a:rPr>
              <a:t>abu sekam</a:t>
            </a:r>
            <a:r>
              <a:rPr lang="en-US" altLang="en-US" sz="2000">
                <a:solidFill>
                  <a:srgbClr val="000000"/>
                </a:solidFill>
                <a:latin typeface="Trebuchet MS" panose="020B0603020202020204" pitchFamily="34" charset="0"/>
                <a:ea typeface="Arial Unicode MS" pitchFamily="34" charset="-128"/>
              </a:rPr>
              <a:t> (terbuat dari sekam padi dgn temp </a:t>
            </a:r>
            <a:r>
              <a:rPr lang="en-US" altLang="en-US" sz="2000">
                <a:solidFill>
                  <a:srgbClr val="000000"/>
                </a:solidFill>
                <a:latin typeface="Trebuchet MS" panose="020B0603020202020204" pitchFamily="34" charset="0"/>
                <a:ea typeface="Arial Unicode MS" pitchFamily="34" charset="-128"/>
                <a:cs typeface="Tahoma" panose="020B0604030504040204" pitchFamily="34" charset="0"/>
              </a:rPr>
              <a:t>±700°C)</a:t>
            </a:r>
            <a:r>
              <a:rPr lang="en-US" altLang="en-US" sz="2000">
                <a:solidFill>
                  <a:srgbClr val="000000"/>
                </a:solidFill>
                <a:latin typeface="Trebuchet MS" panose="020B0603020202020204" pitchFamily="34" charset="0"/>
                <a:ea typeface="Arial Unicode MS" pitchFamily="34" charset="-128"/>
              </a:rPr>
              <a:t> </a:t>
            </a:r>
          </a:p>
        </p:txBody>
      </p:sp>
    </p:spTree>
    <p:extLst>
      <p:ext uri="{BB962C8B-B14F-4D97-AF65-F5344CB8AC3E}">
        <p14:creationId xmlns:p14="http://schemas.microsoft.com/office/powerpoint/2010/main" val="15457535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txBox="1">
            <a:spLocks noChangeArrowheads="1"/>
          </p:cNvSpPr>
          <p:nvPr/>
        </p:nvSpPr>
        <p:spPr bwMode="auto">
          <a:xfrm>
            <a:off x="3530601" y="90489"/>
            <a:ext cx="699452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a:r>
              <a:rPr lang="en-US" altLang="en-US" sz="2200">
                <a:solidFill>
                  <a:schemeClr val="tx2"/>
                </a:solidFill>
                <a:latin typeface="Century Gothic" panose="020B0502020202020204" pitchFamily="34" charset="0"/>
                <a:ea typeface="Arial Unicode MS" pitchFamily="34" charset="-128"/>
              </a:rPr>
              <a:t>Perbandingan Karakteristik Fisik &amp; Kimia</a:t>
            </a:r>
          </a:p>
        </p:txBody>
      </p:sp>
      <p:sp>
        <p:nvSpPr>
          <p:cNvPr id="6" name="Text Box 9"/>
          <p:cNvSpPr txBox="1">
            <a:spLocks noChangeArrowheads="1"/>
          </p:cNvSpPr>
          <p:nvPr/>
        </p:nvSpPr>
        <p:spPr bwMode="auto">
          <a:xfrm>
            <a:off x="2316163" y="1314451"/>
            <a:ext cx="7694612" cy="4094163"/>
          </a:xfrm>
          <a:prstGeom prst="rect">
            <a:avLst/>
          </a:prstGeom>
          <a:solidFill>
            <a:srgbClr val="FFFF99"/>
          </a:solidFill>
          <a:ln w="9525">
            <a:solidFill>
              <a:schemeClr val="tx1"/>
            </a:solidFill>
            <a:miter lim="800000"/>
            <a:headEnd/>
            <a:tailEnd/>
          </a:ln>
          <a:effectLst>
            <a:outerShdw blurRad="190500" dist="38100" dir="2700000" sx="101000" sy="101000" algn="tl" rotWithShape="0">
              <a:prstClr val="black">
                <a:alpha val="49000"/>
              </a:prstClr>
            </a:outerShdw>
          </a:effectLst>
        </p:spPr>
        <p:txBody>
          <a:bodyPr/>
          <a:lstStyle/>
          <a:p>
            <a:pPr marL="342900" indent="-342900">
              <a:spcBef>
                <a:spcPct val="20000"/>
              </a:spcBef>
              <a:defRPr/>
            </a:pPr>
            <a:r>
              <a:rPr lang="en-US" dirty="0">
                <a:latin typeface="Arial" charset="0"/>
                <a:cs typeface="Angsana New" pitchFamily="18" charset="-34"/>
              </a:rPr>
              <a:t>			       </a:t>
            </a:r>
          </a:p>
          <a:p>
            <a:pPr marL="342900" indent="-342900">
              <a:spcBef>
                <a:spcPct val="20000"/>
              </a:spcBef>
              <a:defRPr/>
            </a:pPr>
            <a:r>
              <a:rPr lang="en-US" dirty="0">
                <a:latin typeface="Arial" charset="0"/>
                <a:cs typeface="Angsana New" pitchFamily="18" charset="-34"/>
              </a:rPr>
              <a:t>          </a:t>
            </a:r>
            <a:r>
              <a:rPr lang="en-US" dirty="0">
                <a:latin typeface="Century Gothic" pitchFamily="34" charset="0"/>
                <a:cs typeface="Angsana New" pitchFamily="18" charset="-34"/>
              </a:rPr>
              <a:t>                                 </a:t>
            </a:r>
            <a:r>
              <a:rPr lang="en-US" b="1" i="1" u="sng" dirty="0">
                <a:solidFill>
                  <a:srgbClr val="0033CC"/>
                </a:solidFill>
                <a:latin typeface="Century Gothic" pitchFamily="34" charset="0"/>
                <a:cs typeface="Angsana New" pitchFamily="18" charset="-34"/>
              </a:rPr>
              <a:t>Silica Fume        Fly Ash                Semen</a:t>
            </a:r>
          </a:p>
          <a:p>
            <a:pPr marL="342900" indent="-342900">
              <a:spcBef>
                <a:spcPct val="20000"/>
              </a:spcBef>
              <a:buFontTx/>
              <a:buChar char="•"/>
              <a:defRPr/>
            </a:pPr>
            <a:r>
              <a:rPr lang="en-US" b="1" dirty="0">
                <a:latin typeface="Century Gothic" pitchFamily="34" charset="0"/>
                <a:cs typeface="Angsana New" pitchFamily="18" charset="-34"/>
              </a:rPr>
              <a:t>SiO2 Content 	</a:t>
            </a:r>
            <a:r>
              <a:rPr lang="en-US" dirty="0">
                <a:latin typeface="Century Gothic" pitchFamily="34" charset="0"/>
                <a:cs typeface="Angsana New" pitchFamily="18" charset="-34"/>
              </a:rPr>
              <a:t>85- 97 		35 - 48 	   	20 -25</a:t>
            </a:r>
          </a:p>
          <a:p>
            <a:pPr>
              <a:spcBef>
                <a:spcPct val="20000"/>
              </a:spcBef>
              <a:defRPr/>
            </a:pPr>
            <a:endParaRPr lang="en-US" dirty="0">
              <a:latin typeface="Century Gothic" pitchFamily="34" charset="0"/>
              <a:cs typeface="Angsana New" pitchFamily="18" charset="-34"/>
            </a:endParaRPr>
          </a:p>
          <a:p>
            <a:pPr marL="342900" indent="-342900">
              <a:spcBef>
                <a:spcPct val="20000"/>
              </a:spcBef>
              <a:buFontTx/>
              <a:buChar char="•"/>
              <a:defRPr/>
            </a:pPr>
            <a:r>
              <a:rPr lang="en-US" b="1" dirty="0">
                <a:latin typeface="Century Gothic" pitchFamily="34" charset="0"/>
                <a:cs typeface="Angsana New" pitchFamily="18" charset="-34"/>
              </a:rPr>
              <a:t>Surface Area m2/kg   </a:t>
            </a:r>
            <a:r>
              <a:rPr lang="en-US" dirty="0">
                <a:latin typeface="Century Gothic" pitchFamily="34" charset="0"/>
                <a:cs typeface="Angsana New" pitchFamily="18" charset="-34"/>
              </a:rPr>
              <a:t>17,000 - 30,000   	400 - 700           	300 – 500</a:t>
            </a:r>
          </a:p>
          <a:p>
            <a:pPr>
              <a:spcBef>
                <a:spcPct val="20000"/>
              </a:spcBef>
              <a:defRPr/>
            </a:pPr>
            <a:endParaRPr lang="en-US" dirty="0">
              <a:latin typeface="Century Gothic" pitchFamily="34" charset="0"/>
              <a:cs typeface="Angsana New" pitchFamily="18" charset="-34"/>
            </a:endParaRPr>
          </a:p>
          <a:p>
            <a:pPr marL="342900" indent="-342900">
              <a:spcBef>
                <a:spcPct val="20000"/>
              </a:spcBef>
              <a:buFontTx/>
              <a:buChar char="•"/>
              <a:defRPr/>
            </a:pPr>
            <a:r>
              <a:rPr lang="en-US" b="1" dirty="0" err="1">
                <a:latin typeface="Century Gothic" pitchFamily="34" charset="0"/>
                <a:cs typeface="Angsana New" pitchFamily="18" charset="-34"/>
              </a:rPr>
              <a:t>Pozzolanic</a:t>
            </a:r>
            <a:r>
              <a:rPr lang="en-US" b="1" dirty="0">
                <a:latin typeface="Century Gothic" pitchFamily="34" charset="0"/>
                <a:cs typeface="Angsana New" pitchFamily="18" charset="-34"/>
              </a:rPr>
              <a:t> Activity</a:t>
            </a:r>
          </a:p>
          <a:p>
            <a:pPr marL="342900" indent="-342900">
              <a:spcBef>
                <a:spcPct val="20000"/>
              </a:spcBef>
              <a:defRPr/>
            </a:pPr>
            <a:r>
              <a:rPr lang="en-US" b="1" dirty="0">
                <a:latin typeface="Century Gothic" pitchFamily="34" charset="0"/>
                <a:cs typeface="Angsana New" pitchFamily="18" charset="-34"/>
              </a:rPr>
              <a:t>	(with cement, %)        </a:t>
            </a:r>
            <a:r>
              <a:rPr lang="en-US" dirty="0">
                <a:latin typeface="Century Gothic" pitchFamily="34" charset="0"/>
                <a:cs typeface="Angsana New" pitchFamily="18" charset="-34"/>
              </a:rPr>
              <a:t>120 - 210             	85 - 110             	n/a</a:t>
            </a:r>
          </a:p>
          <a:p>
            <a:pPr marL="342900" indent="-342900">
              <a:spcBef>
                <a:spcPct val="20000"/>
              </a:spcBef>
              <a:defRPr/>
            </a:pPr>
            <a:endParaRPr lang="en-US" dirty="0">
              <a:latin typeface="Century Gothic" pitchFamily="34" charset="0"/>
              <a:cs typeface="Angsana New" pitchFamily="18" charset="-34"/>
            </a:endParaRPr>
          </a:p>
          <a:p>
            <a:pPr marL="342900" indent="-342900">
              <a:spcBef>
                <a:spcPct val="20000"/>
              </a:spcBef>
              <a:buFontTx/>
              <a:buChar char="•"/>
              <a:defRPr/>
            </a:pPr>
            <a:r>
              <a:rPr lang="en-US" b="1" dirty="0" err="1">
                <a:latin typeface="Century Gothic" pitchFamily="34" charset="0"/>
                <a:cs typeface="Angsana New" pitchFamily="18" charset="-34"/>
              </a:rPr>
              <a:t>Pozzolanic</a:t>
            </a:r>
            <a:r>
              <a:rPr lang="en-US" b="1" dirty="0">
                <a:latin typeface="Century Gothic" pitchFamily="34" charset="0"/>
                <a:cs typeface="Angsana New" pitchFamily="18" charset="-34"/>
              </a:rPr>
              <a:t> Activity</a:t>
            </a:r>
          </a:p>
          <a:p>
            <a:pPr marL="342900" indent="-342900">
              <a:spcBef>
                <a:spcPct val="20000"/>
              </a:spcBef>
              <a:defRPr/>
            </a:pPr>
            <a:r>
              <a:rPr lang="en-US" b="1" dirty="0">
                <a:latin typeface="Century Gothic" pitchFamily="34" charset="0"/>
                <a:cs typeface="Angsana New" pitchFamily="18" charset="-34"/>
              </a:rPr>
              <a:t>	(with lime, psi) (</a:t>
            </a:r>
            <a:r>
              <a:rPr lang="en-US" b="1" dirty="0" err="1">
                <a:latin typeface="Century Gothic" pitchFamily="34" charset="0"/>
                <a:cs typeface="Angsana New" pitchFamily="18" charset="-34"/>
              </a:rPr>
              <a:t>MPa</a:t>
            </a:r>
            <a:r>
              <a:rPr lang="en-US" b="1" dirty="0">
                <a:latin typeface="Century Gothic" pitchFamily="34" charset="0"/>
                <a:cs typeface="Angsana New" pitchFamily="18" charset="-34"/>
              </a:rPr>
              <a:t>) </a:t>
            </a:r>
            <a:r>
              <a:rPr lang="en-US" dirty="0">
                <a:latin typeface="Century Gothic" pitchFamily="34" charset="0"/>
                <a:cs typeface="Angsana New" pitchFamily="18" charset="-34"/>
              </a:rPr>
              <a:t>1,200 - 1,660      	800 - 1,000         	n/a</a:t>
            </a:r>
          </a:p>
          <a:p>
            <a:pPr marL="342900" indent="-342900">
              <a:spcBef>
                <a:spcPct val="20000"/>
              </a:spcBef>
              <a:defRPr/>
            </a:pPr>
            <a:r>
              <a:rPr lang="en-US" dirty="0">
                <a:latin typeface="Century Gothic" pitchFamily="34" charset="0"/>
                <a:cs typeface="Angsana New" pitchFamily="18" charset="-34"/>
              </a:rPr>
              <a:t>                                           (8.3 - 11.4)         	(5.5 - 6.9)</a:t>
            </a:r>
          </a:p>
          <a:p>
            <a:pPr marL="342900" indent="-342900">
              <a:lnSpc>
                <a:spcPct val="80000"/>
              </a:lnSpc>
              <a:spcBef>
                <a:spcPct val="50000"/>
              </a:spcBef>
              <a:defRPr/>
            </a:pPr>
            <a:endParaRPr lang="en-US" sz="1400" b="1" i="1" dirty="0">
              <a:latin typeface="Arial" charset="0"/>
              <a:cs typeface="Angsana New" pitchFamily="18" charset="-34"/>
            </a:endParaRPr>
          </a:p>
        </p:txBody>
      </p:sp>
    </p:spTree>
    <p:extLst>
      <p:ext uri="{BB962C8B-B14F-4D97-AF65-F5344CB8AC3E}">
        <p14:creationId xmlns:p14="http://schemas.microsoft.com/office/powerpoint/2010/main" val="31428803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txBox="1">
            <a:spLocks noChangeArrowheads="1"/>
          </p:cNvSpPr>
          <p:nvPr/>
        </p:nvSpPr>
        <p:spPr bwMode="auto">
          <a:xfrm>
            <a:off x="3530601" y="90489"/>
            <a:ext cx="699452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a:r>
              <a:rPr lang="en-US" altLang="en-US" sz="2200">
                <a:solidFill>
                  <a:schemeClr val="tx2"/>
                </a:solidFill>
                <a:latin typeface="Century Gothic" panose="020B0502020202020204" pitchFamily="34" charset="0"/>
                <a:ea typeface="Arial Unicode MS" pitchFamily="34" charset="-128"/>
              </a:rPr>
              <a:t>Perbandingan Karakteristik Fisik (Ukuran)</a:t>
            </a:r>
          </a:p>
        </p:txBody>
      </p:sp>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9" y="773113"/>
            <a:ext cx="8713787" cy="513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1524001" y="773114"/>
            <a:ext cx="9001125" cy="2254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a:off x="1558926" y="5711825"/>
            <a:ext cx="9001125" cy="22383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Rectangle 2"/>
          <p:cNvSpPr/>
          <p:nvPr/>
        </p:nvSpPr>
        <p:spPr>
          <a:xfrm>
            <a:off x="1703388" y="763588"/>
            <a:ext cx="252412" cy="518636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Rectangle 7"/>
          <p:cNvSpPr/>
          <p:nvPr/>
        </p:nvSpPr>
        <p:spPr>
          <a:xfrm>
            <a:off x="10101263" y="779464"/>
            <a:ext cx="360362" cy="51847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extLst>
      <p:ext uri="{BB962C8B-B14F-4D97-AF65-F5344CB8AC3E}">
        <p14:creationId xmlns:p14="http://schemas.microsoft.com/office/powerpoint/2010/main" val="350158592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txBox="1">
            <a:spLocks noChangeArrowheads="1"/>
          </p:cNvSpPr>
          <p:nvPr/>
        </p:nvSpPr>
        <p:spPr bwMode="auto">
          <a:xfrm>
            <a:off x="1981200" y="1358900"/>
            <a:ext cx="8345488" cy="437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nSpc>
                <a:spcPct val="110000"/>
              </a:lnSpc>
              <a:spcBef>
                <a:spcPct val="20000"/>
              </a:spcBef>
              <a:buFontTx/>
              <a:buChar char="•"/>
            </a:pPr>
            <a:r>
              <a:rPr lang="en-US" altLang="en-US" sz="2000" b="1">
                <a:solidFill>
                  <a:srgbClr val="0000CC"/>
                </a:solidFill>
                <a:latin typeface="Trebuchet MS" panose="020B0603020202020204" pitchFamily="34" charset="0"/>
                <a:ea typeface="Arial Unicode MS" pitchFamily="34" charset="-128"/>
              </a:rPr>
              <a:t>Kelas N</a:t>
            </a:r>
            <a:r>
              <a:rPr lang="en-US" altLang="en-US" sz="2000">
                <a:latin typeface="Trebuchet MS" panose="020B0603020202020204" pitchFamily="34" charset="0"/>
                <a:ea typeface="Arial Unicode MS" pitchFamily="34" charset="-128"/>
              </a:rPr>
              <a:t> </a:t>
            </a:r>
            <a:r>
              <a:rPr lang="en-US" altLang="en-US" sz="1800">
                <a:latin typeface="Tahoma" panose="020B0604030504040204" pitchFamily="34" charset="0"/>
                <a:ea typeface="Arial Unicode MS" pitchFamily="34" charset="-128"/>
              </a:rPr>
              <a:t>: 	Jika bahan dasarnya dapat digolongkan pada jenis 			tanah seperti diatomic, opaline, cherts, shales tuff dan abu 		vulkanic. </a:t>
            </a:r>
            <a:r>
              <a:rPr lang="en-US" altLang="en-US" sz="1800">
                <a:solidFill>
                  <a:srgbClr val="A42700"/>
                </a:solidFill>
                <a:latin typeface="Tahoma" panose="020B0604030504040204" pitchFamily="34" charset="0"/>
                <a:ea typeface="Arial Unicode MS" pitchFamily="34" charset="-128"/>
              </a:rPr>
              <a:t>(SiO</a:t>
            </a:r>
            <a:r>
              <a:rPr lang="en-US" altLang="en-US" sz="1800" baseline="-20000">
                <a:solidFill>
                  <a:srgbClr val="A42700"/>
                </a:solidFill>
                <a:latin typeface="Tahoma" panose="020B0604030504040204" pitchFamily="34" charset="0"/>
                <a:ea typeface="Arial Unicode MS" pitchFamily="34" charset="-128"/>
              </a:rPr>
              <a:t>2</a:t>
            </a:r>
            <a:r>
              <a:rPr lang="en-US" altLang="en-US" sz="1800">
                <a:solidFill>
                  <a:srgbClr val="A42700"/>
                </a:solidFill>
                <a:latin typeface="Tahoma" panose="020B0604030504040204" pitchFamily="34" charset="0"/>
                <a:ea typeface="Arial Unicode MS" pitchFamily="34" charset="-128"/>
              </a:rPr>
              <a:t>+Al</a:t>
            </a:r>
            <a:r>
              <a:rPr lang="en-US" altLang="en-US" sz="1800" baseline="-20000">
                <a:solidFill>
                  <a:srgbClr val="A42700"/>
                </a:solidFill>
                <a:latin typeface="Tahoma" panose="020B0604030504040204" pitchFamily="34" charset="0"/>
                <a:ea typeface="Arial Unicode MS" pitchFamily="34" charset="-128"/>
              </a:rPr>
              <a:t>2</a:t>
            </a:r>
            <a:r>
              <a:rPr lang="en-US" altLang="en-US" sz="1800">
                <a:solidFill>
                  <a:srgbClr val="A42700"/>
                </a:solidFill>
                <a:latin typeface="Tahoma" panose="020B0604030504040204" pitchFamily="34" charset="0"/>
                <a:ea typeface="Arial Unicode MS" pitchFamily="34" charset="-128"/>
              </a:rPr>
              <a:t>O</a:t>
            </a:r>
            <a:r>
              <a:rPr lang="en-US" altLang="en-US" sz="1800" baseline="-20000">
                <a:solidFill>
                  <a:srgbClr val="A42700"/>
                </a:solidFill>
                <a:latin typeface="Tahoma" panose="020B0604030504040204" pitchFamily="34" charset="0"/>
                <a:ea typeface="Arial Unicode MS" pitchFamily="34" charset="-128"/>
              </a:rPr>
              <a:t>3</a:t>
            </a:r>
            <a:r>
              <a:rPr lang="en-US" altLang="en-US" sz="1800">
                <a:solidFill>
                  <a:srgbClr val="A42700"/>
                </a:solidFill>
                <a:latin typeface="Tahoma" panose="020B0604030504040204" pitchFamily="34" charset="0"/>
                <a:ea typeface="Arial Unicode MS" pitchFamily="34" charset="-128"/>
              </a:rPr>
              <a:t>+Fe</a:t>
            </a:r>
            <a:r>
              <a:rPr lang="en-US" altLang="en-US" sz="1800" baseline="-20000">
                <a:solidFill>
                  <a:srgbClr val="A42700"/>
                </a:solidFill>
                <a:latin typeface="Tahoma" panose="020B0604030504040204" pitchFamily="34" charset="0"/>
                <a:ea typeface="Arial Unicode MS" pitchFamily="34" charset="-128"/>
              </a:rPr>
              <a:t>2</a:t>
            </a:r>
            <a:r>
              <a:rPr lang="en-US" altLang="en-US" sz="1800">
                <a:solidFill>
                  <a:srgbClr val="A42700"/>
                </a:solidFill>
                <a:latin typeface="Tahoma" panose="020B0604030504040204" pitchFamily="34" charset="0"/>
                <a:ea typeface="Arial Unicode MS" pitchFamily="34" charset="-128"/>
              </a:rPr>
              <a:t>O</a:t>
            </a:r>
            <a:r>
              <a:rPr lang="en-US" altLang="en-US" sz="1800" baseline="-20000">
                <a:solidFill>
                  <a:srgbClr val="A42700"/>
                </a:solidFill>
                <a:latin typeface="Tahoma" panose="020B0604030504040204" pitchFamily="34" charset="0"/>
                <a:ea typeface="Arial Unicode MS" pitchFamily="34" charset="-128"/>
              </a:rPr>
              <a:t>3 </a:t>
            </a:r>
            <a:r>
              <a:rPr lang="en-US" altLang="en-US" sz="1800">
                <a:solidFill>
                  <a:srgbClr val="A42700"/>
                </a:solidFill>
                <a:latin typeface="Tahoma" panose="020B0604030504040204" pitchFamily="34" charset="0"/>
                <a:ea typeface="Arial Unicode MS" pitchFamily="34" charset="-128"/>
              </a:rPr>
              <a:t>min 70% dan LoI max 10%)</a:t>
            </a:r>
          </a:p>
          <a:p>
            <a:pPr>
              <a:lnSpc>
                <a:spcPct val="110000"/>
              </a:lnSpc>
              <a:spcBef>
                <a:spcPct val="20000"/>
              </a:spcBef>
            </a:pPr>
            <a:endParaRPr lang="en-US" altLang="en-US" sz="1800">
              <a:latin typeface="Tahoma" panose="020B0604030504040204" pitchFamily="34" charset="0"/>
              <a:ea typeface="Arial Unicode MS" pitchFamily="34" charset="-128"/>
            </a:endParaRPr>
          </a:p>
          <a:p>
            <a:pPr>
              <a:lnSpc>
                <a:spcPct val="110000"/>
              </a:lnSpc>
              <a:spcBef>
                <a:spcPct val="20000"/>
              </a:spcBef>
              <a:buFontTx/>
              <a:buChar char="•"/>
            </a:pPr>
            <a:r>
              <a:rPr lang="en-US" altLang="en-US" sz="2000" b="1">
                <a:solidFill>
                  <a:srgbClr val="0000CC"/>
                </a:solidFill>
                <a:latin typeface="Trebuchet MS" panose="020B0603020202020204" pitchFamily="34" charset="0"/>
                <a:ea typeface="Arial Unicode MS" pitchFamily="34" charset="-128"/>
              </a:rPr>
              <a:t>Kelas C</a:t>
            </a:r>
            <a:r>
              <a:rPr lang="en-US" altLang="en-US" sz="2000">
                <a:latin typeface="Trebuchet MS" panose="020B0603020202020204" pitchFamily="34" charset="0"/>
                <a:ea typeface="Arial Unicode MS" pitchFamily="34" charset="-128"/>
              </a:rPr>
              <a:t> </a:t>
            </a:r>
            <a:r>
              <a:rPr lang="en-US" altLang="en-US" sz="1800">
                <a:latin typeface="Tahoma" panose="020B0604030504040204" pitchFamily="34" charset="0"/>
                <a:ea typeface="Arial Unicode MS" pitchFamily="34" charset="-128"/>
              </a:rPr>
              <a:t>: 	Jika kandungan CaO &gt; 10%, sedangkan bahan 			dasarnya berupa lignite atau sub bitumen batubara. 			</a:t>
            </a:r>
            <a:r>
              <a:rPr lang="en-US" altLang="en-US" sz="1800">
                <a:solidFill>
                  <a:srgbClr val="A42700"/>
                </a:solidFill>
                <a:latin typeface="Tahoma" panose="020B0604030504040204" pitchFamily="34" charset="0"/>
                <a:ea typeface="Arial Unicode MS" pitchFamily="34" charset="-128"/>
              </a:rPr>
              <a:t>(SiO</a:t>
            </a:r>
            <a:r>
              <a:rPr lang="en-US" altLang="en-US" sz="1800" baseline="-20000">
                <a:solidFill>
                  <a:srgbClr val="A42700"/>
                </a:solidFill>
                <a:latin typeface="Tahoma" panose="020B0604030504040204" pitchFamily="34" charset="0"/>
                <a:ea typeface="Arial Unicode MS" pitchFamily="34" charset="-128"/>
              </a:rPr>
              <a:t>2</a:t>
            </a:r>
            <a:r>
              <a:rPr lang="en-US" altLang="en-US" sz="1800">
                <a:solidFill>
                  <a:srgbClr val="A42700"/>
                </a:solidFill>
                <a:latin typeface="Tahoma" panose="020B0604030504040204" pitchFamily="34" charset="0"/>
                <a:ea typeface="Arial Unicode MS" pitchFamily="34" charset="-128"/>
              </a:rPr>
              <a:t>+Al</a:t>
            </a:r>
            <a:r>
              <a:rPr lang="en-US" altLang="en-US" sz="1800" baseline="-20000">
                <a:solidFill>
                  <a:srgbClr val="A42700"/>
                </a:solidFill>
                <a:latin typeface="Tahoma" panose="020B0604030504040204" pitchFamily="34" charset="0"/>
                <a:ea typeface="Arial Unicode MS" pitchFamily="34" charset="-128"/>
              </a:rPr>
              <a:t>2</a:t>
            </a:r>
            <a:r>
              <a:rPr lang="en-US" altLang="en-US" sz="1800">
                <a:solidFill>
                  <a:srgbClr val="A42700"/>
                </a:solidFill>
                <a:latin typeface="Tahoma" panose="020B0604030504040204" pitchFamily="34" charset="0"/>
                <a:ea typeface="Arial Unicode MS" pitchFamily="34" charset="-128"/>
              </a:rPr>
              <a:t>O</a:t>
            </a:r>
            <a:r>
              <a:rPr lang="en-US" altLang="en-US" sz="1800" baseline="-20000">
                <a:solidFill>
                  <a:srgbClr val="A42700"/>
                </a:solidFill>
                <a:latin typeface="Tahoma" panose="020B0604030504040204" pitchFamily="34" charset="0"/>
                <a:ea typeface="Arial Unicode MS" pitchFamily="34" charset="-128"/>
              </a:rPr>
              <a:t>3</a:t>
            </a:r>
            <a:r>
              <a:rPr lang="en-US" altLang="en-US" sz="1800">
                <a:solidFill>
                  <a:srgbClr val="A42700"/>
                </a:solidFill>
                <a:latin typeface="Tahoma" panose="020B0604030504040204" pitchFamily="34" charset="0"/>
                <a:ea typeface="Arial Unicode MS" pitchFamily="34" charset="-128"/>
              </a:rPr>
              <a:t>+Fe</a:t>
            </a:r>
            <a:r>
              <a:rPr lang="en-US" altLang="en-US" sz="1800" baseline="-20000">
                <a:solidFill>
                  <a:srgbClr val="A42700"/>
                </a:solidFill>
                <a:latin typeface="Tahoma" panose="020B0604030504040204" pitchFamily="34" charset="0"/>
                <a:ea typeface="Arial Unicode MS" pitchFamily="34" charset="-128"/>
              </a:rPr>
              <a:t>2</a:t>
            </a:r>
            <a:r>
              <a:rPr lang="en-US" altLang="en-US" sz="1800">
                <a:solidFill>
                  <a:srgbClr val="A42700"/>
                </a:solidFill>
                <a:latin typeface="Tahoma" panose="020B0604030504040204" pitchFamily="34" charset="0"/>
                <a:ea typeface="Arial Unicode MS" pitchFamily="34" charset="-128"/>
              </a:rPr>
              <a:t>O</a:t>
            </a:r>
            <a:r>
              <a:rPr lang="en-US" altLang="en-US" sz="1800" baseline="-20000">
                <a:solidFill>
                  <a:srgbClr val="A42700"/>
                </a:solidFill>
                <a:latin typeface="Tahoma" panose="020B0604030504040204" pitchFamily="34" charset="0"/>
                <a:ea typeface="Arial Unicode MS" pitchFamily="34" charset="-128"/>
              </a:rPr>
              <a:t>3</a:t>
            </a:r>
            <a:r>
              <a:rPr lang="en-US" altLang="en-US" sz="1800">
                <a:solidFill>
                  <a:srgbClr val="A42700"/>
                </a:solidFill>
                <a:latin typeface="Tahoma" panose="020B0604030504040204" pitchFamily="34" charset="0"/>
                <a:ea typeface="Arial Unicode MS" pitchFamily="34" charset="-128"/>
              </a:rPr>
              <a:t> min 50% dan LoI max 6%)</a:t>
            </a:r>
          </a:p>
          <a:p>
            <a:pPr>
              <a:lnSpc>
                <a:spcPct val="110000"/>
              </a:lnSpc>
              <a:spcBef>
                <a:spcPct val="20000"/>
              </a:spcBef>
              <a:buFontTx/>
              <a:buChar char="•"/>
            </a:pPr>
            <a:endParaRPr lang="en-US" altLang="en-US" sz="1800">
              <a:latin typeface="Tahoma" panose="020B0604030504040204" pitchFamily="34" charset="0"/>
              <a:ea typeface="Arial Unicode MS" pitchFamily="34" charset="-128"/>
            </a:endParaRPr>
          </a:p>
          <a:p>
            <a:pPr>
              <a:lnSpc>
                <a:spcPct val="110000"/>
              </a:lnSpc>
              <a:spcBef>
                <a:spcPct val="20000"/>
              </a:spcBef>
              <a:buFontTx/>
              <a:buChar char="•"/>
            </a:pPr>
            <a:r>
              <a:rPr lang="en-US" altLang="en-US" sz="2000" b="1">
                <a:solidFill>
                  <a:srgbClr val="0000CC"/>
                </a:solidFill>
                <a:latin typeface="Trebuchet MS" panose="020B0603020202020204" pitchFamily="34" charset="0"/>
                <a:ea typeface="Arial Unicode MS" pitchFamily="34" charset="-128"/>
              </a:rPr>
              <a:t>Kelas F</a:t>
            </a:r>
            <a:r>
              <a:rPr lang="en-US" altLang="en-US" sz="2000">
                <a:latin typeface="Trebuchet MS" panose="020B0603020202020204" pitchFamily="34" charset="0"/>
                <a:ea typeface="Arial Unicode MS" pitchFamily="34" charset="-128"/>
              </a:rPr>
              <a:t> </a:t>
            </a:r>
            <a:r>
              <a:rPr lang="en-US" altLang="en-US" sz="1800">
                <a:latin typeface="Tahoma" panose="020B0604030504040204" pitchFamily="34" charset="0"/>
                <a:ea typeface="Arial Unicode MS" pitchFamily="34" charset="-128"/>
              </a:rPr>
              <a:t>: 	Jika kandungan CaO &lt; 10%, bahan dasarnya berupa 			anthracite atau batubara, kandungan yg dominan 			biasanya alumino silica </a:t>
            </a:r>
            <a:r>
              <a:rPr lang="en-US" altLang="en-US" sz="1800">
                <a:solidFill>
                  <a:srgbClr val="A42700"/>
                </a:solidFill>
                <a:latin typeface="Tahoma" panose="020B0604030504040204" pitchFamily="34" charset="0"/>
                <a:ea typeface="Arial Unicode MS" pitchFamily="34" charset="-128"/>
              </a:rPr>
              <a:t>(SiO</a:t>
            </a:r>
            <a:r>
              <a:rPr lang="en-US" altLang="en-US" sz="1800" baseline="-20000">
                <a:solidFill>
                  <a:srgbClr val="A42700"/>
                </a:solidFill>
                <a:latin typeface="Tahoma" panose="020B0604030504040204" pitchFamily="34" charset="0"/>
                <a:ea typeface="Arial Unicode MS" pitchFamily="34" charset="-128"/>
              </a:rPr>
              <a:t>2</a:t>
            </a:r>
            <a:r>
              <a:rPr lang="en-US" altLang="en-US" sz="1800">
                <a:solidFill>
                  <a:srgbClr val="A42700"/>
                </a:solidFill>
                <a:latin typeface="Tahoma" panose="020B0604030504040204" pitchFamily="34" charset="0"/>
                <a:ea typeface="Arial Unicode MS" pitchFamily="34" charset="-128"/>
              </a:rPr>
              <a:t>+Al</a:t>
            </a:r>
            <a:r>
              <a:rPr lang="en-US" altLang="en-US" sz="1800" baseline="-20000">
                <a:solidFill>
                  <a:srgbClr val="A42700"/>
                </a:solidFill>
                <a:latin typeface="Tahoma" panose="020B0604030504040204" pitchFamily="34" charset="0"/>
                <a:ea typeface="Arial Unicode MS" pitchFamily="34" charset="-128"/>
              </a:rPr>
              <a:t>2</a:t>
            </a:r>
            <a:r>
              <a:rPr lang="en-US" altLang="en-US" sz="1800">
                <a:solidFill>
                  <a:srgbClr val="A42700"/>
                </a:solidFill>
                <a:latin typeface="Tahoma" panose="020B0604030504040204" pitchFamily="34" charset="0"/>
                <a:ea typeface="Arial Unicode MS" pitchFamily="34" charset="-128"/>
              </a:rPr>
              <a:t>O</a:t>
            </a:r>
            <a:r>
              <a:rPr lang="en-US" altLang="en-US" sz="1800" baseline="-20000">
                <a:solidFill>
                  <a:srgbClr val="A42700"/>
                </a:solidFill>
                <a:latin typeface="Tahoma" panose="020B0604030504040204" pitchFamily="34" charset="0"/>
                <a:ea typeface="Arial Unicode MS" pitchFamily="34" charset="-128"/>
              </a:rPr>
              <a:t>3</a:t>
            </a:r>
            <a:r>
              <a:rPr lang="en-US" altLang="en-US" sz="1800">
                <a:solidFill>
                  <a:srgbClr val="A42700"/>
                </a:solidFill>
                <a:latin typeface="Tahoma" panose="020B0604030504040204" pitchFamily="34" charset="0"/>
                <a:ea typeface="Arial Unicode MS" pitchFamily="34" charset="-128"/>
              </a:rPr>
              <a:t>+Fe</a:t>
            </a:r>
            <a:r>
              <a:rPr lang="en-US" altLang="en-US" sz="1800" baseline="-20000">
                <a:solidFill>
                  <a:srgbClr val="A42700"/>
                </a:solidFill>
                <a:latin typeface="Tahoma" panose="020B0604030504040204" pitchFamily="34" charset="0"/>
                <a:ea typeface="Arial Unicode MS" pitchFamily="34" charset="-128"/>
              </a:rPr>
              <a:t>2</a:t>
            </a:r>
            <a:r>
              <a:rPr lang="en-US" altLang="en-US" sz="1800">
                <a:solidFill>
                  <a:srgbClr val="A42700"/>
                </a:solidFill>
                <a:latin typeface="Tahoma" panose="020B0604030504040204" pitchFamily="34" charset="0"/>
                <a:ea typeface="Arial Unicode MS" pitchFamily="34" charset="-128"/>
              </a:rPr>
              <a:t>O</a:t>
            </a:r>
            <a:r>
              <a:rPr lang="en-US" altLang="en-US" sz="1800" baseline="-20000">
                <a:solidFill>
                  <a:srgbClr val="A42700"/>
                </a:solidFill>
                <a:latin typeface="Tahoma" panose="020B0604030504040204" pitchFamily="34" charset="0"/>
                <a:ea typeface="Arial Unicode MS" pitchFamily="34" charset="-128"/>
              </a:rPr>
              <a:t>3</a:t>
            </a:r>
            <a:r>
              <a:rPr lang="en-US" altLang="en-US" sz="1800">
                <a:solidFill>
                  <a:srgbClr val="A42700"/>
                </a:solidFill>
                <a:latin typeface="Tahoma" panose="020B0604030504040204" pitchFamily="34" charset="0"/>
                <a:ea typeface="Arial Unicode MS" pitchFamily="34" charset="-128"/>
              </a:rPr>
              <a:t> min 70% dan 		LoI max 6%)</a:t>
            </a:r>
          </a:p>
          <a:p>
            <a:pPr>
              <a:lnSpc>
                <a:spcPct val="110000"/>
              </a:lnSpc>
              <a:spcBef>
                <a:spcPct val="20000"/>
              </a:spcBef>
              <a:buFontTx/>
              <a:buChar char="•"/>
            </a:pPr>
            <a:endParaRPr lang="en-US" altLang="en-US" sz="1800">
              <a:latin typeface="Tahoma" panose="020B0604030504040204" pitchFamily="34" charset="0"/>
              <a:ea typeface="Arial Unicode MS" pitchFamily="34" charset="-128"/>
            </a:endParaRPr>
          </a:p>
        </p:txBody>
      </p:sp>
      <p:sp>
        <p:nvSpPr>
          <p:cNvPr id="24579" name="Rectangle 2"/>
          <p:cNvSpPr txBox="1">
            <a:spLocks noChangeArrowheads="1"/>
          </p:cNvSpPr>
          <p:nvPr/>
        </p:nvSpPr>
        <p:spPr bwMode="auto">
          <a:xfrm>
            <a:off x="3530601" y="90489"/>
            <a:ext cx="699452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2200">
                <a:solidFill>
                  <a:schemeClr val="tx2"/>
                </a:solidFill>
                <a:latin typeface="Century Gothic" panose="020B0502020202020204" pitchFamily="34" charset="0"/>
                <a:ea typeface="Arial Unicode MS" pitchFamily="34" charset="-128"/>
              </a:rPr>
              <a:t>Kelas Mineral Admixture (ACI 226 &amp; ASTM C 618)</a:t>
            </a:r>
          </a:p>
        </p:txBody>
      </p:sp>
    </p:spTree>
    <p:extLst>
      <p:ext uri="{BB962C8B-B14F-4D97-AF65-F5344CB8AC3E}">
        <p14:creationId xmlns:p14="http://schemas.microsoft.com/office/powerpoint/2010/main" val="8125746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602" name="Group 18"/>
          <p:cNvGrpSpPr>
            <a:grpSpLocks/>
          </p:cNvGrpSpPr>
          <p:nvPr/>
        </p:nvGrpSpPr>
        <p:grpSpPr bwMode="auto">
          <a:xfrm>
            <a:off x="2782888" y="1898651"/>
            <a:ext cx="6477000" cy="3694113"/>
            <a:chOff x="796" y="1332"/>
            <a:chExt cx="4080" cy="2327"/>
          </a:xfrm>
        </p:grpSpPr>
        <p:grpSp>
          <p:nvGrpSpPr>
            <p:cNvPr id="25603" name="Group 5"/>
            <p:cNvGrpSpPr>
              <a:grpSpLocks/>
            </p:cNvGrpSpPr>
            <p:nvPr/>
          </p:nvGrpSpPr>
          <p:grpSpPr bwMode="auto">
            <a:xfrm>
              <a:off x="1276" y="3289"/>
              <a:ext cx="3120" cy="370"/>
              <a:chOff x="1792" y="2952"/>
              <a:chExt cx="3120" cy="370"/>
            </a:xfrm>
          </p:grpSpPr>
          <p:sp>
            <p:nvSpPr>
              <p:cNvPr id="16" name="Rectangle 6"/>
              <p:cNvSpPr>
                <a:spLocks noChangeArrowheads="1"/>
              </p:cNvSpPr>
              <p:nvPr/>
            </p:nvSpPr>
            <p:spPr bwMode="auto">
              <a:xfrm>
                <a:off x="2016" y="3027"/>
                <a:ext cx="2688" cy="234"/>
              </a:xfrm>
              <a:prstGeom prst="rect">
                <a:avLst/>
              </a:prstGeom>
              <a:solidFill>
                <a:schemeClr val="accent1">
                  <a:lumMod val="40000"/>
                  <a:lumOff val="60000"/>
                </a:schemeClr>
              </a:solidFill>
              <a:ln w="9525">
                <a:solidFill>
                  <a:schemeClr val="tx1"/>
                </a:solidFill>
                <a:miter lim="800000"/>
                <a:headEnd/>
                <a:tailEnd/>
              </a:ln>
              <a:effectLst>
                <a:outerShdw blurRad="152400" dist="135003" dir="2471156" sx="101000" sy="101000" algn="ctr" rotWithShape="0">
                  <a:schemeClr val="bg1">
                    <a:lumMod val="65000"/>
                  </a:schemeClr>
                </a:outerShdw>
              </a:effectLst>
            </p:spPr>
            <p:txBody>
              <a:bodyPr lIns="93600" tIns="46800" rIns="93600" bIns="46800" anchor="ctr">
                <a:spAutoFit/>
              </a:bodyPr>
              <a:lstStyle/>
              <a:p>
                <a:pPr>
                  <a:defRPr/>
                </a:pPr>
                <a:endParaRPr lang="en-US">
                  <a:latin typeface="Arial" charset="0"/>
                  <a:cs typeface="Angsana New" pitchFamily="18" charset="-34"/>
                </a:endParaRPr>
              </a:p>
            </p:txBody>
          </p:sp>
          <p:sp>
            <p:nvSpPr>
              <p:cNvPr id="25615" name="Text Box 7"/>
              <p:cNvSpPr txBox="1">
                <a:spLocks noChangeArrowheads="1"/>
              </p:cNvSpPr>
              <p:nvPr/>
            </p:nvSpPr>
            <p:spPr bwMode="auto">
              <a:xfrm>
                <a:off x="1792" y="2952"/>
                <a:ext cx="3120" cy="370"/>
              </a:xfrm>
              <a:prstGeom prst="rect">
                <a:avLst/>
              </a:prstGeom>
              <a:noFill/>
              <a:ln>
                <a:noFill/>
              </a:ln>
              <a:effectLst>
                <a:outerShdw dist="35921"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00" tIns="46800" rIns="93600" bIns="46800">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eaLnBrk="1" hangingPunct="1">
                  <a:spcBef>
                    <a:spcPct val="50000"/>
                  </a:spcBef>
                </a:pPr>
                <a:r>
                  <a:rPr lang="en-US" altLang="en-US" sz="3200" b="1">
                    <a:latin typeface="Tahoma" panose="020B0604030504040204" pitchFamily="34" charset="0"/>
                  </a:rPr>
                  <a:t>Blended Cement</a:t>
                </a:r>
              </a:p>
            </p:txBody>
          </p:sp>
        </p:grpSp>
        <p:sp>
          <p:nvSpPr>
            <p:cNvPr id="6" name="Oval 8"/>
            <p:cNvSpPr>
              <a:spLocks noChangeArrowheads="1"/>
            </p:cNvSpPr>
            <p:nvPr/>
          </p:nvSpPr>
          <p:spPr bwMode="auto">
            <a:xfrm>
              <a:off x="3516" y="1483"/>
              <a:ext cx="167" cy="329"/>
            </a:xfrm>
            <a:prstGeom prst="ellipse">
              <a:avLst/>
            </a:prstGeom>
            <a:solidFill>
              <a:srgbClr val="CCFFCC"/>
            </a:solidFill>
            <a:ln w="31750">
              <a:solidFill>
                <a:schemeClr val="tx1"/>
              </a:solidFill>
              <a:round/>
              <a:headEnd/>
              <a:tailEnd/>
            </a:ln>
            <a:effectLst>
              <a:outerShdw blurRad="114300" dist="176434" dir="3584614" algn="ctr" rotWithShape="0">
                <a:schemeClr val="bg1">
                  <a:lumMod val="65000"/>
                  <a:alpha val="56000"/>
                </a:schemeClr>
              </a:outerShdw>
            </a:effectLst>
          </p:spPr>
          <p:txBody>
            <a:bodyPr wrap="none" lIns="93600" tIns="46800" rIns="93600" bIns="46800" anchor="ctr">
              <a:spAutoFit/>
            </a:bodyPr>
            <a:lstStyle/>
            <a:p>
              <a:pPr>
                <a:defRPr/>
              </a:pPr>
              <a:endParaRPr lang="en-US">
                <a:latin typeface="Arial" charset="0"/>
                <a:cs typeface="Angsana New" pitchFamily="18" charset="-34"/>
              </a:endParaRPr>
            </a:p>
          </p:txBody>
        </p:sp>
        <p:sp>
          <p:nvSpPr>
            <p:cNvPr id="25605" name="Text Box 9"/>
            <p:cNvSpPr txBox="1">
              <a:spLocks noChangeArrowheads="1"/>
            </p:cNvSpPr>
            <p:nvPr/>
          </p:nvSpPr>
          <p:spPr bwMode="auto">
            <a:xfrm>
              <a:off x="3420" y="1332"/>
              <a:ext cx="1456" cy="525"/>
            </a:xfrm>
            <a:prstGeom prst="rect">
              <a:avLst/>
            </a:prstGeom>
            <a:noFill/>
            <a:ln>
              <a:noFill/>
            </a:ln>
            <a:effectLst>
              <a:outerShdw dist="35921"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00" tIns="46800" rIns="93600" bIns="46800">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eaLnBrk="1" hangingPunct="1">
                <a:spcBef>
                  <a:spcPct val="50000"/>
                </a:spcBef>
              </a:pPr>
              <a:r>
                <a:rPr lang="en-US" altLang="en-US" sz="2400" b="1">
                  <a:solidFill>
                    <a:srgbClr val="A42700"/>
                  </a:solidFill>
                  <a:latin typeface="Tahoma" panose="020B0604030504040204" pitchFamily="34" charset="0"/>
                </a:rPr>
                <a:t>Mineral Admixture</a:t>
              </a:r>
            </a:p>
          </p:txBody>
        </p:sp>
        <p:grpSp>
          <p:nvGrpSpPr>
            <p:cNvPr id="25606" name="Group 10"/>
            <p:cNvGrpSpPr>
              <a:grpSpLocks/>
            </p:cNvGrpSpPr>
            <p:nvPr/>
          </p:nvGrpSpPr>
          <p:grpSpPr bwMode="auto">
            <a:xfrm>
              <a:off x="796" y="1432"/>
              <a:ext cx="1344" cy="370"/>
              <a:chOff x="1264" y="1195"/>
              <a:chExt cx="1344" cy="370"/>
            </a:xfrm>
          </p:grpSpPr>
          <p:sp>
            <p:nvSpPr>
              <p:cNvPr id="14" name="Oval 11"/>
              <p:cNvSpPr>
                <a:spLocks noChangeArrowheads="1"/>
              </p:cNvSpPr>
              <p:nvPr/>
            </p:nvSpPr>
            <p:spPr bwMode="auto">
              <a:xfrm>
                <a:off x="1296" y="1218"/>
                <a:ext cx="167" cy="329"/>
              </a:xfrm>
              <a:prstGeom prst="ellipse">
                <a:avLst/>
              </a:prstGeom>
              <a:solidFill>
                <a:srgbClr val="FFFFCC"/>
              </a:solidFill>
              <a:ln w="31750">
                <a:solidFill>
                  <a:schemeClr val="tx1"/>
                </a:solidFill>
                <a:round/>
                <a:headEnd/>
                <a:tailEnd/>
              </a:ln>
              <a:effectLst>
                <a:outerShdw blurRad="165100" dist="176434" dir="3584614" algn="ctr" rotWithShape="0">
                  <a:schemeClr val="bg1">
                    <a:lumMod val="65000"/>
                    <a:alpha val="56000"/>
                  </a:schemeClr>
                </a:outerShdw>
              </a:effectLst>
            </p:spPr>
            <p:txBody>
              <a:bodyPr wrap="none" lIns="93600" tIns="46800" rIns="93600" bIns="46800" anchor="ctr">
                <a:spAutoFit/>
              </a:bodyPr>
              <a:lstStyle/>
              <a:p>
                <a:pPr>
                  <a:defRPr/>
                </a:pPr>
                <a:endParaRPr lang="en-US">
                  <a:latin typeface="Arial" charset="0"/>
                  <a:cs typeface="Angsana New" pitchFamily="18" charset="-34"/>
                </a:endParaRPr>
              </a:p>
            </p:txBody>
          </p:sp>
          <p:sp>
            <p:nvSpPr>
              <p:cNvPr id="25613" name="Text Box 12"/>
              <p:cNvSpPr txBox="1">
                <a:spLocks noChangeArrowheads="1"/>
              </p:cNvSpPr>
              <p:nvPr/>
            </p:nvSpPr>
            <p:spPr bwMode="auto">
              <a:xfrm>
                <a:off x="1264" y="1195"/>
                <a:ext cx="1344" cy="370"/>
              </a:xfrm>
              <a:prstGeom prst="rect">
                <a:avLst/>
              </a:prstGeom>
              <a:noFill/>
              <a:ln>
                <a:noFill/>
              </a:ln>
              <a:effectLst>
                <a:outerShdw dist="35921"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00" tIns="46800" rIns="93600" bIns="46800">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eaLnBrk="1" hangingPunct="1">
                  <a:spcBef>
                    <a:spcPct val="50000"/>
                  </a:spcBef>
                </a:pPr>
                <a:r>
                  <a:rPr lang="en-US" altLang="en-US" sz="3200" b="1">
                    <a:solidFill>
                      <a:srgbClr val="008000"/>
                    </a:solidFill>
                    <a:latin typeface="Tahoma" panose="020B0604030504040204" pitchFamily="34" charset="0"/>
                  </a:rPr>
                  <a:t>Cement</a:t>
                </a:r>
              </a:p>
            </p:txBody>
          </p:sp>
        </p:grpSp>
        <p:grpSp>
          <p:nvGrpSpPr>
            <p:cNvPr id="25607" name="Group 13"/>
            <p:cNvGrpSpPr>
              <a:grpSpLocks/>
            </p:cNvGrpSpPr>
            <p:nvPr/>
          </p:nvGrpSpPr>
          <p:grpSpPr bwMode="auto">
            <a:xfrm>
              <a:off x="2188" y="1332"/>
              <a:ext cx="1256" cy="525"/>
              <a:chOff x="2656" y="1095"/>
              <a:chExt cx="1256" cy="525"/>
            </a:xfrm>
          </p:grpSpPr>
          <p:sp>
            <p:nvSpPr>
              <p:cNvPr id="25609" name="Line 14"/>
              <p:cNvSpPr>
                <a:spLocks noChangeShapeType="1"/>
              </p:cNvSpPr>
              <p:nvPr/>
            </p:nvSpPr>
            <p:spPr bwMode="auto">
              <a:xfrm>
                <a:off x="3424" y="1408"/>
                <a:ext cx="488" cy="0"/>
              </a:xfrm>
              <a:prstGeom prst="line">
                <a:avLst/>
              </a:prstGeom>
              <a:noFill/>
              <a:ln w="76200">
                <a:solidFill>
                  <a:schemeClr val="folHlink"/>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sp>
            <p:nvSpPr>
              <p:cNvPr id="25610" name="Text Box 15"/>
              <p:cNvSpPr txBox="1">
                <a:spLocks noChangeArrowheads="1"/>
              </p:cNvSpPr>
              <p:nvPr/>
            </p:nvSpPr>
            <p:spPr bwMode="auto">
              <a:xfrm>
                <a:off x="3153" y="1095"/>
                <a:ext cx="432" cy="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600" tIns="46800" rIns="93600" bIns="46800">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spcBef>
                    <a:spcPct val="50000"/>
                  </a:spcBef>
                </a:pPr>
                <a:r>
                  <a:rPr lang="en-US" altLang="en-US" sz="4800" b="1">
                    <a:solidFill>
                      <a:schemeClr val="hlink"/>
                    </a:solidFill>
                    <a:latin typeface="Arial MT Black"/>
                    <a:ea typeface="Arial Unicode MS" pitchFamily="34" charset="-128"/>
                  </a:rPr>
                  <a:t>+</a:t>
                </a:r>
              </a:p>
            </p:txBody>
          </p:sp>
          <p:sp>
            <p:nvSpPr>
              <p:cNvPr id="25611" name="Line 16"/>
              <p:cNvSpPr>
                <a:spLocks noChangeShapeType="1"/>
              </p:cNvSpPr>
              <p:nvPr/>
            </p:nvSpPr>
            <p:spPr bwMode="auto">
              <a:xfrm rot="10800000">
                <a:off x="2656" y="1408"/>
                <a:ext cx="488" cy="0"/>
              </a:xfrm>
              <a:prstGeom prst="line">
                <a:avLst/>
              </a:prstGeom>
              <a:noFill/>
              <a:ln w="76200">
                <a:solidFill>
                  <a:schemeClr val="folHlink"/>
                </a:solidFill>
                <a:round/>
                <a:headEnd/>
                <a:tailEnd type="triangle" w="med" len="med"/>
              </a:ln>
              <a:extLst>
                <a:ext uri="{909E8E84-426E-40DD-AFC4-6F175D3DCCD1}">
                  <a14:hiddenFill xmlns:a14="http://schemas.microsoft.com/office/drawing/2010/main">
                    <a:noFill/>
                  </a14:hiddenFill>
                </a:ext>
              </a:extLst>
            </p:spPr>
            <p:txBody>
              <a:bodyPr lIns="93600" tIns="46800" rIns="93600" bIns="46800">
                <a:spAutoFit/>
              </a:bodyPr>
              <a:lstStyle/>
              <a:p>
                <a:endParaRPr lang="en-US"/>
              </a:p>
            </p:txBody>
          </p:sp>
        </p:grpSp>
        <p:sp>
          <p:nvSpPr>
            <p:cNvPr id="25608" name="AutoShape 17"/>
            <p:cNvSpPr>
              <a:spLocks noChangeArrowheads="1"/>
            </p:cNvSpPr>
            <p:nvPr/>
          </p:nvSpPr>
          <p:spPr bwMode="auto">
            <a:xfrm>
              <a:off x="2588" y="2329"/>
              <a:ext cx="480" cy="504"/>
            </a:xfrm>
            <a:prstGeom prst="downArrow">
              <a:avLst>
                <a:gd name="adj1" fmla="val 65556"/>
                <a:gd name="adj2" fmla="val 55232"/>
              </a:avLst>
            </a:prstGeom>
            <a:solidFill>
              <a:srgbClr val="FFFFCC"/>
            </a:solidFill>
            <a:ln w="63500">
              <a:solidFill>
                <a:schemeClr val="folHlink"/>
              </a:solidFill>
              <a:miter lim="800000"/>
              <a:headEnd/>
              <a:tailEnd/>
            </a:ln>
          </p:spPr>
          <p:txBody>
            <a:bodyPr lIns="93600" tIns="46800" rIns="93600" bIns="46800"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grpSp>
    </p:spTree>
    <p:extLst>
      <p:ext uri="{BB962C8B-B14F-4D97-AF65-F5344CB8AC3E}">
        <p14:creationId xmlns:p14="http://schemas.microsoft.com/office/powerpoint/2010/main" val="171000867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ChangeArrowheads="1"/>
          </p:cNvSpPr>
          <p:nvPr/>
        </p:nvSpPr>
        <p:spPr bwMode="auto">
          <a:xfrm>
            <a:off x="1847850" y="954089"/>
            <a:ext cx="8496300" cy="5399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nSpc>
                <a:spcPct val="80000"/>
              </a:lnSpc>
              <a:spcBef>
                <a:spcPct val="25000"/>
              </a:spcBef>
              <a:spcAft>
                <a:spcPct val="10000"/>
              </a:spcAft>
              <a:buFontTx/>
              <a:buChar char="•"/>
            </a:pPr>
            <a:r>
              <a:rPr lang="en-US" altLang="en-US" sz="2000">
                <a:solidFill>
                  <a:srgbClr val="0000FF"/>
                </a:solidFill>
                <a:latin typeface="Trebuchet MS" panose="020B0603020202020204" pitchFamily="34" charset="0"/>
                <a:ea typeface="Arial Unicode MS" pitchFamily="34" charset="-128"/>
              </a:rPr>
              <a:t>Pengaruh pada panas hidrasi</a:t>
            </a:r>
          </a:p>
          <a:p>
            <a:pPr algn="just">
              <a:lnSpc>
                <a:spcPct val="80000"/>
              </a:lnSpc>
              <a:spcBef>
                <a:spcPct val="25000"/>
              </a:spcBef>
              <a:spcAft>
                <a:spcPct val="10000"/>
              </a:spcAft>
            </a:pPr>
            <a:r>
              <a:rPr lang="en-US" altLang="en-US" sz="1700">
                <a:solidFill>
                  <a:srgbClr val="FF0000"/>
                </a:solidFill>
                <a:latin typeface="Trebuchet MS" panose="020B0603020202020204" pitchFamily="34" charset="0"/>
                <a:ea typeface="Arial Unicode MS" pitchFamily="34" charset="-128"/>
              </a:rPr>
              <a:t>		</a:t>
            </a:r>
            <a:r>
              <a:rPr lang="en-US" altLang="en-US" sz="1700">
                <a:solidFill>
                  <a:srgbClr val="000000"/>
                </a:solidFill>
                <a:latin typeface="Trebuchet MS" panose="020B0603020202020204" pitchFamily="34" charset="0"/>
                <a:ea typeface="Arial Unicode MS" pitchFamily="34" charset="-128"/>
              </a:rPr>
              <a:t>Sebagai cementitous material, akan mengurangi prosentase portland 	semen terhadap total cementitous sehingga panas hidrasi beton akan 	berkurang </a:t>
            </a:r>
          </a:p>
          <a:p>
            <a:pPr algn="just">
              <a:lnSpc>
                <a:spcPct val="80000"/>
              </a:lnSpc>
              <a:spcBef>
                <a:spcPct val="25000"/>
              </a:spcBef>
              <a:spcAft>
                <a:spcPct val="10000"/>
              </a:spcAft>
              <a:buFontTx/>
              <a:buChar char="•"/>
            </a:pPr>
            <a:r>
              <a:rPr lang="en-US" altLang="en-US" sz="2000">
                <a:solidFill>
                  <a:srgbClr val="0000FF"/>
                </a:solidFill>
                <a:latin typeface="Trebuchet MS" panose="020B0603020202020204" pitchFamily="34" charset="0"/>
                <a:ea typeface="Arial Unicode MS" pitchFamily="34" charset="-128"/>
              </a:rPr>
              <a:t>Pengaruh pada jumlah kapur</a:t>
            </a:r>
          </a:p>
          <a:p>
            <a:pPr algn="just">
              <a:lnSpc>
                <a:spcPct val="80000"/>
              </a:lnSpc>
              <a:spcBef>
                <a:spcPct val="25000"/>
              </a:spcBef>
              <a:spcAft>
                <a:spcPct val="10000"/>
              </a:spcAft>
            </a:pPr>
            <a:r>
              <a:rPr lang="en-US" altLang="en-US" sz="1700">
                <a:solidFill>
                  <a:srgbClr val="FF0000"/>
                </a:solidFill>
                <a:latin typeface="Trebuchet MS" panose="020B0603020202020204" pitchFamily="34" charset="0"/>
                <a:ea typeface="Arial Unicode MS" pitchFamily="34" charset="-128"/>
              </a:rPr>
              <a:t>		</a:t>
            </a:r>
            <a:r>
              <a:rPr lang="en-US" altLang="en-US" sz="1700">
                <a:solidFill>
                  <a:srgbClr val="000000"/>
                </a:solidFill>
                <a:latin typeface="Trebuchet MS" panose="020B0603020202020204" pitchFamily="34" charset="0"/>
                <a:ea typeface="Arial Unicode MS" pitchFamily="34" charset="-128"/>
              </a:rPr>
              <a:t>Mineral admixture akan bereaksi dgn kapur yang dihasilkan dari proses 	hidrasi beton</a:t>
            </a:r>
          </a:p>
          <a:p>
            <a:pPr algn="just">
              <a:lnSpc>
                <a:spcPct val="80000"/>
              </a:lnSpc>
              <a:spcBef>
                <a:spcPct val="25000"/>
              </a:spcBef>
              <a:spcAft>
                <a:spcPct val="10000"/>
              </a:spcAft>
              <a:buFontTx/>
              <a:buChar char="•"/>
            </a:pPr>
            <a:r>
              <a:rPr lang="en-US" altLang="en-US" sz="2000">
                <a:solidFill>
                  <a:srgbClr val="0000FF"/>
                </a:solidFill>
                <a:latin typeface="Trebuchet MS" panose="020B0603020202020204" pitchFamily="34" charset="0"/>
                <a:ea typeface="Arial Unicode MS" pitchFamily="34" charset="-128"/>
              </a:rPr>
              <a:t>Pengaruh pada setting time</a:t>
            </a:r>
          </a:p>
          <a:p>
            <a:pPr algn="just">
              <a:lnSpc>
                <a:spcPct val="80000"/>
              </a:lnSpc>
              <a:spcBef>
                <a:spcPct val="25000"/>
              </a:spcBef>
              <a:spcAft>
                <a:spcPct val="10000"/>
              </a:spcAft>
            </a:pPr>
            <a:r>
              <a:rPr lang="en-US" altLang="en-US" sz="1700">
                <a:solidFill>
                  <a:srgbClr val="000000"/>
                </a:solidFill>
                <a:latin typeface="Trebuchet MS" panose="020B0603020202020204" pitchFamily="34" charset="0"/>
                <a:ea typeface="Arial Unicode MS" pitchFamily="34" charset="-128"/>
              </a:rPr>
              <a:t>		Dengan menurunnya panas hidrasi maka akan berpengaruh pada 	setting 	time beton</a:t>
            </a:r>
          </a:p>
          <a:p>
            <a:pPr algn="just">
              <a:lnSpc>
                <a:spcPct val="80000"/>
              </a:lnSpc>
              <a:spcBef>
                <a:spcPct val="25000"/>
              </a:spcBef>
              <a:spcAft>
                <a:spcPct val="10000"/>
              </a:spcAft>
              <a:buFontTx/>
              <a:buChar char="•"/>
            </a:pPr>
            <a:r>
              <a:rPr lang="en-US" altLang="en-US" sz="2000">
                <a:solidFill>
                  <a:srgbClr val="0000FF"/>
                </a:solidFill>
                <a:latin typeface="Trebuchet MS" panose="020B0603020202020204" pitchFamily="34" charset="0"/>
                <a:ea typeface="Arial Unicode MS" pitchFamily="34" charset="-128"/>
              </a:rPr>
              <a:t>Pengaruh pada kuat tekan beton</a:t>
            </a:r>
          </a:p>
          <a:p>
            <a:pPr algn="just">
              <a:lnSpc>
                <a:spcPct val="80000"/>
              </a:lnSpc>
              <a:spcBef>
                <a:spcPct val="25000"/>
              </a:spcBef>
              <a:spcAft>
                <a:spcPct val="10000"/>
              </a:spcAft>
            </a:pPr>
            <a:r>
              <a:rPr lang="en-US" altLang="en-US" sz="1700">
                <a:solidFill>
                  <a:srgbClr val="000000"/>
                </a:solidFill>
                <a:latin typeface="Trebuchet MS" panose="020B0603020202020204" pitchFamily="34" charset="0"/>
                <a:ea typeface="Arial Unicode MS" pitchFamily="34" charset="-128"/>
              </a:rPr>
              <a:t>		Pada prosentase tertentu fly ash akan menaikkan kuat tekan beton</a:t>
            </a:r>
          </a:p>
          <a:p>
            <a:pPr algn="just">
              <a:lnSpc>
                <a:spcPct val="80000"/>
              </a:lnSpc>
              <a:spcBef>
                <a:spcPct val="25000"/>
              </a:spcBef>
              <a:spcAft>
                <a:spcPct val="10000"/>
              </a:spcAft>
              <a:buFontTx/>
              <a:buChar char="•"/>
            </a:pPr>
            <a:r>
              <a:rPr lang="en-US" altLang="en-US" sz="2000">
                <a:solidFill>
                  <a:srgbClr val="0000FF"/>
                </a:solidFill>
                <a:latin typeface="Trebuchet MS" panose="020B0603020202020204" pitchFamily="34" charset="0"/>
                <a:ea typeface="Arial Unicode MS" pitchFamily="34" charset="-128"/>
              </a:rPr>
              <a:t>Pengaruh pada diameter pori</a:t>
            </a:r>
          </a:p>
          <a:p>
            <a:pPr algn="just">
              <a:lnSpc>
                <a:spcPct val="80000"/>
              </a:lnSpc>
              <a:spcBef>
                <a:spcPct val="25000"/>
              </a:spcBef>
              <a:spcAft>
                <a:spcPct val="10000"/>
              </a:spcAft>
            </a:pPr>
            <a:r>
              <a:rPr lang="en-US" altLang="en-US" sz="1700">
                <a:solidFill>
                  <a:srgbClr val="000000"/>
                </a:solidFill>
                <a:latin typeface="Trebuchet MS" panose="020B0603020202020204" pitchFamily="34" charset="0"/>
                <a:ea typeface="Arial Unicode MS" pitchFamily="34" charset="-128"/>
              </a:rPr>
              <a:t>		Adanya mineral admixture dapat memperkecil diamater pori dalam 	beton</a:t>
            </a:r>
          </a:p>
          <a:p>
            <a:pPr algn="just">
              <a:lnSpc>
                <a:spcPct val="80000"/>
              </a:lnSpc>
              <a:spcBef>
                <a:spcPct val="25000"/>
              </a:spcBef>
              <a:spcAft>
                <a:spcPct val="10000"/>
              </a:spcAft>
              <a:buFontTx/>
              <a:buChar char="•"/>
            </a:pPr>
            <a:r>
              <a:rPr lang="en-US" altLang="en-US" sz="2000">
                <a:solidFill>
                  <a:srgbClr val="0000FF"/>
                </a:solidFill>
                <a:latin typeface="Trebuchet MS" panose="020B0603020202020204" pitchFamily="34" charset="0"/>
                <a:ea typeface="Arial Unicode MS" pitchFamily="34" charset="-128"/>
              </a:rPr>
              <a:t>Pengaruh pada durabilitas</a:t>
            </a:r>
          </a:p>
          <a:p>
            <a:pPr algn="just">
              <a:lnSpc>
                <a:spcPct val="80000"/>
              </a:lnSpc>
              <a:spcBef>
                <a:spcPct val="25000"/>
              </a:spcBef>
              <a:spcAft>
                <a:spcPct val="10000"/>
              </a:spcAft>
            </a:pPr>
            <a:r>
              <a:rPr lang="en-US" altLang="en-US" sz="1700">
                <a:solidFill>
                  <a:srgbClr val="000000"/>
                </a:solidFill>
                <a:latin typeface="Trebuchet MS" panose="020B0603020202020204" pitchFamily="34" charset="0"/>
                <a:ea typeface="Arial Unicode MS" pitchFamily="34" charset="-128"/>
              </a:rPr>
              <a:t>		Dengan mengecilnya diameter pori akan menaikkan durabilitas / 	ketahanan terhadap lingkungan agresif</a:t>
            </a:r>
          </a:p>
          <a:p>
            <a:pPr algn="just">
              <a:lnSpc>
                <a:spcPct val="80000"/>
              </a:lnSpc>
              <a:spcBef>
                <a:spcPct val="20000"/>
              </a:spcBef>
              <a:spcAft>
                <a:spcPct val="10000"/>
              </a:spcAft>
            </a:pPr>
            <a:endParaRPr lang="en-US" altLang="en-US" sz="1700">
              <a:solidFill>
                <a:srgbClr val="000000"/>
              </a:solidFill>
              <a:latin typeface="Trebuchet MS" panose="020B0603020202020204" pitchFamily="34" charset="0"/>
              <a:ea typeface="Arial Unicode MS" pitchFamily="34" charset="-128"/>
            </a:endParaRPr>
          </a:p>
        </p:txBody>
      </p:sp>
      <p:sp>
        <p:nvSpPr>
          <p:cNvPr id="26627" name="Rectangle 5"/>
          <p:cNvSpPr txBox="1">
            <a:spLocks noChangeArrowheads="1"/>
          </p:cNvSpPr>
          <p:nvPr/>
        </p:nvSpPr>
        <p:spPr bwMode="auto">
          <a:xfrm>
            <a:off x="3530601" y="53976"/>
            <a:ext cx="7110413"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25488" indent="-725488"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a:r>
              <a:rPr lang="en-US" altLang="en-US" sz="2400">
                <a:solidFill>
                  <a:schemeClr val="tx2"/>
                </a:solidFill>
                <a:latin typeface="Century Gothic" panose="020B0502020202020204" pitchFamily="34" charset="0"/>
                <a:ea typeface="Arial Unicode MS" pitchFamily="34" charset="-128"/>
              </a:rPr>
              <a:t>Pengaruh mineral Admixture pada Sifat Beton</a:t>
            </a:r>
            <a:endParaRPr lang="en-US" altLang="en-US" sz="2400">
              <a:solidFill>
                <a:srgbClr val="FF0000"/>
              </a:solidFill>
              <a:latin typeface="Century Gothic" panose="020B0502020202020204" pitchFamily="34" charset="0"/>
              <a:ea typeface="Arial Unicode MS" pitchFamily="34" charset="-128"/>
            </a:endParaRPr>
          </a:p>
        </p:txBody>
      </p:sp>
    </p:spTree>
    <p:extLst>
      <p:ext uri="{BB962C8B-B14F-4D97-AF65-F5344CB8AC3E}">
        <p14:creationId xmlns:p14="http://schemas.microsoft.com/office/powerpoint/2010/main" val="276345370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ChangeArrowheads="1"/>
          </p:cNvSpPr>
          <p:nvPr/>
        </p:nvSpPr>
        <p:spPr bwMode="auto">
          <a:xfrm>
            <a:off x="3357563" y="1925638"/>
            <a:ext cx="5618162" cy="344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nSpc>
                <a:spcPct val="150000"/>
              </a:lnSpc>
              <a:spcBef>
                <a:spcPct val="20000"/>
              </a:spcBef>
              <a:buClr>
                <a:srgbClr val="FF0000"/>
              </a:buClr>
              <a:buSzPct val="105000"/>
              <a:buFont typeface="Wingdings" panose="05000000000000000000" pitchFamily="2" charset="2"/>
              <a:buChar char="ü"/>
            </a:pPr>
            <a:r>
              <a:rPr lang="en-US" altLang="en-US" b="1">
                <a:solidFill>
                  <a:srgbClr val="003399"/>
                </a:solidFill>
                <a:latin typeface="Trebuchet MS" panose="020B0603020202020204" pitchFamily="34" charset="0"/>
                <a:ea typeface="Arial Unicode MS" pitchFamily="34" charset="-128"/>
              </a:rPr>
              <a:t>Kelecakan ( workability )</a:t>
            </a:r>
          </a:p>
          <a:p>
            <a:pPr>
              <a:lnSpc>
                <a:spcPct val="150000"/>
              </a:lnSpc>
              <a:spcBef>
                <a:spcPct val="20000"/>
              </a:spcBef>
              <a:buClr>
                <a:srgbClr val="FF0000"/>
              </a:buClr>
              <a:buSzPct val="105000"/>
              <a:buFont typeface="Wingdings" panose="05000000000000000000" pitchFamily="2" charset="2"/>
              <a:buChar char="ü"/>
            </a:pPr>
            <a:r>
              <a:rPr lang="en-US" altLang="en-US" b="1">
                <a:solidFill>
                  <a:srgbClr val="003399"/>
                </a:solidFill>
                <a:latin typeface="Trebuchet MS" panose="020B0603020202020204" pitchFamily="34" charset="0"/>
                <a:ea typeface="Arial Unicode MS" pitchFamily="34" charset="-128"/>
              </a:rPr>
              <a:t>Kohesif ( cohesiveness )</a:t>
            </a:r>
          </a:p>
          <a:p>
            <a:pPr>
              <a:lnSpc>
                <a:spcPct val="150000"/>
              </a:lnSpc>
              <a:spcBef>
                <a:spcPct val="20000"/>
              </a:spcBef>
              <a:buClr>
                <a:srgbClr val="FF0000"/>
              </a:buClr>
              <a:buSzPct val="105000"/>
              <a:buFont typeface="Wingdings" panose="05000000000000000000" pitchFamily="2" charset="2"/>
              <a:buChar char="ü"/>
            </a:pPr>
            <a:r>
              <a:rPr lang="en-US" altLang="en-US" b="1">
                <a:solidFill>
                  <a:srgbClr val="003399"/>
                </a:solidFill>
                <a:latin typeface="Trebuchet MS" panose="020B0603020202020204" pitchFamily="34" charset="0"/>
                <a:ea typeface="Arial Unicode MS" pitchFamily="34" charset="-128"/>
              </a:rPr>
              <a:t>Keawetan ( durability )</a:t>
            </a:r>
          </a:p>
          <a:p>
            <a:pPr>
              <a:lnSpc>
                <a:spcPct val="150000"/>
              </a:lnSpc>
              <a:spcBef>
                <a:spcPct val="20000"/>
              </a:spcBef>
              <a:buClr>
                <a:srgbClr val="FF0000"/>
              </a:buClr>
              <a:buSzPct val="105000"/>
              <a:buFont typeface="Wingdings" panose="05000000000000000000" pitchFamily="2" charset="2"/>
              <a:buChar char="ü"/>
            </a:pPr>
            <a:r>
              <a:rPr lang="en-US" altLang="en-US" b="1">
                <a:solidFill>
                  <a:srgbClr val="003399"/>
                </a:solidFill>
                <a:latin typeface="Trebuchet MS" panose="020B0603020202020204" pitchFamily="34" charset="0"/>
                <a:ea typeface="Arial Unicode MS" pitchFamily="34" charset="-128"/>
              </a:rPr>
              <a:t>Kekuatan ( strength )</a:t>
            </a:r>
          </a:p>
        </p:txBody>
      </p:sp>
      <p:sp>
        <p:nvSpPr>
          <p:cNvPr id="27651" name="Rectangle 5"/>
          <p:cNvSpPr txBox="1">
            <a:spLocks noChangeArrowheads="1"/>
          </p:cNvSpPr>
          <p:nvPr/>
        </p:nvSpPr>
        <p:spPr bwMode="auto">
          <a:xfrm>
            <a:off x="4116389" y="53976"/>
            <a:ext cx="652462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25488" indent="-725488"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a:r>
              <a:rPr lang="en-US" altLang="en-US">
                <a:solidFill>
                  <a:schemeClr val="tx2"/>
                </a:solidFill>
                <a:latin typeface="Century Gothic" panose="020B0502020202020204" pitchFamily="34" charset="0"/>
                <a:ea typeface="Arial Unicode MS" pitchFamily="34" charset="-128"/>
              </a:rPr>
              <a:t>Sifat utama beton</a:t>
            </a:r>
            <a:endParaRPr lang="en-US" altLang="en-US">
              <a:solidFill>
                <a:srgbClr val="FF0000"/>
              </a:solidFill>
              <a:latin typeface="Century Gothic" panose="020B0502020202020204" pitchFamily="34" charset="0"/>
              <a:ea typeface="Arial Unicode MS" pitchFamily="34" charset="-128"/>
            </a:endParaRPr>
          </a:p>
        </p:txBody>
      </p:sp>
    </p:spTree>
    <p:extLst>
      <p:ext uri="{BB962C8B-B14F-4D97-AF65-F5344CB8AC3E}">
        <p14:creationId xmlns:p14="http://schemas.microsoft.com/office/powerpoint/2010/main" val="26765536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ChangeArrowheads="1"/>
          </p:cNvSpPr>
          <p:nvPr/>
        </p:nvSpPr>
        <p:spPr bwMode="auto">
          <a:xfrm>
            <a:off x="1703389" y="1089025"/>
            <a:ext cx="4835525" cy="502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marL="342900" indent="-342900"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just">
              <a:lnSpc>
                <a:spcPct val="90000"/>
              </a:lnSpc>
              <a:spcBef>
                <a:spcPct val="20000"/>
              </a:spcBef>
              <a:buClr>
                <a:srgbClr val="333300"/>
              </a:buClr>
              <a:buFontTx/>
              <a:buChar char="•"/>
            </a:pPr>
            <a:r>
              <a:rPr lang="en-US" altLang="en-US" sz="2000">
                <a:solidFill>
                  <a:srgbClr val="006600"/>
                </a:solidFill>
                <a:latin typeface="Trebuchet MS" panose="020B0603020202020204" pitchFamily="34" charset="0"/>
                <a:ea typeface="Arial Unicode MS" pitchFamily="34" charset="-128"/>
              </a:rPr>
              <a:t>Kelecakan </a:t>
            </a:r>
            <a:r>
              <a:rPr lang="en-US" altLang="en-US" sz="2000">
                <a:solidFill>
                  <a:srgbClr val="003399"/>
                </a:solidFill>
                <a:latin typeface="Trebuchet MS" panose="020B0603020202020204" pitchFamily="34" charset="0"/>
                <a:ea typeface="Arial Unicode MS" pitchFamily="34" charset="-128"/>
              </a:rPr>
              <a:t>berarti kemudahan agar beton tersebut mudah dalam pengerjaannya, atau jumlah energi yg dibutuhkan untuk pemadatan tanpa terjadi segragasi. </a:t>
            </a:r>
          </a:p>
          <a:p>
            <a:pPr algn="just">
              <a:lnSpc>
                <a:spcPct val="90000"/>
              </a:lnSpc>
              <a:spcBef>
                <a:spcPct val="65000"/>
              </a:spcBef>
              <a:buClr>
                <a:srgbClr val="333300"/>
              </a:buClr>
              <a:buFontTx/>
              <a:buChar char="•"/>
            </a:pPr>
            <a:r>
              <a:rPr lang="en-US" altLang="en-US" sz="2000">
                <a:latin typeface="Trebuchet MS" panose="020B0603020202020204" pitchFamily="34" charset="0"/>
                <a:ea typeface="Arial Unicode MS" pitchFamily="34" charset="-128"/>
              </a:rPr>
              <a:t>Beton yang kering dan kaku akan sulit untuk dikerjakan, dituang, dipadatkan dan dirapihkan sehingga bila nantinya mengeras akan cenderung memiliki ketahanan dan kekuatan yang kurang baik dibandingkan beton dgn workability yg baik.</a:t>
            </a:r>
          </a:p>
          <a:p>
            <a:pPr algn="just">
              <a:lnSpc>
                <a:spcPct val="90000"/>
              </a:lnSpc>
              <a:spcBef>
                <a:spcPct val="65000"/>
              </a:spcBef>
              <a:buClr>
                <a:srgbClr val="333300"/>
              </a:buClr>
              <a:buFontTx/>
              <a:buChar char="•"/>
            </a:pPr>
            <a:r>
              <a:rPr lang="en-US" altLang="en-US" sz="2000">
                <a:latin typeface="Trebuchet MS" panose="020B0603020202020204" pitchFamily="34" charset="0"/>
                <a:ea typeface="Arial Unicode MS" pitchFamily="34" charset="-128"/>
              </a:rPr>
              <a:t>Kelecakan beton biasanya diukur dengan pengujian</a:t>
            </a:r>
            <a:r>
              <a:rPr lang="en-US" altLang="en-US" sz="2000">
                <a:solidFill>
                  <a:srgbClr val="003399"/>
                </a:solidFill>
                <a:latin typeface="Trebuchet MS" panose="020B0603020202020204" pitchFamily="34" charset="0"/>
                <a:ea typeface="Arial Unicode MS" pitchFamily="34" charset="-128"/>
              </a:rPr>
              <a:t> </a:t>
            </a:r>
            <a:r>
              <a:rPr lang="en-US" altLang="en-US" sz="2000">
                <a:solidFill>
                  <a:srgbClr val="FF3300"/>
                </a:solidFill>
                <a:latin typeface="Trebuchet MS" panose="020B0603020202020204" pitchFamily="34" charset="0"/>
                <a:ea typeface="Arial Unicode MS" pitchFamily="34" charset="-128"/>
              </a:rPr>
              <a:t>SLUMP</a:t>
            </a:r>
          </a:p>
        </p:txBody>
      </p:sp>
      <p:pic>
        <p:nvPicPr>
          <p:cNvPr id="28675" name="Picture 3" descr="DSC_027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8300" y="1196976"/>
            <a:ext cx="3968750" cy="439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Rectangle 5"/>
          <p:cNvSpPr txBox="1">
            <a:spLocks noChangeArrowheads="1"/>
          </p:cNvSpPr>
          <p:nvPr/>
        </p:nvSpPr>
        <p:spPr bwMode="auto">
          <a:xfrm>
            <a:off x="4100514" y="53976"/>
            <a:ext cx="652462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25488" indent="-725488"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a:r>
              <a:rPr lang="en-US" altLang="en-US">
                <a:solidFill>
                  <a:schemeClr val="tx2"/>
                </a:solidFill>
                <a:latin typeface="Century Gothic" panose="020B0502020202020204" pitchFamily="34" charset="0"/>
                <a:ea typeface="Arial Unicode MS" pitchFamily="34" charset="-128"/>
              </a:rPr>
              <a:t>Kelecakan (Workability)</a:t>
            </a:r>
            <a:endParaRPr lang="en-US" altLang="en-US">
              <a:solidFill>
                <a:srgbClr val="FF0000"/>
              </a:solidFill>
              <a:latin typeface="Century Gothic" panose="020B0502020202020204" pitchFamily="34" charset="0"/>
              <a:ea typeface="Arial Unicode MS" pitchFamily="34" charset="-128"/>
            </a:endParaRPr>
          </a:p>
        </p:txBody>
      </p:sp>
    </p:spTree>
    <p:extLst>
      <p:ext uri="{BB962C8B-B14F-4D97-AF65-F5344CB8AC3E}">
        <p14:creationId xmlns:p14="http://schemas.microsoft.com/office/powerpoint/2010/main" val="326921647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8" name="Group 2"/>
          <p:cNvGrpSpPr>
            <a:grpSpLocks/>
          </p:cNvGrpSpPr>
          <p:nvPr/>
        </p:nvGrpSpPr>
        <p:grpSpPr bwMode="auto">
          <a:xfrm>
            <a:off x="1774825" y="908050"/>
            <a:ext cx="3168650" cy="3289300"/>
            <a:chOff x="158" y="754"/>
            <a:chExt cx="1996" cy="2072"/>
          </a:xfrm>
        </p:grpSpPr>
        <p:sp>
          <p:nvSpPr>
            <p:cNvPr id="29721" name="Text Box 3"/>
            <p:cNvSpPr txBox="1">
              <a:spLocks noChangeArrowheads="1"/>
            </p:cNvSpPr>
            <p:nvPr/>
          </p:nvSpPr>
          <p:spPr bwMode="auto">
            <a:xfrm>
              <a:off x="1655" y="1071"/>
              <a:ext cx="499"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ap="sq" cmpd="dbl" algn="ctr">
                  <a:solidFill>
                    <a:srgbClr val="000000"/>
                  </a:solidFill>
                  <a:miter lim="800000"/>
                  <a:headEnd/>
                  <a:tailEnd/>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spcBef>
                  <a:spcPct val="50000"/>
                </a:spcBef>
              </a:pPr>
              <a:r>
                <a:rPr lang="en-US" altLang="en-US" sz="1400" b="1">
                  <a:solidFill>
                    <a:srgbClr val="FF3300"/>
                  </a:solidFill>
                  <a:latin typeface="Trebuchet MS" panose="020B0603020202020204" pitchFamily="34" charset="0"/>
                  <a:ea typeface="Arial Unicode MS" pitchFamily="34" charset="-128"/>
                </a:rPr>
                <a:t>Nilai Slump</a:t>
              </a:r>
            </a:p>
          </p:txBody>
        </p:sp>
        <p:sp>
          <p:nvSpPr>
            <p:cNvPr id="29722" name="Line 4"/>
            <p:cNvSpPr>
              <a:spLocks noChangeShapeType="1"/>
            </p:cNvSpPr>
            <p:nvPr/>
          </p:nvSpPr>
          <p:spPr bwMode="auto">
            <a:xfrm>
              <a:off x="930" y="1071"/>
              <a:ext cx="454" cy="0"/>
            </a:xfrm>
            <a:prstGeom prst="line">
              <a:avLst/>
            </a:prstGeom>
            <a:noFill/>
            <a:ln w="9525" cap="sq">
              <a:solidFill>
                <a:srgbClr val="333333"/>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723" name="Line 5"/>
            <p:cNvSpPr>
              <a:spLocks noChangeShapeType="1"/>
            </p:cNvSpPr>
            <p:nvPr/>
          </p:nvSpPr>
          <p:spPr bwMode="auto">
            <a:xfrm flipH="1">
              <a:off x="657" y="1071"/>
              <a:ext cx="273" cy="1315"/>
            </a:xfrm>
            <a:prstGeom prst="line">
              <a:avLst/>
            </a:prstGeom>
            <a:noFill/>
            <a:ln w="9525" cap="sq">
              <a:solidFill>
                <a:srgbClr val="333333"/>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724" name="Line 6"/>
            <p:cNvSpPr>
              <a:spLocks noChangeShapeType="1"/>
            </p:cNvSpPr>
            <p:nvPr/>
          </p:nvSpPr>
          <p:spPr bwMode="auto">
            <a:xfrm>
              <a:off x="1383" y="1071"/>
              <a:ext cx="272" cy="1315"/>
            </a:xfrm>
            <a:prstGeom prst="line">
              <a:avLst/>
            </a:prstGeom>
            <a:noFill/>
            <a:ln w="9525" cap="sq">
              <a:solidFill>
                <a:srgbClr val="333333"/>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725" name="Line 7"/>
            <p:cNvSpPr>
              <a:spLocks noChangeShapeType="1"/>
            </p:cNvSpPr>
            <p:nvPr/>
          </p:nvSpPr>
          <p:spPr bwMode="auto">
            <a:xfrm>
              <a:off x="612" y="2387"/>
              <a:ext cx="1134" cy="0"/>
            </a:xfrm>
            <a:prstGeom prst="line">
              <a:avLst/>
            </a:prstGeom>
            <a:noFill/>
            <a:ln w="38100" cap="sq" cmpd="dbl">
              <a:solidFill>
                <a:srgbClr val="333333"/>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726" name="Line 8"/>
            <p:cNvSpPr>
              <a:spLocks noChangeShapeType="1"/>
            </p:cNvSpPr>
            <p:nvPr/>
          </p:nvSpPr>
          <p:spPr bwMode="auto">
            <a:xfrm>
              <a:off x="1701" y="1071"/>
              <a:ext cx="0" cy="363"/>
            </a:xfrm>
            <a:prstGeom prst="line">
              <a:avLst/>
            </a:prstGeom>
            <a:noFill/>
            <a:ln w="9525" cap="sq">
              <a:solidFill>
                <a:srgbClr val="333333"/>
              </a:solidFill>
              <a:round/>
              <a:headEnd type="arrow" w="lg" len="med"/>
              <a:tailEnd type="arrow" w="lg" len="med"/>
            </a:ln>
            <a:extLst>
              <a:ext uri="{909E8E84-426E-40DD-AFC4-6F175D3DCCD1}">
                <a14:hiddenFill xmlns:a14="http://schemas.microsoft.com/office/drawing/2010/main">
                  <a:noFill/>
                </a14:hiddenFill>
              </a:ext>
            </a:extLst>
          </p:spPr>
          <p:txBody>
            <a:bodyPr wrap="none" anchor="ctr"/>
            <a:lstStyle/>
            <a:p>
              <a:endParaRPr lang="en-US"/>
            </a:p>
          </p:txBody>
        </p:sp>
        <p:sp>
          <p:nvSpPr>
            <p:cNvPr id="29727" name="Line 9"/>
            <p:cNvSpPr>
              <a:spLocks noChangeShapeType="1"/>
            </p:cNvSpPr>
            <p:nvPr/>
          </p:nvSpPr>
          <p:spPr bwMode="auto">
            <a:xfrm>
              <a:off x="1429" y="1434"/>
              <a:ext cx="317" cy="0"/>
            </a:xfrm>
            <a:prstGeom prst="line">
              <a:avLst/>
            </a:prstGeom>
            <a:noFill/>
            <a:ln w="6350" cap="sq">
              <a:solidFill>
                <a:srgbClr val="333333"/>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728" name="Line 10"/>
            <p:cNvSpPr>
              <a:spLocks noChangeShapeType="1"/>
            </p:cNvSpPr>
            <p:nvPr/>
          </p:nvSpPr>
          <p:spPr bwMode="auto">
            <a:xfrm>
              <a:off x="1338" y="1071"/>
              <a:ext cx="408" cy="0"/>
            </a:xfrm>
            <a:prstGeom prst="line">
              <a:avLst/>
            </a:prstGeom>
            <a:noFill/>
            <a:ln w="6350" cap="sq">
              <a:solidFill>
                <a:srgbClr val="333333"/>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729" name="Freeform 11" descr="75%"/>
            <p:cNvSpPr>
              <a:spLocks/>
            </p:cNvSpPr>
            <p:nvPr/>
          </p:nvSpPr>
          <p:spPr bwMode="auto">
            <a:xfrm>
              <a:off x="579" y="1434"/>
              <a:ext cx="1174" cy="1016"/>
            </a:xfrm>
            <a:custGeom>
              <a:avLst/>
              <a:gdLst>
                <a:gd name="T0" fmla="*/ 9 w 1174"/>
                <a:gd name="T1" fmla="*/ 362 h 1095"/>
                <a:gd name="T2" fmla="*/ 33 w 1174"/>
                <a:gd name="T3" fmla="*/ 303 h 1095"/>
                <a:gd name="T4" fmla="*/ 117 w 1174"/>
                <a:gd name="T5" fmla="*/ 161 h 1095"/>
                <a:gd name="T6" fmla="*/ 177 w 1174"/>
                <a:gd name="T7" fmla="*/ 94 h 1095"/>
                <a:gd name="T8" fmla="*/ 201 w 1174"/>
                <a:gd name="T9" fmla="*/ 67 h 1095"/>
                <a:gd name="T10" fmla="*/ 213 w 1174"/>
                <a:gd name="T11" fmla="*/ 39 h 1095"/>
                <a:gd name="T12" fmla="*/ 381 w 1174"/>
                <a:gd name="T13" fmla="*/ 6 h 1095"/>
                <a:gd name="T14" fmla="*/ 885 w 1174"/>
                <a:gd name="T15" fmla="*/ 8 h 1095"/>
                <a:gd name="T16" fmla="*/ 933 w 1174"/>
                <a:gd name="T17" fmla="*/ 34 h 1095"/>
                <a:gd name="T18" fmla="*/ 981 w 1174"/>
                <a:gd name="T19" fmla="*/ 76 h 1095"/>
                <a:gd name="T20" fmla="*/ 1029 w 1174"/>
                <a:gd name="T21" fmla="*/ 114 h 1095"/>
                <a:gd name="T22" fmla="*/ 1041 w 1174"/>
                <a:gd name="T23" fmla="*/ 144 h 1095"/>
                <a:gd name="T24" fmla="*/ 1065 w 1174"/>
                <a:gd name="T25" fmla="*/ 169 h 1095"/>
                <a:gd name="T26" fmla="*/ 1113 w 1174"/>
                <a:gd name="T27" fmla="*/ 273 h 1095"/>
                <a:gd name="T28" fmla="*/ 1137 w 1174"/>
                <a:gd name="T29" fmla="*/ 300 h 1095"/>
                <a:gd name="T30" fmla="*/ 1149 w 1174"/>
                <a:gd name="T31" fmla="*/ 312 h 1095"/>
                <a:gd name="T32" fmla="*/ 1161 w 1174"/>
                <a:gd name="T33" fmla="*/ 354 h 1095"/>
                <a:gd name="T34" fmla="*/ 1173 w 1174"/>
                <a:gd name="T35" fmla="*/ 362 h 10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74"/>
                <a:gd name="T55" fmla="*/ 0 h 1095"/>
                <a:gd name="T56" fmla="*/ 1174 w 1174"/>
                <a:gd name="T57" fmla="*/ 1095 h 1095"/>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74" h="1095">
                  <a:moveTo>
                    <a:pt x="9" y="1033"/>
                  </a:moveTo>
                  <a:cubicBezTo>
                    <a:pt x="39" y="915"/>
                    <a:pt x="0" y="1078"/>
                    <a:pt x="33" y="865"/>
                  </a:cubicBezTo>
                  <a:cubicBezTo>
                    <a:pt x="54" y="731"/>
                    <a:pt x="86" y="590"/>
                    <a:pt x="117" y="457"/>
                  </a:cubicBezTo>
                  <a:cubicBezTo>
                    <a:pt x="131" y="395"/>
                    <a:pt x="157" y="325"/>
                    <a:pt x="177" y="265"/>
                  </a:cubicBezTo>
                  <a:cubicBezTo>
                    <a:pt x="185" y="241"/>
                    <a:pt x="201" y="193"/>
                    <a:pt x="201" y="193"/>
                  </a:cubicBezTo>
                  <a:cubicBezTo>
                    <a:pt x="205" y="165"/>
                    <a:pt x="205" y="136"/>
                    <a:pt x="213" y="109"/>
                  </a:cubicBezTo>
                  <a:cubicBezTo>
                    <a:pt x="229" y="55"/>
                    <a:pt x="330" y="47"/>
                    <a:pt x="381" y="13"/>
                  </a:cubicBezTo>
                  <a:cubicBezTo>
                    <a:pt x="549" y="17"/>
                    <a:pt x="719" y="0"/>
                    <a:pt x="885" y="25"/>
                  </a:cubicBezTo>
                  <a:cubicBezTo>
                    <a:pt x="914" y="29"/>
                    <a:pt x="917" y="73"/>
                    <a:pt x="933" y="97"/>
                  </a:cubicBezTo>
                  <a:cubicBezTo>
                    <a:pt x="961" y="139"/>
                    <a:pt x="961" y="170"/>
                    <a:pt x="981" y="217"/>
                  </a:cubicBezTo>
                  <a:cubicBezTo>
                    <a:pt x="997" y="253"/>
                    <a:pt x="1029" y="325"/>
                    <a:pt x="1029" y="325"/>
                  </a:cubicBezTo>
                  <a:cubicBezTo>
                    <a:pt x="1033" y="353"/>
                    <a:pt x="1035" y="381"/>
                    <a:pt x="1041" y="409"/>
                  </a:cubicBezTo>
                  <a:cubicBezTo>
                    <a:pt x="1047" y="434"/>
                    <a:pt x="1065" y="481"/>
                    <a:pt x="1065" y="481"/>
                  </a:cubicBezTo>
                  <a:cubicBezTo>
                    <a:pt x="1080" y="583"/>
                    <a:pt x="1080" y="683"/>
                    <a:pt x="1113" y="781"/>
                  </a:cubicBezTo>
                  <a:cubicBezTo>
                    <a:pt x="1121" y="805"/>
                    <a:pt x="1129" y="829"/>
                    <a:pt x="1137" y="853"/>
                  </a:cubicBezTo>
                  <a:cubicBezTo>
                    <a:pt x="1141" y="865"/>
                    <a:pt x="1149" y="889"/>
                    <a:pt x="1149" y="889"/>
                  </a:cubicBezTo>
                  <a:cubicBezTo>
                    <a:pt x="1153" y="929"/>
                    <a:pt x="1155" y="969"/>
                    <a:pt x="1161" y="1009"/>
                  </a:cubicBezTo>
                  <a:cubicBezTo>
                    <a:pt x="1174" y="1095"/>
                    <a:pt x="1173" y="1043"/>
                    <a:pt x="1173" y="1033"/>
                  </a:cubicBezTo>
                </a:path>
              </a:pathLst>
            </a:custGeom>
            <a:pattFill prst="pct75">
              <a:fgClr>
                <a:srgbClr val="969696"/>
              </a:fgClr>
              <a:bgClr>
                <a:srgbClr val="000010"/>
              </a:bgClr>
            </a:pattFill>
            <a:ln w="41275" cap="sq">
              <a:solidFill>
                <a:srgbClr val="333333"/>
              </a:solidFill>
              <a:round/>
              <a:headEnd/>
              <a:tailEnd/>
            </a:ln>
          </p:spPr>
          <p:txBody>
            <a:bodyPr wrap="none" anchor="ctr"/>
            <a:lstStyle/>
            <a:p>
              <a:endParaRPr lang="en-US"/>
            </a:p>
          </p:txBody>
        </p:sp>
        <p:sp>
          <p:nvSpPr>
            <p:cNvPr id="29730" name="Text Box 12"/>
            <p:cNvSpPr txBox="1">
              <a:spLocks noChangeArrowheads="1"/>
            </p:cNvSpPr>
            <p:nvPr/>
          </p:nvSpPr>
          <p:spPr bwMode="auto">
            <a:xfrm>
              <a:off x="975" y="1706"/>
              <a:ext cx="40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ap="sq" cmpd="dbl" algn="ctr">
                  <a:solidFill>
                    <a:srgbClr val="000000"/>
                  </a:solidFill>
                  <a:miter lim="800000"/>
                  <a:headEnd/>
                  <a:tailEnd/>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spcBef>
                  <a:spcPct val="50000"/>
                </a:spcBef>
              </a:pPr>
              <a:r>
                <a:rPr lang="en-US" altLang="en-US" b="1">
                  <a:solidFill>
                    <a:srgbClr val="FF0000"/>
                  </a:solidFill>
                  <a:latin typeface="Trebuchet MS" panose="020B0603020202020204" pitchFamily="34" charset="0"/>
                  <a:ea typeface="Arial Unicode MS" pitchFamily="34" charset="-128"/>
                </a:rPr>
                <a:t>A</a:t>
              </a:r>
            </a:p>
          </p:txBody>
        </p:sp>
        <p:sp>
          <p:nvSpPr>
            <p:cNvPr id="29731" name="Text Box 13"/>
            <p:cNvSpPr txBox="1">
              <a:spLocks noChangeArrowheads="1"/>
            </p:cNvSpPr>
            <p:nvPr/>
          </p:nvSpPr>
          <p:spPr bwMode="auto">
            <a:xfrm>
              <a:off x="703" y="2614"/>
              <a:ext cx="95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ap="sq" cmpd="dbl" algn="ctr">
                  <a:solidFill>
                    <a:srgbClr val="000000"/>
                  </a:solidFill>
                  <a:miter lim="800000"/>
                  <a:headEnd/>
                  <a:tailEnd/>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spcBef>
                  <a:spcPct val="50000"/>
                </a:spcBef>
              </a:pPr>
              <a:r>
                <a:rPr lang="en-US" altLang="en-US" sz="1600" b="1">
                  <a:solidFill>
                    <a:srgbClr val="1306C0"/>
                  </a:solidFill>
                  <a:latin typeface="Trebuchet MS" panose="020B0603020202020204" pitchFamily="34" charset="0"/>
                  <a:ea typeface="Arial Unicode MS" pitchFamily="34" charset="-128"/>
                </a:rPr>
                <a:t>True Slump</a:t>
              </a:r>
            </a:p>
          </p:txBody>
        </p:sp>
        <p:sp>
          <p:nvSpPr>
            <p:cNvPr id="29732" name="Line 14"/>
            <p:cNvSpPr>
              <a:spLocks noChangeShapeType="1"/>
            </p:cNvSpPr>
            <p:nvPr/>
          </p:nvSpPr>
          <p:spPr bwMode="auto">
            <a:xfrm>
              <a:off x="340" y="1979"/>
              <a:ext cx="680" cy="0"/>
            </a:xfrm>
            <a:prstGeom prst="line">
              <a:avLst/>
            </a:prstGeom>
            <a:noFill/>
            <a:ln w="19050">
              <a:solidFill>
                <a:srgbClr val="333333"/>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733" name="Line 15"/>
            <p:cNvSpPr>
              <a:spLocks noChangeShapeType="1"/>
            </p:cNvSpPr>
            <p:nvPr/>
          </p:nvSpPr>
          <p:spPr bwMode="auto">
            <a:xfrm>
              <a:off x="340" y="1525"/>
              <a:ext cx="680" cy="0"/>
            </a:xfrm>
            <a:prstGeom prst="line">
              <a:avLst/>
            </a:prstGeom>
            <a:noFill/>
            <a:ln w="19050">
              <a:solidFill>
                <a:srgbClr val="333333"/>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734" name="Line 16"/>
            <p:cNvSpPr>
              <a:spLocks noChangeShapeType="1"/>
            </p:cNvSpPr>
            <p:nvPr/>
          </p:nvSpPr>
          <p:spPr bwMode="auto">
            <a:xfrm>
              <a:off x="385" y="1071"/>
              <a:ext cx="680" cy="0"/>
            </a:xfrm>
            <a:prstGeom prst="line">
              <a:avLst/>
            </a:prstGeom>
            <a:noFill/>
            <a:ln w="19050">
              <a:solidFill>
                <a:srgbClr val="333333"/>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735" name="Line 17"/>
            <p:cNvSpPr>
              <a:spLocks noChangeShapeType="1"/>
            </p:cNvSpPr>
            <p:nvPr/>
          </p:nvSpPr>
          <p:spPr bwMode="auto">
            <a:xfrm>
              <a:off x="431" y="1026"/>
              <a:ext cx="0" cy="1406"/>
            </a:xfrm>
            <a:prstGeom prst="line">
              <a:avLst/>
            </a:prstGeom>
            <a:noFill/>
            <a:ln w="12700">
              <a:solidFill>
                <a:srgbClr val="333333"/>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736" name="Line 18"/>
            <p:cNvSpPr>
              <a:spLocks noChangeShapeType="1"/>
            </p:cNvSpPr>
            <p:nvPr/>
          </p:nvSpPr>
          <p:spPr bwMode="auto">
            <a:xfrm>
              <a:off x="385" y="2387"/>
              <a:ext cx="680" cy="0"/>
            </a:xfrm>
            <a:prstGeom prst="line">
              <a:avLst/>
            </a:prstGeom>
            <a:noFill/>
            <a:ln w="19050">
              <a:solidFill>
                <a:srgbClr val="333333"/>
              </a:solidFill>
              <a:prstDash val="dash"/>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737" name="Rectangle 19"/>
            <p:cNvSpPr>
              <a:spLocks noChangeArrowheads="1"/>
            </p:cNvSpPr>
            <p:nvPr/>
          </p:nvSpPr>
          <p:spPr bwMode="auto">
            <a:xfrm>
              <a:off x="158" y="1207"/>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ap="sq" cmpd="dbl" algn="ctr">
                  <a:solidFill>
                    <a:srgbClr val="000000"/>
                  </a:solidFill>
                  <a:miter lim="800000"/>
                  <a:headEnd/>
                  <a:tailEnd/>
                </a14:hiddenLine>
              </a:ext>
            </a:extLst>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400" b="1">
                  <a:solidFill>
                    <a:srgbClr val="333300"/>
                  </a:solidFill>
                  <a:latin typeface="Trebuchet MS" panose="020B0603020202020204" pitchFamily="34" charset="0"/>
                  <a:ea typeface="Arial Unicode MS" pitchFamily="34" charset="-128"/>
                </a:rPr>
                <a:t>1/3 : 25x</a:t>
              </a:r>
            </a:p>
          </p:txBody>
        </p:sp>
        <p:sp>
          <p:nvSpPr>
            <p:cNvPr id="29738" name="Rectangle 20"/>
            <p:cNvSpPr>
              <a:spLocks noChangeArrowheads="1"/>
            </p:cNvSpPr>
            <p:nvPr/>
          </p:nvSpPr>
          <p:spPr bwMode="auto">
            <a:xfrm>
              <a:off x="158" y="1661"/>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ap="sq" cmpd="dbl" algn="ctr">
                  <a:solidFill>
                    <a:srgbClr val="000000"/>
                  </a:solidFill>
                  <a:miter lim="800000"/>
                  <a:headEnd/>
                  <a:tailEnd/>
                </a14:hiddenLine>
              </a:ext>
            </a:extLst>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400" b="1">
                  <a:solidFill>
                    <a:srgbClr val="333300"/>
                  </a:solidFill>
                  <a:latin typeface="Trebuchet MS" panose="020B0603020202020204" pitchFamily="34" charset="0"/>
                  <a:ea typeface="Arial Unicode MS" pitchFamily="34" charset="-128"/>
                </a:rPr>
                <a:t>1/3 : 25x</a:t>
              </a:r>
            </a:p>
          </p:txBody>
        </p:sp>
        <p:sp>
          <p:nvSpPr>
            <p:cNvPr id="29739" name="Rectangle 21"/>
            <p:cNvSpPr>
              <a:spLocks noChangeArrowheads="1"/>
            </p:cNvSpPr>
            <p:nvPr/>
          </p:nvSpPr>
          <p:spPr bwMode="auto">
            <a:xfrm>
              <a:off x="158" y="2069"/>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ap="sq" cmpd="dbl" algn="ctr">
                  <a:solidFill>
                    <a:srgbClr val="000000"/>
                  </a:solidFill>
                  <a:miter lim="800000"/>
                  <a:headEnd/>
                  <a:tailEnd/>
                </a14:hiddenLine>
              </a:ext>
            </a:extLst>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400" b="1">
                  <a:solidFill>
                    <a:srgbClr val="333300"/>
                  </a:solidFill>
                  <a:latin typeface="Trebuchet MS" panose="020B0603020202020204" pitchFamily="34" charset="0"/>
                  <a:ea typeface="Arial Unicode MS" pitchFamily="34" charset="-128"/>
                </a:rPr>
                <a:t>1/3 : 25x</a:t>
              </a:r>
            </a:p>
          </p:txBody>
        </p:sp>
        <p:sp>
          <p:nvSpPr>
            <p:cNvPr id="29740" name="Line 22"/>
            <p:cNvSpPr>
              <a:spLocks noChangeShapeType="1"/>
            </p:cNvSpPr>
            <p:nvPr/>
          </p:nvSpPr>
          <p:spPr bwMode="auto">
            <a:xfrm>
              <a:off x="885" y="935"/>
              <a:ext cx="5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41" name="Line 23"/>
            <p:cNvSpPr>
              <a:spLocks noChangeShapeType="1"/>
            </p:cNvSpPr>
            <p:nvPr/>
          </p:nvSpPr>
          <p:spPr bwMode="auto">
            <a:xfrm>
              <a:off x="930" y="845"/>
              <a:ext cx="0" cy="13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42" name="Line 24"/>
            <p:cNvSpPr>
              <a:spLocks noChangeShapeType="1"/>
            </p:cNvSpPr>
            <p:nvPr/>
          </p:nvSpPr>
          <p:spPr bwMode="auto">
            <a:xfrm>
              <a:off x="1384" y="845"/>
              <a:ext cx="0" cy="13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43" name="Line 25"/>
            <p:cNvSpPr>
              <a:spLocks noChangeShapeType="1"/>
            </p:cNvSpPr>
            <p:nvPr/>
          </p:nvSpPr>
          <p:spPr bwMode="auto">
            <a:xfrm>
              <a:off x="612" y="2523"/>
              <a:ext cx="1044"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44" name="Line 26"/>
            <p:cNvSpPr>
              <a:spLocks noChangeShapeType="1"/>
            </p:cNvSpPr>
            <p:nvPr/>
          </p:nvSpPr>
          <p:spPr bwMode="auto">
            <a:xfrm>
              <a:off x="1656" y="2432"/>
              <a:ext cx="0" cy="13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45" name="Line 27"/>
            <p:cNvSpPr>
              <a:spLocks noChangeShapeType="1"/>
            </p:cNvSpPr>
            <p:nvPr/>
          </p:nvSpPr>
          <p:spPr bwMode="auto">
            <a:xfrm>
              <a:off x="612" y="2432"/>
              <a:ext cx="0" cy="13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46" name="Rectangle 28"/>
            <p:cNvSpPr>
              <a:spLocks noChangeArrowheads="1"/>
            </p:cNvSpPr>
            <p:nvPr/>
          </p:nvSpPr>
          <p:spPr bwMode="auto">
            <a:xfrm>
              <a:off x="884" y="754"/>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ap="sq" cmpd="dbl" algn="ctr">
                  <a:solidFill>
                    <a:srgbClr val="000000"/>
                  </a:solidFill>
                  <a:miter lim="800000"/>
                  <a:headEnd/>
                  <a:tailEnd/>
                </a14:hiddenLine>
              </a:ext>
            </a:extLst>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400" b="1">
                  <a:solidFill>
                    <a:srgbClr val="333300"/>
                  </a:solidFill>
                  <a:latin typeface="Trebuchet MS" panose="020B0603020202020204" pitchFamily="34" charset="0"/>
                  <a:ea typeface="Arial Unicode MS" pitchFamily="34" charset="-128"/>
                </a:rPr>
                <a:t>10 cm</a:t>
              </a:r>
            </a:p>
          </p:txBody>
        </p:sp>
        <p:sp>
          <p:nvSpPr>
            <p:cNvPr id="29747" name="Rectangle 29"/>
            <p:cNvSpPr>
              <a:spLocks noChangeArrowheads="1"/>
            </p:cNvSpPr>
            <p:nvPr/>
          </p:nvSpPr>
          <p:spPr bwMode="auto">
            <a:xfrm>
              <a:off x="884" y="2432"/>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ap="sq" cmpd="dbl" algn="ctr">
                  <a:solidFill>
                    <a:srgbClr val="000000"/>
                  </a:solidFill>
                  <a:miter lim="800000"/>
                  <a:headEnd/>
                  <a:tailEnd/>
                </a14:hiddenLine>
              </a:ext>
            </a:extLst>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400" b="1">
                  <a:solidFill>
                    <a:srgbClr val="333300"/>
                  </a:solidFill>
                  <a:latin typeface="Trebuchet MS" panose="020B0603020202020204" pitchFamily="34" charset="0"/>
                  <a:ea typeface="Arial Unicode MS" pitchFamily="34" charset="-128"/>
                </a:rPr>
                <a:t>20 cm</a:t>
              </a:r>
            </a:p>
          </p:txBody>
        </p:sp>
        <p:sp>
          <p:nvSpPr>
            <p:cNvPr id="29748" name="Rectangle 30"/>
            <p:cNvSpPr>
              <a:spLocks noChangeArrowheads="1"/>
            </p:cNvSpPr>
            <p:nvPr/>
          </p:nvSpPr>
          <p:spPr bwMode="auto">
            <a:xfrm>
              <a:off x="1655" y="1752"/>
              <a:ext cx="499" cy="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ap="sq" cmpd="dbl" algn="ctr">
                  <a:solidFill>
                    <a:srgbClr val="000000"/>
                  </a:solidFill>
                  <a:miter lim="800000"/>
                  <a:headEnd/>
                  <a:tailEnd/>
                </a14:hiddenLine>
              </a:ext>
            </a:extLst>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400" b="1">
                  <a:solidFill>
                    <a:srgbClr val="333300"/>
                  </a:solidFill>
                  <a:latin typeface="Trebuchet MS" panose="020B0603020202020204" pitchFamily="34" charset="0"/>
                  <a:ea typeface="Arial Unicode MS" pitchFamily="34" charset="-128"/>
                </a:rPr>
                <a:t>30 cm</a:t>
              </a:r>
            </a:p>
          </p:txBody>
        </p:sp>
        <p:sp>
          <p:nvSpPr>
            <p:cNvPr id="29749" name="Line 31"/>
            <p:cNvSpPr>
              <a:spLocks noChangeShapeType="1"/>
            </p:cNvSpPr>
            <p:nvPr/>
          </p:nvSpPr>
          <p:spPr bwMode="auto">
            <a:xfrm>
              <a:off x="1927" y="1071"/>
              <a:ext cx="0" cy="140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50" name="Line 32"/>
            <p:cNvSpPr>
              <a:spLocks noChangeShapeType="1"/>
            </p:cNvSpPr>
            <p:nvPr/>
          </p:nvSpPr>
          <p:spPr bwMode="auto">
            <a:xfrm>
              <a:off x="1837" y="1071"/>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9751" name="Line 33"/>
            <p:cNvSpPr>
              <a:spLocks noChangeShapeType="1"/>
            </p:cNvSpPr>
            <p:nvPr/>
          </p:nvSpPr>
          <p:spPr bwMode="auto">
            <a:xfrm>
              <a:off x="1837" y="2478"/>
              <a:ext cx="181"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29699" name="Group 34"/>
          <p:cNvGrpSpPr>
            <a:grpSpLocks/>
          </p:cNvGrpSpPr>
          <p:nvPr/>
        </p:nvGrpSpPr>
        <p:grpSpPr bwMode="auto">
          <a:xfrm>
            <a:off x="5159375" y="1538289"/>
            <a:ext cx="2160588" cy="2600325"/>
            <a:chOff x="2154" y="1071"/>
            <a:chExt cx="1361" cy="1638"/>
          </a:xfrm>
        </p:grpSpPr>
        <p:sp>
          <p:nvSpPr>
            <p:cNvPr id="29714" name="Line 35"/>
            <p:cNvSpPr>
              <a:spLocks noChangeShapeType="1"/>
            </p:cNvSpPr>
            <p:nvPr/>
          </p:nvSpPr>
          <p:spPr bwMode="auto">
            <a:xfrm>
              <a:off x="2607" y="1071"/>
              <a:ext cx="454" cy="0"/>
            </a:xfrm>
            <a:prstGeom prst="line">
              <a:avLst/>
            </a:prstGeom>
            <a:noFill/>
            <a:ln w="9525" cap="sq">
              <a:solidFill>
                <a:srgbClr val="333333"/>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715" name="Line 36"/>
            <p:cNvSpPr>
              <a:spLocks noChangeShapeType="1"/>
            </p:cNvSpPr>
            <p:nvPr/>
          </p:nvSpPr>
          <p:spPr bwMode="auto">
            <a:xfrm flipH="1">
              <a:off x="2335" y="1071"/>
              <a:ext cx="273" cy="1315"/>
            </a:xfrm>
            <a:prstGeom prst="line">
              <a:avLst/>
            </a:prstGeom>
            <a:noFill/>
            <a:ln w="9525" cap="sq">
              <a:solidFill>
                <a:srgbClr val="333333"/>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716" name="Line 37"/>
            <p:cNvSpPr>
              <a:spLocks noChangeShapeType="1"/>
            </p:cNvSpPr>
            <p:nvPr/>
          </p:nvSpPr>
          <p:spPr bwMode="auto">
            <a:xfrm>
              <a:off x="3062" y="1071"/>
              <a:ext cx="272" cy="1315"/>
            </a:xfrm>
            <a:prstGeom prst="line">
              <a:avLst/>
            </a:prstGeom>
            <a:noFill/>
            <a:ln w="9525" cap="sq">
              <a:solidFill>
                <a:srgbClr val="333333"/>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717" name="Line 38"/>
            <p:cNvSpPr>
              <a:spLocks noChangeShapeType="1"/>
            </p:cNvSpPr>
            <p:nvPr/>
          </p:nvSpPr>
          <p:spPr bwMode="auto">
            <a:xfrm flipV="1">
              <a:off x="2154" y="2387"/>
              <a:ext cx="1361" cy="0"/>
            </a:xfrm>
            <a:prstGeom prst="line">
              <a:avLst/>
            </a:prstGeom>
            <a:noFill/>
            <a:ln w="38100" cap="sq" cmpd="dbl">
              <a:solidFill>
                <a:srgbClr val="333333"/>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718" name="Freeform 39" descr="75%"/>
            <p:cNvSpPr>
              <a:spLocks/>
            </p:cNvSpPr>
            <p:nvPr/>
          </p:nvSpPr>
          <p:spPr bwMode="auto">
            <a:xfrm>
              <a:off x="2200" y="1207"/>
              <a:ext cx="1315" cy="1180"/>
            </a:xfrm>
            <a:custGeom>
              <a:avLst/>
              <a:gdLst>
                <a:gd name="T0" fmla="*/ 0 w 1336"/>
                <a:gd name="T1" fmla="*/ 4432 h 1061"/>
                <a:gd name="T2" fmla="*/ 34 w 1336"/>
                <a:gd name="T3" fmla="*/ 3953 h 1061"/>
                <a:gd name="T4" fmla="*/ 46 w 1336"/>
                <a:gd name="T5" fmla="*/ 3795 h 1061"/>
                <a:gd name="T6" fmla="*/ 58 w 1336"/>
                <a:gd name="T7" fmla="*/ 3639 h 1061"/>
                <a:gd name="T8" fmla="*/ 87 w 1336"/>
                <a:gd name="T9" fmla="*/ 2303 h 1061"/>
                <a:gd name="T10" fmla="*/ 104 w 1336"/>
                <a:gd name="T11" fmla="*/ 1987 h 1061"/>
                <a:gd name="T12" fmla="*/ 137 w 1336"/>
                <a:gd name="T13" fmla="*/ 1460 h 1061"/>
                <a:gd name="T14" fmla="*/ 153 w 1336"/>
                <a:gd name="T15" fmla="*/ 1142 h 1061"/>
                <a:gd name="T16" fmla="*/ 211 w 1336"/>
                <a:gd name="T17" fmla="*/ 286 h 1061"/>
                <a:gd name="T18" fmla="*/ 318 w 1336"/>
                <a:gd name="T19" fmla="*/ 126 h 1061"/>
                <a:gd name="T20" fmla="*/ 452 w 1336"/>
                <a:gd name="T21" fmla="*/ 664 h 1061"/>
                <a:gd name="T22" fmla="*/ 462 w 1336"/>
                <a:gd name="T23" fmla="*/ 821 h 1061"/>
                <a:gd name="T24" fmla="*/ 491 w 1336"/>
                <a:gd name="T25" fmla="*/ 924 h 1061"/>
                <a:gd name="T26" fmla="*/ 529 w 1336"/>
                <a:gd name="T27" fmla="*/ 1410 h 1061"/>
                <a:gd name="T28" fmla="*/ 558 w 1336"/>
                <a:gd name="T29" fmla="*/ 1513 h 1061"/>
                <a:gd name="T30" fmla="*/ 635 w 1336"/>
                <a:gd name="T31" fmla="*/ 1940 h 1061"/>
                <a:gd name="T32" fmla="*/ 692 w 1336"/>
                <a:gd name="T33" fmla="*/ 2143 h 1061"/>
                <a:gd name="T34" fmla="*/ 759 w 1336"/>
                <a:gd name="T35" fmla="*/ 2999 h 1061"/>
                <a:gd name="T36" fmla="*/ 779 w 1336"/>
                <a:gd name="T37" fmla="*/ 3155 h 1061"/>
                <a:gd name="T38" fmla="*/ 866 w 1336"/>
                <a:gd name="T39" fmla="*/ 3478 h 1061"/>
                <a:gd name="T40" fmla="*/ 952 w 1336"/>
                <a:gd name="T41" fmla="*/ 3795 h 1061"/>
                <a:gd name="T42" fmla="*/ 1000 w 1336"/>
                <a:gd name="T43" fmla="*/ 4056 h 1061"/>
                <a:gd name="T44" fmla="*/ 1047 w 1336"/>
                <a:gd name="T45" fmla="*/ 4274 h 1061"/>
                <a:gd name="T46" fmla="*/ 1067 w 1336"/>
                <a:gd name="T47" fmla="*/ 4592 h 1061"/>
                <a:gd name="T48" fmla="*/ 1038 w 1336"/>
                <a:gd name="T49" fmla="*/ 4651 h 1061"/>
                <a:gd name="T50" fmla="*/ 1000 w 1336"/>
                <a:gd name="T51" fmla="*/ 4697 h 106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336"/>
                <a:gd name="T79" fmla="*/ 0 h 1061"/>
                <a:gd name="T80" fmla="*/ 1336 w 1336"/>
                <a:gd name="T81" fmla="*/ 1061 h 1061"/>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336" h="1061">
                  <a:moveTo>
                    <a:pt x="0" y="1001"/>
                  </a:moveTo>
                  <a:cubicBezTo>
                    <a:pt x="38" y="944"/>
                    <a:pt x="19" y="979"/>
                    <a:pt x="48" y="893"/>
                  </a:cubicBezTo>
                  <a:cubicBezTo>
                    <a:pt x="52" y="881"/>
                    <a:pt x="56" y="869"/>
                    <a:pt x="60" y="857"/>
                  </a:cubicBezTo>
                  <a:cubicBezTo>
                    <a:pt x="64" y="845"/>
                    <a:pt x="72" y="821"/>
                    <a:pt x="72" y="821"/>
                  </a:cubicBezTo>
                  <a:cubicBezTo>
                    <a:pt x="81" y="744"/>
                    <a:pt x="97" y="589"/>
                    <a:pt x="108" y="521"/>
                  </a:cubicBezTo>
                  <a:cubicBezTo>
                    <a:pt x="112" y="496"/>
                    <a:pt x="132" y="449"/>
                    <a:pt x="132" y="449"/>
                  </a:cubicBezTo>
                  <a:cubicBezTo>
                    <a:pt x="158" y="265"/>
                    <a:pt x="122" y="432"/>
                    <a:pt x="168" y="329"/>
                  </a:cubicBezTo>
                  <a:cubicBezTo>
                    <a:pt x="178" y="306"/>
                    <a:pt x="192" y="257"/>
                    <a:pt x="192" y="257"/>
                  </a:cubicBezTo>
                  <a:cubicBezTo>
                    <a:pt x="203" y="171"/>
                    <a:pt x="191" y="113"/>
                    <a:pt x="264" y="65"/>
                  </a:cubicBezTo>
                  <a:cubicBezTo>
                    <a:pt x="308" y="0"/>
                    <a:pt x="317" y="16"/>
                    <a:pt x="396" y="29"/>
                  </a:cubicBezTo>
                  <a:cubicBezTo>
                    <a:pt x="441" y="96"/>
                    <a:pt x="503" y="108"/>
                    <a:pt x="564" y="149"/>
                  </a:cubicBezTo>
                  <a:cubicBezTo>
                    <a:pt x="568" y="161"/>
                    <a:pt x="568" y="175"/>
                    <a:pt x="576" y="185"/>
                  </a:cubicBezTo>
                  <a:cubicBezTo>
                    <a:pt x="585" y="196"/>
                    <a:pt x="604" y="197"/>
                    <a:pt x="612" y="209"/>
                  </a:cubicBezTo>
                  <a:cubicBezTo>
                    <a:pt x="652" y="272"/>
                    <a:pt x="616" y="273"/>
                    <a:pt x="660" y="317"/>
                  </a:cubicBezTo>
                  <a:cubicBezTo>
                    <a:pt x="670" y="327"/>
                    <a:pt x="684" y="333"/>
                    <a:pt x="696" y="341"/>
                  </a:cubicBezTo>
                  <a:cubicBezTo>
                    <a:pt x="721" y="378"/>
                    <a:pt x="756" y="409"/>
                    <a:pt x="792" y="437"/>
                  </a:cubicBezTo>
                  <a:cubicBezTo>
                    <a:pt x="815" y="455"/>
                    <a:pt x="864" y="485"/>
                    <a:pt x="864" y="485"/>
                  </a:cubicBezTo>
                  <a:cubicBezTo>
                    <a:pt x="904" y="546"/>
                    <a:pt x="925" y="608"/>
                    <a:pt x="948" y="677"/>
                  </a:cubicBezTo>
                  <a:cubicBezTo>
                    <a:pt x="953" y="691"/>
                    <a:pt x="961" y="704"/>
                    <a:pt x="972" y="713"/>
                  </a:cubicBezTo>
                  <a:cubicBezTo>
                    <a:pt x="1005" y="741"/>
                    <a:pt x="1049" y="754"/>
                    <a:pt x="1080" y="785"/>
                  </a:cubicBezTo>
                  <a:cubicBezTo>
                    <a:pt x="1116" y="821"/>
                    <a:pt x="1140" y="841"/>
                    <a:pt x="1188" y="857"/>
                  </a:cubicBezTo>
                  <a:cubicBezTo>
                    <a:pt x="1252" y="953"/>
                    <a:pt x="1168" y="837"/>
                    <a:pt x="1248" y="917"/>
                  </a:cubicBezTo>
                  <a:cubicBezTo>
                    <a:pt x="1302" y="971"/>
                    <a:pt x="1238" y="942"/>
                    <a:pt x="1308" y="965"/>
                  </a:cubicBezTo>
                  <a:cubicBezTo>
                    <a:pt x="1316" y="989"/>
                    <a:pt x="1324" y="1013"/>
                    <a:pt x="1332" y="1037"/>
                  </a:cubicBezTo>
                  <a:cubicBezTo>
                    <a:pt x="1336" y="1049"/>
                    <a:pt x="1308" y="1046"/>
                    <a:pt x="1296" y="1049"/>
                  </a:cubicBezTo>
                  <a:cubicBezTo>
                    <a:pt x="1280" y="1054"/>
                    <a:pt x="1248" y="1061"/>
                    <a:pt x="1248" y="1061"/>
                  </a:cubicBezTo>
                </a:path>
              </a:pathLst>
            </a:custGeom>
            <a:pattFill prst="pct75">
              <a:fgClr>
                <a:srgbClr val="969696"/>
              </a:fgClr>
              <a:bgClr>
                <a:srgbClr val="000010"/>
              </a:bgClr>
            </a:pattFill>
            <a:ln w="41275" cap="sq">
              <a:solidFill>
                <a:srgbClr val="333333"/>
              </a:solidFill>
              <a:round/>
              <a:headEnd/>
              <a:tailEnd/>
            </a:ln>
          </p:spPr>
          <p:txBody>
            <a:bodyPr wrap="none" anchor="ctr"/>
            <a:lstStyle/>
            <a:p>
              <a:endParaRPr lang="en-US"/>
            </a:p>
          </p:txBody>
        </p:sp>
        <p:sp>
          <p:nvSpPr>
            <p:cNvPr id="29719" name="Text Box 40"/>
            <p:cNvSpPr txBox="1">
              <a:spLocks noChangeArrowheads="1"/>
            </p:cNvSpPr>
            <p:nvPr/>
          </p:nvSpPr>
          <p:spPr bwMode="auto">
            <a:xfrm>
              <a:off x="2608" y="1842"/>
              <a:ext cx="40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ap="sq" cmpd="dbl" algn="ctr">
                  <a:solidFill>
                    <a:srgbClr val="000000"/>
                  </a:solidFill>
                  <a:miter lim="800000"/>
                  <a:headEnd/>
                  <a:tailEnd/>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spcBef>
                  <a:spcPct val="50000"/>
                </a:spcBef>
              </a:pPr>
              <a:r>
                <a:rPr lang="en-US" altLang="en-US" sz="1800" b="1">
                  <a:solidFill>
                    <a:srgbClr val="FF0000"/>
                  </a:solidFill>
                  <a:latin typeface="Trebuchet MS" panose="020B0603020202020204" pitchFamily="34" charset="0"/>
                  <a:ea typeface="Arial Unicode MS" pitchFamily="34" charset="-128"/>
                </a:rPr>
                <a:t>B</a:t>
              </a:r>
            </a:p>
          </p:txBody>
        </p:sp>
        <p:sp>
          <p:nvSpPr>
            <p:cNvPr id="29720" name="Text Box 41"/>
            <p:cNvSpPr txBox="1">
              <a:spLocks noChangeArrowheads="1"/>
            </p:cNvSpPr>
            <p:nvPr/>
          </p:nvSpPr>
          <p:spPr bwMode="auto">
            <a:xfrm>
              <a:off x="2381" y="2478"/>
              <a:ext cx="952"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ap="sq" cmpd="dbl" algn="ctr">
                  <a:solidFill>
                    <a:srgbClr val="000000"/>
                  </a:solidFill>
                  <a:miter lim="800000"/>
                  <a:headEnd/>
                  <a:tailEnd/>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spcBef>
                  <a:spcPct val="50000"/>
                </a:spcBef>
              </a:pPr>
              <a:r>
                <a:rPr lang="en-US" altLang="en-US" sz="1800" b="1">
                  <a:solidFill>
                    <a:srgbClr val="1306C0"/>
                  </a:solidFill>
                  <a:latin typeface="Trebuchet MS" panose="020B0603020202020204" pitchFamily="34" charset="0"/>
                  <a:ea typeface="Arial Unicode MS" pitchFamily="34" charset="-128"/>
                </a:rPr>
                <a:t>Shear Slump</a:t>
              </a:r>
            </a:p>
          </p:txBody>
        </p:sp>
      </p:grpSp>
      <p:grpSp>
        <p:nvGrpSpPr>
          <p:cNvPr id="29700" name="Group 42"/>
          <p:cNvGrpSpPr>
            <a:grpSpLocks/>
          </p:cNvGrpSpPr>
          <p:nvPr/>
        </p:nvGrpSpPr>
        <p:grpSpPr bwMode="auto">
          <a:xfrm>
            <a:off x="7751763" y="1538289"/>
            <a:ext cx="2520950" cy="2600325"/>
            <a:chOff x="3923" y="1071"/>
            <a:chExt cx="1588" cy="1638"/>
          </a:xfrm>
        </p:grpSpPr>
        <p:sp>
          <p:nvSpPr>
            <p:cNvPr id="29707" name="Freeform 43" descr="75%"/>
            <p:cNvSpPr>
              <a:spLocks/>
            </p:cNvSpPr>
            <p:nvPr/>
          </p:nvSpPr>
          <p:spPr bwMode="auto">
            <a:xfrm>
              <a:off x="3923" y="2024"/>
              <a:ext cx="1588" cy="317"/>
            </a:xfrm>
            <a:custGeom>
              <a:avLst/>
              <a:gdLst>
                <a:gd name="T0" fmla="*/ 0 w 1800"/>
                <a:gd name="T1" fmla="*/ 12 h 408"/>
                <a:gd name="T2" fmla="*/ 17 w 1800"/>
                <a:gd name="T3" fmla="*/ 11 h 408"/>
                <a:gd name="T4" fmla="*/ 43 w 1800"/>
                <a:gd name="T5" fmla="*/ 9 h 408"/>
                <a:gd name="T6" fmla="*/ 49 w 1800"/>
                <a:gd name="T7" fmla="*/ 9 h 408"/>
                <a:gd name="T8" fmla="*/ 58 w 1800"/>
                <a:gd name="T9" fmla="*/ 5 h 408"/>
                <a:gd name="T10" fmla="*/ 81 w 1800"/>
                <a:gd name="T11" fmla="*/ 4 h 408"/>
                <a:gd name="T12" fmla="*/ 87 w 1800"/>
                <a:gd name="T13" fmla="*/ 3 h 408"/>
                <a:gd name="T14" fmla="*/ 91 w 1800"/>
                <a:gd name="T15" fmla="*/ 2 h 408"/>
                <a:gd name="T16" fmla="*/ 103 w 1800"/>
                <a:gd name="T17" fmla="*/ 2 h 408"/>
                <a:gd name="T18" fmla="*/ 122 w 1800"/>
                <a:gd name="T19" fmla="*/ 0 h 408"/>
                <a:gd name="T20" fmla="*/ 149 w 1800"/>
                <a:gd name="T21" fmla="*/ 2 h 408"/>
                <a:gd name="T22" fmla="*/ 170 w 1800"/>
                <a:gd name="T23" fmla="*/ 2 h 408"/>
                <a:gd name="T24" fmla="*/ 188 w 1800"/>
                <a:gd name="T25" fmla="*/ 2 h 408"/>
                <a:gd name="T26" fmla="*/ 206 w 1800"/>
                <a:gd name="T27" fmla="*/ 3 h 408"/>
                <a:gd name="T28" fmla="*/ 236 w 1800"/>
                <a:gd name="T29" fmla="*/ 5 h 408"/>
                <a:gd name="T30" fmla="*/ 281 w 1800"/>
                <a:gd name="T31" fmla="*/ 9 h 408"/>
                <a:gd name="T32" fmla="*/ 284 w 1800"/>
                <a:gd name="T33" fmla="*/ 9 h 408"/>
                <a:gd name="T34" fmla="*/ 290 w 1800"/>
                <a:gd name="T35" fmla="*/ 9 h 408"/>
                <a:gd name="T36" fmla="*/ 311 w 1800"/>
                <a:gd name="T37" fmla="*/ 12 h 40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800"/>
                <a:gd name="T58" fmla="*/ 0 h 408"/>
                <a:gd name="T59" fmla="*/ 1800 w 1800"/>
                <a:gd name="T60" fmla="*/ 408 h 40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800" h="408">
                  <a:moveTo>
                    <a:pt x="0" y="408"/>
                  </a:moveTo>
                  <a:cubicBezTo>
                    <a:pt x="60" y="388"/>
                    <a:pt x="36" y="368"/>
                    <a:pt x="96" y="348"/>
                  </a:cubicBezTo>
                  <a:cubicBezTo>
                    <a:pt x="137" y="286"/>
                    <a:pt x="173" y="298"/>
                    <a:pt x="252" y="288"/>
                  </a:cubicBezTo>
                  <a:cubicBezTo>
                    <a:pt x="264" y="284"/>
                    <a:pt x="281" y="286"/>
                    <a:pt x="288" y="276"/>
                  </a:cubicBezTo>
                  <a:cubicBezTo>
                    <a:pt x="347" y="193"/>
                    <a:pt x="280" y="224"/>
                    <a:pt x="336" y="168"/>
                  </a:cubicBezTo>
                  <a:cubicBezTo>
                    <a:pt x="375" y="129"/>
                    <a:pt x="411" y="139"/>
                    <a:pt x="468" y="132"/>
                  </a:cubicBezTo>
                  <a:cubicBezTo>
                    <a:pt x="480" y="128"/>
                    <a:pt x="494" y="128"/>
                    <a:pt x="504" y="120"/>
                  </a:cubicBezTo>
                  <a:cubicBezTo>
                    <a:pt x="515" y="111"/>
                    <a:pt x="516" y="92"/>
                    <a:pt x="528" y="84"/>
                  </a:cubicBezTo>
                  <a:cubicBezTo>
                    <a:pt x="549" y="71"/>
                    <a:pt x="579" y="74"/>
                    <a:pt x="600" y="60"/>
                  </a:cubicBezTo>
                  <a:cubicBezTo>
                    <a:pt x="636" y="36"/>
                    <a:pt x="672" y="24"/>
                    <a:pt x="708" y="0"/>
                  </a:cubicBezTo>
                  <a:cubicBezTo>
                    <a:pt x="760" y="4"/>
                    <a:pt x="812" y="6"/>
                    <a:pt x="864" y="12"/>
                  </a:cubicBezTo>
                  <a:cubicBezTo>
                    <a:pt x="904" y="17"/>
                    <a:pt x="944" y="41"/>
                    <a:pt x="984" y="48"/>
                  </a:cubicBezTo>
                  <a:cubicBezTo>
                    <a:pt x="1016" y="54"/>
                    <a:pt x="1048" y="56"/>
                    <a:pt x="1080" y="60"/>
                  </a:cubicBezTo>
                  <a:cubicBezTo>
                    <a:pt x="1143" y="81"/>
                    <a:pt x="1105" y="65"/>
                    <a:pt x="1188" y="120"/>
                  </a:cubicBezTo>
                  <a:cubicBezTo>
                    <a:pt x="1230" y="148"/>
                    <a:pt x="1320" y="158"/>
                    <a:pt x="1368" y="168"/>
                  </a:cubicBezTo>
                  <a:cubicBezTo>
                    <a:pt x="1446" y="220"/>
                    <a:pt x="1542" y="224"/>
                    <a:pt x="1620" y="276"/>
                  </a:cubicBezTo>
                  <a:cubicBezTo>
                    <a:pt x="1628" y="288"/>
                    <a:pt x="1633" y="303"/>
                    <a:pt x="1644" y="312"/>
                  </a:cubicBezTo>
                  <a:cubicBezTo>
                    <a:pt x="1654" y="320"/>
                    <a:pt x="1669" y="318"/>
                    <a:pt x="1680" y="324"/>
                  </a:cubicBezTo>
                  <a:cubicBezTo>
                    <a:pt x="1718" y="343"/>
                    <a:pt x="1771" y="367"/>
                    <a:pt x="1800" y="396"/>
                  </a:cubicBezTo>
                </a:path>
              </a:pathLst>
            </a:custGeom>
            <a:pattFill prst="pct75">
              <a:fgClr>
                <a:srgbClr val="808080">
                  <a:alpha val="56078"/>
                </a:srgbClr>
              </a:fgClr>
              <a:bgClr>
                <a:srgbClr val="000010">
                  <a:alpha val="56078"/>
                </a:srgbClr>
              </a:bgClr>
            </a:pattFill>
            <a:ln w="38100" cap="sq">
              <a:solidFill>
                <a:srgbClr val="333333"/>
              </a:solidFill>
              <a:round/>
              <a:headEnd/>
              <a:tailEnd/>
            </a:ln>
          </p:spPr>
          <p:txBody>
            <a:bodyPr wrap="none" anchor="ctr"/>
            <a:lstStyle/>
            <a:p>
              <a:endParaRPr lang="en-US"/>
            </a:p>
          </p:txBody>
        </p:sp>
        <p:sp>
          <p:nvSpPr>
            <p:cNvPr id="29708" name="Line 44"/>
            <p:cNvSpPr>
              <a:spLocks noChangeShapeType="1"/>
            </p:cNvSpPr>
            <p:nvPr/>
          </p:nvSpPr>
          <p:spPr bwMode="auto">
            <a:xfrm>
              <a:off x="4513" y="1071"/>
              <a:ext cx="454" cy="0"/>
            </a:xfrm>
            <a:prstGeom prst="line">
              <a:avLst/>
            </a:prstGeom>
            <a:noFill/>
            <a:ln w="9525" cap="sq">
              <a:solidFill>
                <a:srgbClr val="333333"/>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709" name="Line 45"/>
            <p:cNvSpPr>
              <a:spLocks noChangeShapeType="1"/>
            </p:cNvSpPr>
            <p:nvPr/>
          </p:nvSpPr>
          <p:spPr bwMode="auto">
            <a:xfrm flipH="1">
              <a:off x="4241" y="1071"/>
              <a:ext cx="273" cy="1315"/>
            </a:xfrm>
            <a:prstGeom prst="line">
              <a:avLst/>
            </a:prstGeom>
            <a:noFill/>
            <a:ln w="9525" cap="sq">
              <a:solidFill>
                <a:srgbClr val="333333"/>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710" name="Line 46"/>
            <p:cNvSpPr>
              <a:spLocks noChangeShapeType="1"/>
            </p:cNvSpPr>
            <p:nvPr/>
          </p:nvSpPr>
          <p:spPr bwMode="auto">
            <a:xfrm>
              <a:off x="4967" y="1071"/>
              <a:ext cx="272" cy="1315"/>
            </a:xfrm>
            <a:prstGeom prst="line">
              <a:avLst/>
            </a:prstGeom>
            <a:noFill/>
            <a:ln w="9525" cap="sq">
              <a:solidFill>
                <a:srgbClr val="333333"/>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711" name="Line 47"/>
            <p:cNvSpPr>
              <a:spLocks noChangeShapeType="1"/>
            </p:cNvSpPr>
            <p:nvPr/>
          </p:nvSpPr>
          <p:spPr bwMode="auto">
            <a:xfrm>
              <a:off x="3923" y="2387"/>
              <a:ext cx="1588" cy="0"/>
            </a:xfrm>
            <a:prstGeom prst="line">
              <a:avLst/>
            </a:prstGeom>
            <a:noFill/>
            <a:ln w="38100" cap="sq" cmpd="dbl">
              <a:solidFill>
                <a:srgbClr val="333333"/>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9712" name="Text Box 48"/>
            <p:cNvSpPr txBox="1">
              <a:spLocks noChangeArrowheads="1"/>
            </p:cNvSpPr>
            <p:nvPr/>
          </p:nvSpPr>
          <p:spPr bwMode="auto">
            <a:xfrm>
              <a:off x="4514" y="1525"/>
              <a:ext cx="40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ap="sq" cmpd="dbl" algn="ctr">
                  <a:solidFill>
                    <a:srgbClr val="000000"/>
                  </a:solidFill>
                  <a:miter lim="800000"/>
                  <a:headEnd/>
                  <a:tailEnd/>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spcBef>
                  <a:spcPct val="50000"/>
                </a:spcBef>
              </a:pPr>
              <a:r>
                <a:rPr lang="en-US" altLang="en-US" sz="1800" b="1">
                  <a:solidFill>
                    <a:srgbClr val="FF0000"/>
                  </a:solidFill>
                  <a:latin typeface="Trebuchet MS" panose="020B0603020202020204" pitchFamily="34" charset="0"/>
                  <a:ea typeface="Arial Unicode MS" pitchFamily="34" charset="-128"/>
                </a:rPr>
                <a:t>C</a:t>
              </a:r>
            </a:p>
          </p:txBody>
        </p:sp>
        <p:sp>
          <p:nvSpPr>
            <p:cNvPr id="29713" name="Text Box 49"/>
            <p:cNvSpPr txBox="1">
              <a:spLocks noChangeArrowheads="1"/>
            </p:cNvSpPr>
            <p:nvPr/>
          </p:nvSpPr>
          <p:spPr bwMode="auto">
            <a:xfrm>
              <a:off x="4151" y="2478"/>
              <a:ext cx="127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ap="sq" cmpd="dbl" algn="ctr">
                  <a:solidFill>
                    <a:srgbClr val="000000"/>
                  </a:solidFill>
                  <a:miter lim="800000"/>
                  <a:headEnd/>
                  <a:tailEnd/>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spcBef>
                  <a:spcPct val="50000"/>
                </a:spcBef>
              </a:pPr>
              <a:r>
                <a:rPr lang="en-US" altLang="en-US" sz="1800" b="1">
                  <a:solidFill>
                    <a:srgbClr val="1306C0"/>
                  </a:solidFill>
                  <a:latin typeface="Trebuchet MS" panose="020B0603020202020204" pitchFamily="34" charset="0"/>
                  <a:ea typeface="Arial Unicode MS" pitchFamily="34" charset="-128"/>
                </a:rPr>
                <a:t>Collapse Slump</a:t>
              </a:r>
            </a:p>
          </p:txBody>
        </p:sp>
      </p:grpSp>
      <p:sp>
        <p:nvSpPr>
          <p:cNvPr id="29701" name="AutoShape 50"/>
          <p:cNvSpPr>
            <a:spLocks noChangeArrowheads="1"/>
          </p:cNvSpPr>
          <p:nvPr/>
        </p:nvSpPr>
        <p:spPr bwMode="auto">
          <a:xfrm>
            <a:off x="3143251" y="4284663"/>
            <a:ext cx="360363" cy="792162"/>
          </a:xfrm>
          <a:prstGeom prst="downArrow">
            <a:avLst>
              <a:gd name="adj1" fmla="val 50000"/>
              <a:gd name="adj2" fmla="val 54956"/>
            </a:avLst>
          </a:prstGeom>
          <a:solidFill>
            <a:srgbClr val="FF0000"/>
          </a:solidFill>
          <a:ln w="12700" cap="sq" algn="ctr">
            <a:solidFill>
              <a:srgbClr val="333333"/>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29702" name="AutoShape 51"/>
          <p:cNvSpPr>
            <a:spLocks noChangeArrowheads="1"/>
          </p:cNvSpPr>
          <p:nvPr/>
        </p:nvSpPr>
        <p:spPr bwMode="auto">
          <a:xfrm>
            <a:off x="6022976" y="4238626"/>
            <a:ext cx="360363" cy="792163"/>
          </a:xfrm>
          <a:prstGeom prst="downArrow">
            <a:avLst>
              <a:gd name="adj1" fmla="val 50000"/>
              <a:gd name="adj2" fmla="val 54956"/>
            </a:avLst>
          </a:prstGeom>
          <a:solidFill>
            <a:srgbClr val="FF0000"/>
          </a:solidFill>
          <a:ln w="12700" cap="sq" algn="ctr">
            <a:solidFill>
              <a:srgbClr val="333333"/>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29703" name="AutoShape 52"/>
          <p:cNvSpPr>
            <a:spLocks noChangeArrowheads="1"/>
          </p:cNvSpPr>
          <p:nvPr/>
        </p:nvSpPr>
        <p:spPr bwMode="auto">
          <a:xfrm>
            <a:off x="8904288" y="4194176"/>
            <a:ext cx="360362" cy="792163"/>
          </a:xfrm>
          <a:prstGeom prst="downArrow">
            <a:avLst>
              <a:gd name="adj1" fmla="val 50000"/>
              <a:gd name="adj2" fmla="val 54956"/>
            </a:avLst>
          </a:prstGeom>
          <a:solidFill>
            <a:srgbClr val="FF0000"/>
          </a:solidFill>
          <a:ln w="12700" cap="sq" algn="ctr">
            <a:solidFill>
              <a:srgbClr val="333333"/>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29704" name="Text Box 53"/>
          <p:cNvSpPr txBox="1">
            <a:spLocks noChangeArrowheads="1"/>
          </p:cNvSpPr>
          <p:nvPr/>
        </p:nvSpPr>
        <p:spPr bwMode="auto">
          <a:xfrm>
            <a:off x="2351089" y="5319713"/>
            <a:ext cx="1944687"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ap="sq" cmpd="dbl" algn="ctr">
                <a:solidFill>
                  <a:srgbClr val="000000"/>
                </a:solidFill>
                <a:miter lim="800000"/>
                <a:headEnd/>
                <a:tailEnd/>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spcBef>
                <a:spcPct val="50000"/>
              </a:spcBef>
            </a:pPr>
            <a:r>
              <a:rPr lang="en-US" altLang="en-US" sz="1800">
                <a:solidFill>
                  <a:srgbClr val="000010"/>
                </a:solidFill>
                <a:latin typeface="Trebuchet MS" panose="020B0603020202020204" pitchFamily="34" charset="0"/>
                <a:ea typeface="Arial Unicode MS" pitchFamily="34" charset="-128"/>
              </a:rPr>
              <a:t>Beton kohesif/ homogen</a:t>
            </a:r>
          </a:p>
        </p:txBody>
      </p:sp>
      <p:sp>
        <p:nvSpPr>
          <p:cNvPr id="29705" name="Text Box 54"/>
          <p:cNvSpPr txBox="1">
            <a:spLocks noChangeArrowheads="1"/>
          </p:cNvSpPr>
          <p:nvPr/>
        </p:nvSpPr>
        <p:spPr bwMode="auto">
          <a:xfrm>
            <a:off x="4835526" y="5273675"/>
            <a:ext cx="2735263" cy="915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ap="sq" cmpd="dbl" algn="ctr">
                <a:solidFill>
                  <a:srgbClr val="000000"/>
                </a:solidFill>
                <a:miter lim="800000"/>
                <a:headEnd/>
                <a:tailEnd/>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spcBef>
                <a:spcPct val="50000"/>
              </a:spcBef>
            </a:pPr>
            <a:r>
              <a:rPr lang="en-US" altLang="en-US" sz="1800">
                <a:solidFill>
                  <a:srgbClr val="000010"/>
                </a:solidFill>
                <a:latin typeface="Trebuchet MS" panose="020B0603020202020204" pitchFamily="34" charset="0"/>
                <a:ea typeface="Arial Unicode MS" pitchFamily="34" charset="-128"/>
              </a:rPr>
              <a:t>Kurang Kohesif, beton kasar sehingga terjadi segragasi</a:t>
            </a:r>
          </a:p>
        </p:txBody>
      </p:sp>
      <p:sp>
        <p:nvSpPr>
          <p:cNvPr id="29706" name="Text Box 55"/>
          <p:cNvSpPr txBox="1">
            <a:spLocks noChangeArrowheads="1"/>
          </p:cNvSpPr>
          <p:nvPr/>
        </p:nvSpPr>
        <p:spPr bwMode="auto">
          <a:xfrm>
            <a:off x="8112125" y="5308600"/>
            <a:ext cx="1944688"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cap="sq" cmpd="dbl" algn="ctr">
                <a:solidFill>
                  <a:srgbClr val="000000"/>
                </a:solidFill>
                <a:miter lim="800000"/>
                <a:headEnd/>
                <a:tailEnd/>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spcBef>
                <a:spcPct val="50000"/>
              </a:spcBef>
            </a:pPr>
            <a:r>
              <a:rPr lang="en-US" altLang="en-US" sz="1800">
                <a:solidFill>
                  <a:srgbClr val="000010"/>
                </a:solidFill>
                <a:latin typeface="Trebuchet MS" panose="020B0603020202020204" pitchFamily="34" charset="0"/>
                <a:ea typeface="Arial Unicode MS" pitchFamily="34" charset="-128"/>
              </a:rPr>
              <a:t>Beton terlalu basah/encer</a:t>
            </a:r>
          </a:p>
        </p:txBody>
      </p:sp>
    </p:spTree>
    <p:extLst>
      <p:ext uri="{BB962C8B-B14F-4D97-AF65-F5344CB8AC3E}">
        <p14:creationId xmlns:p14="http://schemas.microsoft.com/office/powerpoint/2010/main" val="16959455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1703388" y="1339851"/>
            <a:ext cx="8642350" cy="4537075"/>
          </a:xfrm>
          <a:prstGeom prst="rect">
            <a:avLst/>
          </a:prstGeom>
          <a:noFill/>
          <a:ln/>
          <a:extLst/>
        </p:spPr>
        <p:txBody>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gn="just">
              <a:lnSpc>
                <a:spcPct val="90000"/>
              </a:lnSpc>
              <a:buClr>
                <a:srgbClr val="000010"/>
              </a:buClr>
              <a:buSzPct val="110000"/>
              <a:defRPr/>
            </a:pPr>
            <a:r>
              <a:rPr lang="en-US" sz="2000" kern="0" dirty="0" err="1">
                <a:solidFill>
                  <a:srgbClr val="FF0000"/>
                </a:solidFill>
                <a:latin typeface="Trebuchet MS" pitchFamily="34" charset="0"/>
              </a:rPr>
              <a:t>Faktor</a:t>
            </a:r>
            <a:r>
              <a:rPr lang="en-US" sz="2000" kern="0" dirty="0">
                <a:solidFill>
                  <a:srgbClr val="FF0000"/>
                </a:solidFill>
                <a:latin typeface="Trebuchet MS" pitchFamily="34" charset="0"/>
              </a:rPr>
              <a:t> Air Semen (FAS)</a:t>
            </a:r>
          </a:p>
          <a:p>
            <a:pPr algn="just">
              <a:lnSpc>
                <a:spcPct val="95000"/>
              </a:lnSpc>
              <a:buFontTx/>
              <a:buNone/>
              <a:defRPr/>
            </a:pPr>
            <a:r>
              <a:rPr lang="en-US" sz="2000" kern="0" dirty="0">
                <a:solidFill>
                  <a:srgbClr val="808080"/>
                </a:solidFill>
                <a:latin typeface="Trebuchet MS" pitchFamily="34" charset="0"/>
              </a:rPr>
              <a:t>	</a:t>
            </a:r>
            <a:r>
              <a:rPr lang="en-US" sz="2000" kern="0" dirty="0" err="1">
                <a:solidFill>
                  <a:srgbClr val="0000FF"/>
                </a:solidFill>
                <a:latin typeface="Trebuchet MS" pitchFamily="34" charset="0"/>
              </a:rPr>
              <a:t>Peningkatan</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jumlah</a:t>
            </a:r>
            <a:r>
              <a:rPr lang="en-US" sz="2000" kern="0" dirty="0">
                <a:solidFill>
                  <a:srgbClr val="0000FF"/>
                </a:solidFill>
                <a:latin typeface="Trebuchet MS" pitchFamily="34" charset="0"/>
              </a:rPr>
              <a:t> air </a:t>
            </a:r>
            <a:r>
              <a:rPr lang="en-US" sz="2000" kern="0" dirty="0" err="1">
                <a:solidFill>
                  <a:srgbClr val="0000FF"/>
                </a:solidFill>
                <a:latin typeface="Trebuchet MS" pitchFamily="34" charset="0"/>
              </a:rPr>
              <a:t>akan</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meningkatkan</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kemudahan</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dlm</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pengerjaan</a:t>
            </a:r>
            <a:r>
              <a:rPr lang="en-US" sz="2000" kern="0" dirty="0">
                <a:solidFill>
                  <a:srgbClr val="0000FF"/>
                </a:solidFill>
                <a:latin typeface="Trebuchet MS" pitchFamily="34" charset="0"/>
              </a:rPr>
              <a:t> &amp; </a:t>
            </a:r>
            <a:r>
              <a:rPr lang="en-US" sz="2000" kern="0" dirty="0" err="1">
                <a:solidFill>
                  <a:srgbClr val="0000FF"/>
                </a:solidFill>
                <a:latin typeface="Trebuchet MS" pitchFamily="34" charset="0"/>
              </a:rPr>
              <a:t>pemadatan</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tapi</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hal</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ini</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akan</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mereduksi</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kekuatan</a:t>
            </a:r>
            <a:r>
              <a:rPr lang="en-US" sz="2000" kern="0" dirty="0">
                <a:solidFill>
                  <a:srgbClr val="0000FF"/>
                </a:solidFill>
                <a:latin typeface="Trebuchet MS" pitchFamily="34" charset="0"/>
              </a:rPr>
              <a:t> &amp; </a:t>
            </a:r>
            <a:r>
              <a:rPr lang="en-US" sz="2000" kern="0" dirty="0" err="1">
                <a:solidFill>
                  <a:srgbClr val="0000FF"/>
                </a:solidFill>
                <a:latin typeface="Trebuchet MS" pitchFamily="34" charset="0"/>
              </a:rPr>
              <a:t>menimbulkan</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segragasi</a:t>
            </a:r>
            <a:r>
              <a:rPr lang="en-US" sz="2000" kern="0" dirty="0">
                <a:solidFill>
                  <a:srgbClr val="0000FF"/>
                </a:solidFill>
                <a:latin typeface="Trebuchet MS" pitchFamily="34" charset="0"/>
              </a:rPr>
              <a:t> &amp; bleeding. Air </a:t>
            </a:r>
            <a:r>
              <a:rPr lang="en-US" sz="2000" kern="0" dirty="0" err="1">
                <a:solidFill>
                  <a:srgbClr val="0000FF"/>
                </a:solidFill>
                <a:latin typeface="Trebuchet MS" pitchFamily="34" charset="0"/>
              </a:rPr>
              <a:t>haruslah</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cukup</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terserap</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pada</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permukaan</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partikel</a:t>
            </a:r>
            <a:r>
              <a:rPr lang="en-US" sz="2000" kern="0" dirty="0">
                <a:solidFill>
                  <a:srgbClr val="0000FF"/>
                </a:solidFill>
                <a:latin typeface="Trebuchet MS" pitchFamily="34" charset="0"/>
              </a:rPr>
              <a:t> &amp; </a:t>
            </a:r>
            <a:r>
              <a:rPr lang="en-US" sz="2000" kern="0" dirty="0" err="1">
                <a:solidFill>
                  <a:srgbClr val="0000FF"/>
                </a:solidFill>
                <a:latin typeface="Trebuchet MS" pitchFamily="34" charset="0"/>
              </a:rPr>
              <a:t>akan</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mengisi</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ruang</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antar</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partikel</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Partikel</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halus</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akan</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membuat</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beton</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mencapai</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plastisitas</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Jadi</a:t>
            </a:r>
            <a:r>
              <a:rPr lang="en-US" sz="2000" kern="0" dirty="0">
                <a:solidFill>
                  <a:srgbClr val="0000FF"/>
                </a:solidFill>
                <a:latin typeface="Trebuchet MS" pitchFamily="34" charset="0"/>
              </a:rPr>
              <a:t> FAS </a:t>
            </a:r>
            <a:r>
              <a:rPr lang="en-US" sz="2000" kern="0" dirty="0" err="1">
                <a:solidFill>
                  <a:srgbClr val="0000FF"/>
                </a:solidFill>
                <a:latin typeface="Trebuchet MS" pitchFamily="34" charset="0"/>
              </a:rPr>
              <a:t>erat</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kaitannya</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dgn</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gradasi</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aggregat</a:t>
            </a:r>
            <a:r>
              <a:rPr lang="en-US" sz="2000" kern="0" dirty="0">
                <a:solidFill>
                  <a:srgbClr val="0000FF"/>
                </a:solidFill>
                <a:latin typeface="Trebuchet MS" pitchFamily="34" charset="0"/>
              </a:rPr>
              <a:t>.</a:t>
            </a:r>
          </a:p>
          <a:p>
            <a:pPr algn="just">
              <a:lnSpc>
                <a:spcPct val="95000"/>
              </a:lnSpc>
              <a:buFontTx/>
              <a:buNone/>
              <a:defRPr/>
            </a:pPr>
            <a:endParaRPr lang="en-US" sz="2000" kern="0" dirty="0">
              <a:solidFill>
                <a:srgbClr val="0000FF"/>
              </a:solidFill>
              <a:latin typeface="Trebuchet MS" pitchFamily="34" charset="0"/>
            </a:endParaRPr>
          </a:p>
          <a:p>
            <a:pPr algn="just">
              <a:lnSpc>
                <a:spcPct val="90000"/>
              </a:lnSpc>
              <a:buClr>
                <a:srgbClr val="000010"/>
              </a:buClr>
              <a:buSzPct val="110000"/>
              <a:defRPr/>
            </a:pPr>
            <a:r>
              <a:rPr lang="en-US" sz="2000" kern="0" dirty="0" err="1">
                <a:solidFill>
                  <a:srgbClr val="FF0000"/>
                </a:solidFill>
                <a:latin typeface="Trebuchet MS" pitchFamily="34" charset="0"/>
              </a:rPr>
              <a:t>Proporsi</a:t>
            </a:r>
            <a:r>
              <a:rPr lang="en-US" sz="2000" kern="0" dirty="0">
                <a:solidFill>
                  <a:srgbClr val="FF0000"/>
                </a:solidFill>
                <a:latin typeface="Trebuchet MS" pitchFamily="34" charset="0"/>
              </a:rPr>
              <a:t> </a:t>
            </a:r>
            <a:r>
              <a:rPr lang="en-US" sz="2000" kern="0" dirty="0" err="1">
                <a:solidFill>
                  <a:srgbClr val="FF0000"/>
                </a:solidFill>
                <a:latin typeface="Trebuchet MS" pitchFamily="34" charset="0"/>
              </a:rPr>
              <a:t>Aggregat</a:t>
            </a:r>
            <a:endParaRPr lang="en-US" sz="2000" kern="0" dirty="0">
              <a:solidFill>
                <a:srgbClr val="FF0000"/>
              </a:solidFill>
              <a:latin typeface="Trebuchet MS" pitchFamily="34" charset="0"/>
            </a:endParaRPr>
          </a:p>
          <a:p>
            <a:pPr algn="just">
              <a:lnSpc>
                <a:spcPct val="90000"/>
              </a:lnSpc>
              <a:buFontTx/>
              <a:buNone/>
              <a:defRPr/>
            </a:pPr>
            <a:r>
              <a:rPr lang="en-US" sz="2000" kern="0" dirty="0">
                <a:solidFill>
                  <a:srgbClr val="808080"/>
                </a:solidFill>
                <a:latin typeface="Trebuchet MS" pitchFamily="34" charset="0"/>
              </a:rPr>
              <a:t>	</a:t>
            </a:r>
            <a:r>
              <a:rPr lang="en-US" sz="2000" kern="0" dirty="0" err="1">
                <a:solidFill>
                  <a:srgbClr val="0000FF"/>
                </a:solidFill>
                <a:latin typeface="Trebuchet MS" pitchFamily="34" charset="0"/>
              </a:rPr>
              <a:t>Faktor</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yg</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terpenting</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yaitu</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jumlah</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aggregat</a:t>
            </a:r>
            <a:r>
              <a:rPr lang="en-US" sz="2000" kern="0" dirty="0">
                <a:solidFill>
                  <a:srgbClr val="0000FF"/>
                </a:solidFill>
                <a:latin typeface="Trebuchet MS" pitchFamily="34" charset="0"/>
              </a:rPr>
              <a:t> &amp; </a:t>
            </a:r>
            <a:r>
              <a:rPr lang="en-US" sz="2000" kern="0" dirty="0" err="1">
                <a:solidFill>
                  <a:srgbClr val="0000FF"/>
                </a:solidFill>
                <a:latin typeface="Trebuchet MS" pitchFamily="34" charset="0"/>
              </a:rPr>
              <a:t>perbandingan</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proporsi</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agg</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Kasar</a:t>
            </a:r>
            <a:r>
              <a:rPr lang="en-US" sz="2000" kern="0" dirty="0">
                <a:solidFill>
                  <a:srgbClr val="0000FF"/>
                </a:solidFill>
                <a:latin typeface="Trebuchet MS" pitchFamily="34" charset="0"/>
              </a:rPr>
              <a:t> &amp; </a:t>
            </a:r>
            <a:r>
              <a:rPr lang="en-US" sz="2000" kern="0" dirty="0" err="1">
                <a:solidFill>
                  <a:srgbClr val="0000FF"/>
                </a:solidFill>
                <a:latin typeface="Trebuchet MS" pitchFamily="34" charset="0"/>
              </a:rPr>
              <a:t>agg</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Halus</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Untuk</a:t>
            </a:r>
            <a:r>
              <a:rPr lang="en-US" sz="2000" kern="0" dirty="0">
                <a:solidFill>
                  <a:srgbClr val="0000FF"/>
                </a:solidFill>
                <a:latin typeface="Trebuchet MS" pitchFamily="34" charset="0"/>
              </a:rPr>
              <a:t> FAS </a:t>
            </a:r>
            <a:r>
              <a:rPr lang="en-US" sz="2000" kern="0" dirty="0" err="1">
                <a:solidFill>
                  <a:srgbClr val="0000FF"/>
                </a:solidFill>
                <a:latin typeface="Trebuchet MS" pitchFamily="34" charset="0"/>
              </a:rPr>
              <a:t>konstan</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peningkatan</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aggregat</a:t>
            </a:r>
            <a:r>
              <a:rPr lang="en-US" sz="2000" kern="0" dirty="0">
                <a:solidFill>
                  <a:srgbClr val="0000FF"/>
                </a:solidFill>
                <a:latin typeface="Trebuchet MS" pitchFamily="34" charset="0"/>
              </a:rPr>
              <a:t>/semen </a:t>
            </a:r>
            <a:r>
              <a:rPr lang="en-US" sz="2000" kern="0" dirty="0" err="1">
                <a:solidFill>
                  <a:srgbClr val="0000FF"/>
                </a:solidFill>
                <a:latin typeface="Trebuchet MS" pitchFamily="34" charset="0"/>
              </a:rPr>
              <a:t>akan</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menurunkan</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workabilitas</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Kekurangan</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agg</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halus</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menyebabkan</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campuran</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jadi</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kasar</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terjadi</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segragasi</a:t>
            </a:r>
            <a:r>
              <a:rPr lang="en-US" sz="2000" kern="0" dirty="0">
                <a:solidFill>
                  <a:srgbClr val="0000FF"/>
                </a:solidFill>
                <a:latin typeface="Trebuchet MS" pitchFamily="34" charset="0"/>
              </a:rPr>
              <a:t> &amp; </a:t>
            </a:r>
            <a:r>
              <a:rPr lang="en-US" sz="2000" kern="0" dirty="0" err="1">
                <a:solidFill>
                  <a:srgbClr val="0000FF"/>
                </a:solidFill>
                <a:latin typeface="Trebuchet MS" pitchFamily="34" charset="0"/>
              </a:rPr>
              <a:t>sukar</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dikerjakan</a:t>
            </a:r>
            <a:r>
              <a:rPr lang="en-US" sz="2000" kern="0" dirty="0">
                <a:solidFill>
                  <a:srgbClr val="0000FF"/>
                </a:solidFill>
                <a:latin typeface="Trebuchet MS" pitchFamily="34" charset="0"/>
              </a:rPr>
              <a:t>. Serta </a:t>
            </a:r>
            <a:r>
              <a:rPr lang="en-US" sz="2000" kern="0" dirty="0" err="1">
                <a:solidFill>
                  <a:srgbClr val="0000FF"/>
                </a:solidFill>
                <a:latin typeface="Trebuchet MS" pitchFamily="34" charset="0"/>
              </a:rPr>
              <a:t>beton</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jadi</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tdk</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ekonomis</a:t>
            </a:r>
            <a:r>
              <a:rPr lang="en-US" sz="2000" kern="0" dirty="0">
                <a:solidFill>
                  <a:srgbClr val="0000FF"/>
                </a:solidFill>
                <a:latin typeface="Trebuchet MS" pitchFamily="34" charset="0"/>
              </a:rPr>
              <a:t>.</a:t>
            </a:r>
          </a:p>
        </p:txBody>
      </p:sp>
      <p:sp>
        <p:nvSpPr>
          <p:cNvPr id="5" name="Rectangle 2"/>
          <p:cNvSpPr txBox="1">
            <a:spLocks noChangeArrowheads="1"/>
          </p:cNvSpPr>
          <p:nvPr/>
        </p:nvSpPr>
        <p:spPr bwMode="auto">
          <a:xfrm>
            <a:off x="2405063" y="1"/>
            <a:ext cx="8056562" cy="625475"/>
          </a:xfrm>
          <a:prstGeom prst="rect">
            <a:avLst/>
          </a:prstGeom>
          <a:noFill/>
          <a:ln>
            <a:noFill/>
          </a:ln>
          <a:effectLst/>
          <a:extLst/>
        </p:spPr>
        <p:txBody>
          <a:bodyPr anchor="ctr"/>
          <a:lstStyle>
            <a:lvl1pPr algn="l" rtl="0" fontAlgn="base">
              <a:spcBef>
                <a:spcPct val="0"/>
              </a:spcBef>
              <a:spcAft>
                <a:spcPct val="0"/>
              </a:spcAft>
              <a:defRPr>
                <a:solidFill>
                  <a:schemeClr val="bg1"/>
                </a:solidFill>
                <a:latin typeface="+mj-lt"/>
                <a:ea typeface="+mj-ea"/>
                <a:cs typeface="+mj-cs"/>
              </a:defRPr>
            </a:lvl1pPr>
            <a:lvl2pPr algn="l" rtl="0" fontAlgn="base">
              <a:spcBef>
                <a:spcPct val="0"/>
              </a:spcBef>
              <a:spcAft>
                <a:spcPct val="0"/>
              </a:spcAft>
              <a:defRPr>
                <a:solidFill>
                  <a:schemeClr val="bg1"/>
                </a:solidFill>
                <a:latin typeface="Arial" charset="0"/>
              </a:defRPr>
            </a:lvl2pPr>
            <a:lvl3pPr algn="l" rtl="0" fontAlgn="base">
              <a:spcBef>
                <a:spcPct val="0"/>
              </a:spcBef>
              <a:spcAft>
                <a:spcPct val="0"/>
              </a:spcAft>
              <a:defRPr>
                <a:solidFill>
                  <a:schemeClr val="bg1"/>
                </a:solidFill>
                <a:latin typeface="Arial" charset="0"/>
              </a:defRPr>
            </a:lvl3pPr>
            <a:lvl4pPr algn="l" rtl="0" fontAlgn="base">
              <a:spcBef>
                <a:spcPct val="0"/>
              </a:spcBef>
              <a:spcAft>
                <a:spcPct val="0"/>
              </a:spcAft>
              <a:defRPr>
                <a:solidFill>
                  <a:schemeClr val="bg1"/>
                </a:solidFill>
                <a:latin typeface="Arial" charset="0"/>
              </a:defRPr>
            </a:lvl4pPr>
            <a:lvl5pPr algn="l" rtl="0" fontAlgn="base">
              <a:spcBef>
                <a:spcPct val="0"/>
              </a:spcBef>
              <a:spcAft>
                <a:spcPct val="0"/>
              </a:spcAft>
              <a:defRPr>
                <a:solidFill>
                  <a:schemeClr val="bg1"/>
                </a:solidFill>
                <a:latin typeface="Arial" charset="0"/>
              </a:defRPr>
            </a:lvl5pPr>
            <a:lvl6pPr marL="457200" algn="l" rtl="0" fontAlgn="base">
              <a:spcBef>
                <a:spcPct val="0"/>
              </a:spcBef>
              <a:spcAft>
                <a:spcPct val="0"/>
              </a:spcAft>
              <a:defRPr>
                <a:solidFill>
                  <a:schemeClr val="bg1"/>
                </a:solidFill>
                <a:latin typeface="Arial" charset="0"/>
              </a:defRPr>
            </a:lvl6pPr>
            <a:lvl7pPr marL="914400" algn="l" rtl="0" fontAlgn="base">
              <a:spcBef>
                <a:spcPct val="0"/>
              </a:spcBef>
              <a:spcAft>
                <a:spcPct val="0"/>
              </a:spcAft>
              <a:defRPr>
                <a:solidFill>
                  <a:schemeClr val="bg1"/>
                </a:solidFill>
                <a:latin typeface="Arial" charset="0"/>
              </a:defRPr>
            </a:lvl7pPr>
            <a:lvl8pPr marL="1371600" algn="l" rtl="0" fontAlgn="base">
              <a:spcBef>
                <a:spcPct val="0"/>
              </a:spcBef>
              <a:spcAft>
                <a:spcPct val="0"/>
              </a:spcAft>
              <a:defRPr>
                <a:solidFill>
                  <a:schemeClr val="bg1"/>
                </a:solidFill>
                <a:latin typeface="Arial" charset="0"/>
              </a:defRPr>
            </a:lvl8pPr>
            <a:lvl9pPr marL="1828800" algn="l" rtl="0" fontAlgn="base">
              <a:spcBef>
                <a:spcPct val="0"/>
              </a:spcBef>
              <a:spcAft>
                <a:spcPct val="0"/>
              </a:spcAft>
              <a:defRPr>
                <a:solidFill>
                  <a:schemeClr val="bg1"/>
                </a:solidFill>
                <a:latin typeface="Arial" charset="0"/>
              </a:defRPr>
            </a:lvl9pPr>
          </a:lstStyle>
          <a:p>
            <a:pPr algn="r">
              <a:defRPr/>
            </a:pPr>
            <a:r>
              <a:rPr lang="en-US" sz="2600" kern="0" dirty="0">
                <a:solidFill>
                  <a:schemeClr val="tx2"/>
                </a:solidFill>
                <a:latin typeface="Century Gothic" pitchFamily="34" charset="0"/>
              </a:rPr>
              <a:t>Faktor² yang </a:t>
            </a:r>
            <a:r>
              <a:rPr lang="en-US" sz="2600" kern="0" dirty="0" err="1">
                <a:solidFill>
                  <a:schemeClr val="tx2"/>
                </a:solidFill>
                <a:latin typeface="Century Gothic" pitchFamily="34" charset="0"/>
              </a:rPr>
              <a:t>Mempengaruhi</a:t>
            </a:r>
            <a:r>
              <a:rPr lang="en-US" sz="2600" kern="0" dirty="0">
                <a:solidFill>
                  <a:schemeClr val="tx2"/>
                </a:solidFill>
                <a:latin typeface="Century Gothic" pitchFamily="34" charset="0"/>
              </a:rPr>
              <a:t> </a:t>
            </a:r>
            <a:r>
              <a:rPr lang="en-US" sz="2600" kern="0" dirty="0" err="1">
                <a:solidFill>
                  <a:schemeClr val="tx2"/>
                </a:solidFill>
                <a:latin typeface="Century Gothic" pitchFamily="34" charset="0"/>
              </a:rPr>
              <a:t>Kelecakan</a:t>
            </a:r>
            <a:r>
              <a:rPr lang="en-US" sz="2600" kern="0" dirty="0">
                <a:solidFill>
                  <a:schemeClr val="tx2"/>
                </a:solidFill>
                <a:latin typeface="Century Gothic" pitchFamily="34" charset="0"/>
              </a:rPr>
              <a:t> :</a:t>
            </a:r>
          </a:p>
        </p:txBody>
      </p:sp>
    </p:spTree>
    <p:extLst>
      <p:ext uri="{BB962C8B-B14F-4D97-AF65-F5344CB8AC3E}">
        <p14:creationId xmlns:p14="http://schemas.microsoft.com/office/powerpoint/2010/main" val="177821889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1992313" y="1701801"/>
            <a:ext cx="8229600" cy="3959225"/>
          </a:xfrm>
          <a:prstGeom prst="rect">
            <a:avLst/>
          </a:prstGeom>
          <a:noFill/>
          <a:ln/>
          <a:extLst/>
        </p:spPr>
        <p:txBody>
          <a:bodyPr/>
          <a:lst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pPr>
              <a:lnSpc>
                <a:spcPct val="80000"/>
              </a:lnSpc>
              <a:buClr>
                <a:srgbClr val="000010"/>
              </a:buClr>
              <a:defRPr/>
            </a:pPr>
            <a:r>
              <a:rPr lang="en-US" sz="2000" kern="0" dirty="0">
                <a:solidFill>
                  <a:srgbClr val="FF0000"/>
                </a:solidFill>
                <a:latin typeface="Trebuchet MS" pitchFamily="34" charset="0"/>
              </a:rPr>
              <a:t>Sifat2 </a:t>
            </a:r>
            <a:r>
              <a:rPr lang="en-US" sz="2000" kern="0" dirty="0" err="1">
                <a:solidFill>
                  <a:srgbClr val="FF0000"/>
                </a:solidFill>
                <a:latin typeface="Trebuchet MS" pitchFamily="34" charset="0"/>
              </a:rPr>
              <a:t>Aggregat</a:t>
            </a:r>
            <a:endParaRPr lang="en-US" sz="2000" kern="0" dirty="0">
              <a:solidFill>
                <a:srgbClr val="FF0000"/>
              </a:solidFill>
              <a:latin typeface="Trebuchet MS" pitchFamily="34" charset="0"/>
            </a:endParaRPr>
          </a:p>
          <a:p>
            <a:pPr algn="just">
              <a:lnSpc>
                <a:spcPct val="90000"/>
              </a:lnSpc>
              <a:buClr>
                <a:srgbClr val="000010"/>
              </a:buClr>
              <a:buFontTx/>
              <a:buNone/>
              <a:defRPr/>
            </a:pPr>
            <a:r>
              <a:rPr lang="en-US" sz="2000" kern="0" dirty="0">
                <a:solidFill>
                  <a:srgbClr val="000000"/>
                </a:solidFill>
                <a:latin typeface="Trebuchet MS" pitchFamily="34" charset="0"/>
              </a:rPr>
              <a:t>	</a:t>
            </a:r>
            <a:r>
              <a:rPr lang="en-US" sz="2000" kern="0" dirty="0" err="1">
                <a:solidFill>
                  <a:srgbClr val="0000FF"/>
                </a:solidFill>
                <a:latin typeface="Trebuchet MS" pitchFamily="34" charset="0"/>
              </a:rPr>
              <a:t>Pasir</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yg</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berbeda</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akan</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memiliki</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kelakuan</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yg</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berbeda,krn</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terdapat</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perbedaan</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terhadap</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distribusi</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partikel</a:t>
            </a:r>
            <a:r>
              <a:rPr lang="en-US" sz="2000" kern="0" dirty="0">
                <a:solidFill>
                  <a:srgbClr val="0000FF"/>
                </a:solidFill>
                <a:latin typeface="Trebuchet MS" pitchFamily="34" charset="0"/>
              </a:rPr>
              <a:t>. </a:t>
            </a:r>
            <a:r>
              <a:rPr lang="en-US" sz="2000" i="1" kern="0" dirty="0" err="1">
                <a:solidFill>
                  <a:srgbClr val="0000FF"/>
                </a:solidFill>
                <a:latin typeface="Trebuchet MS" pitchFamily="34" charset="0"/>
              </a:rPr>
              <a:t>Bentuk</a:t>
            </a:r>
            <a:r>
              <a:rPr lang="en-US" sz="2000" i="1" kern="0" dirty="0">
                <a:solidFill>
                  <a:srgbClr val="0000FF"/>
                </a:solidFill>
                <a:latin typeface="Trebuchet MS" pitchFamily="34" charset="0"/>
              </a:rPr>
              <a:t> &amp; </a:t>
            </a:r>
            <a:r>
              <a:rPr lang="en-US" sz="2000" i="1" kern="0" dirty="0" err="1">
                <a:solidFill>
                  <a:srgbClr val="0000FF"/>
                </a:solidFill>
                <a:latin typeface="Trebuchet MS" pitchFamily="34" charset="0"/>
              </a:rPr>
              <a:t>textur</a:t>
            </a:r>
            <a:r>
              <a:rPr lang="en-US" sz="2000" i="1" kern="0" dirty="0">
                <a:solidFill>
                  <a:srgbClr val="0000FF"/>
                </a:solidFill>
                <a:latin typeface="Trebuchet MS" pitchFamily="34" charset="0"/>
              </a:rPr>
              <a:t>, </a:t>
            </a:r>
            <a:r>
              <a:rPr lang="en-US" sz="2000" i="1" kern="0" dirty="0" err="1">
                <a:solidFill>
                  <a:srgbClr val="0000FF"/>
                </a:solidFill>
                <a:latin typeface="Trebuchet MS" pitchFamily="34" charset="0"/>
              </a:rPr>
              <a:t>serta</a:t>
            </a:r>
            <a:r>
              <a:rPr lang="en-US" sz="2000" i="1" kern="0" dirty="0">
                <a:solidFill>
                  <a:srgbClr val="0000FF"/>
                </a:solidFill>
                <a:latin typeface="Trebuchet MS" pitchFamily="34" charset="0"/>
              </a:rPr>
              <a:t> </a:t>
            </a:r>
            <a:r>
              <a:rPr lang="en-US" sz="2000" i="1" kern="0" dirty="0" err="1">
                <a:solidFill>
                  <a:srgbClr val="0000FF"/>
                </a:solidFill>
                <a:latin typeface="Trebuchet MS" pitchFamily="34" charset="0"/>
              </a:rPr>
              <a:t>porositas</a:t>
            </a:r>
            <a:r>
              <a:rPr lang="en-US" sz="2000" i="1" kern="0" dirty="0">
                <a:solidFill>
                  <a:srgbClr val="0000FF"/>
                </a:solidFill>
                <a:latin typeface="Trebuchet MS" pitchFamily="34" charset="0"/>
              </a:rPr>
              <a:t> </a:t>
            </a:r>
            <a:r>
              <a:rPr lang="en-US" sz="2000" i="1" kern="0" dirty="0" err="1">
                <a:solidFill>
                  <a:srgbClr val="0000FF"/>
                </a:solidFill>
                <a:latin typeface="Trebuchet MS" pitchFamily="34" charset="0"/>
              </a:rPr>
              <a:t>dari</a:t>
            </a:r>
            <a:r>
              <a:rPr lang="en-US" sz="2000" i="1" kern="0" dirty="0">
                <a:solidFill>
                  <a:srgbClr val="0000FF"/>
                </a:solidFill>
                <a:latin typeface="Trebuchet MS" pitchFamily="34" charset="0"/>
              </a:rPr>
              <a:t> </a:t>
            </a:r>
            <a:r>
              <a:rPr lang="en-US" sz="2000" i="1" kern="0" dirty="0" err="1">
                <a:solidFill>
                  <a:srgbClr val="0000FF"/>
                </a:solidFill>
                <a:latin typeface="Trebuchet MS" pitchFamily="34" charset="0"/>
              </a:rPr>
              <a:t>agregat</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juga</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mempengaruhi</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workabilitas</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makin</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partikel</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mendekati</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bentuk</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speris</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maka</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makin</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mudah</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dikerjakan</a:t>
            </a:r>
            <a:r>
              <a:rPr lang="en-US" sz="2000" kern="0" dirty="0">
                <a:solidFill>
                  <a:srgbClr val="0000FF"/>
                </a:solidFill>
                <a:latin typeface="Trebuchet MS" pitchFamily="34" charset="0"/>
              </a:rPr>
              <a:t>.</a:t>
            </a:r>
          </a:p>
          <a:p>
            <a:pPr algn="just">
              <a:lnSpc>
                <a:spcPct val="80000"/>
              </a:lnSpc>
              <a:buClr>
                <a:srgbClr val="000010"/>
              </a:buClr>
              <a:buFontTx/>
              <a:buNone/>
              <a:defRPr/>
            </a:pPr>
            <a:endParaRPr lang="en-US" sz="2000" kern="0" dirty="0">
              <a:solidFill>
                <a:srgbClr val="0000FF"/>
              </a:solidFill>
              <a:latin typeface="Trebuchet MS" pitchFamily="34" charset="0"/>
            </a:endParaRPr>
          </a:p>
          <a:p>
            <a:pPr algn="just">
              <a:lnSpc>
                <a:spcPct val="80000"/>
              </a:lnSpc>
              <a:buClr>
                <a:srgbClr val="000010"/>
              </a:buClr>
              <a:buFontTx/>
              <a:buNone/>
              <a:defRPr/>
            </a:pPr>
            <a:endParaRPr lang="en-US" sz="2000" kern="0" dirty="0">
              <a:solidFill>
                <a:srgbClr val="0000FF"/>
              </a:solidFill>
              <a:latin typeface="Trebuchet MS" pitchFamily="34" charset="0"/>
            </a:endParaRPr>
          </a:p>
          <a:p>
            <a:pPr algn="just">
              <a:lnSpc>
                <a:spcPct val="80000"/>
              </a:lnSpc>
              <a:buClr>
                <a:srgbClr val="000010"/>
              </a:buClr>
              <a:defRPr/>
            </a:pPr>
            <a:r>
              <a:rPr lang="en-US" sz="2000" kern="0" dirty="0" err="1">
                <a:solidFill>
                  <a:srgbClr val="FF0000"/>
                </a:solidFill>
                <a:latin typeface="Trebuchet MS" pitchFamily="34" charset="0"/>
              </a:rPr>
              <a:t>Waktu</a:t>
            </a:r>
            <a:r>
              <a:rPr lang="en-US" sz="2000" kern="0" dirty="0">
                <a:solidFill>
                  <a:srgbClr val="FF0000"/>
                </a:solidFill>
                <a:latin typeface="Trebuchet MS" pitchFamily="34" charset="0"/>
              </a:rPr>
              <a:t> &amp; </a:t>
            </a:r>
            <a:r>
              <a:rPr lang="en-US" sz="2000" kern="0" dirty="0" err="1">
                <a:solidFill>
                  <a:srgbClr val="FF0000"/>
                </a:solidFill>
                <a:latin typeface="Trebuchet MS" pitchFamily="34" charset="0"/>
              </a:rPr>
              <a:t>Suhu</a:t>
            </a:r>
            <a:endParaRPr lang="en-US" sz="2000" kern="0" dirty="0">
              <a:solidFill>
                <a:srgbClr val="FF0000"/>
              </a:solidFill>
              <a:latin typeface="Trebuchet MS" pitchFamily="34" charset="0"/>
            </a:endParaRPr>
          </a:p>
          <a:p>
            <a:pPr algn="just">
              <a:lnSpc>
                <a:spcPct val="90000"/>
              </a:lnSpc>
              <a:buClr>
                <a:srgbClr val="000010"/>
              </a:buClr>
              <a:buFontTx/>
              <a:buNone/>
              <a:defRPr/>
            </a:pPr>
            <a:r>
              <a:rPr lang="en-US" sz="2000" kern="0" dirty="0">
                <a:solidFill>
                  <a:srgbClr val="333399"/>
                </a:solidFill>
                <a:latin typeface="Trebuchet MS" pitchFamily="34" charset="0"/>
              </a:rPr>
              <a:t>	</a:t>
            </a:r>
            <a:r>
              <a:rPr lang="en-US" sz="2000" kern="0" dirty="0" err="1">
                <a:solidFill>
                  <a:srgbClr val="0000FF"/>
                </a:solidFill>
                <a:latin typeface="Trebuchet MS" pitchFamily="34" charset="0"/>
              </a:rPr>
              <a:t>Peningkatan</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temperatur</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serta</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waktu</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pengiriman</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yg</a:t>
            </a:r>
            <a:r>
              <a:rPr lang="en-US" sz="2000" kern="0" dirty="0">
                <a:solidFill>
                  <a:srgbClr val="0000FF"/>
                </a:solidFill>
                <a:latin typeface="Trebuchet MS" pitchFamily="34" charset="0"/>
              </a:rPr>
              <a:t> lama </a:t>
            </a:r>
            <a:r>
              <a:rPr lang="en-US" sz="2000" kern="0" dirty="0" err="1">
                <a:solidFill>
                  <a:srgbClr val="0000FF"/>
                </a:solidFill>
                <a:latin typeface="Trebuchet MS" pitchFamily="34" charset="0"/>
              </a:rPr>
              <a:t>akan</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menurunkan</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workabilitas</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krn</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kehilangan</a:t>
            </a:r>
            <a:r>
              <a:rPr lang="en-US" sz="2000" kern="0" dirty="0">
                <a:solidFill>
                  <a:srgbClr val="0000FF"/>
                </a:solidFill>
                <a:latin typeface="Trebuchet MS" pitchFamily="34" charset="0"/>
              </a:rPr>
              <a:t> slump. Slump loss </a:t>
            </a:r>
            <a:r>
              <a:rPr lang="en-US" sz="2000" kern="0" dirty="0" err="1">
                <a:solidFill>
                  <a:srgbClr val="0000FF"/>
                </a:solidFill>
                <a:latin typeface="Trebuchet MS" pitchFamily="34" charset="0"/>
              </a:rPr>
              <a:t>relatif</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berkorelasi</a:t>
            </a:r>
            <a:r>
              <a:rPr lang="en-US" sz="2000" kern="0" dirty="0">
                <a:solidFill>
                  <a:srgbClr val="0000FF"/>
                </a:solidFill>
                <a:latin typeface="Trebuchet MS" pitchFamily="34" charset="0"/>
              </a:rPr>
              <a:t> linier </a:t>
            </a:r>
            <a:r>
              <a:rPr lang="en-US" sz="2000" kern="0" dirty="0" err="1">
                <a:solidFill>
                  <a:srgbClr val="0000FF"/>
                </a:solidFill>
                <a:latin typeface="Trebuchet MS" pitchFamily="34" charset="0"/>
              </a:rPr>
              <a:t>dgn</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kenaikan</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temperatur</a:t>
            </a:r>
            <a:r>
              <a:rPr lang="en-US" sz="2000" kern="0" dirty="0">
                <a:solidFill>
                  <a:srgbClr val="0000FF"/>
                </a:solidFill>
                <a:latin typeface="Trebuchet MS" pitchFamily="34" charset="0"/>
              </a:rPr>
              <a:t> &amp; </a:t>
            </a:r>
            <a:r>
              <a:rPr lang="en-US" sz="2000" kern="0" dirty="0" err="1">
                <a:solidFill>
                  <a:srgbClr val="0000FF"/>
                </a:solidFill>
                <a:latin typeface="Trebuchet MS" pitchFamily="34" charset="0"/>
              </a:rPr>
              <a:t>waktu</a:t>
            </a:r>
            <a:r>
              <a:rPr lang="en-US" sz="2000" kern="0" dirty="0">
                <a:solidFill>
                  <a:srgbClr val="0000FF"/>
                </a:solidFill>
                <a:latin typeface="Trebuchet MS" pitchFamily="34" charset="0"/>
              </a:rPr>
              <a:t>.</a:t>
            </a:r>
          </a:p>
        </p:txBody>
      </p:sp>
    </p:spTree>
    <p:extLst>
      <p:ext uri="{BB962C8B-B14F-4D97-AF65-F5344CB8AC3E}">
        <p14:creationId xmlns:p14="http://schemas.microsoft.com/office/powerpoint/2010/main" val="300317106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1919288" y="1341439"/>
            <a:ext cx="8208962" cy="4797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just">
              <a:lnSpc>
                <a:spcPct val="95000"/>
              </a:lnSpc>
              <a:spcBef>
                <a:spcPct val="20000"/>
              </a:spcBef>
              <a:buClr>
                <a:srgbClr val="000010"/>
              </a:buClr>
            </a:pPr>
            <a:r>
              <a:rPr lang="en-US" altLang="en-US" sz="2000">
                <a:solidFill>
                  <a:srgbClr val="006600"/>
                </a:solidFill>
                <a:latin typeface="Trebuchet MS" panose="020B0603020202020204" pitchFamily="34" charset="0"/>
                <a:ea typeface="Arial Unicode MS" pitchFamily="34" charset="-128"/>
              </a:rPr>
              <a:t>Kekohesifan</a:t>
            </a:r>
            <a:r>
              <a:rPr lang="en-US" altLang="en-US" sz="2000">
                <a:solidFill>
                  <a:schemeClr val="bg2"/>
                </a:solidFill>
                <a:latin typeface="Trebuchet MS" panose="020B0603020202020204" pitchFamily="34" charset="0"/>
                <a:ea typeface="Arial Unicode MS" pitchFamily="34" charset="-128"/>
              </a:rPr>
              <a:t> </a:t>
            </a:r>
            <a:r>
              <a:rPr lang="en-US" altLang="en-US" sz="2000">
                <a:solidFill>
                  <a:srgbClr val="0000FF"/>
                </a:solidFill>
                <a:latin typeface="Trebuchet MS" panose="020B0603020202020204" pitchFamily="34" charset="0"/>
                <a:ea typeface="Arial Unicode MS" pitchFamily="34" charset="-128"/>
              </a:rPr>
              <a:t>adalah kemampuan suatu campuran beton (material &amp; pasta semen) menyatu dalam keadaan plastis </a:t>
            </a:r>
          </a:p>
          <a:p>
            <a:pPr>
              <a:lnSpc>
                <a:spcPct val="80000"/>
              </a:lnSpc>
              <a:spcBef>
                <a:spcPct val="20000"/>
              </a:spcBef>
            </a:pPr>
            <a:endParaRPr lang="en-US" altLang="en-US" sz="2000">
              <a:solidFill>
                <a:srgbClr val="0000FF"/>
              </a:solidFill>
              <a:latin typeface="Trebuchet MS" panose="020B0603020202020204" pitchFamily="34" charset="0"/>
              <a:ea typeface="Arial Unicode MS" pitchFamily="34" charset="-128"/>
            </a:endParaRPr>
          </a:p>
          <a:p>
            <a:pPr>
              <a:lnSpc>
                <a:spcPct val="80000"/>
              </a:lnSpc>
              <a:spcBef>
                <a:spcPct val="20000"/>
              </a:spcBef>
            </a:pPr>
            <a:endParaRPr lang="en-US" altLang="en-US" sz="2000">
              <a:solidFill>
                <a:srgbClr val="0000FF"/>
              </a:solidFill>
              <a:latin typeface="Trebuchet MS" panose="020B0603020202020204" pitchFamily="34" charset="0"/>
              <a:ea typeface="Arial Unicode MS" pitchFamily="34" charset="-128"/>
            </a:endParaRPr>
          </a:p>
          <a:p>
            <a:pPr>
              <a:lnSpc>
                <a:spcPct val="80000"/>
              </a:lnSpc>
              <a:spcBef>
                <a:spcPct val="20000"/>
              </a:spcBef>
            </a:pPr>
            <a:r>
              <a:rPr lang="en-US" altLang="en-US" sz="2000" u="sng">
                <a:solidFill>
                  <a:srgbClr val="FF0000"/>
                </a:solidFill>
                <a:latin typeface="Trebuchet MS" panose="020B0603020202020204" pitchFamily="34" charset="0"/>
                <a:ea typeface="Arial Unicode MS" pitchFamily="34" charset="-128"/>
              </a:rPr>
              <a:t>Faktor-faktor yg mempengaruhi kekohesifan:</a:t>
            </a:r>
          </a:p>
          <a:p>
            <a:pPr>
              <a:lnSpc>
                <a:spcPct val="80000"/>
              </a:lnSpc>
              <a:spcBef>
                <a:spcPct val="65000"/>
              </a:spcBef>
              <a:buClr>
                <a:srgbClr val="000010"/>
              </a:buClr>
              <a:buSzPct val="105000"/>
              <a:buFontTx/>
              <a:buChar char="•"/>
            </a:pPr>
            <a:r>
              <a:rPr lang="en-US" altLang="en-US" sz="2000">
                <a:solidFill>
                  <a:srgbClr val="0000FF"/>
                </a:solidFill>
                <a:latin typeface="Trebuchet MS" panose="020B0603020202020204" pitchFamily="34" charset="0"/>
                <a:ea typeface="Arial Unicode MS" pitchFamily="34" charset="-128"/>
              </a:rPr>
              <a:t>Gradasi aggregate</a:t>
            </a:r>
          </a:p>
          <a:p>
            <a:pPr algn="just">
              <a:lnSpc>
                <a:spcPct val="80000"/>
              </a:lnSpc>
              <a:spcBef>
                <a:spcPct val="20000"/>
              </a:spcBef>
            </a:pPr>
            <a:r>
              <a:rPr lang="en-US" altLang="en-US" sz="2000">
                <a:solidFill>
                  <a:schemeClr val="bg2"/>
                </a:solidFill>
                <a:latin typeface="Trebuchet MS" panose="020B0603020202020204" pitchFamily="34" charset="0"/>
                <a:ea typeface="Arial Unicode MS" pitchFamily="34" charset="-128"/>
              </a:rPr>
              <a:t>	</a:t>
            </a:r>
            <a:r>
              <a:rPr lang="en-US" altLang="en-US" sz="2000">
                <a:solidFill>
                  <a:srgbClr val="000010"/>
                </a:solidFill>
                <a:latin typeface="Trebuchet MS" panose="020B0603020202020204" pitchFamily="34" charset="0"/>
                <a:ea typeface="Arial Unicode MS" pitchFamily="34" charset="-128"/>
              </a:rPr>
              <a:t>Gradasi aggregate berarti jangkauan sebaran ukuran aggregate dari batu yang besar sampai pasir yang kecil. Gradasi aggregate yang baik memberikan adukan yang lebih kohesif. Terlalu banyak aggregate kasar akan menghasilkan adukan yang jelek.</a:t>
            </a:r>
          </a:p>
          <a:p>
            <a:pPr>
              <a:lnSpc>
                <a:spcPct val="80000"/>
              </a:lnSpc>
              <a:spcBef>
                <a:spcPct val="75000"/>
              </a:spcBef>
              <a:buClr>
                <a:srgbClr val="000010"/>
              </a:buClr>
              <a:buFontTx/>
              <a:buChar char="•"/>
            </a:pPr>
            <a:r>
              <a:rPr lang="en-US" altLang="en-US" sz="2000">
                <a:solidFill>
                  <a:srgbClr val="0000FF"/>
                </a:solidFill>
                <a:latin typeface="Trebuchet MS" panose="020B0603020202020204" pitchFamily="34" charset="0"/>
                <a:ea typeface="Arial Unicode MS" pitchFamily="34" charset="-128"/>
              </a:rPr>
              <a:t>Kadar air</a:t>
            </a:r>
          </a:p>
          <a:p>
            <a:pPr algn="just">
              <a:lnSpc>
                <a:spcPct val="80000"/>
              </a:lnSpc>
              <a:spcBef>
                <a:spcPct val="20000"/>
              </a:spcBef>
            </a:pPr>
            <a:r>
              <a:rPr lang="en-US" altLang="en-US" sz="2000">
                <a:solidFill>
                  <a:schemeClr val="bg2"/>
                </a:solidFill>
                <a:latin typeface="Trebuchet MS" panose="020B0603020202020204" pitchFamily="34" charset="0"/>
                <a:ea typeface="Arial Unicode MS" pitchFamily="34" charset="-128"/>
              </a:rPr>
              <a:t>	</a:t>
            </a:r>
            <a:r>
              <a:rPr lang="en-US" altLang="en-US" sz="2000">
                <a:solidFill>
                  <a:srgbClr val="000010"/>
                </a:solidFill>
                <a:latin typeface="Trebuchet MS" panose="020B0603020202020204" pitchFamily="34" charset="0"/>
                <a:ea typeface="Arial Unicode MS" pitchFamily="34" charset="-128"/>
              </a:rPr>
              <a:t>Adukan yang mengandung banyak air tidak akan menjadi kohesif bahkan mungkin akan terpisah (segregasi) dan berair (bleeding).</a:t>
            </a:r>
          </a:p>
          <a:p>
            <a:pPr algn="just">
              <a:lnSpc>
                <a:spcPct val="80000"/>
              </a:lnSpc>
              <a:spcBef>
                <a:spcPct val="20000"/>
              </a:spcBef>
            </a:pPr>
            <a:endParaRPr lang="en-US" altLang="en-US" sz="2000">
              <a:solidFill>
                <a:srgbClr val="000010"/>
              </a:solidFill>
              <a:latin typeface="Trebuchet MS" panose="020B0603020202020204" pitchFamily="34" charset="0"/>
              <a:ea typeface="Arial Unicode MS" pitchFamily="34" charset="-128"/>
            </a:endParaRPr>
          </a:p>
        </p:txBody>
      </p:sp>
      <p:sp>
        <p:nvSpPr>
          <p:cNvPr id="32771" name="Rectangle 5"/>
          <p:cNvSpPr txBox="1">
            <a:spLocks noChangeArrowheads="1"/>
          </p:cNvSpPr>
          <p:nvPr/>
        </p:nvSpPr>
        <p:spPr bwMode="auto">
          <a:xfrm>
            <a:off x="4116389" y="53976"/>
            <a:ext cx="652462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25488" indent="-725488"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a:r>
              <a:rPr lang="en-US" altLang="en-US">
                <a:solidFill>
                  <a:schemeClr val="tx2"/>
                </a:solidFill>
                <a:latin typeface="Century Gothic" panose="020B0502020202020204" pitchFamily="34" charset="0"/>
                <a:ea typeface="Arial Unicode MS" pitchFamily="34" charset="-128"/>
              </a:rPr>
              <a:t>Kohesif (Cohesiveness)</a:t>
            </a:r>
            <a:endParaRPr lang="en-US" altLang="en-US">
              <a:solidFill>
                <a:srgbClr val="FF0000"/>
              </a:solidFill>
              <a:latin typeface="Century Gothic" panose="020B0502020202020204" pitchFamily="34" charset="0"/>
              <a:ea typeface="Arial Unicode MS" pitchFamily="34" charset="-128"/>
            </a:endParaRPr>
          </a:p>
        </p:txBody>
      </p:sp>
    </p:spTree>
    <p:extLst>
      <p:ext uri="{BB962C8B-B14F-4D97-AF65-F5344CB8AC3E}">
        <p14:creationId xmlns:p14="http://schemas.microsoft.com/office/powerpoint/2010/main" val="40757100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1631950" y="819150"/>
            <a:ext cx="8713788" cy="4967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just">
              <a:lnSpc>
                <a:spcPct val="90000"/>
              </a:lnSpc>
              <a:spcBef>
                <a:spcPct val="20000"/>
              </a:spcBef>
            </a:pPr>
            <a:r>
              <a:rPr lang="en-US" altLang="en-US" sz="2000">
                <a:latin typeface="Trebuchet MS" panose="020B0603020202020204" pitchFamily="34" charset="0"/>
                <a:ea typeface="Arial Unicode MS" pitchFamily="34" charset="-128"/>
              </a:rPr>
              <a:t>	</a:t>
            </a:r>
            <a:r>
              <a:rPr lang="en-US" altLang="en-US" sz="2000">
                <a:solidFill>
                  <a:srgbClr val="006600"/>
                </a:solidFill>
                <a:latin typeface="Trebuchet MS" panose="020B0603020202020204" pitchFamily="34" charset="0"/>
                <a:ea typeface="Arial Unicode MS" pitchFamily="34" charset="-128"/>
              </a:rPr>
              <a:t>Keawetan </a:t>
            </a:r>
            <a:r>
              <a:rPr lang="en-US" altLang="en-US" sz="2000">
                <a:solidFill>
                  <a:srgbClr val="333300"/>
                </a:solidFill>
                <a:latin typeface="Trebuchet MS" panose="020B0603020202020204" pitchFamily="34" charset="0"/>
                <a:ea typeface="Arial Unicode MS" pitchFamily="34" charset="-128"/>
              </a:rPr>
              <a:t>beton yaitu ketahanan beton terhadap serangan bahan 	dan lingkungan yang agresif selama masa penggunaannya, 	antara lain :</a:t>
            </a:r>
            <a:r>
              <a:rPr lang="en-US" altLang="en-US" sz="2000">
                <a:solidFill>
                  <a:srgbClr val="1306C0"/>
                </a:solidFill>
                <a:latin typeface="Trebuchet MS" panose="020B0603020202020204" pitchFamily="34" charset="0"/>
                <a:ea typeface="Arial Unicode MS" pitchFamily="34" charset="-128"/>
              </a:rPr>
              <a:t> </a:t>
            </a:r>
            <a:r>
              <a:rPr lang="en-US" altLang="en-US" sz="2000">
                <a:solidFill>
                  <a:srgbClr val="0000FF"/>
                </a:solidFill>
                <a:latin typeface="Trebuchet MS" panose="020B0603020202020204" pitchFamily="34" charset="0"/>
                <a:ea typeface="Arial Unicode MS" pitchFamily="34" charset="-128"/>
              </a:rPr>
              <a:t>EKSTERNAL :</a:t>
            </a:r>
            <a:r>
              <a:rPr lang="en-US" altLang="en-US" sz="2000">
                <a:solidFill>
                  <a:srgbClr val="FF0000"/>
                </a:solidFill>
                <a:latin typeface="Trebuchet MS" panose="020B0603020202020204" pitchFamily="34" charset="0"/>
                <a:ea typeface="Arial Unicode MS" pitchFamily="34" charset="-128"/>
              </a:rPr>
              <a:t> </a:t>
            </a:r>
            <a:r>
              <a:rPr lang="en-US" altLang="en-US" sz="2000">
                <a:solidFill>
                  <a:srgbClr val="000000"/>
                </a:solidFill>
                <a:latin typeface="Trebuchet MS" panose="020B0603020202020204" pitchFamily="34" charset="0"/>
                <a:ea typeface="Arial Unicode MS" pitchFamily="34" charset="-128"/>
              </a:rPr>
              <a:t>Cuaca (pembekuan &amp; pencairan, 	variasi suhu &amp; kelembaban), Reaksi Kimia (Garam unorganic &amp; 	asam), Pengausan</a:t>
            </a:r>
            <a:r>
              <a:rPr lang="en-US" altLang="en-US" sz="2000">
                <a:solidFill>
                  <a:srgbClr val="FF0000"/>
                </a:solidFill>
                <a:latin typeface="Trebuchet MS" panose="020B0603020202020204" pitchFamily="34" charset="0"/>
                <a:ea typeface="Arial Unicode MS" pitchFamily="34" charset="-128"/>
              </a:rPr>
              <a:t> </a:t>
            </a:r>
            <a:r>
              <a:rPr lang="en-US" altLang="en-US" sz="2000">
                <a:solidFill>
                  <a:srgbClr val="000000"/>
                </a:solidFill>
                <a:latin typeface="Trebuchet MS" panose="020B0603020202020204" pitchFamily="34" charset="0"/>
                <a:ea typeface="Arial Unicode MS" pitchFamily="34" charset="-128"/>
              </a:rPr>
              <a:t>(angin, air&amp;lalin).</a:t>
            </a:r>
            <a:r>
              <a:rPr lang="en-US" altLang="en-US" sz="2000">
                <a:solidFill>
                  <a:srgbClr val="0000FF"/>
                </a:solidFill>
                <a:latin typeface="Trebuchet MS" panose="020B0603020202020204" pitchFamily="34" charset="0"/>
                <a:ea typeface="Arial Unicode MS" pitchFamily="34" charset="-128"/>
              </a:rPr>
              <a:t> INTERNAL </a:t>
            </a:r>
            <a:r>
              <a:rPr lang="en-US" altLang="en-US" sz="2000">
                <a:solidFill>
                  <a:srgbClr val="FF0000"/>
                </a:solidFill>
                <a:latin typeface="Trebuchet MS" panose="020B0603020202020204" pitchFamily="34" charset="0"/>
                <a:ea typeface="Arial Unicode MS" pitchFamily="34" charset="-128"/>
              </a:rPr>
              <a:t>: </a:t>
            </a:r>
            <a:r>
              <a:rPr lang="en-US" altLang="en-US" sz="2000">
                <a:solidFill>
                  <a:srgbClr val="000000"/>
                </a:solidFill>
                <a:latin typeface="Trebuchet MS" panose="020B0603020202020204" pitchFamily="34" charset="0"/>
                <a:ea typeface="Arial Unicode MS" pitchFamily="34" charset="-128"/>
              </a:rPr>
              <a:t>Reaksi alkali 	agregat, perubahan volume.</a:t>
            </a:r>
          </a:p>
          <a:p>
            <a:pPr algn="just">
              <a:lnSpc>
                <a:spcPct val="90000"/>
              </a:lnSpc>
              <a:spcBef>
                <a:spcPct val="20000"/>
              </a:spcBef>
            </a:pPr>
            <a:r>
              <a:rPr lang="en-US" altLang="en-US" sz="2000">
                <a:solidFill>
                  <a:srgbClr val="1306C0"/>
                </a:solidFill>
                <a:latin typeface="Trebuchet MS" panose="020B0603020202020204" pitchFamily="34" charset="0"/>
                <a:ea typeface="Arial Unicode MS" pitchFamily="34" charset="-128"/>
              </a:rPr>
              <a:t>	</a:t>
            </a:r>
          </a:p>
          <a:p>
            <a:pPr algn="just">
              <a:lnSpc>
                <a:spcPct val="90000"/>
              </a:lnSpc>
              <a:spcBef>
                <a:spcPct val="20000"/>
              </a:spcBef>
            </a:pPr>
            <a:r>
              <a:rPr lang="en-US" altLang="en-US" sz="2000">
                <a:solidFill>
                  <a:srgbClr val="1306C0"/>
                </a:solidFill>
                <a:latin typeface="Trebuchet MS" panose="020B0603020202020204" pitchFamily="34" charset="0"/>
                <a:ea typeface="Arial Unicode MS" pitchFamily="34" charset="-128"/>
              </a:rPr>
              <a:t>	Beton akan lebih awet bila beton tersebut kedap air dan tahan terhadap aus. Hal2 yg harus diperhatikan: </a:t>
            </a:r>
          </a:p>
          <a:p>
            <a:pPr lvl="3" algn="just">
              <a:lnSpc>
                <a:spcPct val="90000"/>
              </a:lnSpc>
              <a:spcBef>
                <a:spcPct val="20000"/>
              </a:spcBef>
              <a:buFont typeface="Wingdings" panose="05000000000000000000" pitchFamily="2" charset="2"/>
              <a:buChar char="§"/>
            </a:pPr>
            <a:r>
              <a:rPr lang="en-US" altLang="en-US" sz="2000">
                <a:solidFill>
                  <a:srgbClr val="000010"/>
                </a:solidFill>
                <a:latin typeface="Trebuchet MS" panose="020B0603020202020204" pitchFamily="34" charset="0"/>
                <a:ea typeface="Arial Unicode MS" pitchFamily="34" charset="-128"/>
              </a:rPr>
              <a:t> Lingkungan</a:t>
            </a:r>
          </a:p>
          <a:p>
            <a:pPr lvl="3" algn="just">
              <a:lnSpc>
                <a:spcPct val="90000"/>
              </a:lnSpc>
              <a:spcBef>
                <a:spcPct val="20000"/>
              </a:spcBef>
              <a:buFont typeface="Wingdings" panose="05000000000000000000" pitchFamily="2" charset="2"/>
              <a:buChar char="§"/>
            </a:pPr>
            <a:r>
              <a:rPr lang="en-US" altLang="en-US" sz="2000">
                <a:solidFill>
                  <a:srgbClr val="000010"/>
                </a:solidFill>
                <a:latin typeface="Trebuchet MS" panose="020B0603020202020204" pitchFamily="34" charset="0"/>
                <a:ea typeface="Arial Unicode MS" pitchFamily="34" charset="-128"/>
              </a:rPr>
              <a:t> Jenis &amp; jumlah semen </a:t>
            </a:r>
          </a:p>
          <a:p>
            <a:pPr lvl="3" algn="just">
              <a:lnSpc>
                <a:spcPct val="90000"/>
              </a:lnSpc>
              <a:spcBef>
                <a:spcPct val="20000"/>
              </a:spcBef>
              <a:buFont typeface="Wingdings" panose="05000000000000000000" pitchFamily="2" charset="2"/>
              <a:buChar char="§"/>
            </a:pPr>
            <a:r>
              <a:rPr lang="en-US" altLang="en-US" sz="2000">
                <a:solidFill>
                  <a:srgbClr val="000010"/>
                </a:solidFill>
                <a:latin typeface="Trebuchet MS" panose="020B0603020202020204" pitchFamily="34" charset="0"/>
                <a:ea typeface="Arial Unicode MS" pitchFamily="34" charset="-128"/>
              </a:rPr>
              <a:t> W/C ratio</a:t>
            </a:r>
          </a:p>
          <a:p>
            <a:pPr lvl="3" algn="just">
              <a:lnSpc>
                <a:spcPct val="90000"/>
              </a:lnSpc>
              <a:spcBef>
                <a:spcPct val="20000"/>
              </a:spcBef>
              <a:buFont typeface="Wingdings" panose="05000000000000000000" pitchFamily="2" charset="2"/>
              <a:buChar char="§"/>
            </a:pPr>
            <a:r>
              <a:rPr lang="en-US" altLang="en-US" sz="2000">
                <a:solidFill>
                  <a:srgbClr val="000010"/>
                </a:solidFill>
                <a:latin typeface="Trebuchet MS" panose="020B0603020202020204" pitchFamily="34" charset="0"/>
                <a:ea typeface="Arial Unicode MS" pitchFamily="34" charset="-128"/>
              </a:rPr>
              <a:t> Pemadatan beton</a:t>
            </a:r>
          </a:p>
          <a:p>
            <a:pPr lvl="3" algn="just">
              <a:lnSpc>
                <a:spcPct val="90000"/>
              </a:lnSpc>
              <a:spcBef>
                <a:spcPct val="20000"/>
              </a:spcBef>
              <a:buFont typeface="Wingdings" panose="05000000000000000000" pitchFamily="2" charset="2"/>
              <a:buChar char="§"/>
            </a:pPr>
            <a:r>
              <a:rPr lang="en-US" altLang="en-US" sz="2000">
                <a:solidFill>
                  <a:srgbClr val="000010"/>
                </a:solidFill>
                <a:latin typeface="Trebuchet MS" panose="020B0603020202020204" pitchFamily="34" charset="0"/>
                <a:ea typeface="Arial Unicode MS" pitchFamily="34" charset="-128"/>
              </a:rPr>
              <a:t> Perawatan / curing beton</a:t>
            </a:r>
          </a:p>
          <a:p>
            <a:pPr lvl="3" algn="just">
              <a:lnSpc>
                <a:spcPct val="90000"/>
              </a:lnSpc>
              <a:spcBef>
                <a:spcPct val="20000"/>
              </a:spcBef>
              <a:buFont typeface="Wingdings" panose="05000000000000000000" pitchFamily="2" charset="2"/>
              <a:buChar char="§"/>
            </a:pPr>
            <a:r>
              <a:rPr lang="en-US" altLang="en-US" sz="2000">
                <a:solidFill>
                  <a:srgbClr val="000010"/>
                </a:solidFill>
                <a:latin typeface="Trebuchet MS" panose="020B0603020202020204" pitchFamily="34" charset="0"/>
                <a:ea typeface="Arial Unicode MS" pitchFamily="34" charset="-128"/>
              </a:rPr>
              <a:t> Pemakaian mineral &amp; chemical admixture</a:t>
            </a:r>
          </a:p>
          <a:p>
            <a:pPr lvl="3" algn="just">
              <a:lnSpc>
                <a:spcPct val="90000"/>
              </a:lnSpc>
              <a:spcBef>
                <a:spcPct val="20000"/>
              </a:spcBef>
              <a:buFont typeface="Wingdings" panose="05000000000000000000" pitchFamily="2" charset="2"/>
              <a:buChar char="§"/>
            </a:pPr>
            <a:r>
              <a:rPr lang="en-US" altLang="en-US" sz="2000">
                <a:solidFill>
                  <a:srgbClr val="000010"/>
                </a:solidFill>
                <a:latin typeface="Trebuchet MS" panose="020B0603020202020204" pitchFamily="34" charset="0"/>
                <a:ea typeface="Arial Unicode MS" pitchFamily="34" charset="-128"/>
              </a:rPr>
              <a:t> Bentuk &amp; ukuran dari elemen struktur</a:t>
            </a:r>
          </a:p>
          <a:p>
            <a:pPr lvl="3" algn="just">
              <a:lnSpc>
                <a:spcPct val="90000"/>
              </a:lnSpc>
              <a:spcBef>
                <a:spcPct val="20000"/>
              </a:spcBef>
              <a:buFont typeface="Wingdings" panose="05000000000000000000" pitchFamily="2" charset="2"/>
              <a:buChar char="§"/>
            </a:pPr>
            <a:r>
              <a:rPr lang="en-US" altLang="en-US" sz="2000">
                <a:solidFill>
                  <a:srgbClr val="000010"/>
                </a:solidFill>
                <a:latin typeface="Trebuchet MS" panose="020B0603020202020204" pitchFamily="34" charset="0"/>
                <a:ea typeface="Arial Unicode MS" pitchFamily="34" charset="-128"/>
              </a:rPr>
              <a:t> Tebal selimut tulangan beton</a:t>
            </a:r>
            <a:endParaRPr lang="en-US" altLang="en-US" sz="1400">
              <a:solidFill>
                <a:srgbClr val="1306C0"/>
              </a:solidFill>
              <a:latin typeface="Trebuchet MS" panose="020B0603020202020204" pitchFamily="34" charset="0"/>
              <a:ea typeface="Arial Unicode MS" pitchFamily="34" charset="-128"/>
            </a:endParaRPr>
          </a:p>
        </p:txBody>
      </p:sp>
      <p:sp>
        <p:nvSpPr>
          <p:cNvPr id="33795" name="Rectangle 5"/>
          <p:cNvSpPr txBox="1">
            <a:spLocks noChangeArrowheads="1"/>
          </p:cNvSpPr>
          <p:nvPr/>
        </p:nvSpPr>
        <p:spPr bwMode="auto">
          <a:xfrm>
            <a:off x="4116389" y="53976"/>
            <a:ext cx="652462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25488" indent="-725488"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a:r>
              <a:rPr lang="en-US" altLang="en-US">
                <a:solidFill>
                  <a:schemeClr val="tx2"/>
                </a:solidFill>
                <a:latin typeface="Century Gothic" panose="020B0502020202020204" pitchFamily="34" charset="0"/>
                <a:ea typeface="Arial Unicode MS" pitchFamily="34" charset="-128"/>
              </a:rPr>
              <a:t>Keawetan (Durability)</a:t>
            </a:r>
            <a:endParaRPr lang="en-US" altLang="en-US">
              <a:solidFill>
                <a:srgbClr val="FF0000"/>
              </a:solidFill>
              <a:latin typeface="Century Gothic" panose="020B0502020202020204" pitchFamily="34" charset="0"/>
              <a:ea typeface="Arial Unicode MS" pitchFamily="34" charset="-128"/>
            </a:endParaRPr>
          </a:p>
        </p:txBody>
      </p:sp>
    </p:spTree>
    <p:extLst>
      <p:ext uri="{BB962C8B-B14F-4D97-AF65-F5344CB8AC3E}">
        <p14:creationId xmlns:p14="http://schemas.microsoft.com/office/powerpoint/2010/main" val="29570123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1919289" y="1485901"/>
            <a:ext cx="8569325" cy="4030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nSpc>
                <a:spcPct val="90000"/>
              </a:lnSpc>
              <a:spcBef>
                <a:spcPct val="20000"/>
              </a:spcBef>
            </a:pPr>
            <a:r>
              <a:rPr lang="en-US" altLang="en-US" sz="2000">
                <a:solidFill>
                  <a:srgbClr val="000010"/>
                </a:solidFill>
                <a:latin typeface="Trebuchet MS" panose="020B0603020202020204" pitchFamily="34" charset="0"/>
                <a:ea typeface="Arial Unicode MS" pitchFamily="34" charset="-128"/>
              </a:rPr>
              <a:t>Jenis-jenis kekuatan beton</a:t>
            </a:r>
          </a:p>
          <a:p>
            <a:pPr lvl="1">
              <a:lnSpc>
                <a:spcPct val="90000"/>
              </a:lnSpc>
              <a:spcBef>
                <a:spcPct val="20000"/>
              </a:spcBef>
              <a:buClr>
                <a:srgbClr val="FF0000"/>
              </a:buClr>
              <a:buFont typeface="Wingdings" panose="05000000000000000000" pitchFamily="2" charset="2"/>
              <a:buChar char="§"/>
            </a:pPr>
            <a:r>
              <a:rPr lang="en-US" altLang="en-US" sz="2000">
                <a:solidFill>
                  <a:srgbClr val="1306C0"/>
                </a:solidFill>
                <a:latin typeface="Trebuchet MS" panose="020B0603020202020204" pitchFamily="34" charset="0"/>
                <a:ea typeface="Arial Unicode MS" pitchFamily="34" charset="-128"/>
              </a:rPr>
              <a:t>	</a:t>
            </a:r>
            <a:r>
              <a:rPr lang="en-US" altLang="en-US" sz="2000">
                <a:solidFill>
                  <a:srgbClr val="FF0000"/>
                </a:solidFill>
                <a:latin typeface="Trebuchet MS" panose="020B0603020202020204" pitchFamily="34" charset="0"/>
                <a:ea typeface="Arial Unicode MS" pitchFamily="34" charset="-128"/>
              </a:rPr>
              <a:t>Kekuatan tekan (Compressive Strength) : </a:t>
            </a:r>
          </a:p>
          <a:p>
            <a:pPr>
              <a:lnSpc>
                <a:spcPct val="90000"/>
              </a:lnSpc>
              <a:spcBef>
                <a:spcPct val="20000"/>
              </a:spcBef>
            </a:pPr>
            <a:r>
              <a:rPr lang="en-US" altLang="en-US" sz="2000">
                <a:solidFill>
                  <a:srgbClr val="1306C0"/>
                </a:solidFill>
                <a:latin typeface="Trebuchet MS" panose="020B0603020202020204" pitchFamily="34" charset="0"/>
                <a:ea typeface="Arial Unicode MS" pitchFamily="34" charset="-128"/>
              </a:rPr>
              <a:t>		</a:t>
            </a:r>
            <a:r>
              <a:rPr lang="en-US" altLang="en-US" sz="2000">
                <a:solidFill>
                  <a:srgbClr val="0000FF"/>
                </a:solidFill>
                <a:latin typeface="Trebuchet MS" panose="020B0603020202020204" pitchFamily="34" charset="0"/>
                <a:ea typeface="Arial Unicode MS" pitchFamily="34" charset="-128"/>
              </a:rPr>
              <a:t>Kemampuan beton untuk menahan gaya tekan</a:t>
            </a:r>
          </a:p>
          <a:p>
            <a:pPr lvl="1">
              <a:lnSpc>
                <a:spcPct val="90000"/>
              </a:lnSpc>
              <a:spcBef>
                <a:spcPct val="50000"/>
              </a:spcBef>
              <a:buClr>
                <a:srgbClr val="FF0000"/>
              </a:buClr>
              <a:buFont typeface="Wingdings" panose="05000000000000000000" pitchFamily="2" charset="2"/>
              <a:buChar char="§"/>
            </a:pPr>
            <a:r>
              <a:rPr lang="en-US" altLang="en-US" sz="2000">
                <a:solidFill>
                  <a:srgbClr val="1306C0"/>
                </a:solidFill>
                <a:latin typeface="Trebuchet MS" panose="020B0603020202020204" pitchFamily="34" charset="0"/>
                <a:ea typeface="Arial Unicode MS" pitchFamily="34" charset="-128"/>
              </a:rPr>
              <a:t>	</a:t>
            </a:r>
            <a:r>
              <a:rPr lang="en-US" altLang="en-US" sz="2000">
                <a:solidFill>
                  <a:srgbClr val="FF0000"/>
                </a:solidFill>
                <a:latin typeface="Trebuchet MS" panose="020B0603020202020204" pitchFamily="34" charset="0"/>
                <a:ea typeface="Arial Unicode MS" pitchFamily="34" charset="-128"/>
              </a:rPr>
              <a:t>Kekuatan tarik (Tensile Strength) :</a:t>
            </a:r>
          </a:p>
          <a:p>
            <a:pPr>
              <a:lnSpc>
                <a:spcPct val="90000"/>
              </a:lnSpc>
              <a:spcBef>
                <a:spcPct val="20000"/>
              </a:spcBef>
            </a:pPr>
            <a:r>
              <a:rPr lang="en-US" altLang="en-US" sz="2000">
                <a:solidFill>
                  <a:srgbClr val="1306C0"/>
                </a:solidFill>
                <a:latin typeface="Trebuchet MS" panose="020B0603020202020204" pitchFamily="34" charset="0"/>
                <a:ea typeface="Arial Unicode MS" pitchFamily="34" charset="-128"/>
              </a:rPr>
              <a:t>		</a:t>
            </a:r>
            <a:r>
              <a:rPr lang="en-US" altLang="en-US" sz="2000">
                <a:solidFill>
                  <a:srgbClr val="0000FF"/>
                </a:solidFill>
                <a:latin typeface="Trebuchet MS" panose="020B0603020202020204" pitchFamily="34" charset="0"/>
                <a:ea typeface="Arial Unicode MS" pitchFamily="34" charset="-128"/>
              </a:rPr>
              <a:t>kemampuan beton dalam menerima gaya tarik</a:t>
            </a:r>
          </a:p>
          <a:p>
            <a:pPr lvl="1">
              <a:lnSpc>
                <a:spcPct val="90000"/>
              </a:lnSpc>
              <a:spcBef>
                <a:spcPct val="50000"/>
              </a:spcBef>
              <a:buClr>
                <a:srgbClr val="FF0000"/>
              </a:buClr>
              <a:buFont typeface="Wingdings" panose="05000000000000000000" pitchFamily="2" charset="2"/>
              <a:buChar char="§"/>
            </a:pPr>
            <a:r>
              <a:rPr lang="en-US" altLang="en-US" sz="2000">
                <a:solidFill>
                  <a:srgbClr val="1306C0"/>
                </a:solidFill>
                <a:latin typeface="Trebuchet MS" panose="020B0603020202020204" pitchFamily="34" charset="0"/>
                <a:ea typeface="Arial Unicode MS" pitchFamily="34" charset="-128"/>
              </a:rPr>
              <a:t>	</a:t>
            </a:r>
            <a:r>
              <a:rPr lang="en-US" altLang="en-US" sz="2000">
                <a:solidFill>
                  <a:srgbClr val="FF0000"/>
                </a:solidFill>
                <a:latin typeface="Trebuchet MS" panose="020B0603020202020204" pitchFamily="34" charset="0"/>
                <a:ea typeface="Arial Unicode MS" pitchFamily="34" charset="-128"/>
              </a:rPr>
              <a:t>Kekuatan lentur (Flexural Strength) :</a:t>
            </a:r>
          </a:p>
          <a:p>
            <a:pPr>
              <a:lnSpc>
                <a:spcPct val="90000"/>
              </a:lnSpc>
              <a:spcBef>
                <a:spcPct val="20000"/>
              </a:spcBef>
            </a:pPr>
            <a:r>
              <a:rPr lang="en-US" altLang="en-US" sz="2000">
                <a:solidFill>
                  <a:srgbClr val="1306C0"/>
                </a:solidFill>
                <a:latin typeface="Trebuchet MS" panose="020B0603020202020204" pitchFamily="34" charset="0"/>
                <a:ea typeface="Arial Unicode MS" pitchFamily="34" charset="-128"/>
              </a:rPr>
              <a:t>		</a:t>
            </a:r>
            <a:r>
              <a:rPr lang="en-US" altLang="en-US" sz="2000">
                <a:solidFill>
                  <a:srgbClr val="0000FF"/>
                </a:solidFill>
                <a:latin typeface="Trebuchet MS" panose="020B0603020202020204" pitchFamily="34" charset="0"/>
                <a:ea typeface="Arial Unicode MS" pitchFamily="34" charset="-128"/>
              </a:rPr>
              <a:t>Kemampuan beton menahan kombinasi gaya dari gaya tekan dan 	gaya tarik</a:t>
            </a:r>
          </a:p>
          <a:p>
            <a:pPr>
              <a:lnSpc>
                <a:spcPct val="90000"/>
              </a:lnSpc>
              <a:spcBef>
                <a:spcPct val="20000"/>
              </a:spcBef>
            </a:pPr>
            <a:endParaRPr lang="en-US" altLang="en-US" sz="2000">
              <a:solidFill>
                <a:srgbClr val="0000FF"/>
              </a:solidFill>
              <a:latin typeface="Trebuchet MS" panose="020B0603020202020204" pitchFamily="34" charset="0"/>
              <a:ea typeface="Arial Unicode MS" pitchFamily="34" charset="-128"/>
            </a:endParaRPr>
          </a:p>
          <a:p>
            <a:pPr>
              <a:lnSpc>
                <a:spcPct val="90000"/>
              </a:lnSpc>
              <a:spcBef>
                <a:spcPct val="20000"/>
              </a:spcBef>
            </a:pPr>
            <a:r>
              <a:rPr lang="en-US" altLang="en-US" sz="2000">
                <a:solidFill>
                  <a:srgbClr val="000010"/>
                </a:solidFill>
                <a:latin typeface="Trebuchet MS" panose="020B0603020202020204" pitchFamily="34" charset="0"/>
                <a:ea typeface="Arial Unicode MS" pitchFamily="34" charset="-128"/>
              </a:rPr>
              <a:t>Beton sangat kuat untuk menerima gaya tekan namun relatif lemah</a:t>
            </a:r>
          </a:p>
          <a:p>
            <a:pPr>
              <a:lnSpc>
                <a:spcPct val="90000"/>
              </a:lnSpc>
              <a:spcBef>
                <a:spcPct val="20000"/>
              </a:spcBef>
            </a:pPr>
            <a:r>
              <a:rPr lang="en-US" altLang="en-US" sz="2000">
                <a:solidFill>
                  <a:srgbClr val="000010"/>
                </a:solidFill>
                <a:latin typeface="Trebuchet MS" panose="020B0603020202020204" pitchFamily="34" charset="0"/>
                <a:ea typeface="Arial Unicode MS" pitchFamily="34" charset="-128"/>
              </a:rPr>
              <a:t>dalam menahan gaya tarik.</a:t>
            </a:r>
          </a:p>
        </p:txBody>
      </p:sp>
      <p:sp>
        <p:nvSpPr>
          <p:cNvPr id="34819" name="Rectangle 5"/>
          <p:cNvSpPr txBox="1">
            <a:spLocks noChangeArrowheads="1"/>
          </p:cNvSpPr>
          <p:nvPr/>
        </p:nvSpPr>
        <p:spPr bwMode="auto">
          <a:xfrm>
            <a:off x="4116389" y="53976"/>
            <a:ext cx="652462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25488" indent="-725488"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a:r>
              <a:rPr lang="en-US" altLang="en-US">
                <a:solidFill>
                  <a:schemeClr val="tx2"/>
                </a:solidFill>
                <a:latin typeface="Century Gothic" panose="020B0502020202020204" pitchFamily="34" charset="0"/>
                <a:ea typeface="Arial Unicode MS" pitchFamily="34" charset="-128"/>
              </a:rPr>
              <a:t>Kekuatan (Strength)</a:t>
            </a:r>
            <a:endParaRPr lang="en-US" altLang="en-US">
              <a:solidFill>
                <a:srgbClr val="FF0000"/>
              </a:solidFill>
              <a:latin typeface="Century Gothic" panose="020B0502020202020204" pitchFamily="34" charset="0"/>
              <a:ea typeface="Arial Unicode MS" pitchFamily="34" charset="-128"/>
            </a:endParaRPr>
          </a:p>
        </p:txBody>
      </p:sp>
    </p:spTree>
    <p:extLst>
      <p:ext uri="{BB962C8B-B14F-4D97-AF65-F5344CB8AC3E}">
        <p14:creationId xmlns:p14="http://schemas.microsoft.com/office/powerpoint/2010/main" val="248409424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842" name="Group 4"/>
          <p:cNvGrpSpPr>
            <a:grpSpLocks/>
          </p:cNvGrpSpPr>
          <p:nvPr/>
        </p:nvGrpSpPr>
        <p:grpSpPr bwMode="auto">
          <a:xfrm>
            <a:off x="2279650" y="2349501"/>
            <a:ext cx="7632700" cy="3200951"/>
            <a:chOff x="476" y="1480"/>
            <a:chExt cx="4808" cy="2123"/>
          </a:xfrm>
        </p:grpSpPr>
        <p:sp>
          <p:nvSpPr>
            <p:cNvPr id="5" name="Rectangle 5"/>
            <p:cNvSpPr>
              <a:spLocks noChangeArrowheads="1"/>
            </p:cNvSpPr>
            <p:nvPr/>
          </p:nvSpPr>
          <p:spPr bwMode="auto">
            <a:xfrm>
              <a:off x="894" y="2523"/>
              <a:ext cx="144" cy="718"/>
            </a:xfrm>
            <a:prstGeom prst="rect">
              <a:avLst/>
            </a:prstGeom>
            <a:solidFill>
              <a:srgbClr val="FFCC00"/>
            </a:solidFill>
            <a:ln w="12700" cap="sq">
              <a:solidFill>
                <a:srgbClr val="000000"/>
              </a:solidFill>
              <a:miter lim="800000"/>
              <a:headEnd type="none" w="sm" len="sm"/>
              <a:tailEnd type="none" w="sm" len="sm"/>
            </a:ln>
            <a:effectLst/>
            <a:extLst/>
          </p:spPr>
          <p:txBody>
            <a:bodyPr wrap="none" anchor="ctr"/>
            <a:lstStyle/>
            <a:p>
              <a:pPr>
                <a:defRPr/>
              </a:pPr>
              <a:endParaRPr lang="en-US" kern="0">
                <a:solidFill>
                  <a:sysClr val="windowText" lastClr="000000"/>
                </a:solidFill>
                <a:latin typeface="Arial" charset="0"/>
                <a:cs typeface="Angsana New" pitchFamily="18" charset="-34"/>
              </a:endParaRPr>
            </a:p>
          </p:txBody>
        </p:sp>
        <p:sp>
          <p:nvSpPr>
            <p:cNvPr id="6" name="Rectangle 6"/>
            <p:cNvSpPr>
              <a:spLocks noChangeArrowheads="1"/>
            </p:cNvSpPr>
            <p:nvPr/>
          </p:nvSpPr>
          <p:spPr bwMode="auto">
            <a:xfrm>
              <a:off x="1157" y="2097"/>
              <a:ext cx="144" cy="1152"/>
            </a:xfrm>
            <a:prstGeom prst="rect">
              <a:avLst/>
            </a:prstGeom>
            <a:solidFill>
              <a:srgbClr val="FFCC00"/>
            </a:solidFill>
            <a:ln w="12700" cap="sq">
              <a:solidFill>
                <a:srgbClr val="000000"/>
              </a:solidFill>
              <a:miter lim="800000"/>
              <a:headEnd type="none" w="sm" len="sm"/>
              <a:tailEnd type="none" w="sm" len="sm"/>
            </a:ln>
            <a:effectLst/>
            <a:extLst/>
          </p:spPr>
          <p:txBody>
            <a:bodyPr wrap="none" anchor="ctr"/>
            <a:lstStyle/>
            <a:p>
              <a:pPr>
                <a:defRPr/>
              </a:pPr>
              <a:endParaRPr lang="en-US" kern="0">
                <a:solidFill>
                  <a:sysClr val="windowText" lastClr="000000"/>
                </a:solidFill>
                <a:latin typeface="Arial" charset="0"/>
                <a:cs typeface="Angsana New" pitchFamily="18" charset="-34"/>
              </a:endParaRPr>
            </a:p>
          </p:txBody>
        </p:sp>
        <p:sp>
          <p:nvSpPr>
            <p:cNvPr id="7" name="Rectangle 7"/>
            <p:cNvSpPr>
              <a:spLocks noChangeArrowheads="1"/>
            </p:cNvSpPr>
            <p:nvPr/>
          </p:nvSpPr>
          <p:spPr bwMode="auto">
            <a:xfrm>
              <a:off x="1445" y="1797"/>
              <a:ext cx="144" cy="1440"/>
            </a:xfrm>
            <a:prstGeom prst="rect">
              <a:avLst/>
            </a:prstGeom>
            <a:solidFill>
              <a:srgbClr val="FFCC00"/>
            </a:solidFill>
            <a:ln w="12700" cap="sq">
              <a:solidFill>
                <a:srgbClr val="FFCC00"/>
              </a:solidFill>
              <a:miter lim="800000"/>
              <a:headEnd type="none" w="sm" len="sm"/>
              <a:tailEnd type="none" w="sm" len="sm"/>
            </a:ln>
            <a:effectLst/>
            <a:extLst/>
          </p:spPr>
          <p:txBody>
            <a:bodyPr wrap="none" anchor="ctr"/>
            <a:lstStyle/>
            <a:p>
              <a:pPr>
                <a:defRPr/>
              </a:pPr>
              <a:endParaRPr lang="en-US" kern="0">
                <a:solidFill>
                  <a:sysClr val="windowText" lastClr="000000"/>
                </a:solidFill>
                <a:latin typeface="Arial" charset="0"/>
                <a:cs typeface="Angsana New" pitchFamily="18" charset="-34"/>
              </a:endParaRPr>
            </a:p>
          </p:txBody>
        </p:sp>
        <p:sp>
          <p:nvSpPr>
            <p:cNvPr id="8" name="Line 8"/>
            <p:cNvSpPr>
              <a:spLocks noChangeShapeType="1"/>
            </p:cNvSpPr>
            <p:nvPr/>
          </p:nvSpPr>
          <p:spPr bwMode="auto">
            <a:xfrm>
              <a:off x="773" y="3268"/>
              <a:ext cx="1056" cy="0"/>
            </a:xfrm>
            <a:prstGeom prst="line">
              <a:avLst/>
            </a:prstGeom>
            <a:noFill/>
            <a:ln w="12700" cap="sq">
              <a:solidFill>
                <a:srgbClr val="000010"/>
              </a:solidFill>
              <a:round/>
              <a:headEnd type="none" w="sm" len="sm"/>
              <a:tailEnd type="triangle" w="lg" len="sm"/>
            </a:ln>
            <a:effectLst/>
            <a:extLst/>
          </p:spPr>
          <p:txBody>
            <a:bodyPr wrap="none" anchor="ctr"/>
            <a:lstStyle/>
            <a:p>
              <a:pPr>
                <a:defRPr/>
              </a:pPr>
              <a:endParaRPr lang="en-US" kern="0">
                <a:solidFill>
                  <a:sysClr val="windowText" lastClr="000000"/>
                </a:solidFill>
                <a:latin typeface="Arial" charset="0"/>
                <a:cs typeface="Angsana New" pitchFamily="18" charset="-34"/>
              </a:endParaRPr>
            </a:p>
          </p:txBody>
        </p:sp>
        <p:sp>
          <p:nvSpPr>
            <p:cNvPr id="9" name="Line 9"/>
            <p:cNvSpPr>
              <a:spLocks noChangeShapeType="1"/>
            </p:cNvSpPr>
            <p:nvPr/>
          </p:nvSpPr>
          <p:spPr bwMode="auto">
            <a:xfrm flipH="1" flipV="1">
              <a:off x="773" y="1492"/>
              <a:ext cx="0" cy="1776"/>
            </a:xfrm>
            <a:prstGeom prst="line">
              <a:avLst/>
            </a:prstGeom>
            <a:noFill/>
            <a:ln w="12700" cap="sq">
              <a:solidFill>
                <a:srgbClr val="333333"/>
              </a:solidFill>
              <a:round/>
              <a:headEnd type="none" w="sm" len="sm"/>
              <a:tailEnd type="triangle" w="lg" len="sm"/>
            </a:ln>
            <a:effectLst/>
            <a:extLst/>
          </p:spPr>
          <p:txBody>
            <a:bodyPr wrap="none" anchor="ctr"/>
            <a:lstStyle/>
            <a:p>
              <a:pPr>
                <a:defRPr/>
              </a:pPr>
              <a:endParaRPr lang="en-US" kern="0">
                <a:solidFill>
                  <a:sysClr val="windowText" lastClr="000000"/>
                </a:solidFill>
                <a:latin typeface="Arial" charset="0"/>
                <a:cs typeface="Angsana New" pitchFamily="18" charset="-34"/>
              </a:endParaRPr>
            </a:p>
          </p:txBody>
        </p:sp>
        <p:sp>
          <p:nvSpPr>
            <p:cNvPr id="10" name="Text Box 10"/>
            <p:cNvSpPr txBox="1">
              <a:spLocks noChangeArrowheads="1"/>
            </p:cNvSpPr>
            <p:nvPr/>
          </p:nvSpPr>
          <p:spPr bwMode="auto">
            <a:xfrm>
              <a:off x="725" y="3364"/>
              <a:ext cx="1248" cy="225"/>
            </a:xfrm>
            <a:prstGeom prst="rect">
              <a:avLst/>
            </a:prstGeom>
            <a:noFill/>
            <a:ln>
              <a:noFill/>
            </a:ln>
            <a:effectLst/>
            <a:extLst/>
          </p:spPr>
          <p:txBody>
            <a:bodyPr>
              <a:spAutoFit/>
            </a:bodyPr>
            <a:lstStyle/>
            <a:p>
              <a:pPr eaLnBrk="0" hangingPunct="0">
                <a:spcBef>
                  <a:spcPct val="50000"/>
                </a:spcBef>
                <a:defRPr/>
              </a:pPr>
              <a:r>
                <a:rPr lang="en-US" sz="1600" kern="0">
                  <a:solidFill>
                    <a:srgbClr val="000010"/>
                  </a:solidFill>
                  <a:latin typeface="Trebuchet MS" pitchFamily="34" charset="0"/>
                  <a:cs typeface="Angsana New" pitchFamily="18" charset="-34"/>
                </a:rPr>
                <a:t>Jumlah semen</a:t>
              </a:r>
            </a:p>
          </p:txBody>
        </p:sp>
        <p:sp>
          <p:nvSpPr>
            <p:cNvPr id="11" name="Text Box 11"/>
            <p:cNvSpPr txBox="1">
              <a:spLocks noChangeArrowheads="1"/>
            </p:cNvSpPr>
            <p:nvPr/>
          </p:nvSpPr>
          <p:spPr bwMode="auto">
            <a:xfrm>
              <a:off x="476" y="1599"/>
              <a:ext cx="192" cy="1613"/>
            </a:xfrm>
            <a:prstGeom prst="rect">
              <a:avLst/>
            </a:prstGeom>
            <a:noFill/>
            <a:ln>
              <a:noFill/>
            </a:ln>
            <a:effectLst/>
            <a:extLst/>
          </p:spPr>
          <p:txBody>
            <a:bodyPr>
              <a:spAutoFit/>
            </a:bodyPr>
            <a:lstStyle/>
            <a:p>
              <a:pPr eaLnBrk="0" hangingPunct="0">
                <a:spcBef>
                  <a:spcPct val="50000"/>
                </a:spcBef>
                <a:defRPr/>
              </a:pPr>
              <a:r>
                <a:rPr lang="en-US" sz="1600" kern="0">
                  <a:solidFill>
                    <a:srgbClr val="000010"/>
                  </a:solidFill>
                  <a:latin typeface="Trebuchet MS" pitchFamily="34" charset="0"/>
                  <a:cs typeface="Angsana New" pitchFamily="18" charset="-34"/>
                </a:rPr>
                <a:t>Kuat </a:t>
              </a:r>
            </a:p>
            <a:p>
              <a:pPr eaLnBrk="0" hangingPunct="0">
                <a:spcBef>
                  <a:spcPct val="50000"/>
                </a:spcBef>
                <a:defRPr/>
              </a:pPr>
              <a:r>
                <a:rPr lang="en-US" sz="1600" kern="0">
                  <a:solidFill>
                    <a:srgbClr val="000010"/>
                  </a:solidFill>
                  <a:latin typeface="Trebuchet MS" pitchFamily="34" charset="0"/>
                  <a:cs typeface="Angsana New" pitchFamily="18" charset="-34"/>
                </a:rPr>
                <a:t>Tekan</a:t>
              </a:r>
            </a:p>
          </p:txBody>
        </p:sp>
        <p:sp>
          <p:nvSpPr>
            <p:cNvPr id="12" name="Line 12"/>
            <p:cNvSpPr>
              <a:spLocks noChangeShapeType="1"/>
            </p:cNvSpPr>
            <p:nvPr/>
          </p:nvSpPr>
          <p:spPr bwMode="auto">
            <a:xfrm flipH="1" flipV="1">
              <a:off x="2334" y="1480"/>
              <a:ext cx="0" cy="1776"/>
            </a:xfrm>
            <a:prstGeom prst="line">
              <a:avLst/>
            </a:prstGeom>
            <a:noFill/>
            <a:ln w="12700" cap="sq">
              <a:solidFill>
                <a:srgbClr val="000010"/>
              </a:solidFill>
              <a:round/>
              <a:headEnd type="none" w="sm" len="sm"/>
              <a:tailEnd type="triangle" w="lg" len="sm"/>
            </a:ln>
            <a:effectLst/>
            <a:extLst/>
          </p:spPr>
          <p:txBody>
            <a:bodyPr wrap="none" anchor="ctr"/>
            <a:lstStyle/>
            <a:p>
              <a:pPr>
                <a:defRPr/>
              </a:pPr>
              <a:endParaRPr lang="en-US" kern="0">
                <a:solidFill>
                  <a:sysClr val="windowText" lastClr="000000"/>
                </a:solidFill>
                <a:latin typeface="Arial" charset="0"/>
                <a:cs typeface="Angsana New" pitchFamily="18" charset="-34"/>
              </a:endParaRPr>
            </a:p>
          </p:txBody>
        </p:sp>
        <p:sp>
          <p:nvSpPr>
            <p:cNvPr id="13" name="Line 13"/>
            <p:cNvSpPr>
              <a:spLocks noChangeShapeType="1"/>
            </p:cNvSpPr>
            <p:nvPr/>
          </p:nvSpPr>
          <p:spPr bwMode="auto">
            <a:xfrm>
              <a:off x="2323" y="3275"/>
              <a:ext cx="1056" cy="0"/>
            </a:xfrm>
            <a:prstGeom prst="line">
              <a:avLst/>
            </a:prstGeom>
            <a:noFill/>
            <a:ln w="12700" cap="sq">
              <a:solidFill>
                <a:srgbClr val="000010"/>
              </a:solidFill>
              <a:round/>
              <a:headEnd type="none" w="sm" len="sm"/>
              <a:tailEnd type="triangle" w="lg" len="sm"/>
            </a:ln>
            <a:effectLst/>
            <a:extLst/>
          </p:spPr>
          <p:txBody>
            <a:bodyPr wrap="none" anchor="ctr"/>
            <a:lstStyle/>
            <a:p>
              <a:pPr>
                <a:defRPr/>
              </a:pPr>
              <a:endParaRPr lang="en-US" kern="0">
                <a:solidFill>
                  <a:sysClr val="windowText" lastClr="000000"/>
                </a:solidFill>
                <a:latin typeface="Arial" charset="0"/>
                <a:cs typeface="Angsana New" pitchFamily="18" charset="-34"/>
              </a:endParaRPr>
            </a:p>
          </p:txBody>
        </p:sp>
        <p:sp>
          <p:nvSpPr>
            <p:cNvPr id="14" name="Rectangle 14"/>
            <p:cNvSpPr>
              <a:spLocks noChangeArrowheads="1"/>
            </p:cNvSpPr>
            <p:nvPr/>
          </p:nvSpPr>
          <p:spPr bwMode="auto">
            <a:xfrm>
              <a:off x="3054" y="2344"/>
              <a:ext cx="144" cy="912"/>
            </a:xfrm>
            <a:prstGeom prst="rect">
              <a:avLst/>
            </a:prstGeom>
            <a:solidFill>
              <a:srgbClr val="99CC00"/>
            </a:solidFill>
            <a:ln w="12700" cap="sq">
              <a:solidFill>
                <a:srgbClr val="000000"/>
              </a:solidFill>
              <a:miter lim="800000"/>
              <a:headEnd type="none" w="sm" len="sm"/>
              <a:tailEnd type="none" w="sm" len="sm"/>
            </a:ln>
            <a:effectLst/>
            <a:extLst/>
          </p:spPr>
          <p:txBody>
            <a:bodyPr wrap="none" anchor="ctr"/>
            <a:lstStyle/>
            <a:p>
              <a:pPr>
                <a:defRPr/>
              </a:pPr>
              <a:endParaRPr lang="en-US" kern="0">
                <a:solidFill>
                  <a:sysClr val="windowText" lastClr="000000"/>
                </a:solidFill>
                <a:latin typeface="Arial" charset="0"/>
                <a:cs typeface="Angsana New" pitchFamily="18" charset="-34"/>
              </a:endParaRPr>
            </a:p>
          </p:txBody>
        </p:sp>
        <p:sp>
          <p:nvSpPr>
            <p:cNvPr id="15" name="Rectangle 15"/>
            <p:cNvSpPr>
              <a:spLocks noChangeArrowheads="1"/>
            </p:cNvSpPr>
            <p:nvPr/>
          </p:nvSpPr>
          <p:spPr bwMode="auto">
            <a:xfrm>
              <a:off x="2766" y="2056"/>
              <a:ext cx="144" cy="1200"/>
            </a:xfrm>
            <a:prstGeom prst="rect">
              <a:avLst/>
            </a:prstGeom>
            <a:solidFill>
              <a:srgbClr val="99CC00"/>
            </a:solidFill>
            <a:ln w="12700" cap="sq">
              <a:solidFill>
                <a:srgbClr val="000000"/>
              </a:solidFill>
              <a:miter lim="800000"/>
              <a:headEnd type="none" w="sm" len="sm"/>
              <a:tailEnd type="none" w="sm" len="sm"/>
            </a:ln>
            <a:effectLst/>
            <a:extLst/>
          </p:spPr>
          <p:txBody>
            <a:bodyPr wrap="none" anchor="ctr"/>
            <a:lstStyle/>
            <a:p>
              <a:pPr>
                <a:defRPr/>
              </a:pPr>
              <a:endParaRPr lang="en-US" kern="0">
                <a:solidFill>
                  <a:sysClr val="windowText" lastClr="000000"/>
                </a:solidFill>
                <a:latin typeface="Arial" charset="0"/>
                <a:cs typeface="Angsana New" pitchFamily="18" charset="-34"/>
              </a:endParaRPr>
            </a:p>
          </p:txBody>
        </p:sp>
        <p:sp>
          <p:nvSpPr>
            <p:cNvPr id="16" name="Rectangle 16"/>
            <p:cNvSpPr>
              <a:spLocks noChangeArrowheads="1"/>
            </p:cNvSpPr>
            <p:nvPr/>
          </p:nvSpPr>
          <p:spPr bwMode="auto">
            <a:xfrm>
              <a:off x="2478" y="1768"/>
              <a:ext cx="144" cy="1488"/>
            </a:xfrm>
            <a:prstGeom prst="rect">
              <a:avLst/>
            </a:prstGeom>
            <a:solidFill>
              <a:srgbClr val="99CC00"/>
            </a:solidFill>
            <a:ln w="12700" cap="sq">
              <a:solidFill>
                <a:srgbClr val="000000"/>
              </a:solidFill>
              <a:miter lim="800000"/>
              <a:headEnd type="none" w="sm" len="sm"/>
              <a:tailEnd type="none" w="sm" len="sm"/>
            </a:ln>
            <a:effectLst/>
            <a:extLst/>
          </p:spPr>
          <p:txBody>
            <a:bodyPr wrap="none" anchor="ctr"/>
            <a:lstStyle/>
            <a:p>
              <a:pPr>
                <a:defRPr/>
              </a:pPr>
              <a:endParaRPr lang="en-US" kern="0">
                <a:solidFill>
                  <a:sysClr val="windowText" lastClr="000000"/>
                </a:solidFill>
                <a:latin typeface="Arial" charset="0"/>
                <a:cs typeface="Angsana New" pitchFamily="18" charset="-34"/>
              </a:endParaRPr>
            </a:p>
          </p:txBody>
        </p:sp>
        <p:sp>
          <p:nvSpPr>
            <p:cNvPr id="17" name="Text Box 17"/>
            <p:cNvSpPr txBox="1">
              <a:spLocks noChangeArrowheads="1"/>
            </p:cNvSpPr>
            <p:nvPr/>
          </p:nvSpPr>
          <p:spPr bwMode="auto">
            <a:xfrm>
              <a:off x="2413" y="3366"/>
              <a:ext cx="953" cy="225"/>
            </a:xfrm>
            <a:prstGeom prst="rect">
              <a:avLst/>
            </a:prstGeom>
            <a:noFill/>
            <a:ln>
              <a:noFill/>
            </a:ln>
            <a:effectLst/>
            <a:extLst/>
          </p:spPr>
          <p:txBody>
            <a:bodyPr>
              <a:spAutoFit/>
            </a:bodyPr>
            <a:lstStyle/>
            <a:p>
              <a:pPr eaLnBrk="0" hangingPunct="0">
                <a:spcBef>
                  <a:spcPct val="50000"/>
                </a:spcBef>
                <a:defRPr/>
              </a:pPr>
              <a:r>
                <a:rPr lang="en-US" sz="1600" kern="0">
                  <a:solidFill>
                    <a:srgbClr val="000010"/>
                  </a:solidFill>
                  <a:latin typeface="Trebuchet MS" pitchFamily="34" charset="0"/>
                  <a:cs typeface="Angsana New" pitchFamily="18" charset="-34"/>
                </a:rPr>
                <a:t>Jumlah air</a:t>
              </a:r>
            </a:p>
          </p:txBody>
        </p:sp>
        <p:sp>
          <p:nvSpPr>
            <p:cNvPr id="18" name="Text Box 18"/>
            <p:cNvSpPr txBox="1">
              <a:spLocks noChangeArrowheads="1"/>
            </p:cNvSpPr>
            <p:nvPr/>
          </p:nvSpPr>
          <p:spPr bwMode="auto">
            <a:xfrm>
              <a:off x="2046" y="1576"/>
              <a:ext cx="192" cy="1613"/>
            </a:xfrm>
            <a:prstGeom prst="rect">
              <a:avLst/>
            </a:prstGeom>
            <a:noFill/>
            <a:ln>
              <a:noFill/>
            </a:ln>
            <a:effectLst/>
            <a:extLst/>
          </p:spPr>
          <p:txBody>
            <a:bodyPr>
              <a:spAutoFit/>
            </a:bodyPr>
            <a:lstStyle/>
            <a:p>
              <a:pPr eaLnBrk="0" hangingPunct="0">
                <a:spcBef>
                  <a:spcPct val="50000"/>
                </a:spcBef>
                <a:defRPr/>
              </a:pPr>
              <a:r>
                <a:rPr lang="en-US" sz="1600" kern="0">
                  <a:solidFill>
                    <a:srgbClr val="000010"/>
                  </a:solidFill>
                  <a:latin typeface="Trebuchet MS" pitchFamily="34" charset="0"/>
                  <a:cs typeface="Angsana New" pitchFamily="18" charset="-34"/>
                </a:rPr>
                <a:t>Kuat </a:t>
              </a:r>
            </a:p>
            <a:p>
              <a:pPr eaLnBrk="0" hangingPunct="0">
                <a:spcBef>
                  <a:spcPct val="50000"/>
                </a:spcBef>
                <a:defRPr/>
              </a:pPr>
              <a:r>
                <a:rPr lang="en-US" sz="1600" kern="0">
                  <a:solidFill>
                    <a:srgbClr val="000010"/>
                  </a:solidFill>
                  <a:latin typeface="Trebuchet MS" pitchFamily="34" charset="0"/>
                  <a:cs typeface="Angsana New" pitchFamily="18" charset="-34"/>
                </a:rPr>
                <a:t>Tekan</a:t>
              </a:r>
            </a:p>
          </p:txBody>
        </p:sp>
        <p:sp>
          <p:nvSpPr>
            <p:cNvPr id="19" name="Line 19"/>
            <p:cNvSpPr>
              <a:spLocks noChangeShapeType="1"/>
            </p:cNvSpPr>
            <p:nvPr/>
          </p:nvSpPr>
          <p:spPr bwMode="auto">
            <a:xfrm>
              <a:off x="3988" y="3268"/>
              <a:ext cx="1296" cy="0"/>
            </a:xfrm>
            <a:prstGeom prst="line">
              <a:avLst/>
            </a:prstGeom>
            <a:noFill/>
            <a:ln w="12700" cap="sq">
              <a:solidFill>
                <a:srgbClr val="000010"/>
              </a:solidFill>
              <a:round/>
              <a:headEnd type="none" w="sm" len="sm"/>
              <a:tailEnd type="triangle" w="lg" len="sm"/>
            </a:ln>
            <a:effectLst/>
            <a:extLst/>
          </p:spPr>
          <p:txBody>
            <a:bodyPr wrap="none" anchor="ctr"/>
            <a:lstStyle/>
            <a:p>
              <a:pPr>
                <a:defRPr/>
              </a:pPr>
              <a:endParaRPr lang="en-US" kern="0">
                <a:solidFill>
                  <a:sysClr val="windowText" lastClr="000000"/>
                </a:solidFill>
                <a:latin typeface="Arial" charset="0"/>
                <a:cs typeface="Angsana New" pitchFamily="18" charset="-34"/>
              </a:endParaRPr>
            </a:p>
          </p:txBody>
        </p:sp>
        <p:sp>
          <p:nvSpPr>
            <p:cNvPr id="20" name="Line 20"/>
            <p:cNvSpPr>
              <a:spLocks noChangeShapeType="1"/>
            </p:cNvSpPr>
            <p:nvPr/>
          </p:nvSpPr>
          <p:spPr bwMode="auto">
            <a:xfrm flipH="1" flipV="1">
              <a:off x="3988" y="1492"/>
              <a:ext cx="0" cy="1776"/>
            </a:xfrm>
            <a:prstGeom prst="line">
              <a:avLst/>
            </a:prstGeom>
            <a:noFill/>
            <a:ln w="12700" cap="sq">
              <a:solidFill>
                <a:srgbClr val="000010"/>
              </a:solidFill>
              <a:round/>
              <a:headEnd type="none" w="sm" len="sm"/>
              <a:tailEnd type="triangle" w="lg" len="sm"/>
            </a:ln>
            <a:effectLst/>
            <a:extLst/>
          </p:spPr>
          <p:txBody>
            <a:bodyPr wrap="none" anchor="ctr"/>
            <a:lstStyle/>
            <a:p>
              <a:pPr>
                <a:defRPr/>
              </a:pPr>
              <a:endParaRPr lang="en-US" kern="0">
                <a:solidFill>
                  <a:sysClr val="windowText" lastClr="000000"/>
                </a:solidFill>
                <a:latin typeface="Arial" charset="0"/>
                <a:cs typeface="Angsana New" pitchFamily="18" charset="-34"/>
              </a:endParaRPr>
            </a:p>
          </p:txBody>
        </p:sp>
        <p:sp>
          <p:nvSpPr>
            <p:cNvPr id="21" name="Text Box 21"/>
            <p:cNvSpPr txBox="1">
              <a:spLocks noChangeArrowheads="1"/>
            </p:cNvSpPr>
            <p:nvPr/>
          </p:nvSpPr>
          <p:spPr bwMode="auto">
            <a:xfrm>
              <a:off x="4189" y="3378"/>
              <a:ext cx="1056" cy="225"/>
            </a:xfrm>
            <a:prstGeom prst="rect">
              <a:avLst/>
            </a:prstGeom>
            <a:noFill/>
            <a:ln>
              <a:noFill/>
            </a:ln>
            <a:effectLst/>
            <a:extLst/>
          </p:spPr>
          <p:txBody>
            <a:bodyPr>
              <a:spAutoFit/>
            </a:bodyPr>
            <a:lstStyle/>
            <a:p>
              <a:pPr eaLnBrk="0" hangingPunct="0">
                <a:spcBef>
                  <a:spcPct val="50000"/>
                </a:spcBef>
                <a:defRPr/>
              </a:pPr>
              <a:r>
                <a:rPr lang="en-US" sz="1600" kern="0">
                  <a:solidFill>
                    <a:srgbClr val="000010"/>
                  </a:solidFill>
                  <a:latin typeface="Trebuchet MS" pitchFamily="34" charset="0"/>
                  <a:cs typeface="Angsana New" pitchFamily="18" charset="-34"/>
                </a:rPr>
                <a:t>W/C Ratio</a:t>
              </a:r>
            </a:p>
          </p:txBody>
        </p:sp>
        <p:sp>
          <p:nvSpPr>
            <p:cNvPr id="22" name="Freeform 22"/>
            <p:cNvSpPr>
              <a:spLocks/>
            </p:cNvSpPr>
            <p:nvPr/>
          </p:nvSpPr>
          <p:spPr bwMode="auto">
            <a:xfrm>
              <a:off x="4132" y="1636"/>
              <a:ext cx="1008" cy="1248"/>
            </a:xfrm>
            <a:custGeom>
              <a:avLst/>
              <a:gdLst>
                <a:gd name="T0" fmla="*/ 0 w 1008"/>
                <a:gd name="T1" fmla="*/ 0 h 1248"/>
                <a:gd name="T2" fmla="*/ 48 w 1008"/>
                <a:gd name="T3" fmla="*/ 480 h 1248"/>
                <a:gd name="T4" fmla="*/ 144 w 1008"/>
                <a:gd name="T5" fmla="*/ 816 h 1248"/>
                <a:gd name="T6" fmla="*/ 336 w 1008"/>
                <a:gd name="T7" fmla="*/ 1056 h 1248"/>
                <a:gd name="T8" fmla="*/ 672 w 1008"/>
                <a:gd name="T9" fmla="*/ 1200 h 1248"/>
                <a:gd name="T10" fmla="*/ 1008 w 1008"/>
                <a:gd name="T11" fmla="*/ 1248 h 1248"/>
              </a:gdLst>
              <a:ahLst/>
              <a:cxnLst>
                <a:cxn ang="0">
                  <a:pos x="T0" y="T1"/>
                </a:cxn>
                <a:cxn ang="0">
                  <a:pos x="T2" y="T3"/>
                </a:cxn>
                <a:cxn ang="0">
                  <a:pos x="T4" y="T5"/>
                </a:cxn>
                <a:cxn ang="0">
                  <a:pos x="T6" y="T7"/>
                </a:cxn>
                <a:cxn ang="0">
                  <a:pos x="T8" y="T9"/>
                </a:cxn>
                <a:cxn ang="0">
                  <a:pos x="T10" y="T11"/>
                </a:cxn>
              </a:cxnLst>
              <a:rect l="0" t="0" r="r" b="b"/>
              <a:pathLst>
                <a:path w="1008" h="1248">
                  <a:moveTo>
                    <a:pt x="0" y="0"/>
                  </a:moveTo>
                  <a:cubicBezTo>
                    <a:pt x="12" y="172"/>
                    <a:pt x="24" y="344"/>
                    <a:pt x="48" y="480"/>
                  </a:cubicBezTo>
                  <a:cubicBezTo>
                    <a:pt x="72" y="616"/>
                    <a:pt x="96" y="720"/>
                    <a:pt x="144" y="816"/>
                  </a:cubicBezTo>
                  <a:cubicBezTo>
                    <a:pt x="192" y="912"/>
                    <a:pt x="248" y="992"/>
                    <a:pt x="336" y="1056"/>
                  </a:cubicBezTo>
                  <a:cubicBezTo>
                    <a:pt x="424" y="1120"/>
                    <a:pt x="560" y="1168"/>
                    <a:pt x="672" y="1200"/>
                  </a:cubicBezTo>
                  <a:cubicBezTo>
                    <a:pt x="784" y="1232"/>
                    <a:pt x="952" y="1240"/>
                    <a:pt x="1008" y="1248"/>
                  </a:cubicBezTo>
                </a:path>
              </a:pathLst>
            </a:custGeom>
            <a:noFill/>
            <a:ln w="12700" cap="sq" cmpd="sng">
              <a:solidFill>
                <a:srgbClr val="000010"/>
              </a:solidFill>
              <a:prstDash val="solid"/>
              <a:round/>
              <a:headEnd type="none" w="sm" len="sm"/>
              <a:tailEnd type="none" w="sm" len="sm"/>
            </a:ln>
            <a:effectLst/>
            <a:extLst/>
          </p:spPr>
          <p:txBody>
            <a:bodyPr wrap="none" anchor="ctr"/>
            <a:lstStyle/>
            <a:p>
              <a:pPr>
                <a:defRPr/>
              </a:pPr>
              <a:endParaRPr lang="en-US" kern="0">
                <a:solidFill>
                  <a:sysClr val="windowText" lastClr="000000"/>
                </a:solidFill>
                <a:latin typeface="Arial" charset="0"/>
                <a:cs typeface="Angsana New" pitchFamily="18" charset="-34"/>
              </a:endParaRPr>
            </a:p>
          </p:txBody>
        </p:sp>
        <p:sp>
          <p:nvSpPr>
            <p:cNvPr id="23" name="Line 23"/>
            <p:cNvSpPr>
              <a:spLocks noChangeShapeType="1"/>
            </p:cNvSpPr>
            <p:nvPr/>
          </p:nvSpPr>
          <p:spPr bwMode="auto">
            <a:xfrm flipV="1">
              <a:off x="4468" y="2692"/>
              <a:ext cx="0" cy="576"/>
            </a:xfrm>
            <a:prstGeom prst="line">
              <a:avLst/>
            </a:prstGeom>
            <a:noFill/>
            <a:ln w="12700" cap="sq">
              <a:solidFill>
                <a:srgbClr val="000010"/>
              </a:solidFill>
              <a:round/>
              <a:headEnd type="none" w="sm" len="sm"/>
              <a:tailEnd type="none" w="sm" len="sm"/>
            </a:ln>
            <a:effectLst/>
            <a:extLst/>
          </p:spPr>
          <p:txBody>
            <a:bodyPr wrap="none" anchor="ctr"/>
            <a:lstStyle/>
            <a:p>
              <a:pPr>
                <a:defRPr/>
              </a:pPr>
              <a:endParaRPr lang="en-US" kern="0">
                <a:solidFill>
                  <a:sysClr val="windowText" lastClr="000000"/>
                </a:solidFill>
                <a:latin typeface="Arial" charset="0"/>
                <a:cs typeface="Angsana New" pitchFamily="18" charset="-34"/>
              </a:endParaRPr>
            </a:p>
          </p:txBody>
        </p:sp>
        <p:sp>
          <p:nvSpPr>
            <p:cNvPr id="24" name="Line 24"/>
            <p:cNvSpPr>
              <a:spLocks noChangeShapeType="1"/>
            </p:cNvSpPr>
            <p:nvPr/>
          </p:nvSpPr>
          <p:spPr bwMode="auto">
            <a:xfrm flipH="1">
              <a:off x="3988" y="2692"/>
              <a:ext cx="480" cy="0"/>
            </a:xfrm>
            <a:prstGeom prst="line">
              <a:avLst/>
            </a:prstGeom>
            <a:noFill/>
            <a:ln w="12700" cap="sq">
              <a:solidFill>
                <a:srgbClr val="000010"/>
              </a:solidFill>
              <a:round/>
              <a:headEnd type="none" w="sm" len="sm"/>
              <a:tailEnd type="none" w="sm" len="sm"/>
            </a:ln>
            <a:effectLst/>
            <a:extLst/>
          </p:spPr>
          <p:txBody>
            <a:bodyPr wrap="none" anchor="ctr"/>
            <a:lstStyle/>
            <a:p>
              <a:pPr>
                <a:defRPr/>
              </a:pPr>
              <a:endParaRPr lang="en-US" kern="0">
                <a:solidFill>
                  <a:sysClr val="windowText" lastClr="000000"/>
                </a:solidFill>
                <a:latin typeface="Arial" charset="0"/>
                <a:cs typeface="Angsana New" pitchFamily="18" charset="-34"/>
              </a:endParaRPr>
            </a:p>
          </p:txBody>
        </p:sp>
        <p:sp>
          <p:nvSpPr>
            <p:cNvPr id="25" name="Text Box 25"/>
            <p:cNvSpPr txBox="1">
              <a:spLocks noChangeArrowheads="1"/>
            </p:cNvSpPr>
            <p:nvPr/>
          </p:nvSpPr>
          <p:spPr bwMode="auto">
            <a:xfrm>
              <a:off x="3700" y="1644"/>
              <a:ext cx="192" cy="1613"/>
            </a:xfrm>
            <a:prstGeom prst="rect">
              <a:avLst/>
            </a:prstGeom>
            <a:noFill/>
            <a:ln>
              <a:noFill/>
            </a:ln>
            <a:effectLst/>
            <a:extLst/>
          </p:spPr>
          <p:txBody>
            <a:bodyPr>
              <a:spAutoFit/>
            </a:bodyPr>
            <a:lstStyle/>
            <a:p>
              <a:pPr eaLnBrk="0" hangingPunct="0">
                <a:spcBef>
                  <a:spcPct val="50000"/>
                </a:spcBef>
                <a:defRPr/>
              </a:pPr>
              <a:r>
                <a:rPr lang="en-US" sz="1600" kern="0">
                  <a:solidFill>
                    <a:srgbClr val="000010"/>
                  </a:solidFill>
                  <a:latin typeface="Trebuchet MS" pitchFamily="34" charset="0"/>
                  <a:cs typeface="Angsana New" pitchFamily="18" charset="-34"/>
                </a:rPr>
                <a:t>Kuat </a:t>
              </a:r>
            </a:p>
            <a:p>
              <a:pPr eaLnBrk="0" hangingPunct="0">
                <a:spcBef>
                  <a:spcPct val="50000"/>
                </a:spcBef>
                <a:defRPr/>
              </a:pPr>
              <a:r>
                <a:rPr lang="en-US" sz="1600" kern="0">
                  <a:solidFill>
                    <a:srgbClr val="000010"/>
                  </a:solidFill>
                  <a:latin typeface="Trebuchet MS" pitchFamily="34" charset="0"/>
                  <a:cs typeface="Angsana New" pitchFamily="18" charset="-34"/>
                </a:rPr>
                <a:t>Tekan</a:t>
              </a:r>
            </a:p>
          </p:txBody>
        </p:sp>
      </p:grpSp>
      <p:sp>
        <p:nvSpPr>
          <p:cNvPr id="35843" name="Rectangle 3"/>
          <p:cNvSpPr txBox="1">
            <a:spLocks noChangeArrowheads="1"/>
          </p:cNvSpPr>
          <p:nvPr/>
        </p:nvSpPr>
        <p:spPr bwMode="auto">
          <a:xfrm>
            <a:off x="2309814" y="1125539"/>
            <a:ext cx="7210425" cy="657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spcBef>
                <a:spcPct val="20000"/>
              </a:spcBef>
              <a:buFontTx/>
              <a:buChar char="•"/>
            </a:pPr>
            <a:r>
              <a:rPr lang="en-US" altLang="en-US" sz="2000">
                <a:solidFill>
                  <a:srgbClr val="1306C0"/>
                </a:solidFill>
                <a:latin typeface="Trebuchet MS" panose="020B0603020202020204" pitchFamily="34" charset="0"/>
                <a:ea typeface="Arial Unicode MS" pitchFamily="34" charset="-128"/>
              </a:rPr>
              <a:t>Perbandingan air dan semen ( W/C Ratio atau FAS )</a:t>
            </a:r>
          </a:p>
        </p:txBody>
      </p:sp>
      <p:sp>
        <p:nvSpPr>
          <p:cNvPr id="35844" name="Rectangle 2"/>
          <p:cNvSpPr txBox="1">
            <a:spLocks noChangeArrowheads="1"/>
          </p:cNvSpPr>
          <p:nvPr/>
        </p:nvSpPr>
        <p:spPr bwMode="auto">
          <a:xfrm>
            <a:off x="3171825" y="53976"/>
            <a:ext cx="7259638"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r>
              <a:rPr lang="en-US" altLang="en-US" sz="2400">
                <a:solidFill>
                  <a:schemeClr val="tx2"/>
                </a:solidFill>
                <a:latin typeface="Century Gothic" panose="020B0502020202020204" pitchFamily="34" charset="0"/>
                <a:ea typeface="Arial Unicode MS" pitchFamily="34" charset="-128"/>
              </a:rPr>
              <a:t>Faktor² yang mempengaruhi kekuatan beton </a:t>
            </a:r>
          </a:p>
        </p:txBody>
      </p:sp>
    </p:spTree>
    <p:extLst>
      <p:ext uri="{BB962C8B-B14F-4D97-AF65-F5344CB8AC3E}">
        <p14:creationId xmlns:p14="http://schemas.microsoft.com/office/powerpoint/2010/main" val="114511430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txBox="1">
            <a:spLocks noChangeArrowheads="1"/>
          </p:cNvSpPr>
          <p:nvPr/>
        </p:nvSpPr>
        <p:spPr bwMode="auto">
          <a:xfrm>
            <a:off x="2486026" y="863601"/>
            <a:ext cx="4176713"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spcBef>
                <a:spcPct val="20000"/>
              </a:spcBef>
              <a:buFontTx/>
              <a:buChar char="•"/>
            </a:pPr>
            <a:r>
              <a:rPr lang="en-US" altLang="en-US" sz="2000">
                <a:solidFill>
                  <a:srgbClr val="1306C0"/>
                </a:solidFill>
                <a:latin typeface="Trebuchet MS" panose="020B0603020202020204" pitchFamily="34" charset="0"/>
                <a:ea typeface="Arial Unicode MS" pitchFamily="34" charset="-128"/>
              </a:rPr>
              <a:t>Perawatan/Curing</a:t>
            </a:r>
          </a:p>
        </p:txBody>
      </p:sp>
      <p:sp>
        <p:nvSpPr>
          <p:cNvPr id="36867" name="Rectangle 3"/>
          <p:cNvSpPr txBox="1">
            <a:spLocks noChangeArrowheads="1"/>
          </p:cNvSpPr>
          <p:nvPr/>
        </p:nvSpPr>
        <p:spPr bwMode="auto">
          <a:xfrm>
            <a:off x="1730376" y="1557338"/>
            <a:ext cx="8613775" cy="403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just" eaLnBrk="1" hangingPunct="1">
              <a:spcBef>
                <a:spcPct val="20000"/>
              </a:spcBef>
            </a:pPr>
            <a:r>
              <a:rPr lang="en-US" altLang="en-US" sz="2000">
                <a:solidFill>
                  <a:srgbClr val="1306C0"/>
                </a:solidFill>
                <a:latin typeface="Trebuchet MS" panose="020B0603020202020204" pitchFamily="34" charset="0"/>
                <a:ea typeface="Arial Unicode MS" pitchFamily="34" charset="-128"/>
              </a:rPr>
              <a:t>	</a:t>
            </a:r>
            <a:r>
              <a:rPr lang="en-US" altLang="en-US" sz="2000">
                <a:latin typeface="Trebuchet MS" panose="020B0603020202020204" pitchFamily="34" charset="0"/>
                <a:ea typeface="Arial Unicode MS" pitchFamily="34" charset="-128"/>
              </a:rPr>
              <a:t>Untuk menghasilkan beton yg baik, proses hidrasi yg terjadi harus diusahakan berlangsung secara kontinyu sejak awal penuangan sampai dgn pengerasan beton. Jangka waktu </a:t>
            </a:r>
            <a:r>
              <a:rPr lang="en-US" altLang="en-US" sz="2000" i="1">
                <a:latin typeface="Trebuchet MS" panose="020B0603020202020204" pitchFamily="34" charset="0"/>
                <a:ea typeface="Arial Unicode MS" pitchFamily="34" charset="-128"/>
              </a:rPr>
              <a:t>curing </a:t>
            </a:r>
            <a:r>
              <a:rPr lang="en-US" altLang="en-US" sz="2000">
                <a:latin typeface="Trebuchet MS" panose="020B0603020202020204" pitchFamily="34" charset="0"/>
                <a:ea typeface="Arial Unicode MS" pitchFamily="34" charset="-128"/>
              </a:rPr>
              <a:t>minimal 7 hari (ACI 305R-91)</a:t>
            </a:r>
          </a:p>
          <a:p>
            <a:pPr algn="just" eaLnBrk="1" hangingPunct="1">
              <a:spcBef>
                <a:spcPct val="20000"/>
              </a:spcBef>
            </a:pPr>
            <a:endParaRPr lang="en-US" altLang="en-US" sz="2000">
              <a:solidFill>
                <a:srgbClr val="1306C0"/>
              </a:solidFill>
              <a:latin typeface="Trebuchet MS" panose="020B0603020202020204" pitchFamily="34" charset="0"/>
              <a:ea typeface="Arial Unicode MS" pitchFamily="34" charset="-128"/>
            </a:endParaRPr>
          </a:p>
          <a:p>
            <a:pPr algn="just" eaLnBrk="1" hangingPunct="1">
              <a:spcBef>
                <a:spcPct val="20000"/>
              </a:spcBef>
            </a:pPr>
            <a:r>
              <a:rPr lang="en-US" altLang="en-US" sz="2000">
                <a:solidFill>
                  <a:srgbClr val="1306C0"/>
                </a:solidFill>
                <a:latin typeface="Trebuchet MS" panose="020B0603020202020204" pitchFamily="34" charset="0"/>
                <a:ea typeface="Arial Unicode MS" pitchFamily="34" charset="-128"/>
              </a:rPr>
              <a:t>	</a:t>
            </a:r>
            <a:r>
              <a:rPr lang="en-US" altLang="en-US" sz="2000">
                <a:solidFill>
                  <a:srgbClr val="FF0000"/>
                </a:solidFill>
                <a:latin typeface="Trebuchet MS" panose="020B0603020202020204" pitchFamily="34" charset="0"/>
                <a:ea typeface="Arial Unicode MS" pitchFamily="34" charset="-128"/>
              </a:rPr>
              <a:t>Tujuan perawatan :</a:t>
            </a:r>
          </a:p>
          <a:p>
            <a:pPr lvl="1" algn="just" eaLnBrk="1" hangingPunct="1">
              <a:spcBef>
                <a:spcPct val="20000"/>
              </a:spcBef>
              <a:buClr>
                <a:srgbClr val="1306C0"/>
              </a:buClr>
              <a:buSzPct val="105000"/>
              <a:buFont typeface="Wingdings" panose="05000000000000000000" pitchFamily="2" charset="2"/>
              <a:buChar char="§"/>
            </a:pPr>
            <a:r>
              <a:rPr lang="en-US" altLang="en-US" sz="2000">
                <a:latin typeface="Trebuchet MS" panose="020B0603020202020204" pitchFamily="34" charset="0"/>
                <a:ea typeface="Arial Unicode MS" pitchFamily="34" charset="-128"/>
              </a:rPr>
              <a:t>Mencegah penguapan air yg berlebihan, karena akan menyebabkan hambatan dlm proses hidrasi</a:t>
            </a:r>
          </a:p>
          <a:p>
            <a:pPr lvl="1" algn="just" eaLnBrk="1" hangingPunct="1">
              <a:spcBef>
                <a:spcPct val="20000"/>
              </a:spcBef>
              <a:buClr>
                <a:srgbClr val="1306C0"/>
              </a:buClr>
              <a:buSzPct val="105000"/>
              <a:buFont typeface="Wingdings" panose="05000000000000000000" pitchFamily="2" charset="2"/>
              <a:buChar char="§"/>
            </a:pPr>
            <a:r>
              <a:rPr lang="en-US" altLang="en-US" sz="2000">
                <a:latin typeface="Trebuchet MS" panose="020B0603020202020204" pitchFamily="34" charset="0"/>
                <a:ea typeface="Arial Unicode MS" pitchFamily="34" charset="-128"/>
              </a:rPr>
              <a:t>Melindungi beton dari perbedaan suhu yg berlebihan, karena akan menyebabkan penyusutan dan keretakan</a:t>
            </a:r>
          </a:p>
          <a:p>
            <a:pPr lvl="1" algn="just" eaLnBrk="1" hangingPunct="1">
              <a:spcBef>
                <a:spcPct val="20000"/>
              </a:spcBef>
              <a:buClr>
                <a:srgbClr val="1306C0"/>
              </a:buClr>
              <a:buSzPct val="105000"/>
              <a:buFont typeface="Wingdings" panose="05000000000000000000" pitchFamily="2" charset="2"/>
              <a:buChar char="§"/>
            </a:pPr>
            <a:r>
              <a:rPr lang="en-US" altLang="en-US" sz="2000">
                <a:latin typeface="Trebuchet MS" panose="020B0603020202020204" pitchFamily="34" charset="0"/>
                <a:ea typeface="Arial Unicode MS" pitchFamily="34" charset="-128"/>
              </a:rPr>
              <a:t>Agar beton mempunyai kekuatan, keawetan, kekedapan, ketahanan cuaca serta stabilitas volume yg baik</a:t>
            </a:r>
          </a:p>
        </p:txBody>
      </p:sp>
    </p:spTree>
    <p:extLst>
      <p:ext uri="{BB962C8B-B14F-4D97-AF65-F5344CB8AC3E}">
        <p14:creationId xmlns:p14="http://schemas.microsoft.com/office/powerpoint/2010/main" val="19628500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890" name="Group 5"/>
          <p:cNvGrpSpPr>
            <a:grpSpLocks/>
          </p:cNvGrpSpPr>
          <p:nvPr/>
        </p:nvGrpSpPr>
        <p:grpSpPr bwMode="auto">
          <a:xfrm>
            <a:off x="2135188" y="2116139"/>
            <a:ext cx="4252912" cy="3248025"/>
            <a:chOff x="971" y="691"/>
            <a:chExt cx="3537" cy="3023"/>
          </a:xfrm>
        </p:grpSpPr>
        <p:sp>
          <p:nvSpPr>
            <p:cNvPr id="5" name="Line 6"/>
            <p:cNvSpPr>
              <a:spLocks noChangeShapeType="1"/>
            </p:cNvSpPr>
            <p:nvPr/>
          </p:nvSpPr>
          <p:spPr bwMode="auto">
            <a:xfrm>
              <a:off x="1292" y="3317"/>
              <a:ext cx="3216" cy="0"/>
            </a:xfrm>
            <a:prstGeom prst="line">
              <a:avLst/>
            </a:prstGeom>
            <a:noFill/>
            <a:ln w="19050" cap="sq">
              <a:solidFill>
                <a:srgbClr val="333300"/>
              </a:solidFill>
              <a:round/>
              <a:headEnd type="none" w="sm" len="sm"/>
              <a:tailEnd type="triangle" w="lg" len="lg"/>
            </a:ln>
            <a:effectLst/>
            <a:extLst/>
          </p:spPr>
          <p:txBody>
            <a:bodyPr wrap="none" anchor="ctr"/>
            <a:lstStyle/>
            <a:p>
              <a:pPr>
                <a:defRPr/>
              </a:pPr>
              <a:endParaRPr lang="en-US" sz="1400" kern="0">
                <a:solidFill>
                  <a:sysClr val="windowText" lastClr="000000"/>
                </a:solidFill>
                <a:latin typeface="Arial" charset="0"/>
                <a:cs typeface="Angsana New" pitchFamily="18" charset="-34"/>
              </a:endParaRPr>
            </a:p>
          </p:txBody>
        </p:sp>
        <p:sp>
          <p:nvSpPr>
            <p:cNvPr id="6" name="Line 7"/>
            <p:cNvSpPr>
              <a:spLocks noChangeShapeType="1"/>
            </p:cNvSpPr>
            <p:nvPr/>
          </p:nvSpPr>
          <p:spPr bwMode="auto">
            <a:xfrm flipV="1">
              <a:off x="1292" y="1109"/>
              <a:ext cx="0" cy="2207"/>
            </a:xfrm>
            <a:prstGeom prst="line">
              <a:avLst/>
            </a:prstGeom>
            <a:noFill/>
            <a:ln w="19050" cap="sq">
              <a:solidFill>
                <a:srgbClr val="333300"/>
              </a:solidFill>
              <a:round/>
              <a:headEnd type="none" w="sm" len="sm"/>
              <a:tailEnd type="triangle" w="lg" len="lg"/>
            </a:ln>
            <a:effectLst/>
            <a:extLst/>
          </p:spPr>
          <p:txBody>
            <a:bodyPr wrap="none" anchor="ctr"/>
            <a:lstStyle/>
            <a:p>
              <a:pPr>
                <a:defRPr/>
              </a:pPr>
              <a:endParaRPr lang="en-US" sz="1400" kern="0">
                <a:solidFill>
                  <a:sysClr val="windowText" lastClr="000000"/>
                </a:solidFill>
                <a:latin typeface="Arial" charset="0"/>
                <a:cs typeface="Angsana New" pitchFamily="18" charset="-34"/>
              </a:endParaRPr>
            </a:p>
          </p:txBody>
        </p:sp>
        <p:sp>
          <p:nvSpPr>
            <p:cNvPr id="7" name="Rectangle 8"/>
            <p:cNvSpPr>
              <a:spLocks noChangeArrowheads="1"/>
            </p:cNvSpPr>
            <p:nvPr/>
          </p:nvSpPr>
          <p:spPr bwMode="auto">
            <a:xfrm>
              <a:off x="1695" y="799"/>
              <a:ext cx="95" cy="96"/>
            </a:xfrm>
            <a:prstGeom prst="rect">
              <a:avLst/>
            </a:prstGeom>
            <a:solidFill>
              <a:srgbClr val="339966"/>
            </a:solidFill>
            <a:ln w="12700" cap="sq">
              <a:solidFill>
                <a:srgbClr val="000000"/>
              </a:solidFill>
              <a:miter lim="800000"/>
              <a:headEnd type="none" w="sm" len="sm"/>
              <a:tailEnd type="none" w="sm" len="sm"/>
            </a:ln>
            <a:effectLst/>
            <a:extLst/>
          </p:spPr>
          <p:txBody>
            <a:bodyPr wrap="none" anchor="ctr"/>
            <a:lstStyle/>
            <a:p>
              <a:pPr>
                <a:defRPr/>
              </a:pPr>
              <a:endParaRPr lang="en-US" sz="1400" kern="0">
                <a:solidFill>
                  <a:sysClr val="windowText" lastClr="000000"/>
                </a:solidFill>
                <a:latin typeface="Arial" charset="0"/>
                <a:cs typeface="Angsana New" pitchFamily="18" charset="-34"/>
              </a:endParaRPr>
            </a:p>
          </p:txBody>
        </p:sp>
        <p:sp>
          <p:nvSpPr>
            <p:cNvPr id="8" name="Rectangle 9"/>
            <p:cNvSpPr>
              <a:spLocks noChangeArrowheads="1"/>
            </p:cNvSpPr>
            <p:nvPr/>
          </p:nvSpPr>
          <p:spPr bwMode="auto">
            <a:xfrm>
              <a:off x="1695" y="1026"/>
              <a:ext cx="95" cy="96"/>
            </a:xfrm>
            <a:prstGeom prst="rect">
              <a:avLst/>
            </a:prstGeom>
            <a:solidFill>
              <a:srgbClr val="00FFFF"/>
            </a:solidFill>
            <a:ln w="12700" cap="sq">
              <a:solidFill>
                <a:srgbClr val="000000"/>
              </a:solidFill>
              <a:miter lim="800000"/>
              <a:headEnd type="none" w="sm" len="sm"/>
              <a:tailEnd type="none" w="sm" len="sm"/>
            </a:ln>
            <a:effectLst/>
            <a:extLst/>
          </p:spPr>
          <p:txBody>
            <a:bodyPr wrap="none" anchor="ctr"/>
            <a:lstStyle/>
            <a:p>
              <a:pPr>
                <a:defRPr/>
              </a:pPr>
              <a:endParaRPr lang="en-US" sz="1400" kern="0">
                <a:solidFill>
                  <a:sysClr val="windowText" lastClr="000000"/>
                </a:solidFill>
                <a:latin typeface="Arial" charset="0"/>
                <a:cs typeface="Angsana New" pitchFamily="18" charset="-34"/>
              </a:endParaRPr>
            </a:p>
          </p:txBody>
        </p:sp>
        <p:sp>
          <p:nvSpPr>
            <p:cNvPr id="9" name="Text Box 10"/>
            <p:cNvSpPr txBox="1">
              <a:spLocks noChangeArrowheads="1"/>
            </p:cNvSpPr>
            <p:nvPr/>
          </p:nvSpPr>
          <p:spPr bwMode="auto">
            <a:xfrm>
              <a:off x="1799" y="691"/>
              <a:ext cx="1488" cy="287"/>
            </a:xfrm>
            <a:prstGeom prst="rect">
              <a:avLst/>
            </a:prstGeom>
            <a:noFill/>
            <a:ln>
              <a:noFill/>
            </a:ln>
            <a:effectLst/>
            <a:extLst/>
          </p:spPr>
          <p:txBody>
            <a:bodyPr>
              <a:spAutoFit/>
            </a:bodyPr>
            <a:lstStyle/>
            <a:p>
              <a:pPr eaLnBrk="0" hangingPunct="0">
                <a:spcBef>
                  <a:spcPct val="50000"/>
                </a:spcBef>
                <a:defRPr/>
              </a:pPr>
              <a:r>
                <a:rPr lang="en-US" sz="1400" kern="0" dirty="0" err="1">
                  <a:solidFill>
                    <a:srgbClr val="000010"/>
                  </a:solidFill>
                  <a:latin typeface="Trebuchet MS" pitchFamily="34" charset="0"/>
                  <a:cs typeface="Angsana New" pitchFamily="18" charset="-34"/>
                </a:rPr>
                <a:t>Beton</a:t>
              </a:r>
              <a:r>
                <a:rPr lang="en-US" sz="1400" kern="0" dirty="0">
                  <a:solidFill>
                    <a:srgbClr val="000010"/>
                  </a:solidFill>
                  <a:latin typeface="Trebuchet MS" pitchFamily="34" charset="0"/>
                  <a:cs typeface="Angsana New" pitchFamily="18" charset="-34"/>
                </a:rPr>
                <a:t> </a:t>
              </a:r>
              <a:r>
                <a:rPr lang="en-US" sz="1400" kern="0" dirty="0" err="1">
                  <a:solidFill>
                    <a:srgbClr val="000010"/>
                  </a:solidFill>
                  <a:latin typeface="Trebuchet MS" pitchFamily="34" charset="0"/>
                  <a:cs typeface="Angsana New" pitchFamily="18" charset="-34"/>
                </a:rPr>
                <a:t>dirawat</a:t>
              </a:r>
              <a:endParaRPr lang="en-US" sz="1400" kern="0" dirty="0">
                <a:solidFill>
                  <a:srgbClr val="000010"/>
                </a:solidFill>
                <a:latin typeface="Trebuchet MS" pitchFamily="34" charset="0"/>
                <a:cs typeface="Angsana New" pitchFamily="18" charset="-34"/>
              </a:endParaRPr>
            </a:p>
          </p:txBody>
        </p:sp>
        <p:sp>
          <p:nvSpPr>
            <p:cNvPr id="10" name="Text Box 11"/>
            <p:cNvSpPr txBox="1">
              <a:spLocks noChangeArrowheads="1"/>
            </p:cNvSpPr>
            <p:nvPr/>
          </p:nvSpPr>
          <p:spPr bwMode="auto">
            <a:xfrm>
              <a:off x="1820" y="936"/>
              <a:ext cx="1739" cy="285"/>
            </a:xfrm>
            <a:prstGeom prst="rect">
              <a:avLst/>
            </a:prstGeom>
            <a:noFill/>
            <a:ln>
              <a:noFill/>
            </a:ln>
            <a:effectLst/>
            <a:extLst/>
          </p:spPr>
          <p:txBody>
            <a:bodyPr>
              <a:spAutoFit/>
            </a:bodyPr>
            <a:lstStyle/>
            <a:p>
              <a:pPr eaLnBrk="0" hangingPunct="0">
                <a:spcBef>
                  <a:spcPct val="50000"/>
                </a:spcBef>
                <a:defRPr/>
              </a:pPr>
              <a:r>
                <a:rPr lang="en-US" sz="1400" kern="0" dirty="0" err="1">
                  <a:solidFill>
                    <a:srgbClr val="000010"/>
                  </a:solidFill>
                  <a:latin typeface="Trebuchet MS" pitchFamily="34" charset="0"/>
                  <a:cs typeface="Angsana New" pitchFamily="18" charset="-34"/>
                </a:rPr>
                <a:t>Beton</a:t>
              </a:r>
              <a:r>
                <a:rPr lang="en-US" sz="1400" kern="0" dirty="0">
                  <a:solidFill>
                    <a:srgbClr val="000010"/>
                  </a:solidFill>
                  <a:latin typeface="Trebuchet MS" pitchFamily="34" charset="0"/>
                  <a:cs typeface="Angsana New" pitchFamily="18" charset="-34"/>
                </a:rPr>
                <a:t> </a:t>
              </a:r>
              <a:r>
                <a:rPr lang="en-US" sz="1400" kern="0" dirty="0" err="1">
                  <a:solidFill>
                    <a:srgbClr val="000010"/>
                  </a:solidFill>
                  <a:latin typeface="Trebuchet MS" pitchFamily="34" charset="0"/>
                  <a:cs typeface="Angsana New" pitchFamily="18" charset="-34"/>
                </a:rPr>
                <a:t>tidak</a:t>
              </a:r>
              <a:r>
                <a:rPr lang="en-US" sz="1400" kern="0" dirty="0">
                  <a:solidFill>
                    <a:srgbClr val="000010"/>
                  </a:solidFill>
                  <a:latin typeface="Trebuchet MS" pitchFamily="34" charset="0"/>
                  <a:cs typeface="Angsana New" pitchFamily="18" charset="-34"/>
                </a:rPr>
                <a:t> </a:t>
              </a:r>
              <a:r>
                <a:rPr lang="en-US" sz="1400" kern="0" dirty="0" err="1">
                  <a:solidFill>
                    <a:srgbClr val="000010"/>
                  </a:solidFill>
                  <a:latin typeface="Trebuchet MS" pitchFamily="34" charset="0"/>
                  <a:cs typeface="Angsana New" pitchFamily="18" charset="-34"/>
                </a:rPr>
                <a:t>dirawat</a:t>
              </a:r>
              <a:endParaRPr lang="en-US" sz="1400" kern="0" dirty="0">
                <a:solidFill>
                  <a:srgbClr val="000010"/>
                </a:solidFill>
                <a:latin typeface="Trebuchet MS" pitchFamily="34" charset="0"/>
                <a:cs typeface="Angsana New" pitchFamily="18" charset="-34"/>
              </a:endParaRPr>
            </a:p>
          </p:txBody>
        </p:sp>
        <p:sp>
          <p:nvSpPr>
            <p:cNvPr id="11" name="Rectangle 12"/>
            <p:cNvSpPr>
              <a:spLocks noChangeArrowheads="1"/>
            </p:cNvSpPr>
            <p:nvPr/>
          </p:nvSpPr>
          <p:spPr bwMode="auto">
            <a:xfrm>
              <a:off x="1185" y="1168"/>
              <a:ext cx="45" cy="199"/>
            </a:xfrm>
            <a:prstGeom prst="rect">
              <a:avLst/>
            </a:prstGeom>
            <a:noFill/>
            <a:ln>
              <a:noFill/>
            </a:ln>
            <a:extLst/>
          </p:spPr>
          <p:txBody>
            <a:bodyPr wrap="none" lIns="0" tIns="0" rIns="0" bIns="0">
              <a:spAutoFit/>
            </a:bodyPr>
            <a:lstStyle/>
            <a:p>
              <a:pPr eaLnBrk="0" hangingPunct="0">
                <a:defRPr/>
              </a:pPr>
              <a:r>
                <a:rPr lang="en-US" sz="1400" kern="0">
                  <a:solidFill>
                    <a:srgbClr val="000000"/>
                  </a:solidFill>
                  <a:latin typeface="Trebuchet MS" pitchFamily="34" charset="0"/>
                  <a:cs typeface="Angsana New" pitchFamily="18" charset="-34"/>
                </a:rPr>
                <a:t> </a:t>
              </a:r>
              <a:endParaRPr lang="en-US" sz="1400" kern="0">
                <a:solidFill>
                  <a:srgbClr val="808080"/>
                </a:solidFill>
                <a:latin typeface="Trebuchet MS" pitchFamily="34" charset="0"/>
                <a:cs typeface="Angsana New" pitchFamily="18" charset="-34"/>
              </a:endParaRPr>
            </a:p>
          </p:txBody>
        </p:sp>
        <p:sp>
          <p:nvSpPr>
            <p:cNvPr id="12" name="Rectangle 13"/>
            <p:cNvSpPr>
              <a:spLocks noChangeArrowheads="1"/>
            </p:cNvSpPr>
            <p:nvPr/>
          </p:nvSpPr>
          <p:spPr bwMode="auto">
            <a:xfrm>
              <a:off x="3091" y="1168"/>
              <a:ext cx="45" cy="199"/>
            </a:xfrm>
            <a:prstGeom prst="rect">
              <a:avLst/>
            </a:prstGeom>
            <a:noFill/>
            <a:ln>
              <a:noFill/>
            </a:ln>
            <a:extLst/>
          </p:spPr>
          <p:txBody>
            <a:bodyPr wrap="none" lIns="0" tIns="0" rIns="0" bIns="0">
              <a:spAutoFit/>
            </a:bodyPr>
            <a:lstStyle/>
            <a:p>
              <a:pPr eaLnBrk="0" hangingPunct="0">
                <a:defRPr/>
              </a:pPr>
              <a:r>
                <a:rPr lang="en-US" sz="1400" kern="0">
                  <a:solidFill>
                    <a:srgbClr val="000000"/>
                  </a:solidFill>
                  <a:latin typeface="Trebuchet MS" pitchFamily="34" charset="0"/>
                  <a:cs typeface="Angsana New" pitchFamily="18" charset="-34"/>
                </a:rPr>
                <a:t> </a:t>
              </a:r>
              <a:endParaRPr lang="en-US" sz="1400" kern="0">
                <a:solidFill>
                  <a:srgbClr val="808080"/>
                </a:solidFill>
                <a:latin typeface="Trebuchet MS" pitchFamily="34" charset="0"/>
                <a:cs typeface="Angsana New" pitchFamily="18" charset="-34"/>
              </a:endParaRPr>
            </a:p>
          </p:txBody>
        </p:sp>
        <p:sp>
          <p:nvSpPr>
            <p:cNvPr id="13" name="Rectangle 14"/>
            <p:cNvSpPr>
              <a:spLocks noChangeArrowheads="1"/>
            </p:cNvSpPr>
            <p:nvPr/>
          </p:nvSpPr>
          <p:spPr bwMode="auto">
            <a:xfrm>
              <a:off x="1628" y="2021"/>
              <a:ext cx="239" cy="1296"/>
            </a:xfrm>
            <a:prstGeom prst="rect">
              <a:avLst/>
            </a:prstGeom>
            <a:solidFill>
              <a:srgbClr val="339966"/>
            </a:solidFill>
            <a:ln w="12700" cap="sq">
              <a:solidFill>
                <a:srgbClr val="000000"/>
              </a:solidFill>
              <a:miter lim="800000"/>
              <a:headEnd type="none" w="sm" len="sm"/>
              <a:tailEnd type="none" w="sm" len="sm"/>
            </a:ln>
            <a:effectLst/>
            <a:extLst/>
          </p:spPr>
          <p:txBody>
            <a:bodyPr wrap="none" anchor="ctr"/>
            <a:lstStyle/>
            <a:p>
              <a:pPr>
                <a:defRPr/>
              </a:pPr>
              <a:endParaRPr lang="en-US" sz="1400" kern="0">
                <a:solidFill>
                  <a:sysClr val="windowText" lastClr="000000"/>
                </a:solidFill>
                <a:latin typeface="Arial" charset="0"/>
                <a:cs typeface="Angsana New" pitchFamily="18" charset="-34"/>
              </a:endParaRPr>
            </a:p>
          </p:txBody>
        </p:sp>
        <p:sp>
          <p:nvSpPr>
            <p:cNvPr id="14" name="Rectangle 15"/>
            <p:cNvSpPr>
              <a:spLocks noChangeArrowheads="1"/>
            </p:cNvSpPr>
            <p:nvPr/>
          </p:nvSpPr>
          <p:spPr bwMode="auto">
            <a:xfrm>
              <a:off x="2539" y="1685"/>
              <a:ext cx="239" cy="1631"/>
            </a:xfrm>
            <a:prstGeom prst="rect">
              <a:avLst/>
            </a:prstGeom>
            <a:solidFill>
              <a:srgbClr val="339966"/>
            </a:solidFill>
            <a:ln w="12700" cap="sq">
              <a:solidFill>
                <a:srgbClr val="000000"/>
              </a:solidFill>
              <a:miter lim="800000"/>
              <a:headEnd type="none" w="sm" len="sm"/>
              <a:tailEnd type="none" w="sm" len="sm"/>
            </a:ln>
            <a:effectLst/>
            <a:extLst/>
          </p:spPr>
          <p:txBody>
            <a:bodyPr wrap="none" anchor="ctr"/>
            <a:lstStyle/>
            <a:p>
              <a:pPr>
                <a:defRPr/>
              </a:pPr>
              <a:endParaRPr lang="en-US" sz="1400" kern="0">
                <a:solidFill>
                  <a:sysClr val="windowText" lastClr="000000"/>
                </a:solidFill>
                <a:latin typeface="Arial" charset="0"/>
                <a:cs typeface="Angsana New" pitchFamily="18" charset="-34"/>
              </a:endParaRPr>
            </a:p>
          </p:txBody>
        </p:sp>
        <p:sp>
          <p:nvSpPr>
            <p:cNvPr id="15" name="Rectangle 16"/>
            <p:cNvSpPr>
              <a:spLocks noChangeArrowheads="1"/>
            </p:cNvSpPr>
            <p:nvPr/>
          </p:nvSpPr>
          <p:spPr bwMode="auto">
            <a:xfrm>
              <a:off x="3452" y="1493"/>
              <a:ext cx="240" cy="1823"/>
            </a:xfrm>
            <a:prstGeom prst="rect">
              <a:avLst/>
            </a:prstGeom>
            <a:solidFill>
              <a:srgbClr val="339966"/>
            </a:solidFill>
            <a:ln w="12700" cap="sq">
              <a:solidFill>
                <a:srgbClr val="000000"/>
              </a:solidFill>
              <a:miter lim="800000"/>
              <a:headEnd type="none" w="sm" len="sm"/>
              <a:tailEnd type="none" w="sm" len="sm"/>
            </a:ln>
            <a:effectLst/>
            <a:extLst/>
          </p:spPr>
          <p:txBody>
            <a:bodyPr wrap="none" anchor="ctr"/>
            <a:lstStyle/>
            <a:p>
              <a:pPr>
                <a:defRPr/>
              </a:pPr>
              <a:endParaRPr lang="en-US" sz="1400" kern="0">
                <a:solidFill>
                  <a:sysClr val="windowText" lastClr="000000"/>
                </a:solidFill>
                <a:latin typeface="Arial" charset="0"/>
                <a:cs typeface="Angsana New" pitchFamily="18" charset="-34"/>
              </a:endParaRPr>
            </a:p>
          </p:txBody>
        </p:sp>
        <p:sp>
          <p:nvSpPr>
            <p:cNvPr id="16" name="Rectangle 17"/>
            <p:cNvSpPr>
              <a:spLocks noChangeArrowheads="1"/>
            </p:cNvSpPr>
            <p:nvPr/>
          </p:nvSpPr>
          <p:spPr bwMode="auto">
            <a:xfrm>
              <a:off x="1820" y="2262"/>
              <a:ext cx="240" cy="1055"/>
            </a:xfrm>
            <a:prstGeom prst="rect">
              <a:avLst/>
            </a:prstGeom>
            <a:solidFill>
              <a:srgbClr val="00FFFF"/>
            </a:solidFill>
            <a:ln w="12700" cap="sq">
              <a:solidFill>
                <a:srgbClr val="000000"/>
              </a:solidFill>
              <a:miter lim="800000"/>
              <a:headEnd type="none" w="sm" len="sm"/>
              <a:tailEnd type="none" w="sm" len="sm"/>
            </a:ln>
            <a:effectLst/>
            <a:extLst/>
          </p:spPr>
          <p:txBody>
            <a:bodyPr wrap="none" anchor="ctr"/>
            <a:lstStyle/>
            <a:p>
              <a:pPr eaLnBrk="0" hangingPunct="0">
                <a:defRPr/>
              </a:pPr>
              <a:endParaRPr lang="en-US" sz="1400" kern="0">
                <a:solidFill>
                  <a:sysClr val="windowText" lastClr="000000"/>
                </a:solidFill>
                <a:latin typeface="Trebuchet MS" pitchFamily="34" charset="0"/>
                <a:cs typeface="Angsana New" pitchFamily="18" charset="-34"/>
              </a:endParaRPr>
            </a:p>
          </p:txBody>
        </p:sp>
        <p:sp>
          <p:nvSpPr>
            <p:cNvPr id="17" name="Rectangle 18"/>
            <p:cNvSpPr>
              <a:spLocks noChangeArrowheads="1"/>
            </p:cNvSpPr>
            <p:nvPr/>
          </p:nvSpPr>
          <p:spPr bwMode="auto">
            <a:xfrm>
              <a:off x="2732" y="2166"/>
              <a:ext cx="240" cy="1151"/>
            </a:xfrm>
            <a:prstGeom prst="rect">
              <a:avLst/>
            </a:prstGeom>
            <a:solidFill>
              <a:srgbClr val="00FFFF"/>
            </a:solidFill>
            <a:ln w="12700" cap="sq">
              <a:solidFill>
                <a:srgbClr val="000000"/>
              </a:solidFill>
              <a:miter lim="800000"/>
              <a:headEnd type="none" w="sm" len="sm"/>
              <a:tailEnd type="none" w="sm" len="sm"/>
            </a:ln>
            <a:effectLst/>
            <a:extLst/>
          </p:spPr>
          <p:txBody>
            <a:bodyPr wrap="none" anchor="ctr"/>
            <a:lstStyle/>
            <a:p>
              <a:pPr>
                <a:defRPr/>
              </a:pPr>
              <a:endParaRPr lang="en-US" sz="1400" kern="0">
                <a:solidFill>
                  <a:sysClr val="windowText" lastClr="000000"/>
                </a:solidFill>
                <a:latin typeface="Arial" charset="0"/>
                <a:cs typeface="Angsana New" pitchFamily="18" charset="-34"/>
              </a:endParaRPr>
            </a:p>
          </p:txBody>
        </p:sp>
        <p:sp>
          <p:nvSpPr>
            <p:cNvPr id="18" name="Rectangle 19"/>
            <p:cNvSpPr>
              <a:spLocks noChangeArrowheads="1"/>
            </p:cNvSpPr>
            <p:nvPr/>
          </p:nvSpPr>
          <p:spPr bwMode="auto">
            <a:xfrm>
              <a:off x="3645" y="2070"/>
              <a:ext cx="239" cy="1247"/>
            </a:xfrm>
            <a:prstGeom prst="rect">
              <a:avLst/>
            </a:prstGeom>
            <a:solidFill>
              <a:srgbClr val="00FFFF"/>
            </a:solidFill>
            <a:ln w="12700" cap="sq">
              <a:solidFill>
                <a:srgbClr val="000000"/>
              </a:solidFill>
              <a:miter lim="800000"/>
              <a:headEnd type="none" w="sm" len="sm"/>
              <a:tailEnd type="none" w="sm" len="sm"/>
            </a:ln>
            <a:effectLst/>
            <a:extLst/>
          </p:spPr>
          <p:txBody>
            <a:bodyPr wrap="none" anchor="ctr"/>
            <a:lstStyle/>
            <a:p>
              <a:pPr>
                <a:defRPr/>
              </a:pPr>
              <a:endParaRPr lang="en-US" sz="1400" kern="0">
                <a:solidFill>
                  <a:sysClr val="windowText" lastClr="000000"/>
                </a:solidFill>
                <a:latin typeface="Arial" charset="0"/>
                <a:cs typeface="Angsana New" pitchFamily="18" charset="-34"/>
              </a:endParaRPr>
            </a:p>
          </p:txBody>
        </p:sp>
        <p:sp>
          <p:nvSpPr>
            <p:cNvPr id="19" name="Text Box 20"/>
            <p:cNvSpPr txBox="1">
              <a:spLocks noChangeArrowheads="1"/>
            </p:cNvSpPr>
            <p:nvPr/>
          </p:nvSpPr>
          <p:spPr bwMode="auto">
            <a:xfrm>
              <a:off x="971" y="1232"/>
              <a:ext cx="191" cy="1991"/>
            </a:xfrm>
            <a:prstGeom prst="rect">
              <a:avLst/>
            </a:prstGeom>
            <a:noFill/>
            <a:ln>
              <a:noFill/>
            </a:ln>
            <a:effectLst/>
            <a:extLst/>
          </p:spPr>
          <p:txBody>
            <a:bodyPr>
              <a:spAutoFit/>
            </a:bodyPr>
            <a:lstStyle/>
            <a:p>
              <a:pPr eaLnBrk="0" hangingPunct="0">
                <a:spcBef>
                  <a:spcPct val="50000"/>
                </a:spcBef>
                <a:defRPr/>
              </a:pPr>
              <a:r>
                <a:rPr lang="en-US" sz="1400" kern="0" dirty="0" err="1">
                  <a:solidFill>
                    <a:srgbClr val="000010"/>
                  </a:solidFill>
                  <a:latin typeface="Trebuchet MS" pitchFamily="34" charset="0"/>
                  <a:cs typeface="Angsana New" pitchFamily="18" charset="-34"/>
                </a:rPr>
                <a:t>Kuat</a:t>
              </a:r>
              <a:r>
                <a:rPr lang="en-US" sz="1400" kern="0" dirty="0">
                  <a:solidFill>
                    <a:srgbClr val="000010"/>
                  </a:solidFill>
                  <a:latin typeface="Trebuchet MS" pitchFamily="34" charset="0"/>
                  <a:cs typeface="Angsana New" pitchFamily="18" charset="-34"/>
                </a:rPr>
                <a:t> </a:t>
              </a:r>
            </a:p>
            <a:p>
              <a:pPr eaLnBrk="0" hangingPunct="0">
                <a:spcBef>
                  <a:spcPct val="50000"/>
                </a:spcBef>
                <a:defRPr/>
              </a:pPr>
              <a:r>
                <a:rPr lang="en-US" sz="1400" kern="0" dirty="0" err="1">
                  <a:solidFill>
                    <a:srgbClr val="000010"/>
                  </a:solidFill>
                  <a:latin typeface="Trebuchet MS" pitchFamily="34" charset="0"/>
                  <a:cs typeface="Angsana New" pitchFamily="18" charset="-34"/>
                </a:rPr>
                <a:t>Tekan</a:t>
              </a:r>
              <a:endParaRPr lang="en-US" sz="1400" kern="0" dirty="0">
                <a:solidFill>
                  <a:srgbClr val="000010"/>
                </a:solidFill>
                <a:latin typeface="Trebuchet MS" pitchFamily="34" charset="0"/>
                <a:cs typeface="Angsana New" pitchFamily="18" charset="-34"/>
              </a:endParaRPr>
            </a:p>
          </p:txBody>
        </p:sp>
        <p:sp>
          <p:nvSpPr>
            <p:cNvPr id="20" name="Text Box 21"/>
            <p:cNvSpPr txBox="1">
              <a:spLocks noChangeArrowheads="1"/>
            </p:cNvSpPr>
            <p:nvPr/>
          </p:nvSpPr>
          <p:spPr bwMode="auto">
            <a:xfrm>
              <a:off x="1532" y="3413"/>
              <a:ext cx="576" cy="288"/>
            </a:xfrm>
            <a:prstGeom prst="rect">
              <a:avLst/>
            </a:prstGeom>
            <a:noFill/>
            <a:ln>
              <a:noFill/>
            </a:ln>
            <a:effectLst/>
            <a:extLst/>
          </p:spPr>
          <p:txBody>
            <a:bodyPr>
              <a:spAutoFit/>
            </a:bodyPr>
            <a:lstStyle/>
            <a:p>
              <a:pPr eaLnBrk="0" hangingPunct="0">
                <a:spcBef>
                  <a:spcPct val="50000"/>
                </a:spcBef>
                <a:defRPr/>
              </a:pPr>
              <a:r>
                <a:rPr lang="en-US" sz="1400" kern="0">
                  <a:solidFill>
                    <a:srgbClr val="000010"/>
                  </a:solidFill>
                  <a:latin typeface="Trebuchet MS" pitchFamily="34" charset="0"/>
                  <a:cs typeface="Angsana New" pitchFamily="18" charset="-34"/>
                </a:rPr>
                <a:t>1 hari</a:t>
              </a:r>
            </a:p>
          </p:txBody>
        </p:sp>
        <p:sp>
          <p:nvSpPr>
            <p:cNvPr id="21" name="Text Box 22"/>
            <p:cNvSpPr txBox="1">
              <a:spLocks noChangeArrowheads="1"/>
            </p:cNvSpPr>
            <p:nvPr/>
          </p:nvSpPr>
          <p:spPr bwMode="auto">
            <a:xfrm>
              <a:off x="2529" y="3413"/>
              <a:ext cx="576" cy="288"/>
            </a:xfrm>
            <a:prstGeom prst="rect">
              <a:avLst/>
            </a:prstGeom>
            <a:noFill/>
            <a:ln>
              <a:noFill/>
            </a:ln>
            <a:effectLst/>
            <a:extLst/>
          </p:spPr>
          <p:txBody>
            <a:bodyPr>
              <a:spAutoFit/>
            </a:bodyPr>
            <a:lstStyle/>
            <a:p>
              <a:pPr eaLnBrk="0" hangingPunct="0">
                <a:spcBef>
                  <a:spcPct val="50000"/>
                </a:spcBef>
                <a:defRPr/>
              </a:pPr>
              <a:r>
                <a:rPr lang="en-US" sz="1400" kern="0">
                  <a:solidFill>
                    <a:srgbClr val="000010"/>
                  </a:solidFill>
                  <a:latin typeface="Trebuchet MS" pitchFamily="34" charset="0"/>
                  <a:cs typeface="Angsana New" pitchFamily="18" charset="-34"/>
                </a:rPr>
                <a:t>2 hari</a:t>
              </a:r>
            </a:p>
          </p:txBody>
        </p:sp>
        <p:sp>
          <p:nvSpPr>
            <p:cNvPr id="22" name="Text Box 23"/>
            <p:cNvSpPr txBox="1">
              <a:spLocks noChangeArrowheads="1"/>
            </p:cNvSpPr>
            <p:nvPr/>
          </p:nvSpPr>
          <p:spPr bwMode="auto">
            <a:xfrm>
              <a:off x="3482" y="3413"/>
              <a:ext cx="576" cy="288"/>
            </a:xfrm>
            <a:prstGeom prst="rect">
              <a:avLst/>
            </a:prstGeom>
            <a:noFill/>
            <a:ln>
              <a:noFill/>
            </a:ln>
            <a:effectLst/>
            <a:extLst/>
          </p:spPr>
          <p:txBody>
            <a:bodyPr>
              <a:spAutoFit/>
            </a:bodyPr>
            <a:lstStyle/>
            <a:p>
              <a:pPr eaLnBrk="0" hangingPunct="0">
                <a:spcBef>
                  <a:spcPct val="50000"/>
                </a:spcBef>
                <a:defRPr/>
              </a:pPr>
              <a:r>
                <a:rPr lang="en-US" sz="1400" kern="0">
                  <a:solidFill>
                    <a:srgbClr val="000010"/>
                  </a:solidFill>
                  <a:latin typeface="Trebuchet MS" pitchFamily="34" charset="0"/>
                  <a:cs typeface="Angsana New" pitchFamily="18" charset="-34"/>
                </a:rPr>
                <a:t>3 hari</a:t>
              </a:r>
            </a:p>
          </p:txBody>
        </p:sp>
        <p:sp>
          <p:nvSpPr>
            <p:cNvPr id="23" name="Rectangle 24"/>
            <p:cNvSpPr>
              <a:spLocks noChangeArrowheads="1"/>
            </p:cNvSpPr>
            <p:nvPr/>
          </p:nvSpPr>
          <p:spPr bwMode="auto">
            <a:xfrm>
              <a:off x="1185" y="2340"/>
              <a:ext cx="45" cy="199"/>
            </a:xfrm>
            <a:prstGeom prst="rect">
              <a:avLst/>
            </a:prstGeom>
            <a:noFill/>
            <a:ln>
              <a:noFill/>
            </a:ln>
            <a:extLst/>
          </p:spPr>
          <p:txBody>
            <a:bodyPr wrap="none" lIns="0" tIns="0" rIns="0" bIns="0">
              <a:spAutoFit/>
            </a:bodyPr>
            <a:lstStyle/>
            <a:p>
              <a:pPr eaLnBrk="0" hangingPunct="0">
                <a:defRPr/>
              </a:pPr>
              <a:r>
                <a:rPr lang="en-US" sz="1400" kern="0">
                  <a:solidFill>
                    <a:srgbClr val="000000"/>
                  </a:solidFill>
                  <a:latin typeface="Trebuchet MS" pitchFamily="34" charset="0"/>
                  <a:cs typeface="Angsana New" pitchFamily="18" charset="-34"/>
                </a:rPr>
                <a:t> </a:t>
              </a:r>
              <a:endParaRPr lang="en-US" sz="1400" kern="0">
                <a:solidFill>
                  <a:srgbClr val="808080"/>
                </a:solidFill>
                <a:latin typeface="Trebuchet MS" pitchFamily="34" charset="0"/>
                <a:cs typeface="Angsana New" pitchFamily="18" charset="-34"/>
              </a:endParaRPr>
            </a:p>
          </p:txBody>
        </p:sp>
        <p:sp>
          <p:nvSpPr>
            <p:cNvPr id="24" name="Rectangle 25"/>
            <p:cNvSpPr>
              <a:spLocks noChangeArrowheads="1"/>
            </p:cNvSpPr>
            <p:nvPr/>
          </p:nvSpPr>
          <p:spPr bwMode="auto">
            <a:xfrm>
              <a:off x="3091" y="2340"/>
              <a:ext cx="45" cy="199"/>
            </a:xfrm>
            <a:prstGeom prst="rect">
              <a:avLst/>
            </a:prstGeom>
            <a:noFill/>
            <a:ln>
              <a:noFill/>
            </a:ln>
            <a:extLst/>
          </p:spPr>
          <p:txBody>
            <a:bodyPr wrap="none" lIns="0" tIns="0" rIns="0" bIns="0">
              <a:spAutoFit/>
            </a:bodyPr>
            <a:lstStyle/>
            <a:p>
              <a:pPr eaLnBrk="0" hangingPunct="0">
                <a:defRPr/>
              </a:pPr>
              <a:r>
                <a:rPr lang="en-US" sz="1400" kern="0">
                  <a:solidFill>
                    <a:srgbClr val="000000"/>
                  </a:solidFill>
                  <a:latin typeface="Trebuchet MS" pitchFamily="34" charset="0"/>
                  <a:cs typeface="Angsana New" pitchFamily="18" charset="-34"/>
                </a:rPr>
                <a:t> </a:t>
              </a:r>
              <a:endParaRPr lang="en-US" sz="1400" kern="0">
                <a:solidFill>
                  <a:srgbClr val="808080"/>
                </a:solidFill>
                <a:latin typeface="Trebuchet MS" pitchFamily="34" charset="0"/>
                <a:cs typeface="Angsana New" pitchFamily="18" charset="-34"/>
              </a:endParaRPr>
            </a:p>
          </p:txBody>
        </p:sp>
        <p:sp>
          <p:nvSpPr>
            <p:cNvPr id="25" name="Rectangle 26"/>
            <p:cNvSpPr>
              <a:spLocks noChangeArrowheads="1"/>
            </p:cNvSpPr>
            <p:nvPr/>
          </p:nvSpPr>
          <p:spPr bwMode="auto">
            <a:xfrm>
              <a:off x="1046" y="3504"/>
              <a:ext cx="45" cy="199"/>
            </a:xfrm>
            <a:prstGeom prst="rect">
              <a:avLst/>
            </a:prstGeom>
            <a:noFill/>
            <a:ln>
              <a:noFill/>
            </a:ln>
            <a:extLst/>
          </p:spPr>
          <p:txBody>
            <a:bodyPr wrap="none" lIns="0" tIns="0" rIns="0" bIns="0">
              <a:spAutoFit/>
            </a:bodyPr>
            <a:lstStyle/>
            <a:p>
              <a:pPr eaLnBrk="0" hangingPunct="0">
                <a:defRPr/>
              </a:pPr>
              <a:r>
                <a:rPr lang="en-US" sz="1400" kern="0">
                  <a:solidFill>
                    <a:srgbClr val="000000"/>
                  </a:solidFill>
                  <a:latin typeface="Trebuchet MS" pitchFamily="34" charset="0"/>
                  <a:cs typeface="Angsana New" pitchFamily="18" charset="-34"/>
                </a:rPr>
                <a:t> </a:t>
              </a:r>
              <a:endParaRPr lang="en-US" sz="1400" kern="0">
                <a:solidFill>
                  <a:srgbClr val="808080"/>
                </a:solidFill>
                <a:latin typeface="Trebuchet MS" pitchFamily="34" charset="0"/>
                <a:cs typeface="Angsana New" pitchFamily="18" charset="-34"/>
              </a:endParaRPr>
            </a:p>
          </p:txBody>
        </p:sp>
        <p:sp>
          <p:nvSpPr>
            <p:cNvPr id="26" name="Rectangle 27"/>
            <p:cNvSpPr>
              <a:spLocks noChangeArrowheads="1"/>
            </p:cNvSpPr>
            <p:nvPr/>
          </p:nvSpPr>
          <p:spPr bwMode="auto">
            <a:xfrm>
              <a:off x="1075" y="3515"/>
              <a:ext cx="45" cy="199"/>
            </a:xfrm>
            <a:prstGeom prst="rect">
              <a:avLst/>
            </a:prstGeom>
            <a:noFill/>
            <a:ln>
              <a:noFill/>
            </a:ln>
            <a:extLst/>
          </p:spPr>
          <p:txBody>
            <a:bodyPr wrap="none" lIns="0" tIns="0" rIns="0" bIns="0">
              <a:spAutoFit/>
            </a:bodyPr>
            <a:lstStyle/>
            <a:p>
              <a:pPr eaLnBrk="0" hangingPunct="0">
                <a:defRPr/>
              </a:pPr>
              <a:r>
                <a:rPr lang="en-US" sz="1400" kern="0">
                  <a:solidFill>
                    <a:srgbClr val="000000"/>
                  </a:solidFill>
                  <a:latin typeface="Trebuchet MS" pitchFamily="34" charset="0"/>
                  <a:cs typeface="Angsana New" pitchFamily="18" charset="-34"/>
                </a:rPr>
                <a:t> </a:t>
              </a:r>
              <a:endParaRPr lang="en-US" sz="1400" kern="0">
                <a:solidFill>
                  <a:srgbClr val="808080"/>
                </a:solidFill>
                <a:latin typeface="Trebuchet MS" pitchFamily="34" charset="0"/>
                <a:cs typeface="Angsana New" pitchFamily="18" charset="-34"/>
              </a:endParaRPr>
            </a:p>
          </p:txBody>
        </p:sp>
        <p:sp>
          <p:nvSpPr>
            <p:cNvPr id="27" name="Line 28"/>
            <p:cNvSpPr>
              <a:spLocks noChangeShapeType="1"/>
            </p:cNvSpPr>
            <p:nvPr/>
          </p:nvSpPr>
          <p:spPr bwMode="auto">
            <a:xfrm>
              <a:off x="1426" y="3339"/>
              <a:ext cx="0" cy="0"/>
            </a:xfrm>
            <a:prstGeom prst="line">
              <a:avLst/>
            </a:prstGeom>
            <a:noFill/>
            <a:ln>
              <a:noFill/>
            </a:ln>
            <a:effectLst/>
            <a:extLst/>
          </p:spPr>
          <p:txBody>
            <a:bodyPr/>
            <a:lstStyle/>
            <a:p>
              <a:pPr>
                <a:defRPr/>
              </a:pPr>
              <a:endParaRPr lang="en-US" sz="1400" kern="0">
                <a:solidFill>
                  <a:sysClr val="windowText" lastClr="000000"/>
                </a:solidFill>
                <a:latin typeface="Arial" charset="0"/>
                <a:cs typeface="Angsana New" pitchFamily="18" charset="-34"/>
              </a:endParaRPr>
            </a:p>
          </p:txBody>
        </p:sp>
      </p:grpSp>
      <p:sp>
        <p:nvSpPr>
          <p:cNvPr id="37891" name="Rectangle 2"/>
          <p:cNvSpPr txBox="1">
            <a:spLocks noChangeArrowheads="1"/>
          </p:cNvSpPr>
          <p:nvPr/>
        </p:nvSpPr>
        <p:spPr bwMode="auto">
          <a:xfrm>
            <a:off x="2495551" y="773113"/>
            <a:ext cx="6480175"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spcBef>
                <a:spcPct val="20000"/>
              </a:spcBef>
            </a:pPr>
            <a:r>
              <a:rPr lang="en-US" altLang="en-US" sz="2000">
                <a:latin typeface="Trebuchet MS" panose="020B0603020202020204" pitchFamily="34" charset="0"/>
                <a:ea typeface="Arial Unicode MS" pitchFamily="34" charset="-128"/>
              </a:rPr>
              <a:t>Grafik Perbandingan antara beton yang dirawat dengan yang tidak dirawat </a:t>
            </a:r>
          </a:p>
        </p:txBody>
      </p:sp>
      <p:pic>
        <p:nvPicPr>
          <p:cNvPr id="37892" name="Picture 4" descr="http://www.cement.org/tech/images/curing_fig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45264" y="1763713"/>
            <a:ext cx="3819525" cy="3486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63150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txBox="1">
            <a:spLocks noChangeArrowheads="1"/>
          </p:cNvSpPr>
          <p:nvPr/>
        </p:nvSpPr>
        <p:spPr bwMode="auto">
          <a:xfrm>
            <a:off x="2486026" y="863601"/>
            <a:ext cx="4176713"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spcBef>
                <a:spcPct val="20000"/>
              </a:spcBef>
            </a:pPr>
            <a:r>
              <a:rPr lang="en-US" altLang="en-US" sz="2000">
                <a:latin typeface="Trebuchet MS" panose="020B0603020202020204" pitchFamily="34" charset="0"/>
                <a:ea typeface="Arial Unicode MS" pitchFamily="34" charset="-128"/>
              </a:rPr>
              <a:t>Metode Perawatan (Curing)</a:t>
            </a:r>
          </a:p>
        </p:txBody>
      </p:sp>
      <p:sp>
        <p:nvSpPr>
          <p:cNvPr id="38915" name="Rectangle 3"/>
          <p:cNvSpPr txBox="1">
            <a:spLocks noChangeArrowheads="1"/>
          </p:cNvSpPr>
          <p:nvPr/>
        </p:nvSpPr>
        <p:spPr bwMode="auto">
          <a:xfrm>
            <a:off x="2486026" y="1693864"/>
            <a:ext cx="7724775" cy="3519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just" eaLnBrk="1" hangingPunct="1">
              <a:spcBef>
                <a:spcPct val="20000"/>
              </a:spcBef>
              <a:buFontTx/>
              <a:buChar char="•"/>
            </a:pPr>
            <a:r>
              <a:rPr lang="en-US" altLang="en-US" sz="2000">
                <a:solidFill>
                  <a:srgbClr val="FF0000"/>
                </a:solidFill>
                <a:latin typeface="Trebuchet MS" panose="020B0603020202020204" pitchFamily="34" charset="0"/>
                <a:ea typeface="Arial Unicode MS" pitchFamily="34" charset="-128"/>
              </a:rPr>
              <a:t>Water Curing</a:t>
            </a:r>
            <a:r>
              <a:rPr lang="en-US" altLang="en-US" sz="2000">
                <a:latin typeface="Trebuchet MS" panose="020B0603020202020204" pitchFamily="34" charset="0"/>
                <a:ea typeface="Arial Unicode MS" pitchFamily="34" charset="-128"/>
              </a:rPr>
              <a:t> </a:t>
            </a:r>
            <a:r>
              <a:rPr lang="en-US" altLang="en-US" sz="2000">
                <a:solidFill>
                  <a:srgbClr val="FF0000"/>
                </a:solidFill>
                <a:latin typeface="Trebuchet MS" panose="020B0603020202020204" pitchFamily="34" charset="0"/>
                <a:ea typeface="Arial Unicode MS" pitchFamily="34" charset="-128"/>
              </a:rPr>
              <a:t>:</a:t>
            </a:r>
            <a:r>
              <a:rPr lang="en-US" altLang="en-US" sz="2000">
                <a:latin typeface="Trebuchet MS" panose="020B0603020202020204" pitchFamily="34" charset="0"/>
                <a:ea typeface="Arial Unicode MS" pitchFamily="34" charset="-128"/>
              </a:rPr>
              <a:t> </a:t>
            </a:r>
            <a:r>
              <a:rPr lang="en-US" altLang="en-US" sz="2000">
                <a:solidFill>
                  <a:srgbClr val="0033CC"/>
                </a:solidFill>
                <a:latin typeface="Trebuchet MS" panose="020B0603020202020204" pitchFamily="34" charset="0"/>
                <a:ea typeface="Arial Unicode MS" pitchFamily="34" charset="-128"/>
              </a:rPr>
              <a:t>Perawatan dgn penggenangan air, menyemprot 	(spraying), pakai springkler (springkling) atau ditutup 	karung basah (saturated covering)</a:t>
            </a:r>
          </a:p>
          <a:p>
            <a:pPr algn="just" eaLnBrk="1" hangingPunct="1">
              <a:spcBef>
                <a:spcPct val="20000"/>
              </a:spcBef>
              <a:buFontTx/>
              <a:buChar char="•"/>
            </a:pPr>
            <a:endParaRPr lang="en-US" altLang="en-US" sz="2000">
              <a:solidFill>
                <a:srgbClr val="080808"/>
              </a:solidFill>
              <a:latin typeface="Trebuchet MS" panose="020B0603020202020204" pitchFamily="34" charset="0"/>
              <a:ea typeface="Arial Unicode MS" pitchFamily="34" charset="-128"/>
            </a:endParaRPr>
          </a:p>
          <a:p>
            <a:pPr algn="just" eaLnBrk="1" hangingPunct="1">
              <a:spcBef>
                <a:spcPct val="20000"/>
              </a:spcBef>
              <a:buFontTx/>
              <a:buChar char="•"/>
            </a:pPr>
            <a:r>
              <a:rPr lang="en-US" altLang="en-US" sz="2000">
                <a:solidFill>
                  <a:srgbClr val="FF0000"/>
                </a:solidFill>
                <a:latin typeface="Trebuchet MS" panose="020B0603020202020204" pitchFamily="34" charset="0"/>
                <a:ea typeface="Arial Unicode MS" pitchFamily="34" charset="-128"/>
              </a:rPr>
              <a:t>Sealed Curing :</a:t>
            </a:r>
            <a:r>
              <a:rPr lang="en-US" altLang="en-US" sz="2000">
                <a:solidFill>
                  <a:srgbClr val="080808"/>
                </a:solidFill>
                <a:latin typeface="Trebuchet MS" panose="020B0603020202020204" pitchFamily="34" charset="0"/>
                <a:ea typeface="Arial Unicode MS" pitchFamily="34" charset="-128"/>
              </a:rPr>
              <a:t> </a:t>
            </a:r>
            <a:r>
              <a:rPr lang="en-US" altLang="en-US" sz="2000">
                <a:solidFill>
                  <a:srgbClr val="0033CC"/>
                </a:solidFill>
                <a:latin typeface="Trebuchet MS" panose="020B0603020202020204" pitchFamily="34" charset="0"/>
                <a:ea typeface="Arial Unicode MS" pitchFamily="34" charset="-128"/>
              </a:rPr>
              <a:t>Perawatan dgn kertas waterproof, lembaran 	plastik dan curing membrane</a:t>
            </a:r>
          </a:p>
          <a:p>
            <a:pPr algn="just" eaLnBrk="1" hangingPunct="1">
              <a:spcBef>
                <a:spcPct val="20000"/>
              </a:spcBef>
              <a:buFontTx/>
              <a:buChar char="•"/>
            </a:pPr>
            <a:endParaRPr lang="en-US" altLang="en-US" sz="2000">
              <a:solidFill>
                <a:srgbClr val="080808"/>
              </a:solidFill>
              <a:latin typeface="Trebuchet MS" panose="020B0603020202020204" pitchFamily="34" charset="0"/>
              <a:ea typeface="Arial Unicode MS" pitchFamily="34" charset="-128"/>
            </a:endParaRPr>
          </a:p>
          <a:p>
            <a:pPr algn="just" eaLnBrk="1" hangingPunct="1">
              <a:spcBef>
                <a:spcPct val="20000"/>
              </a:spcBef>
              <a:buFontTx/>
              <a:buChar char="•"/>
            </a:pPr>
            <a:r>
              <a:rPr lang="en-US" altLang="en-US" sz="2000">
                <a:solidFill>
                  <a:srgbClr val="FF0000"/>
                </a:solidFill>
                <a:latin typeface="Trebuchet MS" panose="020B0603020202020204" pitchFamily="34" charset="0"/>
                <a:ea typeface="Arial Unicode MS" pitchFamily="34" charset="-128"/>
              </a:rPr>
              <a:t>Steam curing :</a:t>
            </a:r>
            <a:r>
              <a:rPr lang="en-US" altLang="en-US" sz="2000">
                <a:solidFill>
                  <a:srgbClr val="080808"/>
                </a:solidFill>
                <a:latin typeface="Trebuchet MS" panose="020B0603020202020204" pitchFamily="34" charset="0"/>
                <a:ea typeface="Arial Unicode MS" pitchFamily="34" charset="-128"/>
              </a:rPr>
              <a:t> </a:t>
            </a:r>
            <a:r>
              <a:rPr lang="en-US" altLang="en-US" sz="2000">
                <a:solidFill>
                  <a:srgbClr val="0033CC"/>
                </a:solidFill>
                <a:latin typeface="Trebuchet MS" panose="020B0603020202020204" pitchFamily="34" charset="0"/>
                <a:ea typeface="Arial Unicode MS" pitchFamily="34" charset="-128"/>
              </a:rPr>
              <a:t>Perawatan dgn “pemanasan” atau uap air, 	terutama beton pracetak</a:t>
            </a:r>
          </a:p>
        </p:txBody>
      </p:sp>
    </p:spTree>
    <p:extLst>
      <p:ext uri="{BB962C8B-B14F-4D97-AF65-F5344CB8AC3E}">
        <p14:creationId xmlns:p14="http://schemas.microsoft.com/office/powerpoint/2010/main" val="203317403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txBox="1">
            <a:spLocks noChangeArrowheads="1"/>
          </p:cNvSpPr>
          <p:nvPr/>
        </p:nvSpPr>
        <p:spPr bwMode="auto">
          <a:xfrm>
            <a:off x="1919289" y="503239"/>
            <a:ext cx="8497887"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lnSpc>
                <a:spcPct val="90000"/>
              </a:lnSpc>
              <a:spcBef>
                <a:spcPct val="50000"/>
              </a:spcBef>
              <a:spcAft>
                <a:spcPct val="30000"/>
              </a:spcAft>
              <a:buClr>
                <a:schemeClr val="hlink"/>
              </a:buClr>
              <a:buSzPct val="75000"/>
              <a:buFontTx/>
              <a:buChar char="•"/>
            </a:pPr>
            <a:r>
              <a:rPr lang="en-US" altLang="en-US" sz="1800">
                <a:solidFill>
                  <a:schemeClr val="bg1"/>
                </a:solidFill>
                <a:latin typeface="Trebuchet MS" panose="020B0603020202020204" pitchFamily="34" charset="0"/>
                <a:ea typeface="Arial Unicode MS" pitchFamily="34" charset="-128"/>
              </a:rPr>
              <a:t> </a:t>
            </a:r>
            <a:r>
              <a:rPr lang="en-US" altLang="en-US" sz="2000">
                <a:solidFill>
                  <a:srgbClr val="1306C0"/>
                </a:solidFill>
                <a:latin typeface="Trebuchet MS" panose="020B0603020202020204" pitchFamily="34" charset="0"/>
                <a:ea typeface="Arial Unicode MS" pitchFamily="34" charset="-128"/>
              </a:rPr>
              <a:t>Temperatur beton</a:t>
            </a:r>
          </a:p>
          <a:p>
            <a:pPr eaLnBrk="1" hangingPunct="1">
              <a:lnSpc>
                <a:spcPct val="90000"/>
              </a:lnSpc>
              <a:spcBef>
                <a:spcPct val="50000"/>
              </a:spcBef>
              <a:spcAft>
                <a:spcPct val="30000"/>
              </a:spcAft>
              <a:buClr>
                <a:schemeClr val="hlink"/>
              </a:buClr>
              <a:buSzPct val="75000"/>
            </a:pPr>
            <a:r>
              <a:rPr lang="en-US" altLang="en-US" sz="1800">
                <a:solidFill>
                  <a:srgbClr val="1306C0"/>
                </a:solidFill>
                <a:latin typeface="Trebuchet MS" panose="020B0603020202020204" pitchFamily="34" charset="0"/>
                <a:ea typeface="Arial Unicode MS" pitchFamily="34" charset="-128"/>
              </a:rPr>
              <a:t/>
            </a:r>
            <a:br>
              <a:rPr lang="en-US" altLang="en-US" sz="1800">
                <a:solidFill>
                  <a:srgbClr val="1306C0"/>
                </a:solidFill>
                <a:latin typeface="Trebuchet MS" panose="020B0603020202020204" pitchFamily="34" charset="0"/>
                <a:ea typeface="Arial Unicode MS" pitchFamily="34" charset="-128"/>
              </a:rPr>
            </a:br>
            <a:r>
              <a:rPr lang="en-US" altLang="en-US" sz="1800">
                <a:solidFill>
                  <a:srgbClr val="1306C0"/>
                </a:solidFill>
                <a:latin typeface="Trebuchet MS" panose="020B0603020202020204" pitchFamily="34" charset="0"/>
                <a:ea typeface="Arial Unicode MS" pitchFamily="34" charset="-128"/>
              </a:rPr>
              <a:t>	</a:t>
            </a:r>
            <a:r>
              <a:rPr lang="en-US" altLang="en-US" sz="1800">
                <a:solidFill>
                  <a:srgbClr val="000010"/>
                </a:solidFill>
                <a:latin typeface="Trebuchet MS" panose="020B0603020202020204" pitchFamily="34" charset="0"/>
                <a:ea typeface="Arial Unicode MS" pitchFamily="34" charset="-128"/>
              </a:rPr>
              <a:t>Beton segar (fresh concrete) dgn suhu tinggi akan cenderung 	mempunyai nilai kuat tekan akhir yg lebih rendah, meskipun pada 	umur muda lebih tinggi kuat tekannya.</a:t>
            </a:r>
            <a:r>
              <a:rPr lang="en-US" altLang="en-US" sz="1800">
                <a:solidFill>
                  <a:srgbClr val="1306C0"/>
                </a:solidFill>
                <a:latin typeface="Trebuchet MS" panose="020B0603020202020204" pitchFamily="34" charset="0"/>
                <a:ea typeface="Arial Unicode MS" pitchFamily="34" charset="-128"/>
              </a:rPr>
              <a:t> </a:t>
            </a:r>
            <a:r>
              <a:rPr lang="en-US" altLang="en-US" sz="1800">
                <a:solidFill>
                  <a:srgbClr val="000010"/>
                </a:solidFill>
                <a:latin typeface="Trebuchet MS" panose="020B0603020202020204" pitchFamily="34" charset="0"/>
                <a:ea typeface="Arial Unicode MS" pitchFamily="34" charset="-128"/>
              </a:rPr>
              <a:t>Suhu beton segar normal yg 	bisa diterima berkisar 30 s/d 39</a:t>
            </a:r>
            <a:r>
              <a:rPr lang="en-US" altLang="en-US" sz="1800">
                <a:solidFill>
                  <a:srgbClr val="000010"/>
                </a:solidFill>
                <a:latin typeface="Trebuchet MS" panose="020B0603020202020204" pitchFamily="34" charset="0"/>
                <a:ea typeface="Arial Unicode MS" pitchFamily="34" charset="-128"/>
                <a:cs typeface="Tahoma" panose="020B0604030504040204" pitchFamily="34" charset="0"/>
              </a:rPr>
              <a:t>°</a:t>
            </a:r>
            <a:r>
              <a:rPr lang="en-US" altLang="en-US" sz="1800">
                <a:solidFill>
                  <a:srgbClr val="000010"/>
                </a:solidFill>
                <a:latin typeface="Trebuchet MS" panose="020B0603020202020204" pitchFamily="34" charset="0"/>
                <a:ea typeface="Arial Unicode MS" pitchFamily="34" charset="-128"/>
              </a:rPr>
              <a:t>C</a:t>
            </a:r>
          </a:p>
        </p:txBody>
      </p:sp>
      <p:grpSp>
        <p:nvGrpSpPr>
          <p:cNvPr id="39939" name="Group 6"/>
          <p:cNvGrpSpPr>
            <a:grpSpLocks/>
          </p:cNvGrpSpPr>
          <p:nvPr/>
        </p:nvGrpSpPr>
        <p:grpSpPr bwMode="auto">
          <a:xfrm>
            <a:off x="3189289" y="2486026"/>
            <a:ext cx="5349875" cy="2466975"/>
            <a:chOff x="1325" y="1479"/>
            <a:chExt cx="3370" cy="1554"/>
          </a:xfrm>
        </p:grpSpPr>
        <p:grpSp>
          <p:nvGrpSpPr>
            <p:cNvPr id="39941" name="Group 7"/>
            <p:cNvGrpSpPr>
              <a:grpSpLocks/>
            </p:cNvGrpSpPr>
            <p:nvPr/>
          </p:nvGrpSpPr>
          <p:grpSpPr bwMode="auto">
            <a:xfrm>
              <a:off x="1325" y="1479"/>
              <a:ext cx="3370" cy="1554"/>
              <a:chOff x="1325" y="1479"/>
              <a:chExt cx="3370" cy="1554"/>
            </a:xfrm>
          </p:grpSpPr>
          <p:sp>
            <p:nvSpPr>
              <p:cNvPr id="10" name="Text Box 8"/>
              <p:cNvSpPr txBox="1">
                <a:spLocks noChangeArrowheads="1"/>
              </p:cNvSpPr>
              <p:nvPr/>
            </p:nvSpPr>
            <p:spPr bwMode="auto">
              <a:xfrm>
                <a:off x="1367" y="1524"/>
                <a:ext cx="168" cy="1347"/>
              </a:xfrm>
              <a:prstGeom prst="rect">
                <a:avLst/>
              </a:prstGeom>
              <a:noFill/>
              <a:ln>
                <a:noFill/>
              </a:ln>
              <a:effectLst/>
              <a:extLst/>
            </p:spPr>
            <p:txBody>
              <a:bodyPr>
                <a:spAutoFit/>
              </a:bodyPr>
              <a:lstStyle/>
              <a:p>
                <a:pPr eaLnBrk="0" hangingPunct="0">
                  <a:spcBef>
                    <a:spcPct val="50000"/>
                  </a:spcBef>
                  <a:defRPr/>
                </a:pPr>
                <a:r>
                  <a:rPr lang="en-US" sz="1400" b="1" kern="0">
                    <a:solidFill>
                      <a:srgbClr val="000010"/>
                    </a:solidFill>
                    <a:latin typeface="Trebuchet MS" pitchFamily="34" charset="0"/>
                    <a:cs typeface="Angsana New" pitchFamily="18" charset="-34"/>
                  </a:rPr>
                  <a:t>Kuat </a:t>
                </a:r>
              </a:p>
              <a:p>
                <a:pPr eaLnBrk="0" hangingPunct="0">
                  <a:spcBef>
                    <a:spcPct val="50000"/>
                  </a:spcBef>
                  <a:defRPr/>
                </a:pPr>
                <a:r>
                  <a:rPr lang="en-US" sz="1400" b="1" kern="0">
                    <a:solidFill>
                      <a:srgbClr val="000010"/>
                    </a:solidFill>
                    <a:latin typeface="Trebuchet MS" pitchFamily="34" charset="0"/>
                    <a:cs typeface="Angsana New" pitchFamily="18" charset="-34"/>
                  </a:rPr>
                  <a:t>Tekan</a:t>
                </a:r>
              </a:p>
            </p:txBody>
          </p:sp>
          <p:sp>
            <p:nvSpPr>
              <p:cNvPr id="11" name="Text Box 9"/>
              <p:cNvSpPr txBox="1">
                <a:spLocks noChangeArrowheads="1"/>
              </p:cNvSpPr>
              <p:nvPr/>
            </p:nvSpPr>
            <p:spPr bwMode="auto">
              <a:xfrm>
                <a:off x="2554" y="2839"/>
                <a:ext cx="505" cy="194"/>
              </a:xfrm>
              <a:prstGeom prst="rect">
                <a:avLst/>
              </a:prstGeom>
              <a:noFill/>
              <a:ln>
                <a:noFill/>
              </a:ln>
              <a:effectLst/>
              <a:extLst/>
            </p:spPr>
            <p:txBody>
              <a:bodyPr>
                <a:spAutoFit/>
              </a:bodyPr>
              <a:lstStyle/>
              <a:p>
                <a:pPr eaLnBrk="0" hangingPunct="0">
                  <a:spcBef>
                    <a:spcPct val="50000"/>
                  </a:spcBef>
                  <a:defRPr/>
                </a:pPr>
                <a:r>
                  <a:rPr lang="en-US" sz="1400" b="1" kern="0">
                    <a:solidFill>
                      <a:srgbClr val="000010"/>
                    </a:solidFill>
                    <a:latin typeface="Trebuchet MS" pitchFamily="34" charset="0"/>
                    <a:cs typeface="Angsana New" pitchFamily="18" charset="-34"/>
                  </a:rPr>
                  <a:t>Umur</a:t>
                </a:r>
              </a:p>
            </p:txBody>
          </p:sp>
          <p:sp>
            <p:nvSpPr>
              <p:cNvPr id="12" name="Rectangle 10"/>
              <p:cNvSpPr>
                <a:spLocks noChangeArrowheads="1"/>
              </p:cNvSpPr>
              <p:nvPr/>
            </p:nvSpPr>
            <p:spPr bwMode="auto">
              <a:xfrm>
                <a:off x="1447" y="2145"/>
                <a:ext cx="34" cy="136"/>
              </a:xfrm>
              <a:prstGeom prst="rect">
                <a:avLst/>
              </a:prstGeom>
              <a:noFill/>
              <a:ln>
                <a:noFill/>
              </a:ln>
              <a:extLst/>
            </p:spPr>
            <p:txBody>
              <a:bodyPr wrap="none" lIns="0" tIns="0" rIns="0" bIns="0">
                <a:spAutoFit/>
              </a:bodyPr>
              <a:lstStyle/>
              <a:p>
                <a:pPr eaLnBrk="0" hangingPunct="0">
                  <a:defRPr/>
                </a:pPr>
                <a:r>
                  <a:rPr lang="en-US" sz="1400" kern="0">
                    <a:solidFill>
                      <a:srgbClr val="000000"/>
                    </a:solidFill>
                    <a:latin typeface="Trebuchet MS" pitchFamily="34" charset="0"/>
                    <a:cs typeface="Angsana New" pitchFamily="18" charset="-34"/>
                  </a:rPr>
                  <a:t> </a:t>
                </a:r>
                <a:endParaRPr lang="en-US" sz="1400" b="1" kern="0">
                  <a:solidFill>
                    <a:srgbClr val="808080"/>
                  </a:solidFill>
                  <a:latin typeface="Trebuchet MS" pitchFamily="34" charset="0"/>
                  <a:cs typeface="Angsana New" pitchFamily="18" charset="-34"/>
                </a:endParaRPr>
              </a:p>
            </p:txBody>
          </p:sp>
          <p:sp>
            <p:nvSpPr>
              <p:cNvPr id="13" name="Rectangle 11"/>
              <p:cNvSpPr>
                <a:spLocks noChangeArrowheads="1"/>
              </p:cNvSpPr>
              <p:nvPr/>
            </p:nvSpPr>
            <p:spPr bwMode="auto">
              <a:xfrm>
                <a:off x="3117" y="2145"/>
                <a:ext cx="34" cy="136"/>
              </a:xfrm>
              <a:prstGeom prst="rect">
                <a:avLst/>
              </a:prstGeom>
              <a:noFill/>
              <a:ln>
                <a:noFill/>
              </a:ln>
              <a:extLst/>
            </p:spPr>
            <p:txBody>
              <a:bodyPr wrap="none" lIns="0" tIns="0" rIns="0" bIns="0">
                <a:spAutoFit/>
              </a:bodyPr>
              <a:lstStyle/>
              <a:p>
                <a:pPr eaLnBrk="0" hangingPunct="0">
                  <a:defRPr/>
                </a:pPr>
                <a:r>
                  <a:rPr lang="en-US" sz="1400" kern="0">
                    <a:solidFill>
                      <a:srgbClr val="000000"/>
                    </a:solidFill>
                    <a:latin typeface="Trebuchet MS" pitchFamily="34" charset="0"/>
                    <a:cs typeface="Angsana New" pitchFamily="18" charset="-34"/>
                  </a:rPr>
                  <a:t> </a:t>
                </a:r>
                <a:endParaRPr lang="en-US" sz="1400" b="1" kern="0">
                  <a:solidFill>
                    <a:srgbClr val="808080"/>
                  </a:solidFill>
                  <a:latin typeface="Trebuchet MS" pitchFamily="34" charset="0"/>
                  <a:cs typeface="Angsana New" pitchFamily="18" charset="-34"/>
                </a:endParaRPr>
              </a:p>
            </p:txBody>
          </p:sp>
          <p:sp>
            <p:nvSpPr>
              <p:cNvPr id="14" name="Rectangle 12"/>
              <p:cNvSpPr>
                <a:spLocks noChangeArrowheads="1"/>
              </p:cNvSpPr>
              <p:nvPr/>
            </p:nvSpPr>
            <p:spPr bwMode="auto">
              <a:xfrm>
                <a:off x="1325" y="2889"/>
                <a:ext cx="34" cy="136"/>
              </a:xfrm>
              <a:prstGeom prst="rect">
                <a:avLst/>
              </a:prstGeom>
              <a:noFill/>
              <a:ln>
                <a:noFill/>
              </a:ln>
              <a:extLst/>
            </p:spPr>
            <p:txBody>
              <a:bodyPr wrap="none" lIns="0" tIns="0" rIns="0" bIns="0">
                <a:spAutoFit/>
              </a:bodyPr>
              <a:lstStyle/>
              <a:p>
                <a:pPr eaLnBrk="0" hangingPunct="0">
                  <a:defRPr/>
                </a:pPr>
                <a:r>
                  <a:rPr lang="en-US" sz="1400" kern="0">
                    <a:solidFill>
                      <a:srgbClr val="000000"/>
                    </a:solidFill>
                    <a:latin typeface="Trebuchet MS" pitchFamily="34" charset="0"/>
                    <a:cs typeface="Angsana New" pitchFamily="18" charset="-34"/>
                  </a:rPr>
                  <a:t> </a:t>
                </a:r>
                <a:endParaRPr lang="en-US" sz="1400" b="1" kern="0">
                  <a:solidFill>
                    <a:srgbClr val="808080"/>
                  </a:solidFill>
                  <a:latin typeface="Trebuchet MS" pitchFamily="34" charset="0"/>
                  <a:cs typeface="Angsana New" pitchFamily="18" charset="-34"/>
                </a:endParaRPr>
              </a:p>
            </p:txBody>
          </p:sp>
          <p:sp>
            <p:nvSpPr>
              <p:cNvPr id="15" name="Rectangle 13"/>
              <p:cNvSpPr>
                <a:spLocks noChangeArrowheads="1"/>
              </p:cNvSpPr>
              <p:nvPr/>
            </p:nvSpPr>
            <p:spPr bwMode="auto">
              <a:xfrm>
                <a:off x="1351" y="2896"/>
                <a:ext cx="34" cy="136"/>
              </a:xfrm>
              <a:prstGeom prst="rect">
                <a:avLst/>
              </a:prstGeom>
              <a:noFill/>
              <a:ln>
                <a:noFill/>
              </a:ln>
              <a:extLst/>
            </p:spPr>
            <p:txBody>
              <a:bodyPr wrap="none" lIns="0" tIns="0" rIns="0" bIns="0">
                <a:spAutoFit/>
              </a:bodyPr>
              <a:lstStyle/>
              <a:p>
                <a:pPr eaLnBrk="0" hangingPunct="0">
                  <a:defRPr/>
                </a:pPr>
                <a:r>
                  <a:rPr lang="en-US" sz="1400" kern="0">
                    <a:solidFill>
                      <a:srgbClr val="000000"/>
                    </a:solidFill>
                    <a:latin typeface="Trebuchet MS" pitchFamily="34" charset="0"/>
                    <a:cs typeface="Angsana New" pitchFamily="18" charset="-34"/>
                  </a:rPr>
                  <a:t> </a:t>
                </a:r>
                <a:endParaRPr lang="en-US" sz="1400" b="1" kern="0">
                  <a:solidFill>
                    <a:srgbClr val="808080"/>
                  </a:solidFill>
                  <a:latin typeface="Trebuchet MS" pitchFamily="34" charset="0"/>
                  <a:cs typeface="Angsana New" pitchFamily="18" charset="-34"/>
                </a:endParaRPr>
              </a:p>
            </p:txBody>
          </p:sp>
          <p:sp>
            <p:nvSpPr>
              <p:cNvPr id="16" name="Line 14"/>
              <p:cNvSpPr>
                <a:spLocks noChangeShapeType="1"/>
              </p:cNvSpPr>
              <p:nvPr/>
            </p:nvSpPr>
            <p:spPr bwMode="auto">
              <a:xfrm flipV="1">
                <a:off x="1654" y="1479"/>
                <a:ext cx="0" cy="1333"/>
              </a:xfrm>
              <a:prstGeom prst="line">
                <a:avLst/>
              </a:prstGeom>
              <a:noFill/>
              <a:ln w="12700">
                <a:solidFill>
                  <a:srgbClr val="000010"/>
                </a:solidFill>
                <a:round/>
                <a:headEnd/>
                <a:tailEnd type="triangle" w="lg" len="sm"/>
              </a:ln>
              <a:effectLst/>
              <a:extLst/>
            </p:spPr>
            <p:txBody>
              <a:bodyPr/>
              <a:lstStyle/>
              <a:p>
                <a:pPr>
                  <a:defRPr/>
                </a:pPr>
                <a:endParaRPr lang="en-US" sz="1400" kern="0">
                  <a:solidFill>
                    <a:sysClr val="windowText" lastClr="000000"/>
                  </a:solidFill>
                  <a:latin typeface="Arial" charset="0"/>
                  <a:cs typeface="Angsana New" pitchFamily="18" charset="-34"/>
                </a:endParaRPr>
              </a:p>
            </p:txBody>
          </p:sp>
          <p:sp>
            <p:nvSpPr>
              <p:cNvPr id="17" name="Line 15"/>
              <p:cNvSpPr>
                <a:spLocks noChangeShapeType="1"/>
              </p:cNvSpPr>
              <p:nvPr/>
            </p:nvSpPr>
            <p:spPr bwMode="auto">
              <a:xfrm>
                <a:off x="1654" y="2783"/>
                <a:ext cx="0" cy="0"/>
              </a:xfrm>
              <a:prstGeom prst="line">
                <a:avLst/>
              </a:prstGeom>
              <a:noFill/>
              <a:ln>
                <a:noFill/>
              </a:ln>
              <a:effectLst/>
              <a:extLst/>
            </p:spPr>
            <p:txBody>
              <a:bodyPr/>
              <a:lstStyle/>
              <a:p>
                <a:pPr>
                  <a:defRPr/>
                </a:pPr>
                <a:endParaRPr lang="en-US" sz="1400" kern="0">
                  <a:solidFill>
                    <a:sysClr val="windowText" lastClr="000000"/>
                  </a:solidFill>
                  <a:latin typeface="Arial" charset="0"/>
                  <a:cs typeface="Angsana New" pitchFamily="18" charset="-34"/>
                </a:endParaRPr>
              </a:p>
            </p:txBody>
          </p:sp>
          <p:sp>
            <p:nvSpPr>
              <p:cNvPr id="18" name="Line 16"/>
              <p:cNvSpPr>
                <a:spLocks noChangeShapeType="1"/>
              </p:cNvSpPr>
              <p:nvPr/>
            </p:nvSpPr>
            <p:spPr bwMode="auto">
              <a:xfrm>
                <a:off x="1654" y="2812"/>
                <a:ext cx="2425" cy="0"/>
              </a:xfrm>
              <a:prstGeom prst="line">
                <a:avLst/>
              </a:prstGeom>
              <a:noFill/>
              <a:ln w="9525">
                <a:solidFill>
                  <a:srgbClr val="000010"/>
                </a:solidFill>
                <a:round/>
                <a:headEnd/>
                <a:tailEnd type="triangle" w="lg" len="sm"/>
              </a:ln>
              <a:effectLst/>
              <a:extLst/>
            </p:spPr>
            <p:txBody>
              <a:bodyPr/>
              <a:lstStyle/>
              <a:p>
                <a:pPr>
                  <a:defRPr/>
                </a:pPr>
                <a:endParaRPr lang="en-US" sz="1400" kern="0">
                  <a:solidFill>
                    <a:sysClr val="windowText" lastClr="000000"/>
                  </a:solidFill>
                  <a:latin typeface="Arial" charset="0"/>
                  <a:cs typeface="Angsana New" pitchFamily="18" charset="-34"/>
                </a:endParaRPr>
              </a:p>
            </p:txBody>
          </p:sp>
          <p:sp>
            <p:nvSpPr>
              <p:cNvPr id="19" name="Text Box 17"/>
              <p:cNvSpPr txBox="1">
                <a:spLocks noChangeArrowheads="1"/>
              </p:cNvSpPr>
              <p:nvPr/>
            </p:nvSpPr>
            <p:spPr bwMode="auto">
              <a:xfrm>
                <a:off x="4105" y="1524"/>
                <a:ext cx="590" cy="194"/>
              </a:xfrm>
              <a:prstGeom prst="rect">
                <a:avLst/>
              </a:prstGeom>
              <a:noFill/>
              <a:ln>
                <a:noFill/>
              </a:ln>
              <a:effectLst/>
              <a:extLst/>
            </p:spPr>
            <p:txBody>
              <a:bodyPr>
                <a:spAutoFit/>
              </a:bodyPr>
              <a:lstStyle/>
              <a:p>
                <a:pPr eaLnBrk="0" hangingPunct="0">
                  <a:spcBef>
                    <a:spcPct val="50000"/>
                  </a:spcBef>
                  <a:defRPr/>
                </a:pPr>
                <a:r>
                  <a:rPr lang="en-US" sz="1400" b="1" kern="0">
                    <a:solidFill>
                      <a:srgbClr val="000010"/>
                    </a:solidFill>
                    <a:latin typeface="Trebuchet MS" pitchFamily="34" charset="0"/>
                    <a:cs typeface="Angsana New" pitchFamily="18" charset="-34"/>
                  </a:rPr>
                  <a:t>T1 </a:t>
                </a:r>
              </a:p>
            </p:txBody>
          </p:sp>
          <p:sp>
            <p:nvSpPr>
              <p:cNvPr id="20" name="Text Box 18"/>
              <p:cNvSpPr txBox="1">
                <a:spLocks noChangeArrowheads="1"/>
              </p:cNvSpPr>
              <p:nvPr/>
            </p:nvSpPr>
            <p:spPr bwMode="auto">
              <a:xfrm>
                <a:off x="3740" y="1796"/>
                <a:ext cx="635" cy="194"/>
              </a:xfrm>
              <a:prstGeom prst="rect">
                <a:avLst/>
              </a:prstGeom>
              <a:noFill/>
              <a:ln>
                <a:noFill/>
              </a:ln>
              <a:effectLst/>
              <a:extLst/>
            </p:spPr>
            <p:txBody>
              <a:bodyPr>
                <a:spAutoFit/>
              </a:bodyPr>
              <a:lstStyle/>
              <a:p>
                <a:pPr eaLnBrk="0" hangingPunct="0">
                  <a:spcBef>
                    <a:spcPct val="50000"/>
                  </a:spcBef>
                  <a:defRPr/>
                </a:pPr>
                <a:r>
                  <a:rPr lang="en-US" sz="1400" b="1" kern="0">
                    <a:solidFill>
                      <a:srgbClr val="000010"/>
                    </a:solidFill>
                    <a:latin typeface="Trebuchet MS" pitchFamily="34" charset="0"/>
                    <a:cs typeface="Angsana New" pitchFamily="18" charset="-34"/>
                  </a:rPr>
                  <a:t>T2 &gt; T1</a:t>
                </a:r>
              </a:p>
            </p:txBody>
          </p:sp>
        </p:grpSp>
        <p:sp>
          <p:nvSpPr>
            <p:cNvPr id="7" name="Arc 19"/>
            <p:cNvSpPr>
              <a:spLocks/>
            </p:cNvSpPr>
            <p:nvPr/>
          </p:nvSpPr>
          <p:spPr bwMode="auto">
            <a:xfrm rot="10800000" flipV="1">
              <a:off x="1658" y="1616"/>
              <a:ext cx="2214" cy="1179"/>
            </a:xfrm>
            <a:custGeom>
              <a:avLst/>
              <a:gdLst>
                <a:gd name="G0" fmla="+- 1760 0 0"/>
                <a:gd name="G1" fmla="+- 21600 0 0"/>
                <a:gd name="G2" fmla="+- 21600 0 0"/>
                <a:gd name="T0" fmla="*/ 0 w 23360"/>
                <a:gd name="T1" fmla="*/ 72 h 21600"/>
                <a:gd name="T2" fmla="*/ 23360 w 23360"/>
                <a:gd name="T3" fmla="*/ 21600 h 21600"/>
                <a:gd name="T4" fmla="*/ 1760 w 23360"/>
                <a:gd name="T5" fmla="*/ 21600 h 21600"/>
              </a:gdLst>
              <a:ahLst/>
              <a:cxnLst>
                <a:cxn ang="0">
                  <a:pos x="T0" y="T1"/>
                </a:cxn>
                <a:cxn ang="0">
                  <a:pos x="T2" y="T3"/>
                </a:cxn>
                <a:cxn ang="0">
                  <a:pos x="T4" y="T5"/>
                </a:cxn>
              </a:cxnLst>
              <a:rect l="0" t="0" r="r" b="b"/>
              <a:pathLst>
                <a:path w="23360" h="21600" fill="none" extrusionOk="0">
                  <a:moveTo>
                    <a:pt x="-1" y="71"/>
                  </a:moveTo>
                  <a:cubicBezTo>
                    <a:pt x="585" y="23"/>
                    <a:pt x="1172" y="-1"/>
                    <a:pt x="1760" y="0"/>
                  </a:cubicBezTo>
                  <a:cubicBezTo>
                    <a:pt x="13689" y="0"/>
                    <a:pt x="23360" y="9670"/>
                    <a:pt x="23360" y="21600"/>
                  </a:cubicBezTo>
                </a:path>
                <a:path w="23360" h="21600" stroke="0" extrusionOk="0">
                  <a:moveTo>
                    <a:pt x="-1" y="71"/>
                  </a:moveTo>
                  <a:cubicBezTo>
                    <a:pt x="585" y="23"/>
                    <a:pt x="1172" y="-1"/>
                    <a:pt x="1760" y="0"/>
                  </a:cubicBezTo>
                  <a:cubicBezTo>
                    <a:pt x="13689" y="0"/>
                    <a:pt x="23360" y="9670"/>
                    <a:pt x="23360" y="21600"/>
                  </a:cubicBezTo>
                  <a:lnTo>
                    <a:pt x="1760" y="21600"/>
                  </a:lnTo>
                  <a:close/>
                </a:path>
              </a:pathLst>
            </a:custGeom>
            <a:noFill/>
            <a:ln w="9525">
              <a:solidFill>
                <a:srgbClr val="000000"/>
              </a:solidFill>
              <a:round/>
              <a:headEnd/>
              <a:tailEnd/>
            </a:ln>
            <a:effectLst/>
            <a:extLst/>
          </p:spPr>
          <p:txBody>
            <a:bodyPr wrap="none" anchor="ctr"/>
            <a:lstStyle/>
            <a:p>
              <a:pPr>
                <a:defRPr/>
              </a:pPr>
              <a:endParaRPr lang="en-US" sz="1400" kern="0">
                <a:solidFill>
                  <a:sysClr val="windowText" lastClr="000000"/>
                </a:solidFill>
                <a:latin typeface="Arial" charset="0"/>
                <a:cs typeface="Angsana New" pitchFamily="18" charset="-34"/>
              </a:endParaRPr>
            </a:p>
          </p:txBody>
        </p:sp>
        <p:sp>
          <p:nvSpPr>
            <p:cNvPr id="8" name="Arc 20"/>
            <p:cNvSpPr>
              <a:spLocks/>
            </p:cNvSpPr>
            <p:nvPr/>
          </p:nvSpPr>
          <p:spPr bwMode="auto">
            <a:xfrm rot="10800000" flipV="1">
              <a:off x="1658" y="1757"/>
              <a:ext cx="1128" cy="1038"/>
            </a:xfrm>
            <a:custGeom>
              <a:avLst/>
              <a:gdLst>
                <a:gd name="G0" fmla="+- 0 0 0"/>
                <a:gd name="G1" fmla="+- 21503 0 0"/>
                <a:gd name="G2" fmla="+- 21600 0 0"/>
                <a:gd name="T0" fmla="*/ 2041 w 21600"/>
                <a:gd name="T1" fmla="*/ 0 h 21503"/>
                <a:gd name="T2" fmla="*/ 21600 w 21600"/>
                <a:gd name="T3" fmla="*/ 21503 h 21503"/>
                <a:gd name="T4" fmla="*/ 0 w 21600"/>
                <a:gd name="T5" fmla="*/ 21503 h 21503"/>
              </a:gdLst>
              <a:ahLst/>
              <a:cxnLst>
                <a:cxn ang="0">
                  <a:pos x="T0" y="T1"/>
                </a:cxn>
                <a:cxn ang="0">
                  <a:pos x="T2" y="T3"/>
                </a:cxn>
                <a:cxn ang="0">
                  <a:pos x="T4" y="T5"/>
                </a:cxn>
              </a:cxnLst>
              <a:rect l="0" t="0" r="r" b="b"/>
              <a:pathLst>
                <a:path w="21600" h="21503" fill="none" extrusionOk="0">
                  <a:moveTo>
                    <a:pt x="2041" y="-1"/>
                  </a:moveTo>
                  <a:cubicBezTo>
                    <a:pt x="13129" y="1052"/>
                    <a:pt x="21600" y="10364"/>
                    <a:pt x="21600" y="21503"/>
                  </a:cubicBezTo>
                </a:path>
                <a:path w="21600" h="21503" stroke="0" extrusionOk="0">
                  <a:moveTo>
                    <a:pt x="2041" y="-1"/>
                  </a:moveTo>
                  <a:cubicBezTo>
                    <a:pt x="13129" y="1052"/>
                    <a:pt x="21600" y="10364"/>
                    <a:pt x="21600" y="21503"/>
                  </a:cubicBezTo>
                  <a:lnTo>
                    <a:pt x="0" y="21503"/>
                  </a:lnTo>
                  <a:close/>
                </a:path>
              </a:pathLst>
            </a:custGeom>
            <a:noFill/>
            <a:ln w="9525">
              <a:solidFill>
                <a:srgbClr val="FF0000"/>
              </a:solidFill>
              <a:round/>
              <a:headEnd/>
              <a:tailEnd/>
            </a:ln>
            <a:effectLst/>
            <a:extLst/>
          </p:spPr>
          <p:txBody>
            <a:bodyPr wrap="none" anchor="ctr"/>
            <a:lstStyle/>
            <a:p>
              <a:pPr>
                <a:defRPr/>
              </a:pPr>
              <a:endParaRPr lang="en-US" sz="1400" kern="0">
                <a:solidFill>
                  <a:sysClr val="windowText" lastClr="000000"/>
                </a:solidFill>
                <a:latin typeface="Arial" charset="0"/>
                <a:cs typeface="Angsana New" pitchFamily="18" charset="-34"/>
              </a:endParaRPr>
            </a:p>
          </p:txBody>
        </p:sp>
        <p:sp>
          <p:nvSpPr>
            <p:cNvPr id="9" name="Line 21"/>
            <p:cNvSpPr>
              <a:spLocks noChangeShapeType="1"/>
            </p:cNvSpPr>
            <p:nvPr/>
          </p:nvSpPr>
          <p:spPr bwMode="auto">
            <a:xfrm>
              <a:off x="2684" y="1758"/>
              <a:ext cx="1179" cy="0"/>
            </a:xfrm>
            <a:prstGeom prst="line">
              <a:avLst/>
            </a:prstGeom>
            <a:noFill/>
            <a:ln w="9525">
              <a:solidFill>
                <a:srgbClr val="FF0000"/>
              </a:solidFill>
              <a:round/>
              <a:headEnd/>
              <a:tailEnd/>
            </a:ln>
            <a:effectLst/>
            <a:extLst/>
          </p:spPr>
          <p:txBody>
            <a:bodyPr/>
            <a:lstStyle/>
            <a:p>
              <a:pPr>
                <a:defRPr/>
              </a:pPr>
              <a:endParaRPr lang="en-US" sz="1400" kern="0">
                <a:solidFill>
                  <a:sysClr val="windowText" lastClr="000000"/>
                </a:solidFill>
                <a:latin typeface="Arial" charset="0"/>
                <a:cs typeface="Angsana New" pitchFamily="18" charset="-34"/>
              </a:endParaRPr>
            </a:p>
          </p:txBody>
        </p:sp>
      </p:grpSp>
      <p:sp>
        <p:nvSpPr>
          <p:cNvPr id="39940" name="Rectangle 5"/>
          <p:cNvSpPr>
            <a:spLocks noChangeArrowheads="1"/>
          </p:cNvSpPr>
          <p:nvPr/>
        </p:nvSpPr>
        <p:spPr bwMode="auto">
          <a:xfrm>
            <a:off x="1919289" y="4811713"/>
            <a:ext cx="8137525" cy="1262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buClr>
                <a:schemeClr val="hlink"/>
              </a:buClr>
              <a:buSzPct val="90000"/>
              <a:buFontTx/>
              <a:buChar char="•"/>
            </a:pPr>
            <a:r>
              <a:rPr lang="en-US" altLang="en-US" sz="2000">
                <a:solidFill>
                  <a:srgbClr val="1306C0"/>
                </a:solidFill>
                <a:latin typeface="Trebuchet MS" panose="020B0603020202020204" pitchFamily="34" charset="0"/>
                <a:ea typeface="Arial Unicode MS" pitchFamily="34" charset="-128"/>
              </a:rPr>
              <a:t>  Berat jenis beton</a:t>
            </a:r>
          </a:p>
          <a:p>
            <a:pPr>
              <a:buClr>
                <a:schemeClr val="hlink"/>
              </a:buClr>
              <a:buSzPct val="90000"/>
            </a:pPr>
            <a:endParaRPr lang="en-US" altLang="en-US" sz="2000">
              <a:solidFill>
                <a:srgbClr val="1306C0"/>
              </a:solidFill>
              <a:latin typeface="Trebuchet MS" panose="020B0603020202020204" pitchFamily="34" charset="0"/>
              <a:ea typeface="Arial Unicode MS" pitchFamily="34" charset="-128"/>
            </a:endParaRPr>
          </a:p>
          <a:p>
            <a:pPr>
              <a:buClr>
                <a:schemeClr val="hlink"/>
              </a:buClr>
              <a:buSzPct val="90000"/>
            </a:pPr>
            <a:r>
              <a:rPr lang="en-US" altLang="en-US" sz="1800">
                <a:solidFill>
                  <a:srgbClr val="1306C0"/>
                </a:solidFill>
                <a:latin typeface="Trebuchet MS" panose="020B0603020202020204" pitchFamily="34" charset="0"/>
                <a:ea typeface="Arial Unicode MS" pitchFamily="34" charset="-128"/>
              </a:rPr>
              <a:t>	</a:t>
            </a:r>
            <a:r>
              <a:rPr lang="en-US" altLang="en-US" sz="1800">
                <a:solidFill>
                  <a:srgbClr val="000010"/>
                </a:solidFill>
                <a:latin typeface="Trebuchet MS" panose="020B0603020202020204" pitchFamily="34" charset="0"/>
                <a:ea typeface="Arial Unicode MS" pitchFamily="34" charset="-128"/>
              </a:rPr>
              <a:t>Beton yg mempunyai berat jenis lebih berat akan cenderung 	mempunyai kekuatan yg lebih tinggi</a:t>
            </a:r>
          </a:p>
        </p:txBody>
      </p:sp>
    </p:spTree>
    <p:extLst>
      <p:ext uri="{BB962C8B-B14F-4D97-AF65-F5344CB8AC3E}">
        <p14:creationId xmlns:p14="http://schemas.microsoft.com/office/powerpoint/2010/main" val="25103584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1"/>
          <p:cNvSpPr>
            <a:spLocks noChangeArrowheads="1"/>
          </p:cNvSpPr>
          <p:nvPr/>
        </p:nvSpPr>
        <p:spPr bwMode="auto">
          <a:xfrm>
            <a:off x="1774825" y="1485900"/>
            <a:ext cx="8642350" cy="3887788"/>
          </a:xfrm>
          <a:prstGeom prst="rect">
            <a:avLst/>
          </a:prstGeom>
          <a:noFill/>
          <a:ln>
            <a:noFill/>
          </a:ln>
          <a:extLst/>
        </p:spPr>
        <p:txBody>
          <a:bodyPr/>
          <a:lstStyle/>
          <a:p>
            <a:pPr marL="342900" indent="-342900" algn="just" eaLnBrk="0" hangingPunct="0">
              <a:spcBef>
                <a:spcPct val="20000"/>
              </a:spcBef>
              <a:defRPr/>
            </a:pPr>
            <a:r>
              <a:rPr lang="en-US" sz="2400" dirty="0">
                <a:latin typeface="Trebuchet MS" pitchFamily="34" charset="0"/>
                <a:cs typeface="Angsana New" pitchFamily="18" charset="-34"/>
              </a:rPr>
              <a:t> 	</a:t>
            </a:r>
            <a:r>
              <a:rPr lang="en-US" sz="2400" dirty="0" err="1">
                <a:solidFill>
                  <a:srgbClr val="000000"/>
                </a:solidFill>
                <a:latin typeface="Trebuchet MS" pitchFamily="34" charset="0"/>
                <a:cs typeface="Angsana New" pitchFamily="18" charset="-34"/>
              </a:rPr>
              <a:t>Faktor-faktor</a:t>
            </a:r>
            <a:r>
              <a:rPr lang="en-US" sz="2400" dirty="0">
                <a:solidFill>
                  <a:srgbClr val="000000"/>
                </a:solidFill>
                <a:latin typeface="Trebuchet MS" pitchFamily="34" charset="0"/>
                <a:cs typeface="Angsana New" pitchFamily="18" charset="-34"/>
              </a:rPr>
              <a:t> yang </a:t>
            </a:r>
            <a:r>
              <a:rPr lang="en-US" sz="2400" dirty="0" err="1">
                <a:solidFill>
                  <a:srgbClr val="000000"/>
                </a:solidFill>
                <a:latin typeface="Trebuchet MS" pitchFamily="34" charset="0"/>
                <a:cs typeface="Angsana New" pitchFamily="18" charset="-34"/>
              </a:rPr>
              <a:t>berpengaruh</a:t>
            </a:r>
            <a:r>
              <a:rPr lang="en-US" sz="2400" dirty="0">
                <a:solidFill>
                  <a:srgbClr val="000000"/>
                </a:solidFill>
                <a:latin typeface="Trebuchet MS" pitchFamily="34" charset="0"/>
                <a:cs typeface="Angsana New" pitchFamily="18" charset="-34"/>
              </a:rPr>
              <a:t> </a:t>
            </a:r>
            <a:r>
              <a:rPr lang="en-US" sz="2400" dirty="0" err="1">
                <a:solidFill>
                  <a:srgbClr val="000000"/>
                </a:solidFill>
                <a:latin typeface="Trebuchet MS" pitchFamily="34" charset="0"/>
                <a:cs typeface="Angsana New" pitchFamily="18" charset="-34"/>
              </a:rPr>
              <a:t>untuk</a:t>
            </a:r>
            <a:r>
              <a:rPr lang="en-US" sz="2400" dirty="0">
                <a:solidFill>
                  <a:srgbClr val="000000"/>
                </a:solidFill>
                <a:latin typeface="Trebuchet MS" pitchFamily="34" charset="0"/>
                <a:cs typeface="Angsana New" pitchFamily="18" charset="-34"/>
              </a:rPr>
              <a:t> </a:t>
            </a:r>
            <a:r>
              <a:rPr lang="en-US" sz="2400" dirty="0" err="1">
                <a:solidFill>
                  <a:srgbClr val="000000"/>
                </a:solidFill>
                <a:latin typeface="Trebuchet MS" pitchFamily="34" charset="0"/>
                <a:cs typeface="Angsana New" pitchFamily="18" charset="-34"/>
              </a:rPr>
              <a:t>mendapatkan</a:t>
            </a:r>
            <a:r>
              <a:rPr lang="en-US" sz="2400" dirty="0">
                <a:solidFill>
                  <a:srgbClr val="000000"/>
                </a:solidFill>
                <a:latin typeface="Trebuchet MS" pitchFamily="34" charset="0"/>
                <a:cs typeface="Angsana New" pitchFamily="18" charset="-34"/>
              </a:rPr>
              <a:t> </a:t>
            </a:r>
            <a:r>
              <a:rPr lang="en-US" sz="2400" dirty="0" err="1">
                <a:solidFill>
                  <a:srgbClr val="000000"/>
                </a:solidFill>
                <a:latin typeface="Trebuchet MS" pitchFamily="34" charset="0"/>
                <a:cs typeface="Angsana New" pitchFamily="18" charset="-34"/>
              </a:rPr>
              <a:t>campuran</a:t>
            </a:r>
            <a:r>
              <a:rPr lang="en-US" sz="2400" dirty="0">
                <a:solidFill>
                  <a:srgbClr val="000000"/>
                </a:solidFill>
                <a:latin typeface="Trebuchet MS" pitchFamily="34" charset="0"/>
                <a:cs typeface="Angsana New" pitchFamily="18" charset="-34"/>
              </a:rPr>
              <a:t> </a:t>
            </a:r>
            <a:r>
              <a:rPr lang="en-US" sz="2400" dirty="0" err="1">
                <a:solidFill>
                  <a:srgbClr val="000000"/>
                </a:solidFill>
                <a:latin typeface="Trebuchet MS" pitchFamily="34" charset="0"/>
                <a:cs typeface="Angsana New" pitchFamily="18" charset="-34"/>
              </a:rPr>
              <a:t>beton</a:t>
            </a:r>
            <a:r>
              <a:rPr lang="en-US" sz="2400" dirty="0">
                <a:solidFill>
                  <a:srgbClr val="000000"/>
                </a:solidFill>
                <a:latin typeface="Trebuchet MS" pitchFamily="34" charset="0"/>
                <a:cs typeface="Angsana New" pitchFamily="18" charset="-34"/>
              </a:rPr>
              <a:t> yang </a:t>
            </a:r>
            <a:r>
              <a:rPr lang="en-US" sz="2400" dirty="0" err="1">
                <a:solidFill>
                  <a:srgbClr val="000000"/>
                </a:solidFill>
                <a:latin typeface="Trebuchet MS" pitchFamily="34" charset="0"/>
                <a:cs typeface="Angsana New" pitchFamily="18" charset="-34"/>
              </a:rPr>
              <a:t>baik</a:t>
            </a:r>
            <a:r>
              <a:rPr lang="en-US" sz="2400" dirty="0">
                <a:solidFill>
                  <a:srgbClr val="000000"/>
                </a:solidFill>
                <a:latin typeface="Trebuchet MS" pitchFamily="34" charset="0"/>
                <a:cs typeface="Angsana New" pitchFamily="18" charset="-34"/>
              </a:rPr>
              <a:t>, </a:t>
            </a:r>
            <a:r>
              <a:rPr lang="en-US" sz="2400" dirty="0" err="1">
                <a:solidFill>
                  <a:srgbClr val="000000"/>
                </a:solidFill>
                <a:latin typeface="Trebuchet MS" pitchFamily="34" charset="0"/>
                <a:cs typeface="Angsana New" pitchFamily="18" charset="-34"/>
              </a:rPr>
              <a:t>antara</a:t>
            </a:r>
            <a:r>
              <a:rPr lang="en-US" sz="2400" dirty="0">
                <a:solidFill>
                  <a:srgbClr val="000000"/>
                </a:solidFill>
                <a:latin typeface="Trebuchet MS" pitchFamily="34" charset="0"/>
                <a:cs typeface="Angsana New" pitchFamily="18" charset="-34"/>
              </a:rPr>
              <a:t> lain :</a:t>
            </a:r>
          </a:p>
          <a:p>
            <a:pPr marL="342900" indent="-342900" algn="just" eaLnBrk="0" hangingPunct="0">
              <a:spcBef>
                <a:spcPct val="20000"/>
              </a:spcBef>
              <a:defRPr/>
            </a:pPr>
            <a:endParaRPr lang="en-US" sz="2400" dirty="0">
              <a:solidFill>
                <a:srgbClr val="0000FF"/>
              </a:solidFill>
              <a:latin typeface="Trebuchet MS" pitchFamily="34" charset="0"/>
              <a:cs typeface="Angsana New" pitchFamily="18" charset="-34"/>
            </a:endParaRPr>
          </a:p>
          <a:p>
            <a:pPr marL="1143000" lvl="2" indent="-228600" algn="just" eaLnBrk="0" hangingPunct="0">
              <a:spcBef>
                <a:spcPct val="20000"/>
              </a:spcBef>
              <a:buFontTx/>
              <a:buChar char="•"/>
              <a:defRPr/>
            </a:pPr>
            <a:r>
              <a:rPr lang="en-US" sz="2400" dirty="0" err="1">
                <a:solidFill>
                  <a:srgbClr val="0000FF"/>
                </a:solidFill>
                <a:latin typeface="Trebuchet MS" pitchFamily="34" charset="0"/>
                <a:cs typeface="Angsana New" pitchFamily="18" charset="-34"/>
              </a:rPr>
              <a:t>Metode</a:t>
            </a:r>
            <a:r>
              <a:rPr lang="en-US" sz="2400" dirty="0">
                <a:solidFill>
                  <a:srgbClr val="0000FF"/>
                </a:solidFill>
                <a:latin typeface="Trebuchet MS" pitchFamily="34" charset="0"/>
                <a:cs typeface="Angsana New" pitchFamily="18" charset="-34"/>
              </a:rPr>
              <a:t> </a:t>
            </a:r>
            <a:r>
              <a:rPr lang="en-US" sz="2400" dirty="0" err="1">
                <a:solidFill>
                  <a:srgbClr val="0000FF"/>
                </a:solidFill>
                <a:latin typeface="Trebuchet MS" pitchFamily="34" charset="0"/>
                <a:cs typeface="Angsana New" pitchFamily="18" charset="-34"/>
              </a:rPr>
              <a:t>penambahan</a:t>
            </a:r>
            <a:r>
              <a:rPr lang="en-US" sz="2400" dirty="0">
                <a:solidFill>
                  <a:srgbClr val="0000FF"/>
                </a:solidFill>
                <a:latin typeface="Trebuchet MS" pitchFamily="34" charset="0"/>
                <a:cs typeface="Angsana New" pitchFamily="18" charset="-34"/>
              </a:rPr>
              <a:t> air (MC),</a:t>
            </a:r>
          </a:p>
          <a:p>
            <a:pPr marL="1143000" lvl="2" indent="-228600" algn="just" eaLnBrk="0" hangingPunct="0">
              <a:spcBef>
                <a:spcPct val="20000"/>
              </a:spcBef>
              <a:buFontTx/>
              <a:buChar char="•"/>
              <a:defRPr/>
            </a:pPr>
            <a:r>
              <a:rPr lang="en-US" sz="2400" dirty="0" err="1">
                <a:solidFill>
                  <a:srgbClr val="0000FF"/>
                </a:solidFill>
                <a:latin typeface="Trebuchet MS" pitchFamily="34" charset="0"/>
                <a:cs typeface="Angsana New" pitchFamily="18" charset="-34"/>
              </a:rPr>
              <a:t>Penimbangan</a:t>
            </a:r>
            <a:r>
              <a:rPr lang="en-US" sz="2400" dirty="0">
                <a:solidFill>
                  <a:srgbClr val="0000FF"/>
                </a:solidFill>
                <a:latin typeface="Trebuchet MS" pitchFamily="34" charset="0"/>
                <a:cs typeface="Angsana New" pitchFamily="18" charset="-34"/>
              </a:rPr>
              <a:t>/</a:t>
            </a:r>
            <a:r>
              <a:rPr lang="en-US" sz="2400" dirty="0" err="1">
                <a:solidFill>
                  <a:srgbClr val="0000FF"/>
                </a:solidFill>
                <a:latin typeface="Trebuchet MS" pitchFamily="34" charset="0"/>
                <a:cs typeface="Angsana New" pitchFamily="18" charset="-34"/>
              </a:rPr>
              <a:t>penakaran</a:t>
            </a:r>
            <a:r>
              <a:rPr lang="en-US" sz="2400" dirty="0">
                <a:solidFill>
                  <a:srgbClr val="0000FF"/>
                </a:solidFill>
                <a:latin typeface="Trebuchet MS" pitchFamily="34" charset="0"/>
                <a:cs typeface="Angsana New" pitchFamily="18" charset="-34"/>
              </a:rPr>
              <a:t>,</a:t>
            </a:r>
          </a:p>
          <a:p>
            <a:pPr marL="1143000" lvl="2" indent="-228600" algn="just" eaLnBrk="0" hangingPunct="0">
              <a:spcBef>
                <a:spcPct val="20000"/>
              </a:spcBef>
              <a:buFontTx/>
              <a:buChar char="•"/>
              <a:defRPr/>
            </a:pPr>
            <a:r>
              <a:rPr lang="en-US" sz="2400" dirty="0" err="1">
                <a:solidFill>
                  <a:srgbClr val="0000FF"/>
                </a:solidFill>
                <a:latin typeface="Trebuchet MS" pitchFamily="34" charset="0"/>
                <a:cs typeface="Angsana New" pitchFamily="18" charset="-34"/>
              </a:rPr>
              <a:t>Prosedur</a:t>
            </a:r>
            <a:r>
              <a:rPr lang="en-US" sz="2400" dirty="0">
                <a:solidFill>
                  <a:srgbClr val="0000FF"/>
                </a:solidFill>
                <a:latin typeface="Trebuchet MS" pitchFamily="34" charset="0"/>
                <a:cs typeface="Angsana New" pitchFamily="18" charset="-34"/>
              </a:rPr>
              <a:t> </a:t>
            </a:r>
            <a:r>
              <a:rPr lang="en-US" sz="2400" dirty="0" err="1">
                <a:solidFill>
                  <a:srgbClr val="0000FF"/>
                </a:solidFill>
                <a:latin typeface="Trebuchet MS" pitchFamily="34" charset="0"/>
                <a:cs typeface="Angsana New" pitchFamily="18" charset="-34"/>
              </a:rPr>
              <a:t>pengisian</a:t>
            </a:r>
            <a:r>
              <a:rPr lang="en-US" sz="2400" dirty="0">
                <a:solidFill>
                  <a:srgbClr val="0000FF"/>
                </a:solidFill>
                <a:latin typeface="Trebuchet MS" pitchFamily="34" charset="0"/>
                <a:cs typeface="Angsana New" pitchFamily="18" charset="-34"/>
              </a:rPr>
              <a:t> material (sequence loading),</a:t>
            </a:r>
          </a:p>
          <a:p>
            <a:pPr marL="1143000" lvl="2" indent="-228600" algn="just" eaLnBrk="0" hangingPunct="0">
              <a:spcBef>
                <a:spcPct val="20000"/>
              </a:spcBef>
              <a:buFontTx/>
              <a:buChar char="•"/>
              <a:defRPr/>
            </a:pPr>
            <a:r>
              <a:rPr lang="en-US" sz="2400" dirty="0" err="1">
                <a:solidFill>
                  <a:srgbClr val="0000FF"/>
                </a:solidFill>
                <a:latin typeface="Trebuchet MS" pitchFamily="34" charset="0"/>
                <a:cs typeface="Angsana New" pitchFamily="18" charset="-34"/>
              </a:rPr>
              <a:t>Kecepatan</a:t>
            </a:r>
            <a:r>
              <a:rPr lang="en-US" sz="2400" dirty="0">
                <a:solidFill>
                  <a:srgbClr val="0000FF"/>
                </a:solidFill>
                <a:latin typeface="Trebuchet MS" pitchFamily="34" charset="0"/>
                <a:cs typeface="Angsana New" pitchFamily="18" charset="-34"/>
              </a:rPr>
              <a:t>/</a:t>
            </a:r>
            <a:r>
              <a:rPr lang="en-US" sz="2400" dirty="0" err="1">
                <a:solidFill>
                  <a:srgbClr val="0000FF"/>
                </a:solidFill>
                <a:latin typeface="Trebuchet MS" pitchFamily="34" charset="0"/>
                <a:cs typeface="Angsana New" pitchFamily="18" charset="-34"/>
              </a:rPr>
              <a:t>jumlah</a:t>
            </a:r>
            <a:r>
              <a:rPr lang="en-US" sz="2400" dirty="0">
                <a:solidFill>
                  <a:srgbClr val="0000FF"/>
                </a:solidFill>
                <a:latin typeface="Trebuchet MS" pitchFamily="34" charset="0"/>
                <a:cs typeface="Angsana New" pitchFamily="18" charset="-34"/>
              </a:rPr>
              <a:t> </a:t>
            </a:r>
            <a:r>
              <a:rPr lang="en-US" sz="2400" dirty="0" err="1">
                <a:solidFill>
                  <a:srgbClr val="0000FF"/>
                </a:solidFill>
                <a:latin typeface="Trebuchet MS" pitchFamily="34" charset="0"/>
                <a:cs typeface="Angsana New" pitchFamily="18" charset="-34"/>
              </a:rPr>
              <a:t>putaran</a:t>
            </a:r>
            <a:r>
              <a:rPr lang="en-US" sz="2400" dirty="0">
                <a:solidFill>
                  <a:srgbClr val="0000FF"/>
                </a:solidFill>
                <a:latin typeface="Trebuchet MS" pitchFamily="34" charset="0"/>
                <a:cs typeface="Angsana New" pitchFamily="18" charset="-34"/>
              </a:rPr>
              <a:t> mixer.</a:t>
            </a:r>
          </a:p>
          <a:p>
            <a:pPr lvl="2" algn="just" eaLnBrk="0" hangingPunct="0">
              <a:spcBef>
                <a:spcPct val="20000"/>
              </a:spcBef>
              <a:defRPr/>
            </a:pPr>
            <a:r>
              <a:rPr lang="en-US" sz="2400" dirty="0">
                <a:solidFill>
                  <a:srgbClr val="0000FF"/>
                </a:solidFill>
                <a:latin typeface="Trebuchet MS" pitchFamily="34" charset="0"/>
                <a:cs typeface="Angsana New" pitchFamily="18" charset="-34"/>
              </a:rPr>
              <a:t>	</a:t>
            </a:r>
          </a:p>
          <a:p>
            <a:pPr marL="1143000" lvl="2" indent="-228600" algn="just" eaLnBrk="0" hangingPunct="0">
              <a:spcBef>
                <a:spcPct val="20000"/>
              </a:spcBef>
              <a:buFontTx/>
              <a:buChar char="•"/>
              <a:defRPr/>
            </a:pPr>
            <a:endParaRPr lang="en-US" sz="2400" dirty="0">
              <a:solidFill>
                <a:srgbClr val="0000FF"/>
              </a:solidFill>
              <a:latin typeface="Trebuchet MS" pitchFamily="34" charset="0"/>
              <a:cs typeface="Angsana New" pitchFamily="18" charset="-34"/>
            </a:endParaRPr>
          </a:p>
          <a:p>
            <a:pPr marL="1143000" lvl="2" indent="-228600" algn="just" eaLnBrk="0" hangingPunct="0">
              <a:spcBef>
                <a:spcPct val="20000"/>
              </a:spcBef>
              <a:buFontTx/>
              <a:buChar char="•"/>
              <a:defRPr/>
            </a:pPr>
            <a:endParaRPr lang="en-US" sz="2400" dirty="0">
              <a:solidFill>
                <a:srgbClr val="0000FF"/>
              </a:solidFill>
              <a:latin typeface="Trebuchet MS" pitchFamily="34" charset="0"/>
              <a:cs typeface="Angsana New" pitchFamily="18" charset="-34"/>
            </a:endParaRPr>
          </a:p>
          <a:p>
            <a:pPr marL="1143000" lvl="2" indent="-228600" algn="just" eaLnBrk="0" hangingPunct="0">
              <a:spcBef>
                <a:spcPct val="20000"/>
              </a:spcBef>
              <a:buFontTx/>
              <a:buChar char="•"/>
              <a:defRPr/>
            </a:pPr>
            <a:endParaRPr lang="en-US" sz="2400" dirty="0">
              <a:solidFill>
                <a:srgbClr val="0000FF"/>
              </a:solidFill>
              <a:latin typeface="Trebuchet MS" pitchFamily="34" charset="0"/>
              <a:cs typeface="Angsana New" pitchFamily="18" charset="-34"/>
            </a:endParaRPr>
          </a:p>
        </p:txBody>
      </p:sp>
      <p:sp>
        <p:nvSpPr>
          <p:cNvPr id="3" name="Text Box 9"/>
          <p:cNvSpPr txBox="1">
            <a:spLocks noChangeArrowheads="1"/>
          </p:cNvSpPr>
          <p:nvPr/>
        </p:nvSpPr>
        <p:spPr bwMode="auto">
          <a:xfrm>
            <a:off x="6591300" y="98426"/>
            <a:ext cx="3644900" cy="523875"/>
          </a:xfrm>
          <a:prstGeom prst="rect">
            <a:avLst/>
          </a:prstGeom>
          <a:noFill/>
          <a:ln>
            <a:noFill/>
          </a:ln>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algn="r" eaLnBrk="1" hangingPunct="1">
              <a:defRPr/>
            </a:pPr>
            <a:r>
              <a:rPr lang="en-US" sz="2800" i="1" kern="0" dirty="0" err="1">
                <a:solidFill>
                  <a:schemeClr val="tx2"/>
                </a:solidFill>
                <a:latin typeface="Century Gothic" pitchFamily="34" charset="0"/>
                <a:cs typeface="Angsana New" pitchFamily="18" charset="-34"/>
              </a:rPr>
              <a:t>Kontrol</a:t>
            </a:r>
            <a:r>
              <a:rPr lang="en-US" sz="2800" i="1" kern="0" dirty="0">
                <a:solidFill>
                  <a:schemeClr val="tx2"/>
                </a:solidFill>
                <a:latin typeface="Century Gothic" pitchFamily="34" charset="0"/>
                <a:cs typeface="Angsana New" pitchFamily="18" charset="-34"/>
              </a:rPr>
              <a:t> </a:t>
            </a:r>
            <a:r>
              <a:rPr lang="en-US" sz="2800" i="1" kern="0" dirty="0" err="1">
                <a:solidFill>
                  <a:schemeClr val="tx2"/>
                </a:solidFill>
                <a:latin typeface="Century Gothic" pitchFamily="34" charset="0"/>
                <a:cs typeface="Angsana New" pitchFamily="18" charset="-34"/>
              </a:rPr>
              <a:t>Kualitas</a:t>
            </a:r>
            <a:endParaRPr lang="en-US" sz="2800" i="1" kern="0" dirty="0">
              <a:solidFill>
                <a:schemeClr val="tx2"/>
              </a:solidFill>
              <a:latin typeface="Century Gothic" pitchFamily="34" charset="0"/>
              <a:cs typeface="Angsana New" pitchFamily="18" charset="-34"/>
            </a:endParaRPr>
          </a:p>
        </p:txBody>
      </p:sp>
    </p:spTree>
    <p:extLst>
      <p:ext uri="{BB962C8B-B14F-4D97-AF65-F5344CB8AC3E}">
        <p14:creationId xmlns:p14="http://schemas.microsoft.com/office/powerpoint/2010/main" val="283246591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p:cNvSpPr>
          <p:nvPr/>
        </p:nvSpPr>
        <p:spPr bwMode="auto">
          <a:xfrm>
            <a:off x="1981201" y="1557339"/>
            <a:ext cx="8435975" cy="431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273050" indent="-273050"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nSpc>
                <a:spcPct val="140000"/>
              </a:lnSpc>
              <a:spcBef>
                <a:spcPct val="20000"/>
              </a:spcBef>
              <a:buFontTx/>
              <a:buChar char="•"/>
            </a:pPr>
            <a:r>
              <a:rPr lang="id-ID" altLang="en-US" sz="2000">
                <a:solidFill>
                  <a:srgbClr val="3333CC"/>
                </a:solidFill>
                <a:latin typeface="Trebuchet MS" panose="020B0603020202020204" pitchFamily="34" charset="0"/>
                <a:ea typeface="Arial Unicode MS" pitchFamily="34" charset="-128"/>
              </a:rPr>
              <a:t>Moisture content</a:t>
            </a:r>
            <a:r>
              <a:rPr lang="id-ID" altLang="en-US" sz="2000">
                <a:latin typeface="Trebuchet MS" panose="020B0603020202020204" pitchFamily="34" charset="0"/>
                <a:ea typeface="Arial Unicode MS" pitchFamily="34" charset="-128"/>
              </a:rPr>
              <a:t> (MC) adalah kadar air yang ada di material.</a:t>
            </a:r>
          </a:p>
          <a:p>
            <a:pPr>
              <a:lnSpc>
                <a:spcPct val="140000"/>
              </a:lnSpc>
              <a:spcBef>
                <a:spcPct val="20000"/>
              </a:spcBef>
              <a:buFontTx/>
              <a:buChar char="•"/>
            </a:pPr>
            <a:r>
              <a:rPr lang="id-ID" altLang="en-US" sz="2000">
                <a:solidFill>
                  <a:srgbClr val="3333CC"/>
                </a:solidFill>
                <a:latin typeface="Trebuchet MS" panose="020B0603020202020204" pitchFamily="34" charset="0"/>
                <a:ea typeface="Arial Unicode MS" pitchFamily="34" charset="-128"/>
              </a:rPr>
              <a:t>Water absorbsi</a:t>
            </a:r>
            <a:r>
              <a:rPr lang="id-ID" altLang="en-US" sz="2000">
                <a:latin typeface="Trebuchet MS" panose="020B0603020202020204" pitchFamily="34" charset="0"/>
                <a:ea typeface="Arial Unicode MS" pitchFamily="34" charset="-128"/>
              </a:rPr>
              <a:t> (WA) adalah kemampuan material tersebut untuk meresap  air ke dalamnya.</a:t>
            </a:r>
          </a:p>
          <a:p>
            <a:pPr>
              <a:lnSpc>
                <a:spcPct val="140000"/>
              </a:lnSpc>
              <a:spcBef>
                <a:spcPct val="20000"/>
              </a:spcBef>
              <a:buFontTx/>
              <a:buChar char="•"/>
            </a:pPr>
            <a:r>
              <a:rPr lang="id-ID" altLang="en-US" sz="2000">
                <a:solidFill>
                  <a:srgbClr val="3333CC"/>
                </a:solidFill>
                <a:latin typeface="Trebuchet MS" panose="020B0603020202020204" pitchFamily="34" charset="0"/>
                <a:ea typeface="Arial Unicode MS" pitchFamily="34" charset="-128"/>
              </a:rPr>
              <a:t>Saturated Surface Dry</a:t>
            </a:r>
            <a:r>
              <a:rPr lang="id-ID" altLang="en-US" sz="2000">
                <a:latin typeface="Trebuchet MS" panose="020B0603020202020204" pitchFamily="34" charset="0"/>
                <a:ea typeface="Arial Unicode MS" pitchFamily="34" charset="-128"/>
              </a:rPr>
              <a:t> (SSD) adalah keadaan di mana suatu material tampak kering pada permukaan akan tetapi sebenarnya material tersebut sudah jenuh air di bagian dalamnya.</a:t>
            </a:r>
          </a:p>
          <a:p>
            <a:pPr>
              <a:lnSpc>
                <a:spcPct val="90000"/>
              </a:lnSpc>
              <a:spcBef>
                <a:spcPct val="20000"/>
              </a:spcBef>
            </a:pPr>
            <a:endParaRPr lang="id-ID" altLang="en-US" sz="2000">
              <a:latin typeface="Trebuchet MS" panose="020B0603020202020204" pitchFamily="34" charset="0"/>
              <a:ea typeface="Arial Unicode MS" pitchFamily="34" charset="-128"/>
            </a:endParaRPr>
          </a:p>
        </p:txBody>
      </p:sp>
      <p:sp>
        <p:nvSpPr>
          <p:cNvPr id="7" name="Text Box 9"/>
          <p:cNvSpPr txBox="1">
            <a:spLocks noChangeArrowheads="1"/>
          </p:cNvSpPr>
          <p:nvPr/>
        </p:nvSpPr>
        <p:spPr bwMode="auto">
          <a:xfrm>
            <a:off x="3648075" y="160339"/>
            <a:ext cx="6453188" cy="523875"/>
          </a:xfrm>
          <a:prstGeom prst="rect">
            <a:avLst/>
          </a:prstGeom>
          <a:noFill/>
          <a:ln>
            <a:noFill/>
          </a:ln>
          <a:extLst/>
        </p:spPr>
        <p:txBody>
          <a:bodyPr>
            <a:spAutoFit/>
          </a:bodyPr>
          <a:lstStyle>
            <a:lvl1pPr eaLnBrk="0" hangingPunct="0">
              <a:defRPr sz="2400">
                <a:solidFill>
                  <a:schemeClr val="tx1"/>
                </a:solidFill>
                <a:latin typeface="Arial" charset="0"/>
              </a:defRPr>
            </a:lvl1pPr>
            <a:lvl2pPr marL="742950" indent="-285750" eaLnBrk="0" hangingPunct="0">
              <a:defRPr sz="2400">
                <a:solidFill>
                  <a:schemeClr val="tx1"/>
                </a:solidFill>
                <a:latin typeface="Arial" charset="0"/>
              </a:defRPr>
            </a:lvl2pPr>
            <a:lvl3pPr marL="1143000" indent="-228600" eaLnBrk="0" hangingPunct="0">
              <a:defRPr sz="2400">
                <a:solidFill>
                  <a:schemeClr val="tx1"/>
                </a:solidFill>
                <a:latin typeface="Arial" charset="0"/>
              </a:defRPr>
            </a:lvl3pPr>
            <a:lvl4pPr marL="1600200" indent="-228600" eaLnBrk="0" hangingPunct="0">
              <a:defRPr sz="2400">
                <a:solidFill>
                  <a:schemeClr val="tx1"/>
                </a:solidFill>
                <a:latin typeface="Arial" charset="0"/>
              </a:defRPr>
            </a:lvl4pPr>
            <a:lvl5pPr marL="2057400" indent="-228600" eaLnBrk="0" hangingPunct="0">
              <a:defRPr sz="2400">
                <a:solidFill>
                  <a:schemeClr val="tx1"/>
                </a:solidFill>
                <a:latin typeface="Arial" charset="0"/>
              </a:defRPr>
            </a:lvl5pPr>
            <a:lvl6pPr marL="2514600" indent="-228600" algn="ctr" eaLnBrk="0" fontAlgn="base" hangingPunct="0">
              <a:spcBef>
                <a:spcPct val="0"/>
              </a:spcBef>
              <a:spcAft>
                <a:spcPct val="0"/>
              </a:spcAft>
              <a:defRPr sz="2400">
                <a:solidFill>
                  <a:schemeClr val="tx1"/>
                </a:solidFill>
                <a:latin typeface="Arial" charset="0"/>
              </a:defRPr>
            </a:lvl6pPr>
            <a:lvl7pPr marL="2971800" indent="-228600" algn="ctr" eaLnBrk="0" fontAlgn="base" hangingPunct="0">
              <a:spcBef>
                <a:spcPct val="0"/>
              </a:spcBef>
              <a:spcAft>
                <a:spcPct val="0"/>
              </a:spcAft>
              <a:defRPr sz="2400">
                <a:solidFill>
                  <a:schemeClr val="tx1"/>
                </a:solidFill>
                <a:latin typeface="Arial" charset="0"/>
              </a:defRPr>
            </a:lvl7pPr>
            <a:lvl8pPr marL="3429000" indent="-228600" algn="ctr" eaLnBrk="0" fontAlgn="base" hangingPunct="0">
              <a:spcBef>
                <a:spcPct val="0"/>
              </a:spcBef>
              <a:spcAft>
                <a:spcPct val="0"/>
              </a:spcAft>
              <a:defRPr sz="2400">
                <a:solidFill>
                  <a:schemeClr val="tx1"/>
                </a:solidFill>
                <a:latin typeface="Arial" charset="0"/>
              </a:defRPr>
            </a:lvl8pPr>
            <a:lvl9pPr marL="3886200" indent="-228600" algn="ctr" eaLnBrk="0" fontAlgn="base" hangingPunct="0">
              <a:spcBef>
                <a:spcPct val="0"/>
              </a:spcBef>
              <a:spcAft>
                <a:spcPct val="0"/>
              </a:spcAft>
              <a:defRPr sz="2400">
                <a:solidFill>
                  <a:schemeClr val="tx1"/>
                </a:solidFill>
                <a:latin typeface="Arial" charset="0"/>
              </a:defRPr>
            </a:lvl9pPr>
          </a:lstStyle>
          <a:p>
            <a:pPr algn="r" eaLnBrk="1" hangingPunct="1">
              <a:defRPr/>
            </a:pPr>
            <a:r>
              <a:rPr lang="en-US" sz="2800" i="1" kern="0" dirty="0" err="1">
                <a:solidFill>
                  <a:schemeClr val="tx2"/>
                </a:solidFill>
                <a:latin typeface="Century Gothic" pitchFamily="34" charset="0"/>
                <a:cs typeface="Angsana New" pitchFamily="18" charset="-34"/>
              </a:rPr>
              <a:t>Kelembaban</a:t>
            </a:r>
            <a:r>
              <a:rPr lang="en-US" sz="2800" i="1" kern="0" dirty="0">
                <a:solidFill>
                  <a:schemeClr val="tx2"/>
                </a:solidFill>
                <a:latin typeface="Century Gothic" pitchFamily="34" charset="0"/>
                <a:cs typeface="Angsana New" pitchFamily="18" charset="-34"/>
              </a:rPr>
              <a:t> Material (MC)</a:t>
            </a:r>
          </a:p>
        </p:txBody>
      </p:sp>
    </p:spTree>
    <p:extLst>
      <p:ext uri="{BB962C8B-B14F-4D97-AF65-F5344CB8AC3E}">
        <p14:creationId xmlns:p14="http://schemas.microsoft.com/office/powerpoint/2010/main" val="29272731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 Placeholder 2"/>
          <p:cNvSpPr>
            <a:spLocks/>
          </p:cNvSpPr>
          <p:nvPr/>
        </p:nvSpPr>
        <p:spPr bwMode="auto">
          <a:xfrm>
            <a:off x="2135189" y="1412875"/>
            <a:ext cx="8137525" cy="467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rIns="45720"/>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spcBef>
                <a:spcPct val="20000"/>
              </a:spcBef>
            </a:pPr>
            <a:r>
              <a:rPr lang="id-ID" altLang="en-US" sz="2000">
                <a:solidFill>
                  <a:srgbClr val="3333CC"/>
                </a:solidFill>
                <a:latin typeface="Trebuchet MS" panose="020B0603020202020204" pitchFamily="34" charset="0"/>
                <a:ea typeface="Arial Unicode MS" pitchFamily="34" charset="-128"/>
              </a:rPr>
              <a:t>Besarnya MC sangat dipengaruhi oleh keadaan cuaca di sekitar  material</a:t>
            </a:r>
            <a:r>
              <a:rPr lang="id-ID" altLang="en-US" sz="2000">
                <a:latin typeface="Trebuchet MS" panose="020B0603020202020204" pitchFamily="34" charset="0"/>
                <a:ea typeface="Arial Unicode MS" pitchFamily="34" charset="-128"/>
              </a:rPr>
              <a:t> tersebut .</a:t>
            </a:r>
            <a:endParaRPr lang="en-US" altLang="en-US" sz="2000">
              <a:latin typeface="Trebuchet MS" panose="020B0603020202020204" pitchFamily="34" charset="0"/>
              <a:ea typeface="Arial Unicode MS" pitchFamily="34" charset="-128"/>
            </a:endParaRPr>
          </a:p>
          <a:p>
            <a:pPr>
              <a:spcBef>
                <a:spcPct val="20000"/>
              </a:spcBef>
            </a:pPr>
            <a:endParaRPr lang="id-ID" altLang="en-US" sz="2000">
              <a:latin typeface="Trebuchet MS" panose="020B0603020202020204" pitchFamily="34" charset="0"/>
              <a:ea typeface="Arial Unicode MS" pitchFamily="34" charset="-128"/>
            </a:endParaRPr>
          </a:p>
          <a:p>
            <a:pPr>
              <a:spcBef>
                <a:spcPct val="20000"/>
              </a:spcBef>
            </a:pPr>
            <a:r>
              <a:rPr lang="id-ID" altLang="en-US" sz="2000">
                <a:latin typeface="Trebuchet MS" panose="020B0603020202020204" pitchFamily="34" charset="0"/>
                <a:ea typeface="Arial Unicode MS" pitchFamily="34" charset="-128"/>
              </a:rPr>
              <a:t>Sedangkan </a:t>
            </a:r>
            <a:r>
              <a:rPr lang="id-ID" altLang="en-US" sz="2000">
                <a:solidFill>
                  <a:srgbClr val="3333CC"/>
                </a:solidFill>
                <a:latin typeface="Trebuchet MS" panose="020B0603020202020204" pitchFamily="34" charset="0"/>
                <a:ea typeface="Arial Unicode MS" pitchFamily="34" charset="-128"/>
              </a:rPr>
              <a:t>besaran WA biasanya berbanding terbalik dengan besaran spesific gravity dari material</a:t>
            </a:r>
            <a:r>
              <a:rPr lang="id-ID" altLang="en-US" sz="2000">
                <a:latin typeface="Trebuchet MS" panose="020B0603020202020204" pitchFamily="34" charset="0"/>
                <a:ea typeface="Arial Unicode MS" pitchFamily="34" charset="-128"/>
              </a:rPr>
              <a:t> tersebut. </a:t>
            </a:r>
            <a:endParaRPr lang="en-US" altLang="en-US" sz="2000">
              <a:latin typeface="Trebuchet MS" panose="020B0603020202020204" pitchFamily="34" charset="0"/>
              <a:ea typeface="Arial Unicode MS" pitchFamily="34" charset="-128"/>
            </a:endParaRPr>
          </a:p>
          <a:p>
            <a:pPr>
              <a:spcBef>
                <a:spcPct val="20000"/>
              </a:spcBef>
            </a:pPr>
            <a:endParaRPr lang="en-US" altLang="en-US" sz="2000">
              <a:latin typeface="Trebuchet MS" panose="020B0603020202020204" pitchFamily="34" charset="0"/>
              <a:ea typeface="Arial Unicode MS" pitchFamily="34" charset="-128"/>
            </a:endParaRPr>
          </a:p>
          <a:p>
            <a:pPr>
              <a:spcBef>
                <a:spcPct val="20000"/>
              </a:spcBef>
            </a:pPr>
            <a:r>
              <a:rPr lang="en-US" altLang="en-US" sz="2000">
                <a:solidFill>
                  <a:srgbClr val="3333CC"/>
                </a:solidFill>
                <a:latin typeface="Trebuchet MS" panose="020B0603020202020204" pitchFamily="34" charset="0"/>
                <a:ea typeface="Arial Unicode MS" pitchFamily="34" charset="-128"/>
              </a:rPr>
              <a:t>Kegunaan MC :</a:t>
            </a:r>
          </a:p>
          <a:p>
            <a:pPr>
              <a:spcBef>
                <a:spcPct val="20000"/>
              </a:spcBef>
              <a:buFontTx/>
              <a:buChar char="•"/>
            </a:pPr>
            <a:r>
              <a:rPr lang="en-US" altLang="en-US" sz="2000">
                <a:latin typeface="Trebuchet MS" panose="020B0603020202020204" pitchFamily="34" charset="0"/>
                <a:ea typeface="Arial Unicode MS" pitchFamily="34" charset="-128"/>
              </a:rPr>
              <a:t> </a:t>
            </a:r>
            <a:r>
              <a:rPr lang="id-ID" altLang="en-US" sz="2000">
                <a:latin typeface="Trebuchet MS" panose="020B0603020202020204" pitchFamily="34" charset="0"/>
                <a:ea typeface="Arial Unicode MS" pitchFamily="34" charset="-128"/>
              </a:rPr>
              <a:t>Untuk menghitung  kadar air  yang  terdapat pada suatu </a:t>
            </a:r>
            <a:endParaRPr lang="en-US" altLang="en-US" sz="2000">
              <a:latin typeface="Trebuchet MS" panose="020B0603020202020204" pitchFamily="34" charset="0"/>
              <a:ea typeface="Arial Unicode MS" pitchFamily="34" charset="-128"/>
            </a:endParaRPr>
          </a:p>
          <a:p>
            <a:pPr>
              <a:spcBef>
                <a:spcPct val="20000"/>
              </a:spcBef>
            </a:pPr>
            <a:r>
              <a:rPr lang="en-US" altLang="en-US" sz="2000">
                <a:latin typeface="Trebuchet MS" panose="020B0603020202020204" pitchFamily="34" charset="0"/>
                <a:ea typeface="Arial Unicode MS" pitchFamily="34" charset="-128"/>
              </a:rPr>
              <a:t>   </a:t>
            </a:r>
            <a:r>
              <a:rPr lang="id-ID" altLang="en-US" sz="2000">
                <a:latin typeface="Trebuchet MS" panose="020B0603020202020204" pitchFamily="34" charset="0"/>
                <a:ea typeface="Arial Unicode MS" pitchFamily="34" charset="-128"/>
              </a:rPr>
              <a:t>material. </a:t>
            </a:r>
          </a:p>
          <a:p>
            <a:pPr>
              <a:spcBef>
                <a:spcPct val="20000"/>
              </a:spcBef>
              <a:buFontTx/>
              <a:buChar char="•"/>
            </a:pPr>
            <a:r>
              <a:rPr lang="en-US" altLang="en-US" sz="2000">
                <a:latin typeface="Trebuchet MS" panose="020B0603020202020204" pitchFamily="34" charset="0"/>
                <a:ea typeface="Arial Unicode MS" pitchFamily="34" charset="-128"/>
              </a:rPr>
              <a:t> </a:t>
            </a:r>
            <a:r>
              <a:rPr lang="id-ID" altLang="en-US" sz="2000">
                <a:latin typeface="Trebuchet MS" panose="020B0603020202020204" pitchFamily="34" charset="0"/>
                <a:ea typeface="Arial Unicode MS" pitchFamily="34" charset="-128"/>
              </a:rPr>
              <a:t>Menjaga stabilitas  volume beton.</a:t>
            </a:r>
          </a:p>
          <a:p>
            <a:pPr>
              <a:spcBef>
                <a:spcPct val="20000"/>
              </a:spcBef>
              <a:buFontTx/>
              <a:buChar char="•"/>
            </a:pPr>
            <a:r>
              <a:rPr lang="en-US" altLang="en-US" sz="2000">
                <a:latin typeface="Trebuchet MS" panose="020B0603020202020204" pitchFamily="34" charset="0"/>
                <a:ea typeface="Arial Unicode MS" pitchFamily="34" charset="-128"/>
              </a:rPr>
              <a:t> </a:t>
            </a:r>
            <a:r>
              <a:rPr lang="id-ID" altLang="en-US" sz="2000">
                <a:latin typeface="Trebuchet MS" panose="020B0603020202020204" pitchFamily="34" charset="0"/>
                <a:ea typeface="Arial Unicode MS" pitchFamily="34" charset="-128"/>
              </a:rPr>
              <a:t>Menjaga  mutu dari produksi yang di hasilkan.</a:t>
            </a:r>
            <a:endParaRPr lang="en-US" altLang="en-US" sz="2000">
              <a:latin typeface="Trebuchet MS" panose="020B0603020202020204" pitchFamily="34" charset="0"/>
              <a:ea typeface="Arial Unicode MS" pitchFamily="34" charset="-128"/>
            </a:endParaRPr>
          </a:p>
          <a:p>
            <a:pPr>
              <a:spcBef>
                <a:spcPct val="20000"/>
              </a:spcBef>
            </a:pPr>
            <a:endParaRPr lang="id-ID" altLang="en-US" sz="2000">
              <a:latin typeface="Trebuchet MS" panose="020B0603020202020204" pitchFamily="34" charset="0"/>
              <a:ea typeface="Arial Unicode MS" pitchFamily="34" charset="-128"/>
            </a:endParaRPr>
          </a:p>
        </p:txBody>
      </p:sp>
    </p:spTree>
    <p:extLst>
      <p:ext uri="{BB962C8B-B14F-4D97-AF65-F5344CB8AC3E}">
        <p14:creationId xmlns:p14="http://schemas.microsoft.com/office/powerpoint/2010/main" val="4222856259"/>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37350" y="1611314"/>
            <a:ext cx="2082800" cy="203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Oval 3"/>
          <p:cNvSpPr/>
          <p:nvPr/>
        </p:nvSpPr>
        <p:spPr>
          <a:xfrm>
            <a:off x="6816081" y="1705187"/>
            <a:ext cx="1908237" cy="1841175"/>
          </a:xfrm>
          <a:prstGeom prst="ellipse">
            <a:avLst/>
          </a:prstGeom>
          <a:solidFill>
            <a:srgbClr val="0070C0"/>
          </a:solidFill>
          <a:ln w="25400" cap="flat" cmpd="sng" algn="ctr">
            <a:solidFill>
              <a:srgbClr val="BBE0E3">
                <a:shade val="50000"/>
              </a:srgbClr>
            </a:solidFill>
            <a:prstDash val="solid"/>
          </a:ln>
          <a:effectLst/>
        </p:spPr>
        <p:txBody>
          <a:bodyPr anchor="ctr"/>
          <a:lstStyle/>
          <a:p>
            <a:pPr>
              <a:defRPr/>
            </a:pPr>
            <a:r>
              <a:rPr lang="en-US" kern="0" dirty="0">
                <a:ln>
                  <a:solidFill>
                    <a:sysClr val="windowText" lastClr="000000"/>
                  </a:solidFill>
                </a:ln>
                <a:solidFill>
                  <a:srgbClr val="FFFFFF"/>
                </a:solidFill>
                <a:latin typeface="Arial"/>
              </a:rPr>
              <a:t>      </a:t>
            </a:r>
            <a:r>
              <a:rPr lang="id-ID" kern="0" dirty="0">
                <a:ln>
                  <a:solidFill>
                    <a:sysClr val="windowText" lastClr="000000"/>
                  </a:solidFill>
                </a:ln>
                <a:solidFill>
                  <a:srgbClr val="FFFFFF"/>
                </a:solidFill>
                <a:latin typeface="Arial"/>
              </a:rPr>
              <a:t>W A</a:t>
            </a:r>
          </a:p>
        </p:txBody>
      </p:sp>
      <p:sp>
        <p:nvSpPr>
          <p:cNvPr id="5" name="Oval 4" descr="Granite"/>
          <p:cNvSpPr>
            <a:spLocks noChangeArrowheads="1"/>
          </p:cNvSpPr>
          <p:nvPr/>
        </p:nvSpPr>
        <p:spPr bwMode="auto">
          <a:xfrm>
            <a:off x="3216275" y="1701801"/>
            <a:ext cx="1943100" cy="1871663"/>
          </a:xfrm>
          <a:prstGeom prst="ellipse">
            <a:avLst/>
          </a:prstGeom>
          <a:blipFill dpi="0" rotWithShape="1">
            <a:blip r:embed="rId4"/>
            <a:srcRect/>
            <a:tile tx="0" ty="0" sx="100000" sy="100000" flip="none" algn="tl"/>
          </a:blipFill>
          <a:ln w="25400" algn="ctr">
            <a:solidFill>
              <a:srgbClr val="78846A"/>
            </a:solidFill>
            <a:round/>
            <a:headEnd/>
            <a:tailEnd/>
          </a:ln>
        </p:spPr>
        <p:txBody>
          <a:bodyPr anchor="ctr"/>
          <a:lstStyle/>
          <a:p>
            <a:pPr>
              <a:defRPr/>
            </a:pPr>
            <a:endParaRPr lang="id-ID" kern="0">
              <a:solidFill>
                <a:srgbClr val="FFFFFF"/>
              </a:solidFill>
              <a:latin typeface="Arial"/>
              <a:cs typeface="Angsana New" pitchFamily="18" charset="-34"/>
            </a:endParaRPr>
          </a:p>
        </p:txBody>
      </p:sp>
      <p:sp>
        <p:nvSpPr>
          <p:cNvPr id="6" name="16-Point Star 5"/>
          <p:cNvSpPr/>
          <p:nvPr/>
        </p:nvSpPr>
        <p:spPr>
          <a:xfrm>
            <a:off x="6600826" y="3716338"/>
            <a:ext cx="2519363" cy="2405062"/>
          </a:xfrm>
          <a:prstGeom prst="star16">
            <a:avLst/>
          </a:prstGeom>
          <a:solidFill>
            <a:srgbClr val="0070C0"/>
          </a:solidFill>
          <a:ln w="25400" cap="flat" cmpd="sng" algn="ctr">
            <a:solidFill>
              <a:srgbClr val="BBE0E3">
                <a:shade val="50000"/>
              </a:srgbClr>
            </a:solidFill>
            <a:prstDash val="solid"/>
          </a:ln>
          <a:effectLst/>
        </p:spPr>
        <p:txBody>
          <a:bodyPr anchor="ctr"/>
          <a:lstStyle/>
          <a:p>
            <a:pPr>
              <a:defRPr/>
            </a:pPr>
            <a:r>
              <a:rPr lang="id-ID" kern="0" dirty="0">
                <a:solidFill>
                  <a:srgbClr val="FFFFFF"/>
                </a:solidFill>
                <a:latin typeface="Arial"/>
              </a:rPr>
              <a:t>WA</a:t>
            </a:r>
          </a:p>
        </p:txBody>
      </p:sp>
      <p:sp>
        <p:nvSpPr>
          <p:cNvPr id="7" name="Oval 3"/>
          <p:cNvSpPr/>
          <p:nvPr/>
        </p:nvSpPr>
        <p:spPr>
          <a:xfrm>
            <a:off x="6959601" y="4005264"/>
            <a:ext cx="1800225" cy="1800225"/>
          </a:xfrm>
          <a:prstGeom prst="ellipse">
            <a:avLst/>
          </a:prstGeom>
          <a:solidFill>
            <a:srgbClr val="FFFFFF">
              <a:lumMod val="50000"/>
              <a:lumOff val="50000"/>
            </a:srgbClr>
          </a:solidFill>
          <a:ln w="25400" cap="flat" cmpd="sng" algn="ctr">
            <a:solidFill>
              <a:srgbClr val="BBE0E3">
                <a:shade val="50000"/>
              </a:srgbClr>
            </a:solidFill>
            <a:prstDash val="solid"/>
          </a:ln>
          <a:effectLst/>
        </p:spPr>
        <p:txBody>
          <a:bodyPr anchor="ctr"/>
          <a:lstStyle/>
          <a:p>
            <a:pPr>
              <a:defRPr/>
            </a:pPr>
            <a:endParaRPr lang="id-ID" kern="0">
              <a:solidFill>
                <a:srgbClr val="FFFFFF"/>
              </a:solidFill>
              <a:latin typeface="Arial"/>
            </a:endParaRPr>
          </a:p>
        </p:txBody>
      </p:sp>
      <p:sp>
        <p:nvSpPr>
          <p:cNvPr id="8" name="Oval 1023"/>
          <p:cNvSpPr/>
          <p:nvPr/>
        </p:nvSpPr>
        <p:spPr>
          <a:xfrm>
            <a:off x="7034385" y="4105021"/>
            <a:ext cx="1626286" cy="1627412"/>
          </a:xfrm>
          <a:prstGeom prst="ellipse">
            <a:avLst/>
          </a:prstGeom>
          <a:solidFill>
            <a:srgbClr val="0070C0"/>
          </a:solidFill>
          <a:ln w="25400" cap="flat" cmpd="sng" algn="ctr">
            <a:solidFill>
              <a:srgbClr val="BBE0E3">
                <a:shade val="50000"/>
              </a:srgbClr>
            </a:solidFill>
            <a:prstDash val="solid"/>
          </a:ln>
          <a:effectLst/>
        </p:spPr>
        <p:txBody>
          <a:bodyPr anchor="ctr"/>
          <a:lstStyle/>
          <a:p>
            <a:pPr>
              <a:defRPr/>
            </a:pPr>
            <a:r>
              <a:rPr lang="en-US" kern="0" dirty="0">
                <a:ln>
                  <a:solidFill>
                    <a:sysClr val="windowText" lastClr="000000"/>
                  </a:solidFill>
                </a:ln>
                <a:solidFill>
                  <a:srgbClr val="FFFFFF"/>
                </a:solidFill>
                <a:latin typeface="Arial"/>
              </a:rPr>
              <a:t>    </a:t>
            </a:r>
            <a:r>
              <a:rPr lang="id-ID" kern="0" dirty="0">
                <a:ln>
                  <a:solidFill>
                    <a:sysClr val="windowText" lastClr="000000"/>
                  </a:solidFill>
                </a:ln>
                <a:solidFill>
                  <a:srgbClr val="FFFFFF"/>
                </a:solidFill>
                <a:latin typeface="Arial"/>
              </a:rPr>
              <a:t>W A</a:t>
            </a:r>
          </a:p>
        </p:txBody>
      </p:sp>
      <p:sp>
        <p:nvSpPr>
          <p:cNvPr id="9" name="Text Box 14"/>
          <p:cNvSpPr txBox="1">
            <a:spLocks noChangeArrowheads="1"/>
          </p:cNvSpPr>
          <p:nvPr/>
        </p:nvSpPr>
        <p:spPr bwMode="auto">
          <a:xfrm>
            <a:off x="5105401" y="4772025"/>
            <a:ext cx="936625" cy="400050"/>
          </a:xfrm>
          <a:prstGeom prst="rect">
            <a:avLst/>
          </a:prstGeom>
          <a:noFill/>
          <a:ln>
            <a:noFill/>
          </a:ln>
          <a:effectLst/>
          <a:extLst/>
        </p:spPr>
        <p:txBody>
          <a:bodyPr>
            <a:spAutoFit/>
          </a:bodyPr>
          <a:lstStyle/>
          <a:p>
            <a:pPr>
              <a:spcBef>
                <a:spcPct val="50000"/>
              </a:spcBef>
              <a:defRPr/>
            </a:pPr>
            <a:r>
              <a:rPr lang="en-US" sz="2000" kern="0" dirty="0">
                <a:solidFill>
                  <a:sysClr val="windowText" lastClr="000000"/>
                </a:solidFill>
                <a:latin typeface="Arial" charset="0"/>
                <a:cs typeface="Angsana New" pitchFamily="18" charset="-34"/>
              </a:rPr>
              <a:t>MC</a:t>
            </a:r>
          </a:p>
        </p:txBody>
      </p:sp>
      <p:sp>
        <p:nvSpPr>
          <p:cNvPr id="10" name="Line 15"/>
          <p:cNvSpPr>
            <a:spLocks noChangeShapeType="1"/>
          </p:cNvSpPr>
          <p:nvPr/>
        </p:nvSpPr>
        <p:spPr bwMode="auto">
          <a:xfrm flipH="1">
            <a:off x="5664201" y="4941888"/>
            <a:ext cx="1152525" cy="0"/>
          </a:xfrm>
          <a:prstGeom prst="line">
            <a:avLst/>
          </a:prstGeom>
          <a:noFill/>
          <a:ln w="9525">
            <a:solidFill>
              <a:srgbClr val="000000"/>
            </a:solidFill>
            <a:round/>
            <a:headEnd/>
            <a:tailEnd type="triangle" w="med" len="med"/>
          </a:ln>
          <a:effectLst/>
          <a:extLst/>
        </p:spPr>
        <p:txBody>
          <a:bodyPr/>
          <a:lstStyle/>
          <a:p>
            <a:pPr>
              <a:defRPr/>
            </a:pPr>
            <a:endParaRPr lang="en-US" kern="0">
              <a:solidFill>
                <a:sysClr val="windowText" lastClr="000000"/>
              </a:solidFill>
              <a:latin typeface="Arial" charset="0"/>
              <a:cs typeface="Angsana New" pitchFamily="18" charset="-34"/>
            </a:endParaRPr>
          </a:p>
        </p:txBody>
      </p:sp>
      <p:sp>
        <p:nvSpPr>
          <p:cNvPr id="11" name="Line 16"/>
          <p:cNvSpPr>
            <a:spLocks noChangeShapeType="1"/>
          </p:cNvSpPr>
          <p:nvPr/>
        </p:nvSpPr>
        <p:spPr bwMode="auto">
          <a:xfrm flipV="1">
            <a:off x="4151313" y="3644900"/>
            <a:ext cx="0" cy="433388"/>
          </a:xfrm>
          <a:prstGeom prst="line">
            <a:avLst/>
          </a:prstGeom>
          <a:noFill/>
          <a:ln w="9525">
            <a:solidFill>
              <a:srgbClr val="000000"/>
            </a:solidFill>
            <a:round/>
            <a:headEnd/>
            <a:tailEnd type="triangle" w="med" len="med"/>
          </a:ln>
          <a:effectLst/>
          <a:extLst/>
        </p:spPr>
        <p:txBody>
          <a:bodyPr/>
          <a:lstStyle/>
          <a:p>
            <a:pPr>
              <a:defRPr/>
            </a:pPr>
            <a:endParaRPr lang="en-US" kern="0">
              <a:solidFill>
                <a:sysClr val="windowText" lastClr="000000"/>
              </a:solidFill>
              <a:latin typeface="Arial" charset="0"/>
              <a:cs typeface="Angsana New" pitchFamily="18" charset="-34"/>
            </a:endParaRPr>
          </a:p>
        </p:txBody>
      </p:sp>
      <p:sp>
        <p:nvSpPr>
          <p:cNvPr id="12" name="Line 18"/>
          <p:cNvSpPr>
            <a:spLocks noChangeShapeType="1"/>
          </p:cNvSpPr>
          <p:nvPr/>
        </p:nvSpPr>
        <p:spPr bwMode="auto">
          <a:xfrm flipH="1">
            <a:off x="5232400" y="2636838"/>
            <a:ext cx="431800" cy="0"/>
          </a:xfrm>
          <a:prstGeom prst="line">
            <a:avLst/>
          </a:prstGeom>
          <a:noFill/>
          <a:ln w="9525">
            <a:solidFill>
              <a:srgbClr val="000000"/>
            </a:solidFill>
            <a:round/>
            <a:headEnd/>
            <a:tailEnd type="triangle" w="med" len="med"/>
          </a:ln>
          <a:effectLst/>
          <a:extLst/>
        </p:spPr>
        <p:txBody>
          <a:bodyPr/>
          <a:lstStyle/>
          <a:p>
            <a:pPr>
              <a:defRPr/>
            </a:pPr>
            <a:endParaRPr lang="en-US" kern="0">
              <a:solidFill>
                <a:sysClr val="windowText" lastClr="000000"/>
              </a:solidFill>
              <a:latin typeface="Arial" charset="0"/>
              <a:cs typeface="Angsana New" pitchFamily="18" charset="-34"/>
            </a:endParaRPr>
          </a:p>
        </p:txBody>
      </p:sp>
      <p:sp>
        <p:nvSpPr>
          <p:cNvPr id="13" name="Line 19"/>
          <p:cNvSpPr>
            <a:spLocks noChangeShapeType="1"/>
          </p:cNvSpPr>
          <p:nvPr/>
        </p:nvSpPr>
        <p:spPr bwMode="auto">
          <a:xfrm>
            <a:off x="2566989" y="2636838"/>
            <a:ext cx="504825" cy="0"/>
          </a:xfrm>
          <a:prstGeom prst="line">
            <a:avLst/>
          </a:prstGeom>
          <a:noFill/>
          <a:ln w="9525">
            <a:solidFill>
              <a:srgbClr val="000000"/>
            </a:solidFill>
            <a:round/>
            <a:headEnd/>
            <a:tailEnd type="triangle" w="med" len="med"/>
          </a:ln>
          <a:effectLst/>
          <a:extLst/>
        </p:spPr>
        <p:txBody>
          <a:bodyPr/>
          <a:lstStyle/>
          <a:p>
            <a:pPr>
              <a:defRPr/>
            </a:pPr>
            <a:endParaRPr lang="en-US" kern="0">
              <a:solidFill>
                <a:sysClr val="windowText" lastClr="000000"/>
              </a:solidFill>
              <a:latin typeface="Arial" charset="0"/>
              <a:cs typeface="Angsana New" pitchFamily="18" charset="-34"/>
            </a:endParaRPr>
          </a:p>
        </p:txBody>
      </p:sp>
      <p:sp>
        <p:nvSpPr>
          <p:cNvPr id="14" name="Line 20"/>
          <p:cNvSpPr>
            <a:spLocks noChangeShapeType="1"/>
          </p:cNvSpPr>
          <p:nvPr/>
        </p:nvSpPr>
        <p:spPr bwMode="auto">
          <a:xfrm>
            <a:off x="3000375" y="1557339"/>
            <a:ext cx="431800" cy="358775"/>
          </a:xfrm>
          <a:prstGeom prst="line">
            <a:avLst/>
          </a:prstGeom>
          <a:noFill/>
          <a:ln w="9525">
            <a:solidFill>
              <a:srgbClr val="000000"/>
            </a:solidFill>
            <a:round/>
            <a:headEnd/>
            <a:tailEnd type="triangle" w="med" len="med"/>
          </a:ln>
          <a:effectLst/>
          <a:extLst/>
        </p:spPr>
        <p:txBody>
          <a:bodyPr/>
          <a:lstStyle/>
          <a:p>
            <a:pPr>
              <a:defRPr/>
            </a:pPr>
            <a:endParaRPr lang="en-US" kern="0">
              <a:solidFill>
                <a:sysClr val="windowText" lastClr="000000"/>
              </a:solidFill>
              <a:latin typeface="Arial" charset="0"/>
              <a:cs typeface="Angsana New" pitchFamily="18" charset="-34"/>
            </a:endParaRPr>
          </a:p>
        </p:txBody>
      </p:sp>
      <p:sp>
        <p:nvSpPr>
          <p:cNvPr id="15" name="Line 21"/>
          <p:cNvSpPr>
            <a:spLocks noChangeShapeType="1"/>
          </p:cNvSpPr>
          <p:nvPr/>
        </p:nvSpPr>
        <p:spPr bwMode="auto">
          <a:xfrm flipH="1" flipV="1">
            <a:off x="4943476" y="3357564"/>
            <a:ext cx="360363" cy="358775"/>
          </a:xfrm>
          <a:prstGeom prst="line">
            <a:avLst/>
          </a:prstGeom>
          <a:noFill/>
          <a:ln w="9525">
            <a:solidFill>
              <a:srgbClr val="000000"/>
            </a:solidFill>
            <a:round/>
            <a:headEnd/>
            <a:tailEnd type="triangle" w="med" len="med"/>
          </a:ln>
          <a:effectLst/>
          <a:extLst/>
        </p:spPr>
        <p:txBody>
          <a:bodyPr/>
          <a:lstStyle/>
          <a:p>
            <a:pPr>
              <a:defRPr/>
            </a:pPr>
            <a:endParaRPr lang="en-US" kern="0">
              <a:solidFill>
                <a:sysClr val="windowText" lastClr="000000"/>
              </a:solidFill>
              <a:latin typeface="Arial" charset="0"/>
              <a:cs typeface="Angsana New" pitchFamily="18" charset="-34"/>
            </a:endParaRPr>
          </a:p>
        </p:txBody>
      </p:sp>
      <p:sp>
        <p:nvSpPr>
          <p:cNvPr id="16" name="Line 22"/>
          <p:cNvSpPr>
            <a:spLocks noChangeShapeType="1"/>
          </p:cNvSpPr>
          <p:nvPr/>
        </p:nvSpPr>
        <p:spPr bwMode="auto">
          <a:xfrm flipV="1">
            <a:off x="2927351" y="3284538"/>
            <a:ext cx="360363" cy="360362"/>
          </a:xfrm>
          <a:prstGeom prst="line">
            <a:avLst/>
          </a:prstGeom>
          <a:noFill/>
          <a:ln w="9525">
            <a:solidFill>
              <a:srgbClr val="000000"/>
            </a:solidFill>
            <a:round/>
            <a:headEnd/>
            <a:tailEnd type="triangle" w="med" len="med"/>
          </a:ln>
          <a:effectLst/>
          <a:extLst/>
        </p:spPr>
        <p:txBody>
          <a:bodyPr/>
          <a:lstStyle/>
          <a:p>
            <a:pPr>
              <a:defRPr/>
            </a:pPr>
            <a:endParaRPr lang="en-US" kern="0">
              <a:solidFill>
                <a:sysClr val="windowText" lastClr="000000"/>
              </a:solidFill>
              <a:latin typeface="Arial" charset="0"/>
              <a:cs typeface="Angsana New" pitchFamily="18" charset="-34"/>
            </a:endParaRPr>
          </a:p>
        </p:txBody>
      </p:sp>
      <p:sp>
        <p:nvSpPr>
          <p:cNvPr id="17" name="Line 23"/>
          <p:cNvSpPr>
            <a:spLocks noChangeShapeType="1"/>
          </p:cNvSpPr>
          <p:nvPr/>
        </p:nvSpPr>
        <p:spPr bwMode="auto">
          <a:xfrm flipH="1">
            <a:off x="5016500" y="1484313"/>
            <a:ext cx="287338" cy="360362"/>
          </a:xfrm>
          <a:prstGeom prst="line">
            <a:avLst/>
          </a:prstGeom>
          <a:noFill/>
          <a:ln w="9525">
            <a:solidFill>
              <a:srgbClr val="000000"/>
            </a:solidFill>
            <a:round/>
            <a:headEnd/>
            <a:tailEnd type="triangle" w="med" len="med"/>
          </a:ln>
          <a:effectLst/>
          <a:extLst/>
        </p:spPr>
        <p:txBody>
          <a:bodyPr/>
          <a:lstStyle/>
          <a:p>
            <a:pPr>
              <a:defRPr/>
            </a:pPr>
            <a:endParaRPr lang="en-US" kern="0">
              <a:solidFill>
                <a:sysClr val="windowText" lastClr="000000"/>
              </a:solidFill>
              <a:latin typeface="Arial" charset="0"/>
              <a:cs typeface="Angsana New" pitchFamily="18" charset="-34"/>
            </a:endParaRPr>
          </a:p>
        </p:txBody>
      </p:sp>
      <p:sp>
        <p:nvSpPr>
          <p:cNvPr id="44049" name="Text Box 27"/>
          <p:cNvSpPr txBox="1">
            <a:spLocks noChangeArrowheads="1"/>
          </p:cNvSpPr>
          <p:nvPr/>
        </p:nvSpPr>
        <p:spPr bwMode="auto">
          <a:xfrm>
            <a:off x="1773239" y="530226"/>
            <a:ext cx="426878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spcBef>
                <a:spcPct val="50000"/>
              </a:spcBef>
            </a:pPr>
            <a:r>
              <a:rPr lang="en-US" altLang="en-US" sz="1800">
                <a:latin typeface="Trebuchet MS" panose="020B0603020202020204" pitchFamily="34" charset="0"/>
                <a:ea typeface="Arial Unicode MS" pitchFamily="34" charset="-128"/>
              </a:rPr>
              <a:t>Gbr. Ilustrasi antara MC dan WA</a:t>
            </a:r>
          </a:p>
        </p:txBody>
      </p:sp>
      <p:sp>
        <p:nvSpPr>
          <p:cNvPr id="19" name="Text Box 26"/>
          <p:cNvSpPr txBox="1">
            <a:spLocks noChangeArrowheads="1"/>
          </p:cNvSpPr>
          <p:nvPr/>
        </p:nvSpPr>
        <p:spPr bwMode="auto">
          <a:xfrm>
            <a:off x="2046288" y="2393950"/>
            <a:ext cx="647700" cy="400050"/>
          </a:xfrm>
          <a:prstGeom prst="rect">
            <a:avLst/>
          </a:prstGeom>
          <a:noFill/>
          <a:ln>
            <a:noFill/>
          </a:ln>
          <a:effectLst/>
          <a:extLst/>
        </p:spPr>
        <p:txBody>
          <a:bodyPr>
            <a:spAutoFit/>
          </a:bodyPr>
          <a:lstStyle/>
          <a:p>
            <a:pPr>
              <a:spcBef>
                <a:spcPct val="50000"/>
              </a:spcBef>
              <a:defRPr/>
            </a:pPr>
            <a:r>
              <a:rPr lang="en-US" sz="2000" kern="0" dirty="0">
                <a:solidFill>
                  <a:sysClr val="windowText" lastClr="000000"/>
                </a:solidFill>
                <a:latin typeface="Arial" charset="0"/>
                <a:cs typeface="Angsana New" pitchFamily="18" charset="-34"/>
              </a:rPr>
              <a:t>A</a:t>
            </a:r>
            <a:r>
              <a:rPr lang="en-US" sz="2000" kern="0" dirty="0" err="1">
                <a:solidFill>
                  <a:sysClr val="windowText" lastClr="000000"/>
                </a:solidFill>
                <a:latin typeface="Arial" charset="0"/>
                <a:cs typeface="Angsana New" pitchFamily="18" charset="-34"/>
              </a:rPr>
              <a:t>ir</a:t>
            </a:r>
            <a:endParaRPr lang="en-US" sz="2000" kern="0" dirty="0">
              <a:solidFill>
                <a:sysClr val="windowText" lastClr="000000"/>
              </a:solidFill>
              <a:latin typeface="Arial" charset="0"/>
              <a:cs typeface="Angsana New" pitchFamily="18" charset="-34"/>
            </a:endParaRPr>
          </a:p>
        </p:txBody>
      </p:sp>
      <p:sp>
        <p:nvSpPr>
          <p:cNvPr id="20" name="Line 20"/>
          <p:cNvSpPr>
            <a:spLocks noChangeShapeType="1"/>
          </p:cNvSpPr>
          <p:nvPr/>
        </p:nvSpPr>
        <p:spPr bwMode="auto">
          <a:xfrm>
            <a:off x="4151313" y="1042988"/>
            <a:ext cx="11112" cy="514350"/>
          </a:xfrm>
          <a:prstGeom prst="line">
            <a:avLst/>
          </a:prstGeom>
          <a:noFill/>
          <a:ln w="9525">
            <a:solidFill>
              <a:srgbClr val="000000"/>
            </a:solidFill>
            <a:round/>
            <a:headEnd/>
            <a:tailEnd type="triangle" w="med" len="med"/>
          </a:ln>
          <a:effectLst/>
          <a:extLst/>
        </p:spPr>
        <p:txBody>
          <a:bodyPr/>
          <a:lstStyle/>
          <a:p>
            <a:pPr>
              <a:defRPr/>
            </a:pPr>
            <a:endParaRPr lang="en-US" kern="0">
              <a:solidFill>
                <a:sysClr val="windowText" lastClr="000000"/>
              </a:solidFill>
              <a:latin typeface="Arial" charset="0"/>
              <a:cs typeface="Angsana New" pitchFamily="18" charset="-34"/>
            </a:endParaRPr>
          </a:p>
        </p:txBody>
      </p:sp>
    </p:spTree>
    <p:extLst>
      <p:ext uri="{BB962C8B-B14F-4D97-AF65-F5344CB8AC3E}">
        <p14:creationId xmlns:p14="http://schemas.microsoft.com/office/powerpoint/2010/main" val="34423911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p:cNvSpPr txBox="1">
            <a:spLocks/>
          </p:cNvSpPr>
          <p:nvPr/>
        </p:nvSpPr>
        <p:spPr>
          <a:xfrm>
            <a:off x="1992313" y="863601"/>
            <a:ext cx="8229600" cy="5040313"/>
          </a:xfrm>
          <a:prstGeom prst="rect">
            <a:avLst/>
          </a:prstGeom>
        </p:spPr>
        <p:txBody>
          <a:bodyPr/>
          <a:lstStyle>
            <a:lvl1pPr marL="342900" indent="-342900" algn="l" rtl="0" eaLnBrk="0" fontAlgn="base" hangingPunct="0">
              <a:spcBef>
                <a:spcPct val="20000"/>
              </a:spcBef>
              <a:spcAft>
                <a:spcPct val="0"/>
              </a:spcAft>
              <a:buChar char="•"/>
              <a:defRPr sz="3200">
                <a:solidFill>
                  <a:schemeClr val="tx1"/>
                </a:solidFill>
                <a:latin typeface="Arial Unicode MS" pitchFamily="34" charset="-128"/>
                <a:ea typeface="Arial Unicode MS" pitchFamily="34" charset="-128"/>
                <a:cs typeface="Arial Unicode MS" pitchFamily="34" charset="-128"/>
              </a:defRPr>
            </a:lvl1pPr>
            <a:lvl2pPr marL="742950" indent="-285750" algn="l" rtl="0" eaLnBrk="0" fontAlgn="base" hangingPunct="0">
              <a:spcBef>
                <a:spcPct val="20000"/>
              </a:spcBef>
              <a:spcAft>
                <a:spcPct val="0"/>
              </a:spcAft>
              <a:buChar char="–"/>
              <a:defRPr sz="2800">
                <a:solidFill>
                  <a:schemeClr val="tx1"/>
                </a:solidFill>
                <a:latin typeface="Arial Unicode MS" pitchFamily="34" charset="-128"/>
                <a:ea typeface="Arial Unicode MS" pitchFamily="34" charset="-128"/>
                <a:cs typeface="Arial Unicode MS" pitchFamily="34" charset="-128"/>
              </a:defRPr>
            </a:lvl2pPr>
            <a:lvl3pPr marL="1143000" indent="-228600" algn="l" rtl="0" eaLnBrk="0" fontAlgn="base" hangingPunct="0">
              <a:spcBef>
                <a:spcPct val="20000"/>
              </a:spcBef>
              <a:spcAft>
                <a:spcPct val="0"/>
              </a:spcAft>
              <a:buChar char="•"/>
              <a:defRPr sz="2400">
                <a:solidFill>
                  <a:schemeClr val="tx1"/>
                </a:solidFill>
                <a:latin typeface="Arial Unicode MS" pitchFamily="34" charset="-128"/>
                <a:ea typeface="Arial Unicode MS" pitchFamily="34" charset="-128"/>
                <a:cs typeface="Arial Unicode MS" pitchFamily="34" charset="-128"/>
              </a:defRPr>
            </a:lvl3pPr>
            <a:lvl4pPr marL="1600200" indent="-228600" algn="l" rtl="0" eaLnBrk="0" fontAlgn="base" hangingPunct="0">
              <a:spcBef>
                <a:spcPct val="20000"/>
              </a:spcBef>
              <a:spcAft>
                <a:spcPct val="0"/>
              </a:spcAft>
              <a:buChar char="–"/>
              <a:defRPr sz="2000">
                <a:solidFill>
                  <a:schemeClr val="tx1"/>
                </a:solidFill>
                <a:latin typeface="Arial Unicode MS" pitchFamily="34" charset="-128"/>
                <a:ea typeface="Arial Unicode MS" pitchFamily="34" charset="-128"/>
                <a:cs typeface="Arial Unicode MS" pitchFamily="34" charset="-128"/>
              </a:defRPr>
            </a:lvl4pPr>
            <a:lvl5pPr marL="2057400" indent="-228600" algn="l" rtl="0" eaLnBrk="0" fontAlgn="base" hangingPunct="0">
              <a:spcBef>
                <a:spcPct val="20000"/>
              </a:spcBef>
              <a:spcAft>
                <a:spcPct val="0"/>
              </a:spcAft>
              <a:buChar char="»"/>
              <a:defRPr sz="2000">
                <a:solidFill>
                  <a:schemeClr val="tx1"/>
                </a:solidFill>
                <a:latin typeface="Arial Unicode MS" pitchFamily="34" charset="-128"/>
                <a:ea typeface="Arial Unicode MS" pitchFamily="34" charset="-128"/>
                <a:cs typeface="Arial Unicode MS" pitchFamily="34" charset="-128"/>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algn="just">
              <a:buFontTx/>
              <a:buNone/>
              <a:defRPr/>
            </a:pPr>
            <a:r>
              <a:rPr lang="en-US" sz="2000" kern="0" dirty="0">
                <a:solidFill>
                  <a:srgbClr val="3333CC"/>
                </a:solidFill>
              </a:rPr>
              <a:t>3 </a:t>
            </a:r>
            <a:r>
              <a:rPr lang="en-US" sz="2000" kern="0" dirty="0" err="1">
                <a:solidFill>
                  <a:srgbClr val="3333CC"/>
                </a:solidFill>
              </a:rPr>
              <a:t>alasan</a:t>
            </a:r>
            <a:r>
              <a:rPr lang="en-US" sz="2000" kern="0" dirty="0">
                <a:solidFill>
                  <a:srgbClr val="3333CC"/>
                </a:solidFill>
              </a:rPr>
              <a:t> </a:t>
            </a:r>
            <a:r>
              <a:rPr lang="en-US" sz="2000" kern="0" dirty="0" err="1">
                <a:solidFill>
                  <a:srgbClr val="3333CC"/>
                </a:solidFill>
              </a:rPr>
              <a:t>untuk</a:t>
            </a:r>
            <a:r>
              <a:rPr lang="en-US" sz="2000" kern="0" dirty="0">
                <a:solidFill>
                  <a:srgbClr val="3333CC"/>
                </a:solidFill>
              </a:rPr>
              <a:t> </a:t>
            </a:r>
            <a:r>
              <a:rPr lang="en-US" sz="2000" kern="0" dirty="0" err="1">
                <a:solidFill>
                  <a:srgbClr val="3333CC"/>
                </a:solidFill>
              </a:rPr>
              <a:t>mengurangi</a:t>
            </a:r>
            <a:r>
              <a:rPr lang="en-US" sz="2000" kern="0" dirty="0">
                <a:solidFill>
                  <a:srgbClr val="3333CC"/>
                </a:solidFill>
              </a:rPr>
              <a:t> </a:t>
            </a:r>
            <a:r>
              <a:rPr lang="en-US" sz="2000" kern="0" dirty="0" err="1">
                <a:solidFill>
                  <a:srgbClr val="3333CC"/>
                </a:solidFill>
              </a:rPr>
              <a:t>kelebihan</a:t>
            </a:r>
            <a:r>
              <a:rPr lang="en-US" sz="2000" kern="0" dirty="0">
                <a:solidFill>
                  <a:srgbClr val="3333CC"/>
                </a:solidFill>
              </a:rPr>
              <a:t> air </a:t>
            </a:r>
            <a:r>
              <a:rPr lang="en-US" sz="2000" kern="0" dirty="0" err="1">
                <a:solidFill>
                  <a:srgbClr val="3333CC"/>
                </a:solidFill>
              </a:rPr>
              <a:t>ini</a:t>
            </a:r>
            <a:r>
              <a:rPr lang="en-US" sz="2000" kern="0" dirty="0">
                <a:solidFill>
                  <a:srgbClr val="3333CC"/>
                </a:solidFill>
              </a:rPr>
              <a:t> </a:t>
            </a:r>
            <a:r>
              <a:rPr lang="en-US" sz="2000" kern="0" dirty="0" err="1">
                <a:solidFill>
                  <a:srgbClr val="3333CC"/>
                </a:solidFill>
              </a:rPr>
              <a:t>sampai</a:t>
            </a:r>
            <a:r>
              <a:rPr lang="en-US" sz="2000" kern="0" dirty="0">
                <a:solidFill>
                  <a:srgbClr val="3333CC"/>
                </a:solidFill>
              </a:rPr>
              <a:t> minimum </a:t>
            </a:r>
            <a:r>
              <a:rPr lang="en-US" sz="2000" kern="0" dirty="0" err="1">
                <a:solidFill>
                  <a:srgbClr val="3333CC"/>
                </a:solidFill>
              </a:rPr>
              <a:t>sepadan</a:t>
            </a:r>
            <a:r>
              <a:rPr lang="en-US" sz="2000" kern="0" dirty="0">
                <a:solidFill>
                  <a:srgbClr val="3333CC"/>
                </a:solidFill>
              </a:rPr>
              <a:t> </a:t>
            </a:r>
          </a:p>
          <a:p>
            <a:pPr algn="just">
              <a:buFontTx/>
              <a:buNone/>
              <a:defRPr/>
            </a:pPr>
            <a:r>
              <a:rPr lang="en-US" sz="2000" kern="0" dirty="0" err="1">
                <a:solidFill>
                  <a:srgbClr val="3333CC"/>
                </a:solidFill>
              </a:rPr>
              <a:t>dengan</a:t>
            </a:r>
            <a:r>
              <a:rPr lang="en-US" sz="2000" kern="0" dirty="0">
                <a:solidFill>
                  <a:srgbClr val="3333CC"/>
                </a:solidFill>
              </a:rPr>
              <a:t> </a:t>
            </a:r>
            <a:r>
              <a:rPr lang="en-US" sz="2000" kern="0" dirty="0" err="1">
                <a:solidFill>
                  <a:srgbClr val="3333CC"/>
                </a:solidFill>
              </a:rPr>
              <a:t>kelecakan</a:t>
            </a:r>
            <a:r>
              <a:rPr lang="en-US" sz="2000" kern="0" dirty="0">
                <a:solidFill>
                  <a:srgbClr val="3333CC"/>
                </a:solidFill>
              </a:rPr>
              <a:t> yang </a:t>
            </a:r>
            <a:r>
              <a:rPr lang="en-US" sz="2000" kern="0" dirty="0" err="1">
                <a:solidFill>
                  <a:srgbClr val="3333CC"/>
                </a:solidFill>
              </a:rPr>
              <a:t>dibutuhkan</a:t>
            </a:r>
            <a:r>
              <a:rPr lang="en-US" sz="2000" kern="0" dirty="0">
                <a:solidFill>
                  <a:srgbClr val="3333CC"/>
                </a:solidFill>
              </a:rPr>
              <a:t>, </a:t>
            </a:r>
            <a:r>
              <a:rPr lang="en-US" sz="2000" kern="0" dirty="0" err="1">
                <a:solidFill>
                  <a:srgbClr val="3333CC"/>
                </a:solidFill>
              </a:rPr>
              <a:t>yaitu</a:t>
            </a:r>
            <a:r>
              <a:rPr lang="en-US" sz="2000" kern="0" dirty="0">
                <a:solidFill>
                  <a:srgbClr val="3333CC"/>
                </a:solidFill>
              </a:rPr>
              <a:t> :</a:t>
            </a:r>
          </a:p>
          <a:p>
            <a:pPr algn="just">
              <a:buFontTx/>
              <a:buNone/>
              <a:defRPr/>
            </a:pPr>
            <a:endParaRPr lang="en-US" sz="1800" i="1" kern="0" dirty="0">
              <a:solidFill>
                <a:srgbClr val="3333CC"/>
              </a:solidFill>
              <a:latin typeface="Trebuchet MS" pitchFamily="34" charset="0"/>
            </a:endParaRPr>
          </a:p>
          <a:p>
            <a:pPr algn="just">
              <a:defRPr/>
            </a:pPr>
            <a:r>
              <a:rPr lang="en-US" sz="1800" i="1" kern="0" dirty="0" err="1">
                <a:solidFill>
                  <a:srgbClr val="3333CC"/>
                </a:solidFill>
                <a:latin typeface="Trebuchet MS" pitchFamily="34" charset="0"/>
              </a:rPr>
              <a:t>Pertama</a:t>
            </a:r>
            <a:r>
              <a:rPr lang="en-US" sz="1800" kern="0" dirty="0">
                <a:solidFill>
                  <a:srgbClr val="000000"/>
                </a:solidFill>
                <a:latin typeface="Trebuchet MS" pitchFamily="34" charset="0"/>
              </a:rPr>
              <a:t>, pasta semen yang </a:t>
            </a:r>
            <a:r>
              <a:rPr lang="en-US" sz="1800" kern="0" dirty="0" err="1">
                <a:solidFill>
                  <a:srgbClr val="000000"/>
                </a:solidFill>
                <a:latin typeface="Trebuchet MS" pitchFamily="34" charset="0"/>
              </a:rPr>
              <a:t>terlalu</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encer</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cenderung</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memisahkan</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diri</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dari</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permukaan</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butir</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agregat</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Ini</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dapat</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menyebabkan</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kekasaran</a:t>
            </a:r>
            <a:r>
              <a:rPr lang="en-US" sz="1800" kern="0" dirty="0">
                <a:solidFill>
                  <a:srgbClr val="000000"/>
                </a:solidFill>
                <a:latin typeface="Trebuchet MS" pitchFamily="34" charset="0"/>
              </a:rPr>
              <a:t> (</a:t>
            </a:r>
            <a:r>
              <a:rPr lang="en-US" sz="1800" i="1" kern="0" dirty="0">
                <a:solidFill>
                  <a:srgbClr val="3333CC"/>
                </a:solidFill>
                <a:latin typeface="Trebuchet MS" pitchFamily="34" charset="0"/>
              </a:rPr>
              <a:t>Harshness</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dalam</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pengerjaan</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Kehilangan</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kohesi</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sehingga</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cenderung</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terjadi</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pemisahan</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segregasi</a:t>
            </a:r>
            <a:r>
              <a:rPr lang="en-US" sz="1800" kern="0" dirty="0">
                <a:solidFill>
                  <a:srgbClr val="000000"/>
                </a:solidFill>
                <a:latin typeface="Trebuchet MS" pitchFamily="34" charset="0"/>
              </a:rPr>
              <a:t>).</a:t>
            </a:r>
          </a:p>
          <a:p>
            <a:pPr algn="just">
              <a:buFontTx/>
              <a:buNone/>
              <a:defRPr/>
            </a:pPr>
            <a:endParaRPr lang="en-US" sz="1800" kern="0" dirty="0">
              <a:solidFill>
                <a:srgbClr val="000000"/>
              </a:solidFill>
              <a:latin typeface="Trebuchet MS" pitchFamily="34" charset="0"/>
            </a:endParaRPr>
          </a:p>
          <a:p>
            <a:pPr algn="just">
              <a:defRPr/>
            </a:pPr>
            <a:r>
              <a:rPr lang="en-US" sz="1800" i="1" kern="0" dirty="0" err="1">
                <a:solidFill>
                  <a:srgbClr val="3333CC"/>
                </a:solidFill>
                <a:latin typeface="Trebuchet MS" pitchFamily="34" charset="0"/>
              </a:rPr>
              <a:t>Kedua</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Kecenderungan</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untuk</a:t>
            </a:r>
            <a:r>
              <a:rPr lang="en-US" sz="1800" kern="0" dirty="0">
                <a:solidFill>
                  <a:srgbClr val="000000"/>
                </a:solidFill>
                <a:latin typeface="Trebuchet MS" pitchFamily="34" charset="0"/>
              </a:rPr>
              <a:t> </a:t>
            </a:r>
            <a:r>
              <a:rPr lang="en-US" sz="1800" i="1" kern="0" dirty="0">
                <a:solidFill>
                  <a:srgbClr val="3333CC"/>
                </a:solidFill>
                <a:latin typeface="Trebuchet MS" pitchFamily="34" charset="0"/>
              </a:rPr>
              <a:t>bleeding</a:t>
            </a:r>
            <a:r>
              <a:rPr lang="en-US" sz="1800" kern="0" dirty="0">
                <a:solidFill>
                  <a:srgbClr val="000000"/>
                </a:solidFill>
                <a:latin typeface="Trebuchet MS" pitchFamily="34" charset="0"/>
              </a:rPr>
              <a:t>, yang </a:t>
            </a:r>
            <a:r>
              <a:rPr lang="en-US" sz="1800" kern="0" dirty="0" err="1">
                <a:solidFill>
                  <a:srgbClr val="000000"/>
                </a:solidFill>
                <a:latin typeface="Trebuchet MS" pitchFamily="34" charset="0"/>
              </a:rPr>
              <a:t>membentuk</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saluran</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halus</a:t>
            </a:r>
            <a:r>
              <a:rPr lang="en-US" sz="1800" kern="0" dirty="0">
                <a:solidFill>
                  <a:srgbClr val="000000"/>
                </a:solidFill>
                <a:latin typeface="Trebuchet MS" pitchFamily="34" charset="0"/>
              </a:rPr>
              <a:t> yang </a:t>
            </a:r>
            <a:r>
              <a:rPr lang="en-US" sz="1800" kern="0" dirty="0" err="1">
                <a:solidFill>
                  <a:srgbClr val="000000"/>
                </a:solidFill>
                <a:latin typeface="Trebuchet MS" pitchFamily="34" charset="0"/>
              </a:rPr>
              <a:t>tetap</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terbuka</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setelah</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beton</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mengeras</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ini</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dapat</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memperkecil</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ketahanannya</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jika</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terekspos</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untuk</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membeku</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atau</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pada</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larutan</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agresif</a:t>
            </a:r>
            <a:r>
              <a:rPr lang="en-US" sz="1800" kern="0" dirty="0">
                <a:solidFill>
                  <a:srgbClr val="000000"/>
                </a:solidFill>
                <a:latin typeface="Trebuchet MS" pitchFamily="34" charset="0"/>
              </a:rPr>
              <a:t>.</a:t>
            </a:r>
          </a:p>
          <a:p>
            <a:pPr algn="just">
              <a:buFontTx/>
              <a:buNone/>
              <a:defRPr/>
            </a:pPr>
            <a:endParaRPr lang="en-US" sz="1800" kern="0" dirty="0">
              <a:solidFill>
                <a:srgbClr val="000000"/>
              </a:solidFill>
              <a:latin typeface="Trebuchet MS" pitchFamily="34" charset="0"/>
            </a:endParaRPr>
          </a:p>
          <a:p>
            <a:pPr algn="just">
              <a:defRPr/>
            </a:pPr>
            <a:r>
              <a:rPr lang="en-US" sz="1800" i="1" kern="0" dirty="0" err="1">
                <a:solidFill>
                  <a:srgbClr val="3333CC"/>
                </a:solidFill>
                <a:latin typeface="Trebuchet MS" pitchFamily="34" charset="0"/>
              </a:rPr>
              <a:t>Ketiga</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penguapan</a:t>
            </a:r>
            <a:r>
              <a:rPr lang="en-US" sz="1800" kern="0" dirty="0">
                <a:solidFill>
                  <a:srgbClr val="000000"/>
                </a:solidFill>
                <a:latin typeface="Trebuchet MS" pitchFamily="34" charset="0"/>
              </a:rPr>
              <a:t> air </a:t>
            </a:r>
            <a:r>
              <a:rPr lang="en-US" sz="1800" kern="0" dirty="0" err="1">
                <a:solidFill>
                  <a:srgbClr val="000000"/>
                </a:solidFill>
                <a:latin typeface="Trebuchet MS" pitchFamily="34" charset="0"/>
              </a:rPr>
              <a:t>kelebihan</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meninggalkan</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lubang-lubang</a:t>
            </a:r>
            <a:r>
              <a:rPr lang="en-US" sz="1800" kern="0" dirty="0">
                <a:solidFill>
                  <a:srgbClr val="000000"/>
                </a:solidFill>
                <a:latin typeface="Trebuchet MS" pitchFamily="34" charset="0"/>
              </a:rPr>
              <a:t> di </a:t>
            </a:r>
            <a:r>
              <a:rPr lang="en-US" sz="1800" kern="0" dirty="0" err="1">
                <a:solidFill>
                  <a:srgbClr val="000000"/>
                </a:solidFill>
                <a:latin typeface="Trebuchet MS" pitchFamily="34" charset="0"/>
              </a:rPr>
              <a:t>dalam</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struktur</a:t>
            </a:r>
            <a:r>
              <a:rPr lang="en-US" sz="1800" kern="0" dirty="0">
                <a:solidFill>
                  <a:srgbClr val="000000"/>
                </a:solidFill>
                <a:latin typeface="Trebuchet MS" pitchFamily="34" charset="0"/>
              </a:rPr>
              <a:t> pasta yang </a:t>
            </a:r>
            <a:r>
              <a:rPr lang="en-US" sz="1800" kern="0" dirty="0" err="1">
                <a:solidFill>
                  <a:srgbClr val="000000"/>
                </a:solidFill>
                <a:latin typeface="Trebuchet MS" pitchFamily="34" charset="0"/>
              </a:rPr>
              <a:t>tidak</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akan</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terisi</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dengan</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hasil</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hidrasi</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padat</a:t>
            </a:r>
            <a:r>
              <a:rPr lang="en-US" sz="1800" kern="0" dirty="0">
                <a:solidFill>
                  <a:srgbClr val="000000"/>
                </a:solidFill>
                <a:latin typeface="Trebuchet MS" pitchFamily="34" charset="0"/>
              </a:rPr>
              <a:t>. Makin </a:t>
            </a:r>
            <a:r>
              <a:rPr lang="en-US" sz="1800" kern="0" dirty="0" err="1">
                <a:solidFill>
                  <a:srgbClr val="000000"/>
                </a:solidFill>
                <a:latin typeface="Trebuchet MS" pitchFamily="34" charset="0"/>
              </a:rPr>
              <a:t>tinggi</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proporsi</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rongga</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ini</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semakin</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jelek</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perkembangan</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sifat</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kekuatan</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Ketahanan</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abrasi</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kekedapan</a:t>
            </a:r>
            <a:r>
              <a:rPr lang="en-US" sz="1800" kern="0" dirty="0">
                <a:solidFill>
                  <a:srgbClr val="000000"/>
                </a:solidFill>
                <a:latin typeface="Trebuchet MS" pitchFamily="34" charset="0"/>
              </a:rPr>
              <a:t> air </a:t>
            </a:r>
            <a:r>
              <a:rPr lang="en-US" sz="1800" kern="0" dirty="0" err="1">
                <a:solidFill>
                  <a:srgbClr val="000000"/>
                </a:solidFill>
                <a:latin typeface="Trebuchet MS" pitchFamily="34" charset="0"/>
              </a:rPr>
              <a:t>dan</a:t>
            </a:r>
            <a:r>
              <a:rPr lang="en-US" sz="1800" kern="0" dirty="0">
                <a:solidFill>
                  <a:srgbClr val="000000"/>
                </a:solidFill>
                <a:latin typeface="Trebuchet MS" pitchFamily="34" charset="0"/>
              </a:rPr>
              <a:t> </a:t>
            </a:r>
            <a:r>
              <a:rPr lang="en-US" sz="1800" kern="0" dirty="0" err="1">
                <a:solidFill>
                  <a:srgbClr val="000000"/>
                </a:solidFill>
                <a:latin typeface="Trebuchet MS" pitchFamily="34" charset="0"/>
              </a:rPr>
              <a:t>ketahanannya</a:t>
            </a:r>
            <a:r>
              <a:rPr lang="en-US" sz="1800" kern="0" dirty="0">
                <a:solidFill>
                  <a:srgbClr val="000000"/>
                </a:solidFill>
                <a:latin typeface="Trebuchet MS" pitchFamily="34" charset="0"/>
              </a:rPr>
              <a:t>.</a:t>
            </a:r>
          </a:p>
        </p:txBody>
      </p:sp>
    </p:spTree>
    <p:extLst>
      <p:ext uri="{BB962C8B-B14F-4D97-AF65-F5344CB8AC3E}">
        <p14:creationId xmlns:p14="http://schemas.microsoft.com/office/powerpoint/2010/main" val="7217832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p:cTn id="7" dur="500" fill="hold"/>
                                        <p:tgtEl>
                                          <p:spTgt spid="2">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2">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2">
                                            <p:txEl>
                                              <p:pRg st="0" end="0"/>
                                            </p:txEl>
                                          </p:spTgt>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2">
                                            <p:txEl>
                                              <p:pRg st="1" end="1"/>
                                            </p:txEl>
                                          </p:spTgt>
                                        </p:tgtEl>
                                        <p:attrNameLst>
                                          <p:attrName>style.visibility</p:attrName>
                                        </p:attrNameLst>
                                      </p:cBhvr>
                                      <p:to>
                                        <p:strVal val="visible"/>
                                      </p:to>
                                    </p:set>
                                    <p:anim calcmode="lin" valueType="num">
                                      <p:cBhvr>
                                        <p:cTn id="14"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2">
                                            <p:txEl>
                                              <p:pRg st="1" end="1"/>
                                            </p:txEl>
                                          </p:spTgt>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p:cTn id="21"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2">
                                            <p:txEl>
                                              <p:pRg st="3" end="3"/>
                                            </p:txEl>
                                          </p:spTgt>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anim calcmode="lin" valueType="num">
                                      <p:cBhvr>
                                        <p:cTn id="28" dur="500" fill="hold"/>
                                        <p:tgtEl>
                                          <p:spTgt spid="2">
                                            <p:txEl>
                                              <p:pRg st="5" end="5"/>
                                            </p:txEl>
                                          </p:spTgt>
                                        </p:tgtEl>
                                        <p:attrNameLst>
                                          <p:attrName>ppt_w</p:attrName>
                                        </p:attrNameLst>
                                      </p:cBhvr>
                                      <p:tavLst>
                                        <p:tav tm="0">
                                          <p:val>
                                            <p:fltVal val="0"/>
                                          </p:val>
                                        </p:tav>
                                        <p:tav tm="100000">
                                          <p:val>
                                            <p:strVal val="#ppt_w"/>
                                          </p:val>
                                        </p:tav>
                                      </p:tavLst>
                                    </p:anim>
                                    <p:anim calcmode="lin" valueType="num">
                                      <p:cBhvr>
                                        <p:cTn id="29" dur="500" fill="hold"/>
                                        <p:tgtEl>
                                          <p:spTgt spid="2">
                                            <p:txEl>
                                              <p:pRg st="5" end="5"/>
                                            </p:txEl>
                                          </p:spTgt>
                                        </p:tgtEl>
                                        <p:attrNameLst>
                                          <p:attrName>ppt_h</p:attrName>
                                        </p:attrNameLst>
                                      </p:cBhvr>
                                      <p:tavLst>
                                        <p:tav tm="0">
                                          <p:val>
                                            <p:fltVal val="0"/>
                                          </p:val>
                                        </p:tav>
                                        <p:tav tm="100000">
                                          <p:val>
                                            <p:strVal val="#ppt_h"/>
                                          </p:val>
                                        </p:tav>
                                      </p:tavLst>
                                    </p:anim>
                                    <p:animEffect transition="in" filter="fade">
                                      <p:cBhvr>
                                        <p:cTn id="30" dur="500"/>
                                        <p:tgtEl>
                                          <p:spTgt spid="2">
                                            <p:txEl>
                                              <p:pRg st="5" end="5"/>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 calcmode="lin" valueType="num">
                                      <p:cBhvr>
                                        <p:cTn id="35" dur="500" fill="hold"/>
                                        <p:tgtEl>
                                          <p:spTgt spid="2">
                                            <p:txEl>
                                              <p:pRg st="7" end="7"/>
                                            </p:txEl>
                                          </p:spTgt>
                                        </p:tgtEl>
                                        <p:attrNameLst>
                                          <p:attrName>ppt_w</p:attrName>
                                        </p:attrNameLst>
                                      </p:cBhvr>
                                      <p:tavLst>
                                        <p:tav tm="0">
                                          <p:val>
                                            <p:fltVal val="0"/>
                                          </p:val>
                                        </p:tav>
                                        <p:tav tm="100000">
                                          <p:val>
                                            <p:strVal val="#ppt_w"/>
                                          </p:val>
                                        </p:tav>
                                      </p:tavLst>
                                    </p:anim>
                                    <p:anim calcmode="lin" valueType="num">
                                      <p:cBhvr>
                                        <p:cTn id="36" dur="500" fill="hold"/>
                                        <p:tgtEl>
                                          <p:spTgt spid="2">
                                            <p:txEl>
                                              <p:pRg st="7" end="7"/>
                                            </p:txEl>
                                          </p:spTgt>
                                        </p:tgtEl>
                                        <p:attrNameLst>
                                          <p:attrName>ppt_h</p:attrName>
                                        </p:attrNameLst>
                                      </p:cBhvr>
                                      <p:tavLst>
                                        <p:tav tm="0">
                                          <p:val>
                                            <p:fltVal val="0"/>
                                          </p:val>
                                        </p:tav>
                                        <p:tav tm="100000">
                                          <p:val>
                                            <p:strVal val="#ppt_h"/>
                                          </p:val>
                                        </p:tav>
                                      </p:tavLst>
                                    </p:anim>
                                    <p:animEffect transition="in" filter="fade">
                                      <p:cBhvr>
                                        <p:cTn id="37"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4826" y="549276"/>
            <a:ext cx="8461375" cy="540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1730375" y="549276"/>
            <a:ext cx="8712200" cy="8096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ectangle 3"/>
          <p:cNvSpPr/>
          <p:nvPr/>
        </p:nvSpPr>
        <p:spPr>
          <a:xfrm>
            <a:off x="1865314" y="5634038"/>
            <a:ext cx="8802687" cy="4508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ectangle 4"/>
          <p:cNvSpPr/>
          <p:nvPr/>
        </p:nvSpPr>
        <p:spPr>
          <a:xfrm>
            <a:off x="1730375" y="1268414"/>
            <a:ext cx="990600" cy="46815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ectangle 5"/>
          <p:cNvSpPr/>
          <p:nvPr/>
        </p:nvSpPr>
        <p:spPr>
          <a:xfrm>
            <a:off x="10056814" y="1179513"/>
            <a:ext cx="611187" cy="46799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 name="Rectangle 6"/>
          <p:cNvSpPr/>
          <p:nvPr/>
        </p:nvSpPr>
        <p:spPr>
          <a:xfrm>
            <a:off x="6267450" y="1179514"/>
            <a:ext cx="2889250" cy="8096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6088" name="Rectangle 7"/>
          <p:cNvSpPr>
            <a:spLocks noChangeArrowheads="1"/>
          </p:cNvSpPr>
          <p:nvPr/>
        </p:nvSpPr>
        <p:spPr bwMode="auto">
          <a:xfrm>
            <a:off x="3395663" y="71439"/>
            <a:ext cx="7046912"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r>
              <a:rPr lang="en-US" altLang="en-US">
                <a:solidFill>
                  <a:srgbClr val="1F497D"/>
                </a:solidFill>
                <a:latin typeface="Century Gothic" panose="020B0502020202020204" pitchFamily="34" charset="0"/>
                <a:ea typeface="Arial Unicode MS" pitchFamily="34" charset="-128"/>
              </a:rPr>
              <a:t>Efek penambahan air pada beton</a:t>
            </a:r>
            <a:endParaRPr lang="en-US" altLang="en-US">
              <a:ea typeface="Arial Unicode MS" pitchFamily="34" charset="-128"/>
            </a:endParaRPr>
          </a:p>
        </p:txBody>
      </p:sp>
      <p:sp>
        <p:nvSpPr>
          <p:cNvPr id="46089" name="Rectangle 10"/>
          <p:cNvSpPr>
            <a:spLocks noChangeArrowheads="1"/>
          </p:cNvSpPr>
          <p:nvPr/>
        </p:nvSpPr>
        <p:spPr bwMode="auto">
          <a:xfrm>
            <a:off x="2784476" y="5865814"/>
            <a:ext cx="70469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r>
              <a:rPr lang="en-US" altLang="en-US" sz="1400" b="1" i="1">
                <a:latin typeface="Century Gothic" panose="020B0502020202020204" pitchFamily="34" charset="0"/>
                <a:ea typeface="Arial Unicode MS" pitchFamily="34" charset="-128"/>
              </a:rPr>
              <a:t>Referensi</a:t>
            </a:r>
            <a:r>
              <a:rPr lang="en-US" altLang="en-US" sz="1400">
                <a:latin typeface="Century Gothic" panose="020B0502020202020204" pitchFamily="34" charset="0"/>
                <a:ea typeface="Arial Unicode MS" pitchFamily="34" charset="-128"/>
              </a:rPr>
              <a:t> : Cement Concrete &amp; Aggregates - Australia</a:t>
            </a:r>
            <a:endParaRPr lang="en-US" altLang="en-US" sz="1400">
              <a:ea typeface="Arial Unicode MS" pitchFamily="34" charset="-128"/>
            </a:endParaRPr>
          </a:p>
        </p:txBody>
      </p:sp>
    </p:spTree>
    <p:extLst>
      <p:ext uri="{BB962C8B-B14F-4D97-AF65-F5344CB8AC3E}">
        <p14:creationId xmlns:p14="http://schemas.microsoft.com/office/powerpoint/2010/main" val="206735252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ChangeArrowheads="1"/>
          </p:cNvSpPr>
          <p:nvPr/>
        </p:nvSpPr>
        <p:spPr bwMode="auto">
          <a:xfrm>
            <a:off x="2063751" y="1268414"/>
            <a:ext cx="8208963" cy="431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just">
              <a:lnSpc>
                <a:spcPct val="80000"/>
              </a:lnSpc>
              <a:spcBef>
                <a:spcPct val="20000"/>
              </a:spcBef>
            </a:pPr>
            <a:r>
              <a:rPr lang="en-US" altLang="en-US" sz="2000">
                <a:solidFill>
                  <a:srgbClr val="FF0000"/>
                </a:solidFill>
                <a:latin typeface="Trebuchet MS" panose="020B0603020202020204" pitchFamily="34" charset="0"/>
                <a:ea typeface="Arial Unicode MS" pitchFamily="34" charset="-128"/>
              </a:rPr>
              <a:t>	</a:t>
            </a:r>
            <a:r>
              <a:rPr lang="en-US" altLang="en-US" sz="2000">
                <a:solidFill>
                  <a:srgbClr val="080808"/>
                </a:solidFill>
                <a:latin typeface="Trebuchet MS" panose="020B0603020202020204" pitchFamily="34" charset="0"/>
                <a:ea typeface="Arial Unicode MS" pitchFamily="34" charset="-128"/>
              </a:rPr>
              <a:t>Merupakan proses mengukur proporsi material beton sebelum </a:t>
            </a:r>
          </a:p>
          <a:p>
            <a:pPr algn="just">
              <a:lnSpc>
                <a:spcPct val="80000"/>
              </a:lnSpc>
              <a:spcBef>
                <a:spcPct val="20000"/>
              </a:spcBef>
            </a:pPr>
            <a:r>
              <a:rPr lang="en-US" altLang="en-US" sz="2000">
                <a:solidFill>
                  <a:srgbClr val="080808"/>
                </a:solidFill>
                <a:latin typeface="Trebuchet MS" panose="020B0603020202020204" pitchFamily="34" charset="0"/>
                <a:ea typeface="Arial Unicode MS" pitchFamily="34" charset="-128"/>
              </a:rPr>
              <a:t>	dimuat ke dalam pengaduk (mixer)</a:t>
            </a:r>
          </a:p>
          <a:p>
            <a:pPr algn="just">
              <a:lnSpc>
                <a:spcPct val="80000"/>
              </a:lnSpc>
              <a:spcBef>
                <a:spcPct val="20000"/>
              </a:spcBef>
            </a:pPr>
            <a:r>
              <a:rPr lang="en-US" altLang="en-US" sz="2000">
                <a:solidFill>
                  <a:srgbClr val="FF0000"/>
                </a:solidFill>
                <a:latin typeface="Trebuchet MS" panose="020B0603020202020204" pitchFamily="34" charset="0"/>
                <a:ea typeface="Arial Unicode MS" pitchFamily="34" charset="-128"/>
              </a:rPr>
              <a:t>	</a:t>
            </a:r>
          </a:p>
          <a:p>
            <a:pPr algn="just">
              <a:lnSpc>
                <a:spcPct val="80000"/>
              </a:lnSpc>
              <a:spcBef>
                <a:spcPct val="20000"/>
              </a:spcBef>
            </a:pPr>
            <a:r>
              <a:rPr lang="en-US" altLang="en-US" sz="2000">
                <a:solidFill>
                  <a:srgbClr val="FF0000"/>
                </a:solidFill>
                <a:latin typeface="Trebuchet MS" panose="020B0603020202020204" pitchFamily="34" charset="0"/>
                <a:ea typeface="Arial Unicode MS" pitchFamily="34" charset="-128"/>
              </a:rPr>
              <a:t>	</a:t>
            </a:r>
            <a:r>
              <a:rPr lang="en-US" altLang="en-US" sz="2000">
                <a:solidFill>
                  <a:srgbClr val="0000FF"/>
                </a:solidFill>
                <a:latin typeface="Trebuchet MS" panose="020B0603020202020204" pitchFamily="34" charset="0"/>
                <a:ea typeface="Arial Unicode MS" pitchFamily="34" charset="-128"/>
              </a:rPr>
              <a:t>Sasaran yg ingin dicapai untuk menghasilkan produk yang seragam sesuai dengan perencanaan campuran (mix design)</a:t>
            </a:r>
          </a:p>
          <a:p>
            <a:pPr algn="just">
              <a:lnSpc>
                <a:spcPct val="80000"/>
              </a:lnSpc>
              <a:spcBef>
                <a:spcPct val="20000"/>
              </a:spcBef>
            </a:pPr>
            <a:r>
              <a:rPr lang="en-US" altLang="en-US" sz="2000">
                <a:solidFill>
                  <a:srgbClr val="FF0000"/>
                </a:solidFill>
                <a:latin typeface="Trebuchet MS" panose="020B0603020202020204" pitchFamily="34" charset="0"/>
                <a:ea typeface="Arial Unicode MS" pitchFamily="34" charset="-128"/>
              </a:rPr>
              <a:t>	</a:t>
            </a:r>
          </a:p>
          <a:p>
            <a:pPr algn="just">
              <a:lnSpc>
                <a:spcPct val="80000"/>
              </a:lnSpc>
              <a:spcBef>
                <a:spcPct val="20000"/>
              </a:spcBef>
            </a:pPr>
            <a:r>
              <a:rPr lang="en-US" altLang="en-US" sz="2000">
                <a:solidFill>
                  <a:srgbClr val="FF0000"/>
                </a:solidFill>
                <a:latin typeface="Trebuchet MS" panose="020B0603020202020204" pitchFamily="34" charset="0"/>
                <a:ea typeface="Arial Unicode MS" pitchFamily="34" charset="-128"/>
              </a:rPr>
              <a:t>	</a:t>
            </a:r>
            <a:r>
              <a:rPr lang="en-US" altLang="en-US" sz="2000">
                <a:solidFill>
                  <a:srgbClr val="080808"/>
                </a:solidFill>
                <a:latin typeface="Trebuchet MS" panose="020B0603020202020204" pitchFamily="34" charset="0"/>
                <a:ea typeface="Arial Unicode MS" pitchFamily="34" charset="-128"/>
              </a:rPr>
              <a:t>Penggunaan peralatan batching bertujuan untuk  mengukur jumlah dari tiap material yang masuk ke dalam mixer untuk mencapai kekuatan, keawetan, dan kelecakan yang direncanakan serta untuk mendapatkan volume beton yang tepat sesuai rencana</a:t>
            </a:r>
          </a:p>
          <a:p>
            <a:pPr algn="just">
              <a:lnSpc>
                <a:spcPct val="80000"/>
              </a:lnSpc>
              <a:spcBef>
                <a:spcPct val="20000"/>
              </a:spcBef>
            </a:pPr>
            <a:r>
              <a:rPr lang="en-US" altLang="en-US" sz="2000">
                <a:solidFill>
                  <a:srgbClr val="080808"/>
                </a:solidFill>
                <a:latin typeface="Trebuchet MS" panose="020B0603020202020204" pitchFamily="34" charset="0"/>
                <a:ea typeface="Arial Unicode MS" pitchFamily="34" charset="-128"/>
              </a:rPr>
              <a:t>	</a:t>
            </a:r>
          </a:p>
          <a:p>
            <a:pPr algn="just">
              <a:lnSpc>
                <a:spcPct val="80000"/>
              </a:lnSpc>
              <a:spcBef>
                <a:spcPct val="20000"/>
              </a:spcBef>
            </a:pPr>
            <a:r>
              <a:rPr lang="en-US" altLang="en-US" sz="2000">
                <a:solidFill>
                  <a:srgbClr val="080808"/>
                </a:solidFill>
                <a:latin typeface="Trebuchet MS" panose="020B0603020202020204" pitchFamily="34" charset="0"/>
                <a:ea typeface="Arial Unicode MS" pitchFamily="34" charset="-128"/>
              </a:rPr>
              <a:t>	</a:t>
            </a:r>
            <a:r>
              <a:rPr lang="en-US" altLang="en-US" sz="2000">
                <a:solidFill>
                  <a:srgbClr val="000000"/>
                </a:solidFill>
                <a:ea typeface="Arial Unicode MS" pitchFamily="34" charset="-128"/>
              </a:rPr>
              <a:t>Toleransi penimbangan :</a:t>
            </a:r>
          </a:p>
          <a:p>
            <a:pPr algn="just">
              <a:lnSpc>
                <a:spcPct val="80000"/>
              </a:lnSpc>
              <a:spcBef>
                <a:spcPct val="20000"/>
              </a:spcBef>
            </a:pPr>
            <a:r>
              <a:rPr lang="en-US" altLang="en-US" sz="2000">
                <a:solidFill>
                  <a:srgbClr val="0033CC"/>
                </a:solidFill>
                <a:ea typeface="Arial Unicode MS" pitchFamily="34" charset="-128"/>
              </a:rPr>
              <a:t>	Semen dan air 	: +/- 1%</a:t>
            </a:r>
          </a:p>
          <a:p>
            <a:pPr algn="just">
              <a:lnSpc>
                <a:spcPct val="80000"/>
              </a:lnSpc>
              <a:spcBef>
                <a:spcPct val="20000"/>
              </a:spcBef>
            </a:pPr>
            <a:r>
              <a:rPr lang="en-US" altLang="en-US" sz="2000">
                <a:solidFill>
                  <a:srgbClr val="0033CC"/>
                </a:solidFill>
                <a:ea typeface="Arial Unicode MS" pitchFamily="34" charset="-128"/>
              </a:rPr>
              <a:t>	Aggregate        	: +/- 3%</a:t>
            </a:r>
          </a:p>
          <a:p>
            <a:pPr algn="just">
              <a:lnSpc>
                <a:spcPct val="80000"/>
              </a:lnSpc>
              <a:spcBef>
                <a:spcPct val="20000"/>
              </a:spcBef>
            </a:pPr>
            <a:r>
              <a:rPr lang="en-US" altLang="en-US" sz="2000">
                <a:solidFill>
                  <a:srgbClr val="0033CC"/>
                </a:solidFill>
                <a:ea typeface="Arial Unicode MS" pitchFamily="34" charset="-128"/>
              </a:rPr>
              <a:t>	Admixture         	: +/- 3%</a:t>
            </a:r>
          </a:p>
          <a:p>
            <a:pPr algn="just">
              <a:lnSpc>
                <a:spcPct val="80000"/>
              </a:lnSpc>
              <a:spcBef>
                <a:spcPct val="20000"/>
              </a:spcBef>
            </a:pPr>
            <a:endParaRPr lang="en-US" altLang="en-US" sz="2000">
              <a:solidFill>
                <a:srgbClr val="080808"/>
              </a:solidFill>
              <a:latin typeface="Trebuchet MS" panose="020B0603020202020204" pitchFamily="34" charset="0"/>
              <a:ea typeface="Arial Unicode MS" pitchFamily="34" charset="-128"/>
            </a:endParaRPr>
          </a:p>
        </p:txBody>
      </p:sp>
      <p:sp>
        <p:nvSpPr>
          <p:cNvPr id="47107" name="Rectangle 5"/>
          <p:cNvSpPr txBox="1">
            <a:spLocks noChangeArrowheads="1"/>
          </p:cNvSpPr>
          <p:nvPr/>
        </p:nvSpPr>
        <p:spPr bwMode="auto">
          <a:xfrm>
            <a:off x="3305175" y="53976"/>
            <a:ext cx="7335838"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25488" indent="-725488"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a:r>
              <a:rPr lang="en-US" altLang="en-US">
                <a:solidFill>
                  <a:srgbClr val="1F497D"/>
                </a:solidFill>
                <a:latin typeface="Century Gothic" panose="020B0502020202020204" pitchFamily="34" charset="0"/>
                <a:ea typeface="Arial Unicode MS" pitchFamily="34" charset="-128"/>
              </a:rPr>
              <a:t>Penakaran material beton (Batching)</a:t>
            </a:r>
            <a:endParaRPr lang="en-US" altLang="en-US">
              <a:solidFill>
                <a:srgbClr val="FF0000"/>
              </a:solidFill>
              <a:latin typeface="Century Gothic" panose="020B0502020202020204" pitchFamily="34" charset="0"/>
              <a:ea typeface="Arial Unicode MS" pitchFamily="34" charset="-128"/>
            </a:endParaRPr>
          </a:p>
        </p:txBody>
      </p:sp>
    </p:spTree>
    <p:extLst>
      <p:ext uri="{BB962C8B-B14F-4D97-AF65-F5344CB8AC3E}">
        <p14:creationId xmlns:p14="http://schemas.microsoft.com/office/powerpoint/2010/main" val="413833305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
          <p:cNvSpPr txBox="1">
            <a:spLocks noChangeArrowheads="1"/>
          </p:cNvSpPr>
          <p:nvPr/>
        </p:nvSpPr>
        <p:spPr bwMode="auto">
          <a:xfrm>
            <a:off x="1919288" y="908050"/>
            <a:ext cx="8374062" cy="5030788"/>
          </a:xfrm>
          <a:prstGeom prst="rect">
            <a:avLst/>
          </a:prstGeom>
          <a:noFill/>
          <a:ln/>
          <a:extLst/>
        </p:spPr>
        <p:txBody>
          <a:bodyPr/>
          <a:lstStyle>
            <a:lvl1pPr marL="342900" indent="-342900" algn="l" rtl="0" eaLnBrk="0" fontAlgn="base" hangingPunct="0">
              <a:spcBef>
                <a:spcPct val="20000"/>
              </a:spcBef>
              <a:spcAft>
                <a:spcPct val="0"/>
              </a:spcAft>
              <a:buChar char="•"/>
              <a:defRPr sz="3200">
                <a:solidFill>
                  <a:schemeClr val="tx1"/>
                </a:solidFill>
                <a:latin typeface="Arial Unicode MS" pitchFamily="34" charset="-128"/>
                <a:ea typeface="Arial Unicode MS" pitchFamily="34" charset="-128"/>
                <a:cs typeface="Arial Unicode MS" pitchFamily="34" charset="-128"/>
              </a:defRPr>
            </a:lvl1pPr>
            <a:lvl2pPr marL="742950" indent="-285750" algn="l" rtl="0" eaLnBrk="0" fontAlgn="base" hangingPunct="0">
              <a:spcBef>
                <a:spcPct val="20000"/>
              </a:spcBef>
              <a:spcAft>
                <a:spcPct val="0"/>
              </a:spcAft>
              <a:buChar char="–"/>
              <a:defRPr sz="2800">
                <a:solidFill>
                  <a:schemeClr val="tx1"/>
                </a:solidFill>
                <a:latin typeface="Arial Unicode MS" pitchFamily="34" charset="-128"/>
                <a:ea typeface="Arial Unicode MS" pitchFamily="34" charset="-128"/>
                <a:cs typeface="Arial Unicode MS" pitchFamily="34" charset="-128"/>
              </a:defRPr>
            </a:lvl2pPr>
            <a:lvl3pPr marL="1143000" indent="-228600" algn="l" rtl="0" eaLnBrk="0" fontAlgn="base" hangingPunct="0">
              <a:spcBef>
                <a:spcPct val="20000"/>
              </a:spcBef>
              <a:spcAft>
                <a:spcPct val="0"/>
              </a:spcAft>
              <a:buChar char="•"/>
              <a:defRPr sz="2400">
                <a:solidFill>
                  <a:schemeClr val="tx1"/>
                </a:solidFill>
                <a:latin typeface="Arial Unicode MS" pitchFamily="34" charset="-128"/>
                <a:ea typeface="Arial Unicode MS" pitchFamily="34" charset="-128"/>
                <a:cs typeface="Arial Unicode MS" pitchFamily="34" charset="-128"/>
              </a:defRPr>
            </a:lvl3pPr>
            <a:lvl4pPr marL="1600200" indent="-228600" algn="l" rtl="0" eaLnBrk="0" fontAlgn="base" hangingPunct="0">
              <a:spcBef>
                <a:spcPct val="20000"/>
              </a:spcBef>
              <a:spcAft>
                <a:spcPct val="0"/>
              </a:spcAft>
              <a:buChar char="–"/>
              <a:defRPr sz="2000">
                <a:solidFill>
                  <a:schemeClr val="tx1"/>
                </a:solidFill>
                <a:latin typeface="Arial Unicode MS" pitchFamily="34" charset="-128"/>
                <a:ea typeface="Arial Unicode MS" pitchFamily="34" charset="-128"/>
                <a:cs typeface="Arial Unicode MS" pitchFamily="34" charset="-128"/>
              </a:defRPr>
            </a:lvl4pPr>
            <a:lvl5pPr marL="2057400" indent="-228600" algn="l" rtl="0" eaLnBrk="0" fontAlgn="base" hangingPunct="0">
              <a:spcBef>
                <a:spcPct val="20000"/>
              </a:spcBef>
              <a:spcAft>
                <a:spcPct val="0"/>
              </a:spcAft>
              <a:buChar char="»"/>
              <a:defRPr sz="2000">
                <a:solidFill>
                  <a:schemeClr val="tx1"/>
                </a:solidFill>
                <a:latin typeface="Arial Unicode MS" pitchFamily="34" charset="-128"/>
                <a:ea typeface="Arial Unicode MS" pitchFamily="34" charset="-128"/>
                <a:cs typeface="Arial Unicode MS" pitchFamily="34" charset="-128"/>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lvl="1" algn="just">
              <a:lnSpc>
                <a:spcPct val="90000"/>
              </a:lnSpc>
              <a:defRPr/>
            </a:pPr>
            <a:r>
              <a:rPr lang="en-US" sz="2000" kern="0" dirty="0" err="1">
                <a:solidFill>
                  <a:srgbClr val="0000FF"/>
                </a:solidFill>
                <a:latin typeface="Trebuchet MS" pitchFamily="34" charset="0"/>
              </a:rPr>
              <a:t>Prosedur</a:t>
            </a:r>
            <a:r>
              <a:rPr lang="en-US" sz="2000" kern="0" dirty="0">
                <a:solidFill>
                  <a:srgbClr val="0000FF"/>
                </a:solidFill>
                <a:latin typeface="Trebuchet MS" pitchFamily="34" charset="0"/>
              </a:rPr>
              <a:t> </a:t>
            </a:r>
            <a:r>
              <a:rPr lang="en-US" sz="2000" kern="0" dirty="0" err="1">
                <a:solidFill>
                  <a:srgbClr val="0000FF"/>
                </a:solidFill>
                <a:latin typeface="Trebuchet MS" pitchFamily="34" charset="0"/>
              </a:rPr>
              <a:t>pengisian</a:t>
            </a:r>
            <a:r>
              <a:rPr lang="en-US" sz="2000" kern="0" dirty="0">
                <a:solidFill>
                  <a:srgbClr val="0000FF"/>
                </a:solidFill>
                <a:latin typeface="Trebuchet MS" pitchFamily="34" charset="0"/>
              </a:rPr>
              <a:t> material (sequence - loading)</a:t>
            </a:r>
            <a:endParaRPr lang="en-US" sz="2000" kern="0" dirty="0">
              <a:solidFill>
                <a:srgbClr val="000000"/>
              </a:solidFill>
              <a:latin typeface="Trebuchet MS" pitchFamily="34" charset="0"/>
            </a:endParaRPr>
          </a:p>
          <a:p>
            <a:pPr eaLnBrk="1" hangingPunct="1">
              <a:lnSpc>
                <a:spcPct val="90000"/>
              </a:lnSpc>
              <a:buFontTx/>
              <a:buNone/>
              <a:defRPr/>
            </a:pPr>
            <a:endParaRPr lang="en-US" kern="0" dirty="0">
              <a:solidFill>
                <a:srgbClr val="000000"/>
              </a:solidFill>
              <a:latin typeface="Arial"/>
              <a:ea typeface="+mn-ea"/>
              <a:cs typeface="+mn-cs"/>
            </a:endParaRPr>
          </a:p>
          <a:p>
            <a:pPr eaLnBrk="1" hangingPunct="1">
              <a:lnSpc>
                <a:spcPct val="90000"/>
              </a:lnSpc>
              <a:buFontTx/>
              <a:buNone/>
              <a:defRPr/>
            </a:pPr>
            <a:endParaRPr lang="en-US" kern="0" dirty="0">
              <a:solidFill>
                <a:srgbClr val="000000"/>
              </a:solidFill>
              <a:latin typeface="Arial"/>
              <a:ea typeface="+mn-ea"/>
              <a:cs typeface="+mn-cs"/>
            </a:endParaRPr>
          </a:p>
          <a:p>
            <a:pPr eaLnBrk="1" hangingPunct="1">
              <a:lnSpc>
                <a:spcPct val="90000"/>
              </a:lnSpc>
              <a:buFontTx/>
              <a:buNone/>
              <a:defRPr/>
            </a:pPr>
            <a:endParaRPr lang="en-US" kern="0" dirty="0">
              <a:solidFill>
                <a:srgbClr val="000000"/>
              </a:solidFill>
              <a:latin typeface="Arial"/>
              <a:ea typeface="+mn-ea"/>
              <a:cs typeface="+mn-cs"/>
            </a:endParaRPr>
          </a:p>
          <a:p>
            <a:pPr eaLnBrk="1" hangingPunct="1">
              <a:lnSpc>
                <a:spcPct val="90000"/>
              </a:lnSpc>
              <a:buFontTx/>
              <a:buNone/>
              <a:defRPr/>
            </a:pPr>
            <a:endParaRPr lang="en-US" kern="0" dirty="0">
              <a:solidFill>
                <a:srgbClr val="000000"/>
              </a:solidFill>
              <a:latin typeface="Arial"/>
              <a:ea typeface="+mn-ea"/>
              <a:cs typeface="+mn-cs"/>
            </a:endParaRPr>
          </a:p>
          <a:p>
            <a:pPr eaLnBrk="1" hangingPunct="1">
              <a:lnSpc>
                <a:spcPct val="90000"/>
              </a:lnSpc>
              <a:buFontTx/>
              <a:buNone/>
              <a:defRPr/>
            </a:pPr>
            <a:endParaRPr lang="en-US" kern="0" dirty="0">
              <a:solidFill>
                <a:srgbClr val="000000"/>
              </a:solidFill>
              <a:latin typeface="Arial"/>
              <a:ea typeface="+mn-ea"/>
              <a:cs typeface="+mn-cs"/>
            </a:endParaRPr>
          </a:p>
          <a:p>
            <a:pPr eaLnBrk="1" hangingPunct="1">
              <a:lnSpc>
                <a:spcPct val="90000"/>
              </a:lnSpc>
              <a:buFontTx/>
              <a:buNone/>
              <a:defRPr/>
            </a:pPr>
            <a:endParaRPr lang="en-US" kern="0" dirty="0">
              <a:solidFill>
                <a:srgbClr val="000000"/>
              </a:solidFill>
              <a:latin typeface="Arial"/>
              <a:ea typeface="+mn-ea"/>
              <a:cs typeface="+mn-cs"/>
            </a:endParaRPr>
          </a:p>
          <a:p>
            <a:pPr eaLnBrk="1" hangingPunct="1">
              <a:lnSpc>
                <a:spcPct val="90000"/>
              </a:lnSpc>
              <a:buFontTx/>
              <a:buNone/>
              <a:defRPr/>
            </a:pPr>
            <a:endParaRPr lang="en-US" sz="1800" kern="0" dirty="0">
              <a:solidFill>
                <a:srgbClr val="000000"/>
              </a:solidFill>
              <a:latin typeface="Arial"/>
              <a:ea typeface="+mn-ea"/>
              <a:cs typeface="+mn-cs"/>
            </a:endParaRPr>
          </a:p>
          <a:p>
            <a:pPr eaLnBrk="1" hangingPunct="1">
              <a:lnSpc>
                <a:spcPct val="90000"/>
              </a:lnSpc>
              <a:buFontTx/>
              <a:buNone/>
              <a:defRPr/>
            </a:pPr>
            <a:endParaRPr lang="en-US" sz="1800" kern="0" dirty="0">
              <a:solidFill>
                <a:srgbClr val="000000"/>
              </a:solidFill>
              <a:latin typeface="Arial"/>
              <a:ea typeface="+mn-ea"/>
              <a:cs typeface="+mn-cs"/>
            </a:endParaRPr>
          </a:p>
          <a:p>
            <a:pPr eaLnBrk="1" hangingPunct="1">
              <a:lnSpc>
                <a:spcPct val="90000"/>
              </a:lnSpc>
              <a:buFontTx/>
              <a:buNone/>
              <a:defRPr/>
            </a:pPr>
            <a:r>
              <a:rPr lang="en-US" sz="1800" i="1" kern="0" dirty="0">
                <a:solidFill>
                  <a:srgbClr val="000000"/>
                </a:solidFill>
                <a:latin typeface="Arial"/>
                <a:ea typeface="+mn-ea"/>
                <a:cs typeface="+mn-cs"/>
              </a:rPr>
              <a:t>   </a:t>
            </a:r>
          </a:p>
          <a:p>
            <a:pPr eaLnBrk="1" hangingPunct="1">
              <a:lnSpc>
                <a:spcPct val="90000"/>
              </a:lnSpc>
              <a:buFontTx/>
              <a:buNone/>
              <a:defRPr/>
            </a:pPr>
            <a:r>
              <a:rPr lang="en-US" sz="1800" i="1" kern="0" dirty="0">
                <a:solidFill>
                  <a:srgbClr val="000000"/>
                </a:solidFill>
                <a:latin typeface="Arial"/>
                <a:ea typeface="+mn-ea"/>
                <a:cs typeface="+mn-cs"/>
              </a:rPr>
              <a:t>   </a:t>
            </a:r>
            <a:r>
              <a:rPr lang="en-US" sz="1800" i="1" kern="0" dirty="0" err="1">
                <a:solidFill>
                  <a:srgbClr val="000000"/>
                </a:solidFill>
                <a:latin typeface="Arial"/>
                <a:ea typeface="+mn-ea"/>
                <a:cs typeface="+mn-cs"/>
              </a:rPr>
              <a:t>Berdasarkan</a:t>
            </a:r>
            <a:r>
              <a:rPr lang="en-US" sz="1800" i="1" kern="0" dirty="0">
                <a:solidFill>
                  <a:srgbClr val="000000"/>
                </a:solidFill>
                <a:latin typeface="Arial"/>
                <a:ea typeface="+mn-ea"/>
                <a:cs typeface="+mn-cs"/>
              </a:rPr>
              <a:t> JMX WI 120-02</a:t>
            </a:r>
          </a:p>
          <a:p>
            <a:pPr>
              <a:lnSpc>
                <a:spcPct val="90000"/>
              </a:lnSpc>
              <a:buFontTx/>
              <a:buNone/>
              <a:defRPr/>
            </a:pPr>
            <a:endParaRPr lang="en-US" kern="0" dirty="0">
              <a:solidFill>
                <a:srgbClr val="000000"/>
              </a:solidFill>
            </a:endParaRPr>
          </a:p>
          <a:p>
            <a:pPr>
              <a:lnSpc>
                <a:spcPct val="90000"/>
              </a:lnSpc>
              <a:buFontTx/>
              <a:buNone/>
              <a:defRPr/>
            </a:pPr>
            <a:endParaRPr lang="en-US" kern="0" dirty="0">
              <a:solidFill>
                <a:srgbClr val="000000"/>
              </a:solidFill>
            </a:endParaRPr>
          </a:p>
          <a:p>
            <a:pPr>
              <a:lnSpc>
                <a:spcPct val="90000"/>
              </a:lnSpc>
              <a:buFontTx/>
              <a:buNone/>
              <a:defRPr/>
            </a:pPr>
            <a:endParaRPr lang="en-US" kern="0" dirty="0">
              <a:solidFill>
                <a:srgbClr val="000000"/>
              </a:solidFill>
            </a:endParaRPr>
          </a:p>
          <a:p>
            <a:pPr>
              <a:lnSpc>
                <a:spcPct val="90000"/>
              </a:lnSpc>
              <a:buFontTx/>
              <a:buNone/>
              <a:defRPr/>
            </a:pPr>
            <a:endParaRPr lang="en-US" kern="0" dirty="0">
              <a:solidFill>
                <a:srgbClr val="000000"/>
              </a:solidFill>
            </a:endParaRPr>
          </a:p>
          <a:p>
            <a:pPr>
              <a:lnSpc>
                <a:spcPct val="90000"/>
              </a:lnSpc>
              <a:buFontTx/>
              <a:buNone/>
              <a:defRPr/>
            </a:pPr>
            <a:endParaRPr lang="en-US" kern="0" dirty="0">
              <a:solidFill>
                <a:srgbClr val="000000"/>
              </a:solidFill>
            </a:endParaRPr>
          </a:p>
          <a:p>
            <a:pPr>
              <a:lnSpc>
                <a:spcPct val="90000"/>
              </a:lnSpc>
              <a:buFontTx/>
              <a:buNone/>
              <a:defRPr/>
            </a:pPr>
            <a:endParaRPr lang="en-US" kern="0" dirty="0">
              <a:solidFill>
                <a:srgbClr val="000000"/>
              </a:solidFill>
            </a:endParaRPr>
          </a:p>
          <a:p>
            <a:pPr>
              <a:lnSpc>
                <a:spcPct val="90000"/>
              </a:lnSpc>
              <a:buFontTx/>
              <a:buNone/>
              <a:defRPr/>
            </a:pPr>
            <a:endParaRPr lang="en-US" sz="1800" kern="0" dirty="0">
              <a:solidFill>
                <a:srgbClr val="000000"/>
              </a:solidFill>
            </a:endParaRPr>
          </a:p>
          <a:p>
            <a:pPr>
              <a:lnSpc>
                <a:spcPct val="90000"/>
              </a:lnSpc>
              <a:buFontTx/>
              <a:buNone/>
              <a:defRPr/>
            </a:pPr>
            <a:endParaRPr lang="en-US" sz="1800" kern="0" dirty="0">
              <a:solidFill>
                <a:srgbClr val="000000"/>
              </a:solidFill>
            </a:endParaRPr>
          </a:p>
          <a:p>
            <a:pPr>
              <a:lnSpc>
                <a:spcPct val="90000"/>
              </a:lnSpc>
              <a:buFontTx/>
              <a:buNone/>
              <a:defRPr/>
            </a:pPr>
            <a:r>
              <a:rPr lang="en-US" sz="1800" i="1" kern="0" dirty="0" err="1">
                <a:solidFill>
                  <a:srgbClr val="000000"/>
                </a:solidFill>
              </a:rPr>
              <a:t>Berdasarkan</a:t>
            </a:r>
            <a:r>
              <a:rPr lang="en-US" sz="1800" i="1" kern="0" dirty="0">
                <a:solidFill>
                  <a:srgbClr val="000000"/>
                </a:solidFill>
              </a:rPr>
              <a:t> JMX WI 120-02</a:t>
            </a:r>
          </a:p>
        </p:txBody>
      </p:sp>
      <p:pic>
        <p:nvPicPr>
          <p:cNvPr id="4813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60588" y="2598739"/>
            <a:ext cx="8031162" cy="227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Line 79"/>
          <p:cNvSpPr>
            <a:spLocks noChangeShapeType="1"/>
          </p:cNvSpPr>
          <p:nvPr/>
        </p:nvSpPr>
        <p:spPr bwMode="auto">
          <a:xfrm>
            <a:off x="3511550" y="2933700"/>
            <a:ext cx="1684338" cy="0"/>
          </a:xfrm>
          <a:prstGeom prst="line">
            <a:avLst/>
          </a:prstGeom>
          <a:noFill/>
          <a:ln w="31750">
            <a:solidFill>
              <a:srgbClr val="000000"/>
            </a:solidFill>
            <a:round/>
            <a:headEnd type="oval" w="med" len="med"/>
            <a:tailEnd type="oval" w="med" len="med"/>
          </a:ln>
          <a:effectLst/>
          <a:extLst/>
        </p:spPr>
        <p:txBody>
          <a:bodyPr/>
          <a:lstStyle/>
          <a:p>
            <a:pPr>
              <a:defRPr/>
            </a:pPr>
            <a:endParaRPr lang="en-US" kern="0">
              <a:solidFill>
                <a:sysClr val="windowText" lastClr="000000"/>
              </a:solidFill>
              <a:latin typeface="Arial" charset="0"/>
              <a:cs typeface="Angsana New" pitchFamily="18" charset="-34"/>
            </a:endParaRPr>
          </a:p>
        </p:txBody>
      </p:sp>
      <p:sp>
        <p:nvSpPr>
          <p:cNvPr id="9" name="Line 79"/>
          <p:cNvSpPr>
            <a:spLocks noChangeShapeType="1"/>
          </p:cNvSpPr>
          <p:nvPr/>
        </p:nvSpPr>
        <p:spPr bwMode="auto">
          <a:xfrm>
            <a:off x="3511550" y="4689475"/>
            <a:ext cx="1684338" cy="0"/>
          </a:xfrm>
          <a:prstGeom prst="line">
            <a:avLst/>
          </a:prstGeom>
          <a:noFill/>
          <a:ln w="31750">
            <a:solidFill>
              <a:srgbClr val="000000"/>
            </a:solidFill>
            <a:round/>
            <a:headEnd type="oval" w="med" len="med"/>
            <a:tailEnd type="oval" w="med" len="med"/>
          </a:ln>
          <a:effectLst/>
          <a:extLst/>
        </p:spPr>
        <p:txBody>
          <a:bodyPr/>
          <a:lstStyle/>
          <a:p>
            <a:pPr>
              <a:defRPr/>
            </a:pPr>
            <a:endParaRPr lang="en-US" kern="0">
              <a:solidFill>
                <a:sysClr val="windowText" lastClr="000000"/>
              </a:solidFill>
              <a:latin typeface="Arial" charset="0"/>
              <a:cs typeface="Angsana New" pitchFamily="18" charset="-34"/>
            </a:endParaRPr>
          </a:p>
        </p:txBody>
      </p:sp>
      <p:sp>
        <p:nvSpPr>
          <p:cNvPr id="10" name="Line 79"/>
          <p:cNvSpPr>
            <a:spLocks noChangeShapeType="1"/>
          </p:cNvSpPr>
          <p:nvPr/>
        </p:nvSpPr>
        <p:spPr bwMode="auto">
          <a:xfrm>
            <a:off x="9488488" y="2979738"/>
            <a:ext cx="703262" cy="0"/>
          </a:xfrm>
          <a:prstGeom prst="line">
            <a:avLst/>
          </a:prstGeom>
          <a:noFill/>
          <a:ln w="31750">
            <a:solidFill>
              <a:srgbClr val="000000"/>
            </a:solidFill>
            <a:round/>
            <a:headEnd type="oval" w="med" len="med"/>
            <a:tailEnd type="oval" w="med" len="med"/>
          </a:ln>
          <a:effectLst/>
          <a:extLst/>
        </p:spPr>
        <p:txBody>
          <a:bodyPr/>
          <a:lstStyle/>
          <a:p>
            <a:pPr>
              <a:defRPr/>
            </a:pPr>
            <a:endParaRPr lang="en-US" kern="0">
              <a:solidFill>
                <a:sysClr val="windowText" lastClr="000000"/>
              </a:solidFill>
              <a:latin typeface="Arial" charset="0"/>
              <a:cs typeface="Angsana New" pitchFamily="18" charset="-34"/>
            </a:endParaRPr>
          </a:p>
        </p:txBody>
      </p:sp>
      <p:sp>
        <p:nvSpPr>
          <p:cNvPr id="11" name="Line 79"/>
          <p:cNvSpPr>
            <a:spLocks noChangeShapeType="1"/>
          </p:cNvSpPr>
          <p:nvPr/>
        </p:nvSpPr>
        <p:spPr bwMode="auto">
          <a:xfrm>
            <a:off x="5168900" y="3432175"/>
            <a:ext cx="4319588" cy="0"/>
          </a:xfrm>
          <a:prstGeom prst="line">
            <a:avLst/>
          </a:prstGeom>
          <a:noFill/>
          <a:ln w="31750">
            <a:solidFill>
              <a:srgbClr val="000000"/>
            </a:solidFill>
            <a:round/>
            <a:headEnd type="oval" w="med" len="med"/>
            <a:tailEnd type="oval" w="med" len="med"/>
          </a:ln>
          <a:effectLst/>
          <a:extLst/>
        </p:spPr>
        <p:txBody>
          <a:bodyPr/>
          <a:lstStyle/>
          <a:p>
            <a:pPr>
              <a:defRPr/>
            </a:pPr>
            <a:endParaRPr lang="en-US" kern="0">
              <a:solidFill>
                <a:sysClr val="windowText" lastClr="000000"/>
              </a:solidFill>
              <a:latin typeface="Arial" charset="0"/>
              <a:cs typeface="Angsana New" pitchFamily="18" charset="-34"/>
            </a:endParaRPr>
          </a:p>
        </p:txBody>
      </p:sp>
      <p:sp>
        <p:nvSpPr>
          <p:cNvPr id="12" name="Line 79"/>
          <p:cNvSpPr>
            <a:spLocks noChangeShapeType="1"/>
          </p:cNvSpPr>
          <p:nvPr/>
        </p:nvSpPr>
        <p:spPr bwMode="auto">
          <a:xfrm>
            <a:off x="5916614" y="4014788"/>
            <a:ext cx="2879725" cy="0"/>
          </a:xfrm>
          <a:prstGeom prst="line">
            <a:avLst/>
          </a:prstGeom>
          <a:noFill/>
          <a:ln w="31750">
            <a:solidFill>
              <a:srgbClr val="000000"/>
            </a:solidFill>
            <a:round/>
            <a:headEnd type="oval" w="med" len="med"/>
            <a:tailEnd type="oval" w="med" len="med"/>
          </a:ln>
          <a:effectLst/>
          <a:extLst/>
        </p:spPr>
        <p:txBody>
          <a:bodyPr/>
          <a:lstStyle/>
          <a:p>
            <a:pPr>
              <a:defRPr/>
            </a:pPr>
            <a:endParaRPr lang="en-US" kern="0">
              <a:solidFill>
                <a:sysClr val="windowText" lastClr="000000"/>
              </a:solidFill>
              <a:latin typeface="Arial" charset="0"/>
              <a:cs typeface="Angsana New" pitchFamily="18" charset="-34"/>
            </a:endParaRPr>
          </a:p>
        </p:txBody>
      </p:sp>
      <p:sp>
        <p:nvSpPr>
          <p:cNvPr id="13" name="Line 79"/>
          <p:cNvSpPr>
            <a:spLocks noChangeShapeType="1"/>
          </p:cNvSpPr>
          <p:nvPr/>
        </p:nvSpPr>
        <p:spPr bwMode="auto">
          <a:xfrm>
            <a:off x="3511550" y="2349500"/>
            <a:ext cx="1684338" cy="0"/>
          </a:xfrm>
          <a:prstGeom prst="line">
            <a:avLst/>
          </a:prstGeom>
          <a:noFill/>
          <a:ln w="31750">
            <a:solidFill>
              <a:srgbClr val="FF0000"/>
            </a:solidFill>
            <a:round/>
            <a:headEnd type="stealth" w="med" len="med"/>
            <a:tailEnd type="stealth" w="med" len="med"/>
          </a:ln>
          <a:effectLst/>
          <a:extLst/>
        </p:spPr>
        <p:txBody>
          <a:bodyPr/>
          <a:lstStyle/>
          <a:p>
            <a:pPr>
              <a:defRPr/>
            </a:pPr>
            <a:endParaRPr lang="en-US" kern="0">
              <a:solidFill>
                <a:sysClr val="windowText" lastClr="000000"/>
              </a:solidFill>
              <a:latin typeface="Arial" charset="0"/>
              <a:cs typeface="Angsana New" pitchFamily="18" charset="-34"/>
            </a:endParaRPr>
          </a:p>
        </p:txBody>
      </p:sp>
      <p:sp>
        <p:nvSpPr>
          <p:cNvPr id="14" name="Line 79"/>
          <p:cNvSpPr>
            <a:spLocks noChangeShapeType="1"/>
          </p:cNvSpPr>
          <p:nvPr/>
        </p:nvSpPr>
        <p:spPr bwMode="auto">
          <a:xfrm>
            <a:off x="5916614" y="2033588"/>
            <a:ext cx="2879725" cy="0"/>
          </a:xfrm>
          <a:prstGeom prst="line">
            <a:avLst/>
          </a:prstGeom>
          <a:noFill/>
          <a:ln w="31750">
            <a:solidFill>
              <a:srgbClr val="00B050"/>
            </a:solidFill>
            <a:round/>
            <a:headEnd type="stealth" w="med" len="med"/>
            <a:tailEnd type="stealth" w="med" len="med"/>
          </a:ln>
          <a:effectLst/>
          <a:extLst/>
        </p:spPr>
        <p:txBody>
          <a:bodyPr/>
          <a:lstStyle/>
          <a:p>
            <a:pPr>
              <a:defRPr/>
            </a:pPr>
            <a:endParaRPr lang="en-US" kern="0">
              <a:solidFill>
                <a:sysClr val="windowText" lastClr="000000"/>
              </a:solidFill>
              <a:latin typeface="Arial" charset="0"/>
              <a:cs typeface="Angsana New" pitchFamily="18" charset="-34"/>
            </a:endParaRPr>
          </a:p>
        </p:txBody>
      </p:sp>
      <p:sp>
        <p:nvSpPr>
          <p:cNvPr id="15" name="Line 79"/>
          <p:cNvSpPr>
            <a:spLocks noChangeShapeType="1"/>
          </p:cNvSpPr>
          <p:nvPr/>
        </p:nvSpPr>
        <p:spPr bwMode="auto">
          <a:xfrm flipV="1">
            <a:off x="9488488" y="2349501"/>
            <a:ext cx="703262" cy="3175"/>
          </a:xfrm>
          <a:prstGeom prst="line">
            <a:avLst/>
          </a:prstGeom>
          <a:noFill/>
          <a:ln w="31750">
            <a:solidFill>
              <a:srgbClr val="7030A0"/>
            </a:solidFill>
            <a:round/>
            <a:headEnd type="stealth" w="med" len="med"/>
            <a:tailEnd type="stealth" w="med" len="med"/>
          </a:ln>
          <a:effectLst/>
          <a:extLst/>
        </p:spPr>
        <p:txBody>
          <a:bodyPr/>
          <a:lstStyle/>
          <a:p>
            <a:pPr>
              <a:defRPr/>
            </a:pPr>
            <a:endParaRPr lang="en-US" kern="0">
              <a:solidFill>
                <a:sysClr val="windowText" lastClr="000000"/>
              </a:solidFill>
              <a:latin typeface="Arial" charset="0"/>
              <a:cs typeface="Angsana New" pitchFamily="18" charset="-34"/>
            </a:endParaRPr>
          </a:p>
        </p:txBody>
      </p:sp>
      <p:sp>
        <p:nvSpPr>
          <p:cNvPr id="16" name="Line 79"/>
          <p:cNvSpPr>
            <a:spLocks noChangeShapeType="1"/>
          </p:cNvSpPr>
          <p:nvPr/>
        </p:nvSpPr>
        <p:spPr bwMode="auto">
          <a:xfrm>
            <a:off x="5195888" y="2349500"/>
            <a:ext cx="4292600" cy="0"/>
          </a:xfrm>
          <a:prstGeom prst="line">
            <a:avLst/>
          </a:prstGeom>
          <a:noFill/>
          <a:ln w="31750">
            <a:solidFill>
              <a:srgbClr val="0033CC"/>
            </a:solidFill>
            <a:round/>
            <a:headEnd type="stealth" w="med" len="med"/>
            <a:tailEnd type="stealth" w="med" len="med"/>
          </a:ln>
          <a:effectLst/>
          <a:extLst/>
        </p:spPr>
        <p:txBody>
          <a:bodyPr/>
          <a:lstStyle/>
          <a:p>
            <a:pPr>
              <a:defRPr/>
            </a:pPr>
            <a:endParaRPr lang="en-US" kern="0">
              <a:solidFill>
                <a:sysClr val="windowText" lastClr="000000"/>
              </a:solidFill>
              <a:latin typeface="Arial" charset="0"/>
              <a:cs typeface="Angsana New" pitchFamily="18" charset="-34"/>
            </a:endParaRPr>
          </a:p>
        </p:txBody>
      </p:sp>
      <p:sp>
        <p:nvSpPr>
          <p:cNvPr id="17" name="Text Box 102"/>
          <p:cNvSpPr txBox="1">
            <a:spLocks noChangeArrowheads="1"/>
          </p:cNvSpPr>
          <p:nvPr/>
        </p:nvSpPr>
        <p:spPr bwMode="auto">
          <a:xfrm>
            <a:off x="4151313" y="1989138"/>
            <a:ext cx="360362" cy="336550"/>
          </a:xfrm>
          <a:prstGeom prst="rect">
            <a:avLst/>
          </a:prstGeom>
          <a:noFill/>
          <a:ln>
            <a:noFill/>
          </a:ln>
          <a:effectLst/>
          <a:extLst/>
        </p:spPr>
        <p:txBody>
          <a:bodyPr>
            <a:spAutoFit/>
          </a:bodyPr>
          <a:lstStyle/>
          <a:p>
            <a:pPr>
              <a:spcBef>
                <a:spcPct val="50000"/>
              </a:spcBef>
              <a:defRPr/>
            </a:pPr>
            <a:r>
              <a:rPr lang="en-US" sz="1600" kern="0" dirty="0">
                <a:solidFill>
                  <a:sysClr val="windowText" lastClr="000000"/>
                </a:solidFill>
                <a:latin typeface="Arial" charset="0"/>
                <a:cs typeface="Angsana New" pitchFamily="18" charset="-34"/>
              </a:rPr>
              <a:t>1</a:t>
            </a:r>
          </a:p>
        </p:txBody>
      </p:sp>
      <p:sp>
        <p:nvSpPr>
          <p:cNvPr id="18" name="Text Box 102"/>
          <p:cNvSpPr txBox="1">
            <a:spLocks noChangeArrowheads="1"/>
          </p:cNvSpPr>
          <p:nvPr/>
        </p:nvSpPr>
        <p:spPr bwMode="auto">
          <a:xfrm>
            <a:off x="7175501" y="2033588"/>
            <a:ext cx="360363" cy="336550"/>
          </a:xfrm>
          <a:prstGeom prst="rect">
            <a:avLst/>
          </a:prstGeom>
          <a:noFill/>
          <a:ln>
            <a:noFill/>
          </a:ln>
          <a:effectLst/>
          <a:extLst/>
        </p:spPr>
        <p:txBody>
          <a:bodyPr>
            <a:spAutoFit/>
          </a:bodyPr>
          <a:lstStyle/>
          <a:p>
            <a:pPr>
              <a:spcBef>
                <a:spcPct val="50000"/>
              </a:spcBef>
              <a:defRPr/>
            </a:pPr>
            <a:r>
              <a:rPr lang="en-US" sz="1600" kern="0" dirty="0">
                <a:solidFill>
                  <a:sysClr val="windowText" lastClr="000000"/>
                </a:solidFill>
                <a:latin typeface="Arial" charset="0"/>
                <a:cs typeface="Angsana New" pitchFamily="18" charset="-34"/>
              </a:rPr>
              <a:t>2</a:t>
            </a:r>
          </a:p>
        </p:txBody>
      </p:sp>
      <p:sp>
        <p:nvSpPr>
          <p:cNvPr id="19" name="Text Box 102"/>
          <p:cNvSpPr txBox="1">
            <a:spLocks noChangeArrowheads="1"/>
          </p:cNvSpPr>
          <p:nvPr/>
        </p:nvSpPr>
        <p:spPr bwMode="auto">
          <a:xfrm>
            <a:off x="7175501" y="1584325"/>
            <a:ext cx="360363" cy="336550"/>
          </a:xfrm>
          <a:prstGeom prst="rect">
            <a:avLst/>
          </a:prstGeom>
          <a:noFill/>
          <a:ln>
            <a:noFill/>
          </a:ln>
          <a:effectLst/>
          <a:extLst/>
        </p:spPr>
        <p:txBody>
          <a:bodyPr>
            <a:spAutoFit/>
          </a:bodyPr>
          <a:lstStyle/>
          <a:p>
            <a:pPr>
              <a:spcBef>
                <a:spcPct val="50000"/>
              </a:spcBef>
              <a:defRPr/>
            </a:pPr>
            <a:r>
              <a:rPr lang="en-US" sz="1600" kern="0" dirty="0">
                <a:solidFill>
                  <a:sysClr val="windowText" lastClr="000000"/>
                </a:solidFill>
                <a:latin typeface="Arial" charset="0"/>
                <a:cs typeface="Angsana New" pitchFamily="18" charset="-34"/>
              </a:rPr>
              <a:t>3</a:t>
            </a:r>
          </a:p>
        </p:txBody>
      </p:sp>
      <p:sp>
        <p:nvSpPr>
          <p:cNvPr id="20" name="Text Box 102"/>
          <p:cNvSpPr txBox="1">
            <a:spLocks noChangeArrowheads="1"/>
          </p:cNvSpPr>
          <p:nvPr/>
        </p:nvSpPr>
        <p:spPr bwMode="auto">
          <a:xfrm>
            <a:off x="9652001" y="2012950"/>
            <a:ext cx="360363" cy="336550"/>
          </a:xfrm>
          <a:prstGeom prst="rect">
            <a:avLst/>
          </a:prstGeom>
          <a:noFill/>
          <a:ln>
            <a:noFill/>
          </a:ln>
          <a:effectLst/>
          <a:extLst/>
        </p:spPr>
        <p:txBody>
          <a:bodyPr>
            <a:spAutoFit/>
          </a:bodyPr>
          <a:lstStyle/>
          <a:p>
            <a:pPr>
              <a:spcBef>
                <a:spcPct val="50000"/>
              </a:spcBef>
              <a:defRPr/>
            </a:pPr>
            <a:r>
              <a:rPr lang="en-US" sz="1600" kern="0" dirty="0">
                <a:solidFill>
                  <a:sysClr val="windowText" lastClr="000000"/>
                </a:solidFill>
                <a:latin typeface="Arial" charset="0"/>
                <a:cs typeface="Angsana New" pitchFamily="18" charset="-34"/>
              </a:rPr>
              <a:t>4</a:t>
            </a:r>
          </a:p>
        </p:txBody>
      </p:sp>
    </p:spTree>
    <p:extLst>
      <p:ext uri="{BB962C8B-B14F-4D97-AF65-F5344CB8AC3E}">
        <p14:creationId xmlns:p14="http://schemas.microsoft.com/office/powerpoint/2010/main" val="314677316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1730376" y="684213"/>
            <a:ext cx="8613775" cy="567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just">
              <a:lnSpc>
                <a:spcPct val="90000"/>
              </a:lnSpc>
              <a:spcBef>
                <a:spcPct val="20000"/>
              </a:spcBef>
            </a:pPr>
            <a:r>
              <a:rPr lang="en-US" altLang="en-US" sz="1800">
                <a:solidFill>
                  <a:srgbClr val="FF3300"/>
                </a:solidFill>
                <a:latin typeface="Trebuchet MS" panose="020B0603020202020204" pitchFamily="34" charset="0"/>
                <a:ea typeface="Arial Unicode MS" pitchFamily="34" charset="-128"/>
              </a:rPr>
              <a:t>					</a:t>
            </a:r>
          </a:p>
          <a:p>
            <a:pPr algn="just">
              <a:lnSpc>
                <a:spcPct val="90000"/>
              </a:lnSpc>
              <a:spcBef>
                <a:spcPct val="20000"/>
              </a:spcBef>
            </a:pPr>
            <a:r>
              <a:rPr lang="en-US" altLang="en-US" sz="1800">
                <a:solidFill>
                  <a:srgbClr val="FF3300"/>
                </a:solidFill>
                <a:latin typeface="Trebuchet MS" panose="020B0603020202020204" pitchFamily="34" charset="0"/>
                <a:ea typeface="Arial Unicode MS" pitchFamily="34" charset="-128"/>
              </a:rPr>
              <a:t>					</a:t>
            </a:r>
            <a:r>
              <a:rPr lang="en-US" altLang="en-US" sz="1800">
                <a:solidFill>
                  <a:srgbClr val="0000FF"/>
                </a:solidFill>
                <a:latin typeface="Trebuchet MS" panose="020B0603020202020204" pitchFamily="34" charset="0"/>
                <a:ea typeface="Arial Unicode MS" pitchFamily="34" charset="-128"/>
              </a:rPr>
              <a:t>Tujuan dari mixing agar seluruh permukaan 					aggregat terselimuti sempurna dengan pasta 				semen.</a:t>
            </a:r>
          </a:p>
          <a:p>
            <a:pPr algn="just">
              <a:lnSpc>
                <a:spcPct val="80000"/>
              </a:lnSpc>
              <a:spcBef>
                <a:spcPct val="20000"/>
              </a:spcBef>
            </a:pPr>
            <a:endParaRPr lang="en-US" altLang="en-US" sz="1800">
              <a:solidFill>
                <a:srgbClr val="0000FF"/>
              </a:solidFill>
              <a:latin typeface="Trebuchet MS" panose="020B0603020202020204" pitchFamily="34" charset="0"/>
              <a:ea typeface="Arial Unicode MS" pitchFamily="34" charset="-128"/>
            </a:endParaRPr>
          </a:p>
          <a:p>
            <a:pPr algn="just">
              <a:lnSpc>
                <a:spcPct val="80000"/>
              </a:lnSpc>
              <a:spcBef>
                <a:spcPct val="20000"/>
              </a:spcBef>
            </a:pPr>
            <a:r>
              <a:rPr lang="en-US" altLang="en-US" sz="1800">
                <a:solidFill>
                  <a:srgbClr val="FF3300"/>
                </a:solidFill>
                <a:latin typeface="Trebuchet MS" panose="020B0603020202020204" pitchFamily="34" charset="0"/>
                <a:ea typeface="Arial Unicode MS" pitchFamily="34" charset="-128"/>
              </a:rPr>
              <a:t>	</a:t>
            </a:r>
          </a:p>
          <a:p>
            <a:pPr algn="just">
              <a:lnSpc>
                <a:spcPct val="80000"/>
              </a:lnSpc>
              <a:spcBef>
                <a:spcPct val="20000"/>
              </a:spcBef>
            </a:pPr>
            <a:endParaRPr lang="en-US" altLang="en-US" sz="1800">
              <a:solidFill>
                <a:srgbClr val="FF3300"/>
              </a:solidFill>
              <a:latin typeface="Trebuchet MS" panose="020B0603020202020204" pitchFamily="34" charset="0"/>
              <a:ea typeface="Arial Unicode MS" pitchFamily="34" charset="-128"/>
            </a:endParaRPr>
          </a:p>
          <a:p>
            <a:pPr algn="just">
              <a:lnSpc>
                <a:spcPct val="80000"/>
              </a:lnSpc>
              <a:spcBef>
                <a:spcPct val="20000"/>
              </a:spcBef>
            </a:pPr>
            <a:r>
              <a:rPr lang="en-US" altLang="en-US" sz="1800">
                <a:solidFill>
                  <a:srgbClr val="FF3300"/>
                </a:solidFill>
                <a:latin typeface="Trebuchet MS" panose="020B0603020202020204" pitchFamily="34" charset="0"/>
                <a:ea typeface="Arial Unicode MS" pitchFamily="34" charset="-128"/>
              </a:rPr>
              <a:t>	</a:t>
            </a:r>
            <a:r>
              <a:rPr lang="en-US" altLang="en-US" sz="1800">
                <a:latin typeface="Trebuchet MS" panose="020B0603020202020204" pitchFamily="34" charset="0"/>
                <a:ea typeface="Arial Unicode MS" pitchFamily="34" charset="-128"/>
              </a:rPr>
              <a:t>Jenis-jenis mixer yang dipakai readymix concrete :</a:t>
            </a:r>
          </a:p>
          <a:p>
            <a:pPr lvl="1" algn="just">
              <a:lnSpc>
                <a:spcPct val="90000"/>
              </a:lnSpc>
              <a:spcBef>
                <a:spcPct val="20000"/>
              </a:spcBef>
              <a:buFontTx/>
              <a:buChar char="–"/>
            </a:pPr>
            <a:r>
              <a:rPr lang="en-US" altLang="en-US" sz="1800" u="sng">
                <a:solidFill>
                  <a:srgbClr val="0000FF"/>
                </a:solidFill>
                <a:latin typeface="Trebuchet MS" panose="020B0603020202020204" pitchFamily="34" charset="0"/>
                <a:ea typeface="Arial Unicode MS" pitchFamily="34" charset="-128"/>
              </a:rPr>
              <a:t>Central Mixed Concrete</a:t>
            </a:r>
            <a:r>
              <a:rPr lang="en-US" altLang="en-US" sz="1800">
                <a:solidFill>
                  <a:srgbClr val="0000FF"/>
                </a:solidFill>
                <a:latin typeface="Trebuchet MS" panose="020B0603020202020204" pitchFamily="34" charset="0"/>
                <a:ea typeface="Arial Unicode MS" pitchFamily="34" charset="-128"/>
              </a:rPr>
              <a:t>,</a:t>
            </a:r>
            <a:r>
              <a:rPr lang="en-US" altLang="en-US" sz="1800">
                <a:latin typeface="Trebuchet MS" panose="020B0603020202020204" pitchFamily="34" charset="0"/>
                <a:ea typeface="Arial Unicode MS" pitchFamily="34" charset="-128"/>
              </a:rPr>
              <a:t> proses mixing yg seluruhnya dilakukan pada stationary mixer dan diangkut ke lokasi pengecoran dgn menggunakan </a:t>
            </a:r>
            <a:r>
              <a:rPr lang="en-US" altLang="en-US" sz="1800" i="1">
                <a:latin typeface="Trebuchet MS" panose="020B0603020202020204" pitchFamily="34" charset="0"/>
                <a:ea typeface="Arial Unicode MS" pitchFamily="34" charset="-128"/>
              </a:rPr>
              <a:t>truck agitator / truck mixer</a:t>
            </a:r>
            <a:r>
              <a:rPr lang="en-US" altLang="en-US" sz="1800">
                <a:latin typeface="Trebuchet MS" panose="020B0603020202020204" pitchFamily="34" charset="0"/>
                <a:ea typeface="Arial Unicode MS" pitchFamily="34" charset="-128"/>
              </a:rPr>
              <a:t>. Truck agitator selama perjalanan berputar perlahan 1 s/d 2 putaran/menit dan 10 s/d 15 putaran/menit di proyek. </a:t>
            </a:r>
          </a:p>
          <a:p>
            <a:pPr lvl="1" algn="just">
              <a:lnSpc>
                <a:spcPct val="90000"/>
              </a:lnSpc>
              <a:spcBef>
                <a:spcPct val="20000"/>
              </a:spcBef>
              <a:buFontTx/>
              <a:buChar char="–"/>
            </a:pPr>
            <a:r>
              <a:rPr lang="en-US" altLang="en-US" sz="1800" u="sng">
                <a:solidFill>
                  <a:srgbClr val="0000FF"/>
                </a:solidFill>
                <a:latin typeface="Trebuchet MS" panose="020B0603020202020204" pitchFamily="34" charset="0"/>
                <a:ea typeface="Arial Unicode MS" pitchFamily="34" charset="-128"/>
              </a:rPr>
              <a:t>Truck Mixed Concrete</a:t>
            </a:r>
            <a:r>
              <a:rPr lang="en-US" altLang="en-US" sz="1800">
                <a:latin typeface="Trebuchet MS" panose="020B0603020202020204" pitchFamily="34" charset="0"/>
                <a:ea typeface="Arial Unicode MS" pitchFamily="34" charset="-128"/>
              </a:rPr>
              <a:t>, proses dimana beton sepenuhnya dicampur dalam </a:t>
            </a:r>
            <a:r>
              <a:rPr lang="en-US" altLang="en-US" sz="1800" i="1">
                <a:latin typeface="Trebuchet MS" panose="020B0603020202020204" pitchFamily="34" charset="0"/>
                <a:ea typeface="Arial Unicode MS" pitchFamily="34" charset="-128"/>
              </a:rPr>
              <a:t>truck mixer</a:t>
            </a:r>
            <a:r>
              <a:rPr lang="en-US" altLang="en-US" sz="1800">
                <a:latin typeface="Trebuchet MS" panose="020B0603020202020204" pitchFamily="34" charset="0"/>
                <a:ea typeface="Arial Unicode MS" pitchFamily="34" charset="-128"/>
              </a:rPr>
              <a:t> dgn kecepatan 14 s/d 18 putaran per menit atau sebanyak 70 s/d 100 putaran agar </a:t>
            </a:r>
            <a:r>
              <a:rPr lang="en-US" altLang="en-US" sz="1800" i="1">
                <a:latin typeface="Trebuchet MS" panose="020B0603020202020204" pitchFamily="34" charset="0"/>
                <a:ea typeface="Arial Unicode MS" pitchFamily="34" charset="-128"/>
              </a:rPr>
              <a:t>uniformity </a:t>
            </a:r>
            <a:r>
              <a:rPr lang="en-US" altLang="en-US" sz="1800">
                <a:latin typeface="Trebuchet MS" panose="020B0603020202020204" pitchFamily="34" charset="0"/>
                <a:ea typeface="Arial Unicode MS" pitchFamily="34" charset="-128"/>
              </a:rPr>
              <a:t>beton tercapai. ASTM C94 membatasi banyaknya perputaran tidak boleh melebihi 300 putaran, karena akan mengakibatkan :</a:t>
            </a:r>
          </a:p>
          <a:p>
            <a:pPr lvl="2" algn="just">
              <a:lnSpc>
                <a:spcPct val="90000"/>
              </a:lnSpc>
              <a:spcBef>
                <a:spcPct val="20000"/>
              </a:spcBef>
            </a:pPr>
            <a:r>
              <a:rPr lang="en-US" altLang="en-US" sz="1400">
                <a:solidFill>
                  <a:srgbClr val="FF3300"/>
                </a:solidFill>
                <a:latin typeface="Trebuchet MS" panose="020B0603020202020204" pitchFamily="34" charset="0"/>
                <a:ea typeface="Arial Unicode MS" pitchFamily="34" charset="-128"/>
              </a:rPr>
              <a:t>	</a:t>
            </a:r>
          </a:p>
        </p:txBody>
      </p:sp>
      <p:grpSp>
        <p:nvGrpSpPr>
          <p:cNvPr id="49155" name="Group 3"/>
          <p:cNvGrpSpPr>
            <a:grpSpLocks/>
          </p:cNvGrpSpPr>
          <p:nvPr/>
        </p:nvGrpSpPr>
        <p:grpSpPr bwMode="auto">
          <a:xfrm>
            <a:off x="2135189" y="1089026"/>
            <a:ext cx="2808287" cy="1439863"/>
            <a:chOff x="2924" y="870"/>
            <a:chExt cx="1406" cy="1055"/>
          </a:xfrm>
        </p:grpSpPr>
        <p:pic>
          <p:nvPicPr>
            <p:cNvPr id="49157" name="Picture 4" descr="P101022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24" y="870"/>
              <a:ext cx="1406" cy="1055"/>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49158" name="Text Box 5"/>
            <p:cNvSpPr txBox="1">
              <a:spLocks noChangeArrowheads="1"/>
            </p:cNvSpPr>
            <p:nvPr/>
          </p:nvSpPr>
          <p:spPr bwMode="auto">
            <a:xfrm>
              <a:off x="3939" y="903"/>
              <a:ext cx="92"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type="none" w="sm" len="sm"/>
                  <a:tailEnd type="none" w="sm" len="sm"/>
                </a14:hiddenLine>
              </a:ext>
            </a:extLst>
          </p:spPr>
          <p:txBody>
            <a:bodyPr wrap="none">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lnSpc>
                  <a:spcPct val="70000"/>
                </a:lnSpc>
                <a:spcBef>
                  <a:spcPct val="20000"/>
                </a:spcBef>
              </a:pPr>
              <a:endParaRPr lang="en-US" altLang="en-US" sz="1000" b="1">
                <a:solidFill>
                  <a:schemeClr val="bg2"/>
                </a:solidFill>
                <a:ea typeface="Arial Unicode MS" pitchFamily="34" charset="-128"/>
              </a:endParaRPr>
            </a:p>
          </p:txBody>
        </p:sp>
      </p:grpSp>
      <p:sp>
        <p:nvSpPr>
          <p:cNvPr id="49156" name="Rectangle 5"/>
          <p:cNvSpPr txBox="1">
            <a:spLocks noChangeArrowheads="1"/>
          </p:cNvSpPr>
          <p:nvPr/>
        </p:nvSpPr>
        <p:spPr bwMode="auto">
          <a:xfrm>
            <a:off x="4116389" y="53976"/>
            <a:ext cx="652462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25488" indent="-725488"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a:r>
              <a:rPr lang="en-US" altLang="en-US">
                <a:solidFill>
                  <a:schemeClr val="tx2"/>
                </a:solidFill>
                <a:latin typeface="Century Gothic" panose="020B0502020202020204" pitchFamily="34" charset="0"/>
                <a:ea typeface="Arial Unicode MS" pitchFamily="34" charset="-128"/>
              </a:rPr>
              <a:t>Pencampuran (Mixing)</a:t>
            </a:r>
            <a:endParaRPr lang="en-US" altLang="en-US">
              <a:solidFill>
                <a:srgbClr val="FF0000"/>
              </a:solidFill>
              <a:latin typeface="Century Gothic" panose="020B0502020202020204" pitchFamily="34" charset="0"/>
              <a:ea typeface="Arial Unicode MS" pitchFamily="34" charset="-128"/>
            </a:endParaRPr>
          </a:p>
        </p:txBody>
      </p:sp>
    </p:spTree>
    <p:extLst>
      <p:ext uri="{BB962C8B-B14F-4D97-AF65-F5344CB8AC3E}">
        <p14:creationId xmlns:p14="http://schemas.microsoft.com/office/powerpoint/2010/main" val="106183877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ChangeArrowheads="1"/>
          </p:cNvSpPr>
          <p:nvPr/>
        </p:nvSpPr>
        <p:spPr bwMode="auto">
          <a:xfrm>
            <a:off x="1774826" y="998538"/>
            <a:ext cx="8569325"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lvl="2" algn="just">
              <a:lnSpc>
                <a:spcPct val="90000"/>
              </a:lnSpc>
              <a:spcBef>
                <a:spcPct val="20000"/>
              </a:spcBef>
              <a:buFontTx/>
              <a:buChar char="•"/>
            </a:pPr>
            <a:r>
              <a:rPr lang="en-US" altLang="en-US" sz="1800">
                <a:latin typeface="Trebuchet MS" panose="020B0603020202020204" pitchFamily="34" charset="0"/>
                <a:ea typeface="Arial Unicode MS" pitchFamily="34" charset="-128"/>
              </a:rPr>
              <a:t>Terpecahnya aggregat kasar</a:t>
            </a:r>
          </a:p>
          <a:p>
            <a:pPr lvl="2" algn="just">
              <a:lnSpc>
                <a:spcPct val="90000"/>
              </a:lnSpc>
              <a:spcBef>
                <a:spcPct val="20000"/>
              </a:spcBef>
              <a:buFontTx/>
              <a:buChar char="•"/>
            </a:pPr>
            <a:r>
              <a:rPr lang="en-US" altLang="en-US" sz="1800">
                <a:latin typeface="Trebuchet MS" panose="020B0603020202020204" pitchFamily="34" charset="0"/>
                <a:ea typeface="Arial Unicode MS" pitchFamily="34" charset="-128"/>
              </a:rPr>
              <a:t>Adukan beton kehilangan </a:t>
            </a:r>
            <a:r>
              <a:rPr lang="en-US" altLang="en-US" sz="1800" i="1">
                <a:latin typeface="Trebuchet MS" panose="020B0603020202020204" pitchFamily="34" charset="0"/>
                <a:ea typeface="Arial Unicode MS" pitchFamily="34" charset="-128"/>
              </a:rPr>
              <a:t>workability</a:t>
            </a:r>
          </a:p>
          <a:p>
            <a:pPr lvl="2" algn="just">
              <a:lnSpc>
                <a:spcPct val="80000"/>
              </a:lnSpc>
              <a:spcBef>
                <a:spcPct val="20000"/>
              </a:spcBef>
              <a:buFontTx/>
              <a:buChar char="•"/>
            </a:pPr>
            <a:r>
              <a:rPr lang="en-US" altLang="en-US" sz="1800">
                <a:latin typeface="Trebuchet MS" panose="020B0603020202020204" pitchFamily="34" charset="0"/>
                <a:ea typeface="Arial Unicode MS" pitchFamily="34" charset="-128"/>
              </a:rPr>
              <a:t>Kerusakan pada pisau mixer</a:t>
            </a:r>
            <a:endParaRPr lang="en-US" altLang="en-US" sz="1600" u="sng">
              <a:solidFill>
                <a:srgbClr val="0000FF"/>
              </a:solidFill>
              <a:latin typeface="Trebuchet MS" panose="020B0603020202020204" pitchFamily="34" charset="0"/>
              <a:ea typeface="Arial Unicode MS" pitchFamily="34" charset="-128"/>
            </a:endParaRPr>
          </a:p>
          <a:p>
            <a:pPr lvl="1" algn="just">
              <a:spcBef>
                <a:spcPct val="20000"/>
              </a:spcBef>
              <a:buFontTx/>
              <a:buChar char="–"/>
            </a:pPr>
            <a:endParaRPr lang="en-US" altLang="en-US" sz="1800" u="sng">
              <a:solidFill>
                <a:srgbClr val="0000FF"/>
              </a:solidFill>
              <a:latin typeface="Trebuchet MS" panose="020B0603020202020204" pitchFamily="34" charset="0"/>
              <a:ea typeface="Arial Unicode MS" pitchFamily="34" charset="-128"/>
            </a:endParaRPr>
          </a:p>
          <a:p>
            <a:pPr lvl="1" algn="just">
              <a:spcBef>
                <a:spcPct val="20000"/>
              </a:spcBef>
              <a:buFontTx/>
              <a:buChar char="–"/>
            </a:pPr>
            <a:r>
              <a:rPr lang="en-US" altLang="en-US" sz="1800" u="sng">
                <a:solidFill>
                  <a:srgbClr val="0000FF"/>
                </a:solidFill>
                <a:latin typeface="Trebuchet MS" panose="020B0603020202020204" pitchFamily="34" charset="0"/>
                <a:ea typeface="Arial Unicode MS" pitchFamily="34" charset="-128"/>
              </a:rPr>
              <a:t>Shrink Mixed Concrete</a:t>
            </a:r>
            <a:r>
              <a:rPr lang="en-US" altLang="en-US" sz="1800">
                <a:latin typeface="Trebuchet MS" panose="020B0603020202020204" pitchFamily="34" charset="0"/>
                <a:ea typeface="Arial Unicode MS" pitchFamily="34" charset="-128"/>
              </a:rPr>
              <a:t>, proses mixing yg sebagian dilakukan pada stationary mixer dan kemudian disempurkan dgn </a:t>
            </a:r>
            <a:r>
              <a:rPr lang="en-US" altLang="en-US" sz="1800" i="1">
                <a:latin typeface="Trebuchet MS" panose="020B0603020202020204" pitchFamily="34" charset="0"/>
                <a:ea typeface="Arial Unicode MS" pitchFamily="34" charset="-128"/>
              </a:rPr>
              <a:t>truck agitator / truck mixer</a:t>
            </a:r>
            <a:r>
              <a:rPr lang="en-US" altLang="en-US" sz="1800">
                <a:latin typeface="Trebuchet MS" panose="020B0603020202020204" pitchFamily="34" charset="0"/>
                <a:ea typeface="Arial Unicode MS" pitchFamily="34" charset="-128"/>
              </a:rPr>
              <a:t>. Truck agitator selama perjalanan berputar perlahan 1 s/d 2 putaran/menit dan 10 s/d 15 putaran/menit di proyek. </a:t>
            </a:r>
          </a:p>
          <a:p>
            <a:pPr lvl="1" algn="just">
              <a:lnSpc>
                <a:spcPct val="80000"/>
              </a:lnSpc>
              <a:spcBef>
                <a:spcPct val="20000"/>
              </a:spcBef>
            </a:pPr>
            <a:endParaRPr lang="en-US" altLang="en-US" sz="1800">
              <a:latin typeface="Trebuchet MS" panose="020B0603020202020204" pitchFamily="34" charset="0"/>
              <a:ea typeface="Arial Unicode MS" pitchFamily="34" charset="-128"/>
            </a:endParaRPr>
          </a:p>
        </p:txBody>
      </p:sp>
      <p:sp>
        <p:nvSpPr>
          <p:cNvPr id="50179" name="Rectangle 3"/>
          <p:cNvSpPr>
            <a:spLocks noChangeArrowheads="1"/>
          </p:cNvSpPr>
          <p:nvPr/>
        </p:nvSpPr>
        <p:spPr bwMode="auto">
          <a:xfrm>
            <a:off x="1701800" y="3646488"/>
            <a:ext cx="8642350" cy="338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just">
              <a:spcBef>
                <a:spcPct val="20000"/>
              </a:spcBef>
            </a:pPr>
            <a:r>
              <a:rPr lang="en-US" altLang="en-US" sz="1800">
                <a:latin typeface="Trebuchet MS" panose="020B0603020202020204" pitchFamily="34" charset="0"/>
                <a:ea typeface="Arial Unicode MS" pitchFamily="34" charset="-128"/>
              </a:rPr>
              <a:t> 	</a:t>
            </a:r>
            <a:r>
              <a:rPr lang="en-US" altLang="en-US" sz="1800">
                <a:solidFill>
                  <a:srgbClr val="000000"/>
                </a:solidFill>
                <a:latin typeface="Trebuchet MS" panose="020B0603020202020204" pitchFamily="34" charset="0"/>
                <a:ea typeface="Arial Unicode MS" pitchFamily="34" charset="-128"/>
              </a:rPr>
              <a:t>Faktor-faktor yg berpengaruh untuk mendapatkan campuran beton yg baik, antara lain :</a:t>
            </a:r>
          </a:p>
          <a:p>
            <a:pPr lvl="2" algn="just">
              <a:spcBef>
                <a:spcPct val="20000"/>
              </a:spcBef>
              <a:buFontTx/>
              <a:buChar char="•"/>
            </a:pPr>
            <a:r>
              <a:rPr lang="en-US" altLang="en-US" sz="1800">
                <a:solidFill>
                  <a:srgbClr val="0000FF"/>
                </a:solidFill>
                <a:latin typeface="Trebuchet MS" panose="020B0603020202020204" pitchFamily="34" charset="0"/>
                <a:ea typeface="Arial Unicode MS" pitchFamily="34" charset="-128"/>
              </a:rPr>
              <a:t>Prosedur pengisian material (sequence loading)</a:t>
            </a:r>
          </a:p>
          <a:p>
            <a:pPr lvl="2" algn="just">
              <a:spcBef>
                <a:spcPct val="20000"/>
              </a:spcBef>
              <a:buFontTx/>
              <a:buChar char="•"/>
            </a:pPr>
            <a:r>
              <a:rPr lang="en-US" altLang="en-US" sz="1800">
                <a:solidFill>
                  <a:srgbClr val="0000FF"/>
                </a:solidFill>
                <a:latin typeface="Trebuchet MS" panose="020B0603020202020204" pitchFamily="34" charset="0"/>
                <a:ea typeface="Arial Unicode MS" pitchFamily="34" charset="-128"/>
              </a:rPr>
              <a:t>Ukuran batch</a:t>
            </a:r>
          </a:p>
          <a:p>
            <a:pPr lvl="2" algn="just">
              <a:spcBef>
                <a:spcPct val="20000"/>
              </a:spcBef>
              <a:buFontTx/>
              <a:buChar char="•"/>
            </a:pPr>
            <a:r>
              <a:rPr lang="en-US" altLang="en-US" sz="1800">
                <a:solidFill>
                  <a:srgbClr val="0000FF"/>
                </a:solidFill>
                <a:latin typeface="Trebuchet MS" panose="020B0603020202020204" pitchFamily="34" charset="0"/>
                <a:ea typeface="Arial Unicode MS" pitchFamily="34" charset="-128"/>
              </a:rPr>
              <a:t>Metode penambahan air</a:t>
            </a:r>
          </a:p>
          <a:p>
            <a:pPr lvl="2" algn="just">
              <a:spcBef>
                <a:spcPct val="20000"/>
              </a:spcBef>
              <a:buFontTx/>
              <a:buChar char="•"/>
            </a:pPr>
            <a:r>
              <a:rPr lang="en-US" altLang="en-US" sz="1800">
                <a:solidFill>
                  <a:srgbClr val="0000FF"/>
                </a:solidFill>
                <a:latin typeface="Trebuchet MS" panose="020B0603020202020204" pitchFamily="34" charset="0"/>
                <a:ea typeface="Arial Unicode MS" pitchFamily="34" charset="-128"/>
              </a:rPr>
              <a:t>Kecepatan putaran mixer</a:t>
            </a:r>
          </a:p>
          <a:p>
            <a:pPr lvl="2" algn="just">
              <a:spcBef>
                <a:spcPct val="20000"/>
              </a:spcBef>
              <a:buFontTx/>
              <a:buChar char="•"/>
            </a:pPr>
            <a:r>
              <a:rPr lang="en-US" altLang="en-US" sz="1800">
                <a:solidFill>
                  <a:srgbClr val="0000FF"/>
                </a:solidFill>
                <a:latin typeface="Trebuchet MS" panose="020B0603020202020204" pitchFamily="34" charset="0"/>
                <a:ea typeface="Arial Unicode MS" pitchFamily="34" charset="-128"/>
              </a:rPr>
              <a:t>Jumlah putaran mixer	</a:t>
            </a:r>
          </a:p>
        </p:txBody>
      </p:sp>
    </p:spTree>
    <p:extLst>
      <p:ext uri="{BB962C8B-B14F-4D97-AF65-F5344CB8AC3E}">
        <p14:creationId xmlns:p14="http://schemas.microsoft.com/office/powerpoint/2010/main" val="418897672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descr="SILO CEMENT"/>
          <p:cNvPicPr>
            <a:picLocks noChangeAspect="1" noChangeArrowheads="1"/>
          </p:cNvPicPr>
          <p:nvPr/>
        </p:nvPicPr>
        <p:blipFill>
          <a:blip r:embed="rId3">
            <a:lum bright="-14000"/>
            <a:extLst>
              <a:ext uri="{28A0092B-C50C-407E-A947-70E740481C1C}">
                <a14:useLocalDpi xmlns:a14="http://schemas.microsoft.com/office/drawing/2010/main" val="0"/>
              </a:ext>
            </a:extLst>
          </a:blip>
          <a:srcRect/>
          <a:stretch>
            <a:fillRect/>
          </a:stretch>
        </p:blipFill>
        <p:spPr bwMode="auto">
          <a:xfrm>
            <a:off x="1524000" y="1011239"/>
            <a:ext cx="9144000" cy="4999037"/>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pic>
      <p:grpSp>
        <p:nvGrpSpPr>
          <p:cNvPr id="51203" name="Group 3"/>
          <p:cNvGrpSpPr>
            <a:grpSpLocks/>
          </p:cNvGrpSpPr>
          <p:nvPr/>
        </p:nvGrpSpPr>
        <p:grpSpPr bwMode="auto">
          <a:xfrm>
            <a:off x="1919289" y="1211264"/>
            <a:ext cx="8353425" cy="4702175"/>
            <a:chOff x="249" y="618"/>
            <a:chExt cx="5262" cy="3368"/>
          </a:xfrm>
        </p:grpSpPr>
        <p:sp>
          <p:nvSpPr>
            <p:cNvPr id="51205" name="Rectangle 4"/>
            <p:cNvSpPr>
              <a:spLocks noChangeArrowheads="1"/>
            </p:cNvSpPr>
            <p:nvPr/>
          </p:nvSpPr>
          <p:spPr bwMode="auto">
            <a:xfrm>
              <a:off x="295" y="618"/>
              <a:ext cx="435" cy="144"/>
            </a:xfrm>
            <a:prstGeom prst="rect">
              <a:avLst/>
            </a:prstGeom>
            <a:solidFill>
              <a:srgbClr val="FFFFFF"/>
            </a:solidFill>
            <a:ln w="9525">
              <a:solidFill>
                <a:srgbClr val="000000"/>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eaLnBrk="1" hangingPunct="1"/>
              <a:r>
                <a:rPr lang="en-US" altLang="en-US" sz="1200" b="1">
                  <a:ea typeface="Arial Unicode MS" pitchFamily="34" charset="-128"/>
                </a:rPr>
                <a:t>Cement</a:t>
              </a:r>
            </a:p>
          </p:txBody>
        </p:sp>
        <p:sp>
          <p:nvSpPr>
            <p:cNvPr id="51206" name="Rectangle 5"/>
            <p:cNvSpPr>
              <a:spLocks noChangeArrowheads="1"/>
            </p:cNvSpPr>
            <p:nvPr/>
          </p:nvSpPr>
          <p:spPr bwMode="auto">
            <a:xfrm>
              <a:off x="295" y="858"/>
              <a:ext cx="435" cy="144"/>
            </a:xfrm>
            <a:prstGeom prst="rect">
              <a:avLst/>
            </a:prstGeom>
            <a:solidFill>
              <a:srgbClr val="FFFFFF"/>
            </a:solidFill>
            <a:ln w="9525">
              <a:solidFill>
                <a:srgbClr val="000000"/>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51207" name="Text Box 6"/>
            <p:cNvSpPr txBox="1">
              <a:spLocks noChangeArrowheads="1"/>
            </p:cNvSpPr>
            <p:nvPr/>
          </p:nvSpPr>
          <p:spPr bwMode="auto">
            <a:xfrm>
              <a:off x="249" y="841"/>
              <a:ext cx="544" cy="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200" b="1">
                  <a:latin typeface="Times New Roman" panose="02020603050405020304" pitchFamily="18" charset="0"/>
                  <a:ea typeface="Arial Unicode MS" pitchFamily="34" charset="-128"/>
                </a:rPr>
                <a:t>Fly Ash</a:t>
              </a:r>
            </a:p>
          </p:txBody>
        </p:sp>
        <p:sp>
          <p:nvSpPr>
            <p:cNvPr id="51208" name="Line 7"/>
            <p:cNvSpPr>
              <a:spLocks noChangeShapeType="1"/>
            </p:cNvSpPr>
            <p:nvPr/>
          </p:nvSpPr>
          <p:spPr bwMode="auto">
            <a:xfrm>
              <a:off x="730" y="714"/>
              <a:ext cx="1793"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209" name="Line 8"/>
            <p:cNvSpPr>
              <a:spLocks noChangeShapeType="1"/>
            </p:cNvSpPr>
            <p:nvPr/>
          </p:nvSpPr>
          <p:spPr bwMode="auto">
            <a:xfrm>
              <a:off x="730" y="954"/>
              <a:ext cx="1793"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210" name="Rectangle 9"/>
            <p:cNvSpPr>
              <a:spLocks noChangeArrowheads="1"/>
            </p:cNvSpPr>
            <p:nvPr/>
          </p:nvSpPr>
          <p:spPr bwMode="auto">
            <a:xfrm>
              <a:off x="2523" y="618"/>
              <a:ext cx="760" cy="432"/>
            </a:xfrm>
            <a:prstGeom prst="rect">
              <a:avLst/>
            </a:prstGeom>
            <a:solidFill>
              <a:srgbClr val="FFFFFF"/>
            </a:solidFill>
            <a:ln w="9525">
              <a:solidFill>
                <a:srgbClr val="000000"/>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endParaRPr lang="en-GB" altLang="en-US" sz="2000">
                <a:latin typeface="Times New Roman" panose="02020603050405020304" pitchFamily="18" charset="0"/>
                <a:ea typeface="Arial Unicode MS" pitchFamily="34" charset="-128"/>
              </a:endParaRPr>
            </a:p>
          </p:txBody>
        </p:sp>
        <p:sp>
          <p:nvSpPr>
            <p:cNvPr id="51211" name="Text Box 10"/>
            <p:cNvSpPr txBox="1">
              <a:spLocks noChangeArrowheads="1"/>
            </p:cNvSpPr>
            <p:nvPr/>
          </p:nvSpPr>
          <p:spPr bwMode="auto">
            <a:xfrm>
              <a:off x="2518" y="731"/>
              <a:ext cx="782"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200" b="1">
                  <a:latin typeface="Times New Roman" panose="02020603050405020304" pitchFamily="18" charset="0"/>
                  <a:ea typeface="Arial Unicode MS" pitchFamily="34" charset="-128"/>
                </a:rPr>
                <a:t>Cement Hopper</a:t>
              </a:r>
            </a:p>
          </p:txBody>
        </p:sp>
        <p:sp>
          <p:nvSpPr>
            <p:cNvPr id="51212" name="Line 11"/>
            <p:cNvSpPr>
              <a:spLocks noChangeShapeType="1"/>
            </p:cNvSpPr>
            <p:nvPr/>
          </p:nvSpPr>
          <p:spPr bwMode="auto">
            <a:xfrm>
              <a:off x="3283" y="858"/>
              <a:ext cx="978"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213" name="Line 12"/>
            <p:cNvSpPr>
              <a:spLocks noChangeShapeType="1"/>
            </p:cNvSpPr>
            <p:nvPr/>
          </p:nvSpPr>
          <p:spPr bwMode="auto">
            <a:xfrm>
              <a:off x="4261" y="858"/>
              <a:ext cx="0" cy="144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214" name="Line 13"/>
            <p:cNvSpPr>
              <a:spLocks noChangeShapeType="1"/>
            </p:cNvSpPr>
            <p:nvPr/>
          </p:nvSpPr>
          <p:spPr bwMode="auto">
            <a:xfrm>
              <a:off x="4261" y="2298"/>
              <a:ext cx="218"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215" name="Rectangle 14"/>
            <p:cNvSpPr>
              <a:spLocks noChangeArrowheads="1"/>
            </p:cNvSpPr>
            <p:nvPr/>
          </p:nvSpPr>
          <p:spPr bwMode="auto">
            <a:xfrm>
              <a:off x="4479" y="2202"/>
              <a:ext cx="1032" cy="528"/>
            </a:xfrm>
            <a:prstGeom prst="rect">
              <a:avLst/>
            </a:prstGeom>
            <a:solidFill>
              <a:srgbClr val="FFFFFF"/>
            </a:solidFill>
            <a:ln w="9525">
              <a:solidFill>
                <a:srgbClr val="000000"/>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endParaRPr lang="en-GB" altLang="en-US" sz="2000">
                <a:latin typeface="Times New Roman" panose="02020603050405020304" pitchFamily="18" charset="0"/>
                <a:ea typeface="Arial Unicode MS" pitchFamily="34" charset="-128"/>
              </a:endParaRPr>
            </a:p>
          </p:txBody>
        </p:sp>
        <p:sp>
          <p:nvSpPr>
            <p:cNvPr id="51216" name="Text Box 15"/>
            <p:cNvSpPr txBox="1">
              <a:spLocks noChangeArrowheads="1"/>
            </p:cNvSpPr>
            <p:nvPr/>
          </p:nvSpPr>
          <p:spPr bwMode="auto">
            <a:xfrm>
              <a:off x="4765" y="2221"/>
              <a:ext cx="543" cy="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2000" b="1">
                  <a:latin typeface="Times New Roman" panose="02020603050405020304" pitchFamily="18" charset="0"/>
                  <a:ea typeface="Arial Unicode MS" pitchFamily="34" charset="-128"/>
                </a:rPr>
                <a:t>Truck</a:t>
              </a:r>
            </a:p>
            <a:p>
              <a:pPr algn="ctr"/>
              <a:r>
                <a:rPr lang="en-US" altLang="en-US" sz="2000" b="1">
                  <a:latin typeface="Times New Roman" panose="02020603050405020304" pitchFamily="18" charset="0"/>
                  <a:ea typeface="Arial Unicode MS" pitchFamily="34" charset="-128"/>
                </a:rPr>
                <a:t>Mixer</a:t>
              </a:r>
            </a:p>
          </p:txBody>
        </p:sp>
        <p:sp>
          <p:nvSpPr>
            <p:cNvPr id="51217" name="Rectangle 16"/>
            <p:cNvSpPr>
              <a:spLocks noChangeArrowheads="1"/>
            </p:cNvSpPr>
            <p:nvPr/>
          </p:nvSpPr>
          <p:spPr bwMode="auto">
            <a:xfrm>
              <a:off x="432" y="2296"/>
              <a:ext cx="543" cy="144"/>
            </a:xfrm>
            <a:prstGeom prst="rect">
              <a:avLst/>
            </a:prstGeom>
            <a:solidFill>
              <a:schemeClr val="bg1"/>
            </a:solidFill>
            <a:ln w="9525">
              <a:solidFill>
                <a:srgbClr val="000000"/>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51218" name="Text Box 17"/>
            <p:cNvSpPr txBox="1">
              <a:spLocks noChangeArrowheads="1"/>
            </p:cNvSpPr>
            <p:nvPr/>
          </p:nvSpPr>
          <p:spPr bwMode="auto">
            <a:xfrm>
              <a:off x="493" y="2284"/>
              <a:ext cx="345" cy="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200" b="1">
                  <a:latin typeface="Times New Roman" panose="02020603050405020304" pitchFamily="18" charset="0"/>
                  <a:ea typeface="Arial Unicode MS" pitchFamily="34" charset="-128"/>
                </a:rPr>
                <a:t>Splits</a:t>
              </a:r>
            </a:p>
          </p:txBody>
        </p:sp>
        <p:sp>
          <p:nvSpPr>
            <p:cNvPr id="51219" name="Rectangle 18"/>
            <p:cNvSpPr>
              <a:spLocks noChangeArrowheads="1"/>
            </p:cNvSpPr>
            <p:nvPr/>
          </p:nvSpPr>
          <p:spPr bwMode="auto">
            <a:xfrm>
              <a:off x="431" y="2478"/>
              <a:ext cx="543" cy="144"/>
            </a:xfrm>
            <a:prstGeom prst="rect">
              <a:avLst/>
            </a:prstGeom>
            <a:solidFill>
              <a:schemeClr val="bg1"/>
            </a:solidFill>
            <a:ln w="9525">
              <a:solidFill>
                <a:srgbClr val="000000"/>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51220" name="Text Box 19"/>
            <p:cNvSpPr txBox="1">
              <a:spLocks noChangeArrowheads="1"/>
            </p:cNvSpPr>
            <p:nvPr/>
          </p:nvSpPr>
          <p:spPr bwMode="auto">
            <a:xfrm>
              <a:off x="529" y="2465"/>
              <a:ext cx="325"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200" b="1">
                  <a:latin typeface="Times New Roman" panose="02020603050405020304" pitchFamily="18" charset="0"/>
                  <a:ea typeface="Arial Unicode MS" pitchFamily="34" charset="-128"/>
                </a:rPr>
                <a:t>Sand</a:t>
              </a:r>
            </a:p>
          </p:txBody>
        </p:sp>
        <p:sp>
          <p:nvSpPr>
            <p:cNvPr id="51221" name="Rectangle 20"/>
            <p:cNvSpPr>
              <a:spLocks noChangeArrowheads="1"/>
            </p:cNvSpPr>
            <p:nvPr/>
          </p:nvSpPr>
          <p:spPr bwMode="auto">
            <a:xfrm>
              <a:off x="431" y="2682"/>
              <a:ext cx="543" cy="144"/>
            </a:xfrm>
            <a:prstGeom prst="rect">
              <a:avLst/>
            </a:prstGeom>
            <a:solidFill>
              <a:schemeClr val="bg1"/>
            </a:solidFill>
            <a:ln w="9525">
              <a:solidFill>
                <a:srgbClr val="000000"/>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51222" name="Text Box 21"/>
            <p:cNvSpPr txBox="1">
              <a:spLocks noChangeArrowheads="1"/>
            </p:cNvSpPr>
            <p:nvPr/>
          </p:nvSpPr>
          <p:spPr bwMode="auto">
            <a:xfrm>
              <a:off x="576" y="2647"/>
              <a:ext cx="309"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200" b="1">
                  <a:latin typeface="Times New Roman" panose="02020603050405020304" pitchFamily="18" charset="0"/>
                  <a:ea typeface="Arial Unicode MS" pitchFamily="34" charset="-128"/>
                </a:rPr>
                <a:t>Dust</a:t>
              </a:r>
            </a:p>
          </p:txBody>
        </p:sp>
        <p:sp>
          <p:nvSpPr>
            <p:cNvPr id="51223" name="Line 22"/>
            <p:cNvSpPr>
              <a:spLocks noChangeShapeType="1"/>
            </p:cNvSpPr>
            <p:nvPr/>
          </p:nvSpPr>
          <p:spPr bwMode="auto">
            <a:xfrm>
              <a:off x="1001" y="2387"/>
              <a:ext cx="272"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224" name="Line 23"/>
            <p:cNvSpPr>
              <a:spLocks noChangeShapeType="1"/>
            </p:cNvSpPr>
            <p:nvPr/>
          </p:nvSpPr>
          <p:spPr bwMode="auto">
            <a:xfrm>
              <a:off x="1001" y="2568"/>
              <a:ext cx="272"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225" name="Line 24"/>
            <p:cNvSpPr>
              <a:spLocks noChangeShapeType="1"/>
            </p:cNvSpPr>
            <p:nvPr/>
          </p:nvSpPr>
          <p:spPr bwMode="auto">
            <a:xfrm>
              <a:off x="1001" y="2778"/>
              <a:ext cx="272"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226" name="Rectangle 25"/>
            <p:cNvSpPr>
              <a:spLocks noChangeArrowheads="1"/>
            </p:cNvSpPr>
            <p:nvPr/>
          </p:nvSpPr>
          <p:spPr bwMode="auto">
            <a:xfrm>
              <a:off x="1273" y="2298"/>
              <a:ext cx="598" cy="576"/>
            </a:xfrm>
            <a:prstGeom prst="rect">
              <a:avLst/>
            </a:prstGeom>
            <a:solidFill>
              <a:schemeClr val="bg1"/>
            </a:solidFill>
            <a:ln w="9525">
              <a:solidFill>
                <a:srgbClr val="000000"/>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51227" name="Text Box 26"/>
            <p:cNvSpPr txBox="1">
              <a:spLocks noChangeArrowheads="1"/>
            </p:cNvSpPr>
            <p:nvPr/>
          </p:nvSpPr>
          <p:spPr bwMode="auto">
            <a:xfrm>
              <a:off x="1259" y="2506"/>
              <a:ext cx="612"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200" b="1">
                  <a:latin typeface="Times New Roman" panose="02020603050405020304" pitchFamily="18" charset="0"/>
                  <a:ea typeface="Arial Unicode MS" pitchFamily="34" charset="-128"/>
                </a:rPr>
                <a:t>Ground Bin</a:t>
              </a:r>
            </a:p>
          </p:txBody>
        </p:sp>
        <p:sp>
          <p:nvSpPr>
            <p:cNvPr id="51228" name="Line 27"/>
            <p:cNvSpPr>
              <a:spLocks noChangeShapeType="1"/>
            </p:cNvSpPr>
            <p:nvPr/>
          </p:nvSpPr>
          <p:spPr bwMode="auto">
            <a:xfrm>
              <a:off x="1871" y="2586"/>
              <a:ext cx="163"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229" name="Line 28"/>
            <p:cNvSpPr>
              <a:spLocks noChangeShapeType="1"/>
            </p:cNvSpPr>
            <p:nvPr/>
          </p:nvSpPr>
          <p:spPr bwMode="auto">
            <a:xfrm flipV="1">
              <a:off x="2034" y="1338"/>
              <a:ext cx="0" cy="1248"/>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230" name="Line 29"/>
            <p:cNvSpPr>
              <a:spLocks noChangeShapeType="1"/>
            </p:cNvSpPr>
            <p:nvPr/>
          </p:nvSpPr>
          <p:spPr bwMode="auto">
            <a:xfrm>
              <a:off x="2034" y="1338"/>
              <a:ext cx="271"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231" name="Rectangle 30"/>
            <p:cNvSpPr>
              <a:spLocks noChangeArrowheads="1"/>
            </p:cNvSpPr>
            <p:nvPr/>
          </p:nvSpPr>
          <p:spPr bwMode="auto">
            <a:xfrm>
              <a:off x="2290" y="1242"/>
              <a:ext cx="722" cy="328"/>
            </a:xfrm>
            <a:prstGeom prst="rect">
              <a:avLst/>
            </a:prstGeom>
            <a:solidFill>
              <a:srgbClr val="FFFFFF"/>
            </a:solidFill>
            <a:ln w="9525">
              <a:solidFill>
                <a:srgbClr val="000000"/>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51232" name="Text Box 31"/>
            <p:cNvSpPr txBox="1">
              <a:spLocks noChangeArrowheads="1"/>
            </p:cNvSpPr>
            <p:nvPr/>
          </p:nvSpPr>
          <p:spPr bwMode="auto">
            <a:xfrm>
              <a:off x="2242" y="1233"/>
              <a:ext cx="797"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200" b="1">
                  <a:latin typeface="Times New Roman" panose="02020603050405020304" pitchFamily="18" charset="0"/>
                  <a:ea typeface="Arial Unicode MS" pitchFamily="34" charset="-128"/>
                </a:rPr>
                <a:t>Double deck</a:t>
              </a:r>
            </a:p>
            <a:p>
              <a:pPr algn="ctr"/>
              <a:r>
                <a:rPr lang="en-US" altLang="en-US" sz="1200" b="1">
                  <a:latin typeface="Times New Roman" panose="02020603050405020304" pitchFamily="18" charset="0"/>
                  <a:ea typeface="Arial Unicode MS" pitchFamily="34" charset="-128"/>
                </a:rPr>
                <a:t>vibrating Screen</a:t>
              </a:r>
            </a:p>
          </p:txBody>
        </p:sp>
        <p:sp>
          <p:nvSpPr>
            <p:cNvPr id="51233" name="Line 32"/>
            <p:cNvSpPr>
              <a:spLocks noChangeShapeType="1"/>
            </p:cNvSpPr>
            <p:nvPr/>
          </p:nvSpPr>
          <p:spPr bwMode="auto">
            <a:xfrm>
              <a:off x="3012" y="1338"/>
              <a:ext cx="108"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234" name="Line 33"/>
            <p:cNvSpPr>
              <a:spLocks noChangeShapeType="1"/>
            </p:cNvSpPr>
            <p:nvPr/>
          </p:nvSpPr>
          <p:spPr bwMode="auto">
            <a:xfrm>
              <a:off x="3120" y="1338"/>
              <a:ext cx="0" cy="432"/>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235" name="Rectangle 34"/>
            <p:cNvSpPr>
              <a:spLocks noChangeArrowheads="1"/>
            </p:cNvSpPr>
            <p:nvPr/>
          </p:nvSpPr>
          <p:spPr bwMode="auto">
            <a:xfrm>
              <a:off x="2794" y="1770"/>
              <a:ext cx="707" cy="192"/>
            </a:xfrm>
            <a:prstGeom prst="rect">
              <a:avLst/>
            </a:prstGeom>
            <a:solidFill>
              <a:srgbClr val="FFFFFF"/>
            </a:solidFill>
            <a:ln w="9525">
              <a:solidFill>
                <a:srgbClr val="000000"/>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51236" name="Text Box 35"/>
            <p:cNvSpPr txBox="1">
              <a:spLocks noChangeArrowheads="1"/>
            </p:cNvSpPr>
            <p:nvPr/>
          </p:nvSpPr>
          <p:spPr bwMode="auto">
            <a:xfrm>
              <a:off x="2781" y="1776"/>
              <a:ext cx="741"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200" b="1">
                  <a:latin typeface="Times New Roman" panose="02020603050405020304" pitchFamily="18" charset="0"/>
                  <a:ea typeface="Arial Unicode MS" pitchFamily="34" charset="-128"/>
                </a:rPr>
                <a:t>Over Head Bin</a:t>
              </a:r>
            </a:p>
          </p:txBody>
        </p:sp>
        <p:sp>
          <p:nvSpPr>
            <p:cNvPr id="51237" name="Text Box 36"/>
            <p:cNvSpPr txBox="1">
              <a:spLocks noChangeArrowheads="1"/>
            </p:cNvSpPr>
            <p:nvPr/>
          </p:nvSpPr>
          <p:spPr bwMode="auto">
            <a:xfrm>
              <a:off x="3288" y="1473"/>
              <a:ext cx="1996" cy="1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r>
                <a:rPr lang="en-US" altLang="en-US" sz="100" b="1">
                  <a:latin typeface="Times New Roman" panose="02020603050405020304" pitchFamily="18" charset="0"/>
                  <a:ea typeface="Arial Unicode MS" pitchFamily="34" charset="-128"/>
                </a:rPr>
                <a:t>Storage bins should be kept as full as </a:t>
              </a:r>
            </a:p>
            <a:p>
              <a:r>
                <a:rPr lang="en-US" altLang="en-US" sz="100" b="1">
                  <a:latin typeface="Times New Roman" panose="02020603050405020304" pitchFamily="18" charset="0"/>
                  <a:ea typeface="Arial Unicode MS" pitchFamily="34" charset="-128"/>
                </a:rPr>
                <a:t>practical to minimize break age &amp; changes</a:t>
              </a:r>
            </a:p>
            <a:p>
              <a:r>
                <a:rPr lang="en-US" altLang="en-US" sz="100" b="1">
                  <a:latin typeface="Times New Roman" panose="02020603050405020304" pitchFamily="18" charset="0"/>
                  <a:ea typeface="Arial Unicode MS" pitchFamily="34" charset="-128"/>
                </a:rPr>
                <a:t>in grading as material are with drawn</a:t>
              </a:r>
            </a:p>
            <a:p>
              <a:r>
                <a:rPr lang="en-US" altLang="en-US" sz="100" b="1">
                  <a:latin typeface="Times New Roman" panose="02020603050405020304" pitchFamily="18" charset="0"/>
                  <a:ea typeface="Arial Unicode MS" pitchFamily="34" charset="-128"/>
                </a:rPr>
                <a:t>material should be deposited in to the </a:t>
              </a:r>
            </a:p>
            <a:p>
              <a:r>
                <a:rPr lang="en-US" altLang="en-US" sz="100" b="1">
                  <a:latin typeface="Times New Roman" panose="02020603050405020304" pitchFamily="18" charset="0"/>
                  <a:ea typeface="Arial Unicode MS" pitchFamily="34" charset="-128"/>
                </a:rPr>
                <a:t>vertically and directly over the outlet</a:t>
              </a:r>
            </a:p>
            <a:p>
              <a:r>
                <a:rPr lang="en-US" altLang="en-US" sz="100" b="1">
                  <a:latin typeface="Times New Roman" panose="02020603050405020304" pitchFamily="18" charset="0"/>
                  <a:ea typeface="Arial Unicode MS" pitchFamily="34" charset="-128"/>
                </a:rPr>
                <a:t> </a:t>
              </a:r>
            </a:p>
            <a:p>
              <a:endParaRPr lang="en-US" altLang="en-US" sz="100" b="1">
                <a:latin typeface="Times New Roman" panose="02020603050405020304" pitchFamily="18" charset="0"/>
                <a:ea typeface="Arial Unicode MS" pitchFamily="34" charset="-128"/>
              </a:endParaRPr>
            </a:p>
          </p:txBody>
        </p:sp>
        <p:sp>
          <p:nvSpPr>
            <p:cNvPr id="51238" name="Line 37"/>
            <p:cNvSpPr>
              <a:spLocks noChangeShapeType="1"/>
            </p:cNvSpPr>
            <p:nvPr/>
          </p:nvSpPr>
          <p:spPr bwMode="auto">
            <a:xfrm flipH="1">
              <a:off x="3229" y="1530"/>
              <a:ext cx="109" cy="96"/>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239" name="Line 38"/>
            <p:cNvSpPr>
              <a:spLocks noChangeShapeType="1"/>
            </p:cNvSpPr>
            <p:nvPr/>
          </p:nvSpPr>
          <p:spPr bwMode="auto">
            <a:xfrm>
              <a:off x="3120" y="1962"/>
              <a:ext cx="0" cy="432"/>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240" name="Rectangle 39"/>
            <p:cNvSpPr>
              <a:spLocks noChangeArrowheads="1"/>
            </p:cNvSpPr>
            <p:nvPr/>
          </p:nvSpPr>
          <p:spPr bwMode="auto">
            <a:xfrm>
              <a:off x="2794" y="2394"/>
              <a:ext cx="707" cy="192"/>
            </a:xfrm>
            <a:prstGeom prst="rect">
              <a:avLst/>
            </a:prstGeom>
            <a:solidFill>
              <a:srgbClr val="FFFFFF"/>
            </a:solidFill>
            <a:ln w="9525">
              <a:solidFill>
                <a:srgbClr val="000000"/>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51241" name="Text Box 40"/>
            <p:cNvSpPr txBox="1">
              <a:spLocks noChangeArrowheads="1"/>
            </p:cNvSpPr>
            <p:nvPr/>
          </p:nvSpPr>
          <p:spPr bwMode="auto">
            <a:xfrm>
              <a:off x="2858" y="2411"/>
              <a:ext cx="551" cy="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200" b="1">
                  <a:latin typeface="Times New Roman" panose="02020603050405020304" pitchFamily="18" charset="0"/>
                  <a:ea typeface="Arial Unicode MS" pitchFamily="34" charset="-128"/>
                </a:rPr>
                <a:t>Weigh Bin</a:t>
              </a:r>
            </a:p>
          </p:txBody>
        </p:sp>
        <p:sp>
          <p:nvSpPr>
            <p:cNvPr id="51242" name="Text Box 41"/>
            <p:cNvSpPr txBox="1">
              <a:spLocks noChangeArrowheads="1"/>
            </p:cNvSpPr>
            <p:nvPr/>
          </p:nvSpPr>
          <p:spPr bwMode="auto">
            <a:xfrm>
              <a:off x="3107" y="2053"/>
              <a:ext cx="1542"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r>
                <a:rPr lang="en-US" altLang="en-US" sz="100" b="1">
                  <a:latin typeface="Times New Roman" panose="02020603050405020304" pitchFamily="18" charset="0"/>
                  <a:ea typeface="Arial Unicode MS" pitchFamily="34" charset="-128"/>
                </a:rPr>
                <a:t> Sample for  representing</a:t>
              </a:r>
            </a:p>
            <a:p>
              <a:r>
                <a:rPr lang="en-US" altLang="en-US" sz="100" b="1">
                  <a:latin typeface="Times New Roman" panose="02020603050405020304" pitchFamily="18" charset="0"/>
                  <a:ea typeface="Arial Unicode MS" pitchFamily="34" charset="-128"/>
                </a:rPr>
                <a:t>the various agg. Size batched shoul be obtain as closely as possible to the point</a:t>
              </a:r>
            </a:p>
            <a:p>
              <a:r>
                <a:rPr lang="en-US" altLang="en-US" sz="100" b="1">
                  <a:latin typeface="Times New Roman" panose="02020603050405020304" pitchFamily="18" charset="0"/>
                  <a:ea typeface="Arial Unicode MS" pitchFamily="34" charset="-128"/>
                </a:rPr>
                <a:t>of the introduction in the concrete</a:t>
              </a:r>
            </a:p>
          </p:txBody>
        </p:sp>
        <p:sp>
          <p:nvSpPr>
            <p:cNvPr id="51243" name="Line 42"/>
            <p:cNvSpPr>
              <a:spLocks noChangeShapeType="1"/>
            </p:cNvSpPr>
            <p:nvPr/>
          </p:nvSpPr>
          <p:spPr bwMode="auto">
            <a:xfrm>
              <a:off x="3501" y="2490"/>
              <a:ext cx="978"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244" name="Text Box 43"/>
            <p:cNvSpPr txBox="1">
              <a:spLocks noChangeArrowheads="1"/>
            </p:cNvSpPr>
            <p:nvPr/>
          </p:nvSpPr>
          <p:spPr bwMode="auto">
            <a:xfrm>
              <a:off x="2018" y="2116"/>
              <a:ext cx="1089"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r>
                <a:rPr lang="en-US" altLang="en-US" sz="100" b="1">
                  <a:latin typeface="Times New Roman" panose="02020603050405020304" pitchFamily="18" charset="0"/>
                  <a:ea typeface="Arial Unicode MS" pitchFamily="34" charset="-128"/>
                </a:rPr>
                <a:t>Wet conveyor remove separate fines material / fraction</a:t>
              </a:r>
            </a:p>
          </p:txBody>
        </p:sp>
        <p:sp>
          <p:nvSpPr>
            <p:cNvPr id="51245" name="Text Box 44"/>
            <p:cNvSpPr txBox="1">
              <a:spLocks noChangeArrowheads="1"/>
            </p:cNvSpPr>
            <p:nvPr/>
          </p:nvSpPr>
          <p:spPr bwMode="auto">
            <a:xfrm>
              <a:off x="2381" y="2973"/>
              <a:ext cx="1104"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r>
                <a:rPr lang="en-US" altLang="en-US" sz="100" b="1">
                  <a:latin typeface="Times New Roman" panose="02020603050405020304" pitchFamily="18" charset="0"/>
                  <a:ea typeface="Arial Unicode MS" pitchFamily="34" charset="-128"/>
                </a:rPr>
                <a:t>Special attention to keeping finer fraction uniform and execising care to avoid excessive removal</a:t>
              </a:r>
            </a:p>
            <a:p>
              <a:r>
                <a:rPr lang="en-US" altLang="en-US" sz="100" b="1">
                  <a:latin typeface="Times New Roman" panose="02020603050405020304" pitchFamily="18" charset="0"/>
                  <a:ea typeface="Arial Unicode MS" pitchFamily="34" charset="-128"/>
                </a:rPr>
                <a:t>of fines during processing</a:t>
              </a:r>
            </a:p>
            <a:p>
              <a:endParaRPr lang="en-US" altLang="en-US" sz="100" b="1">
                <a:latin typeface="Times New Roman" panose="02020603050405020304" pitchFamily="18" charset="0"/>
                <a:ea typeface="Arial Unicode MS" pitchFamily="34" charset="-128"/>
              </a:endParaRPr>
            </a:p>
          </p:txBody>
        </p:sp>
        <p:sp>
          <p:nvSpPr>
            <p:cNvPr id="51246" name="Rectangle 45"/>
            <p:cNvSpPr>
              <a:spLocks noChangeArrowheads="1"/>
            </p:cNvSpPr>
            <p:nvPr/>
          </p:nvSpPr>
          <p:spPr bwMode="auto">
            <a:xfrm>
              <a:off x="458" y="3354"/>
              <a:ext cx="489" cy="144"/>
            </a:xfrm>
            <a:prstGeom prst="rect">
              <a:avLst/>
            </a:prstGeom>
            <a:solidFill>
              <a:schemeClr val="bg1"/>
            </a:solidFill>
            <a:ln w="9525">
              <a:solidFill>
                <a:srgbClr val="000000"/>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51247" name="Text Box 46"/>
            <p:cNvSpPr txBox="1">
              <a:spLocks noChangeArrowheads="1"/>
            </p:cNvSpPr>
            <p:nvPr/>
          </p:nvSpPr>
          <p:spPr bwMode="auto">
            <a:xfrm>
              <a:off x="495" y="3327"/>
              <a:ext cx="376" cy="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200" b="1">
                  <a:latin typeface="Times New Roman" panose="02020603050405020304" pitchFamily="18" charset="0"/>
                  <a:ea typeface="Arial Unicode MS" pitchFamily="34" charset="-128"/>
                </a:rPr>
                <a:t>Water</a:t>
              </a:r>
            </a:p>
          </p:txBody>
        </p:sp>
        <p:sp>
          <p:nvSpPr>
            <p:cNvPr id="51248" name="Line 47"/>
            <p:cNvSpPr>
              <a:spLocks noChangeShapeType="1"/>
            </p:cNvSpPr>
            <p:nvPr/>
          </p:nvSpPr>
          <p:spPr bwMode="auto">
            <a:xfrm>
              <a:off x="947" y="3450"/>
              <a:ext cx="2173" cy="0"/>
            </a:xfrm>
            <a:prstGeom prst="line">
              <a:avLst/>
            </a:prstGeom>
            <a:noFill/>
            <a:ln w="28575">
              <a:solidFill>
                <a:srgbClr val="FF0000"/>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en-US"/>
            </a:p>
          </p:txBody>
        </p:sp>
        <p:sp>
          <p:nvSpPr>
            <p:cNvPr id="51249" name="Line 48"/>
            <p:cNvSpPr>
              <a:spLocks noChangeShapeType="1"/>
            </p:cNvSpPr>
            <p:nvPr/>
          </p:nvSpPr>
          <p:spPr bwMode="auto">
            <a:xfrm flipV="1">
              <a:off x="4261" y="2586"/>
              <a:ext cx="0" cy="864"/>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250" name="Line 49"/>
            <p:cNvSpPr>
              <a:spLocks noChangeShapeType="1"/>
            </p:cNvSpPr>
            <p:nvPr/>
          </p:nvSpPr>
          <p:spPr bwMode="auto">
            <a:xfrm>
              <a:off x="4261" y="2586"/>
              <a:ext cx="218"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251" name="AutoShape 50"/>
            <p:cNvSpPr>
              <a:spLocks noChangeArrowheads="1"/>
            </p:cNvSpPr>
            <p:nvPr/>
          </p:nvSpPr>
          <p:spPr bwMode="auto">
            <a:xfrm>
              <a:off x="2034" y="2682"/>
              <a:ext cx="326" cy="192"/>
            </a:xfrm>
            <a:prstGeom prst="leftArrow">
              <a:avLst>
                <a:gd name="adj1" fmla="val 41667"/>
                <a:gd name="adj2" fmla="val 86664"/>
              </a:avLst>
            </a:prstGeom>
            <a:solidFill>
              <a:srgbClr val="FFFFFF"/>
            </a:solidFill>
            <a:ln w="9525">
              <a:solidFill>
                <a:srgbClr val="000000"/>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51252" name="Line 51"/>
            <p:cNvSpPr>
              <a:spLocks noChangeShapeType="1"/>
            </p:cNvSpPr>
            <p:nvPr/>
          </p:nvSpPr>
          <p:spPr bwMode="auto">
            <a:xfrm flipH="1">
              <a:off x="3288" y="2291"/>
              <a:ext cx="108" cy="96"/>
            </a:xfrm>
            <a:prstGeom prst="line">
              <a:avLst/>
            </a:prstGeom>
            <a:noFill/>
            <a:ln w="127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1253" name="Rectangle 52"/>
            <p:cNvSpPr>
              <a:spLocks noChangeArrowheads="1"/>
            </p:cNvSpPr>
            <p:nvPr/>
          </p:nvSpPr>
          <p:spPr bwMode="auto">
            <a:xfrm>
              <a:off x="3120" y="3306"/>
              <a:ext cx="707" cy="288"/>
            </a:xfrm>
            <a:prstGeom prst="rect">
              <a:avLst/>
            </a:prstGeom>
            <a:solidFill>
              <a:srgbClr val="FFFFFF"/>
            </a:solidFill>
            <a:ln w="9525">
              <a:solidFill>
                <a:srgbClr val="000000"/>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51254" name="Line 53"/>
            <p:cNvSpPr>
              <a:spLocks noChangeShapeType="1"/>
            </p:cNvSpPr>
            <p:nvPr/>
          </p:nvSpPr>
          <p:spPr bwMode="auto">
            <a:xfrm>
              <a:off x="3827" y="3450"/>
              <a:ext cx="434"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255" name="Text Box 54"/>
            <p:cNvSpPr txBox="1">
              <a:spLocks noChangeArrowheads="1"/>
            </p:cNvSpPr>
            <p:nvPr/>
          </p:nvSpPr>
          <p:spPr bwMode="auto">
            <a:xfrm>
              <a:off x="3155" y="3373"/>
              <a:ext cx="620" cy="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200" b="1">
                  <a:latin typeface="Times New Roman" panose="02020603050405020304" pitchFamily="18" charset="0"/>
                  <a:ea typeface="Arial Unicode MS" pitchFamily="34" charset="-128"/>
                </a:rPr>
                <a:t>Water Tank</a:t>
              </a:r>
            </a:p>
          </p:txBody>
        </p:sp>
        <p:sp>
          <p:nvSpPr>
            <p:cNvPr id="51256" name="Rectangle 55"/>
            <p:cNvSpPr>
              <a:spLocks noChangeArrowheads="1"/>
            </p:cNvSpPr>
            <p:nvPr/>
          </p:nvSpPr>
          <p:spPr bwMode="auto">
            <a:xfrm>
              <a:off x="385" y="3786"/>
              <a:ext cx="562" cy="188"/>
            </a:xfrm>
            <a:prstGeom prst="rect">
              <a:avLst/>
            </a:prstGeom>
            <a:solidFill>
              <a:schemeClr val="bg1"/>
            </a:solidFill>
            <a:ln w="9525">
              <a:solidFill>
                <a:srgbClr val="000000"/>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51257" name="Text Box 56"/>
            <p:cNvSpPr txBox="1">
              <a:spLocks noChangeArrowheads="1"/>
            </p:cNvSpPr>
            <p:nvPr/>
          </p:nvSpPr>
          <p:spPr bwMode="auto">
            <a:xfrm>
              <a:off x="401" y="3789"/>
              <a:ext cx="564" cy="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200" b="1">
                  <a:latin typeface="Times New Roman" panose="02020603050405020304" pitchFamily="18" charset="0"/>
                  <a:ea typeface="Arial Unicode MS" pitchFamily="34" charset="-128"/>
                </a:rPr>
                <a:t>Admixture</a:t>
              </a:r>
            </a:p>
          </p:txBody>
        </p:sp>
        <p:sp>
          <p:nvSpPr>
            <p:cNvPr id="51258" name="Line 57"/>
            <p:cNvSpPr>
              <a:spLocks noChangeShapeType="1"/>
            </p:cNvSpPr>
            <p:nvPr/>
          </p:nvSpPr>
          <p:spPr bwMode="auto">
            <a:xfrm>
              <a:off x="947" y="3882"/>
              <a:ext cx="3423"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259" name="Line 58"/>
            <p:cNvSpPr>
              <a:spLocks noChangeShapeType="1"/>
            </p:cNvSpPr>
            <p:nvPr/>
          </p:nvSpPr>
          <p:spPr bwMode="auto">
            <a:xfrm flipV="1">
              <a:off x="4370" y="2682"/>
              <a:ext cx="0" cy="12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1260" name="Line 59"/>
            <p:cNvSpPr>
              <a:spLocks noChangeShapeType="1"/>
            </p:cNvSpPr>
            <p:nvPr/>
          </p:nvSpPr>
          <p:spPr bwMode="auto">
            <a:xfrm>
              <a:off x="4370" y="2682"/>
              <a:ext cx="109"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51204" name="Rectangle 5"/>
          <p:cNvSpPr txBox="1">
            <a:spLocks noChangeArrowheads="1"/>
          </p:cNvSpPr>
          <p:nvPr/>
        </p:nvSpPr>
        <p:spPr bwMode="auto">
          <a:xfrm>
            <a:off x="3544889" y="53976"/>
            <a:ext cx="709612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25488" indent="-725488"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a:r>
              <a:rPr lang="en-US" altLang="en-US" sz="2400">
                <a:solidFill>
                  <a:schemeClr val="tx2"/>
                </a:solidFill>
                <a:latin typeface="Century Gothic" panose="020B0502020202020204" pitchFamily="34" charset="0"/>
                <a:ea typeface="Arial Unicode MS" pitchFamily="34" charset="-128"/>
              </a:rPr>
              <a:t>Proses produksi untuk “Dry mix System”</a:t>
            </a:r>
            <a:endParaRPr lang="en-US" altLang="en-US" sz="2400">
              <a:solidFill>
                <a:srgbClr val="FF0000"/>
              </a:solidFill>
              <a:latin typeface="Century Gothic" panose="020B0502020202020204" pitchFamily="34" charset="0"/>
              <a:ea typeface="Arial Unicode MS" pitchFamily="34" charset="-128"/>
            </a:endParaRPr>
          </a:p>
        </p:txBody>
      </p:sp>
    </p:spTree>
    <p:extLst>
      <p:ext uri="{BB962C8B-B14F-4D97-AF65-F5344CB8AC3E}">
        <p14:creationId xmlns:p14="http://schemas.microsoft.com/office/powerpoint/2010/main" val="171976578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2226" name="Picture 2" descr="P1010227"/>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819151"/>
            <a:ext cx="9144000" cy="5046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nvGrpSpPr>
          <p:cNvPr id="52227" name="Group 3"/>
          <p:cNvGrpSpPr>
            <a:grpSpLocks/>
          </p:cNvGrpSpPr>
          <p:nvPr/>
        </p:nvGrpSpPr>
        <p:grpSpPr bwMode="auto">
          <a:xfrm>
            <a:off x="1811338" y="842963"/>
            <a:ext cx="8424862" cy="4876800"/>
            <a:chOff x="204" y="643"/>
            <a:chExt cx="5307" cy="3523"/>
          </a:xfrm>
        </p:grpSpPr>
        <p:sp>
          <p:nvSpPr>
            <p:cNvPr id="52229" name="Rectangle 4"/>
            <p:cNvSpPr>
              <a:spLocks noChangeArrowheads="1"/>
            </p:cNvSpPr>
            <p:nvPr/>
          </p:nvSpPr>
          <p:spPr bwMode="auto">
            <a:xfrm>
              <a:off x="250" y="796"/>
              <a:ext cx="435" cy="144"/>
            </a:xfrm>
            <a:prstGeom prst="rect">
              <a:avLst/>
            </a:prstGeom>
            <a:solidFill>
              <a:srgbClr val="FFFFFF"/>
            </a:solidFill>
            <a:ln w="9525">
              <a:solidFill>
                <a:srgbClr val="000000"/>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52230" name="Text Box 5"/>
            <p:cNvSpPr txBox="1">
              <a:spLocks noChangeArrowheads="1"/>
            </p:cNvSpPr>
            <p:nvPr/>
          </p:nvSpPr>
          <p:spPr bwMode="auto">
            <a:xfrm>
              <a:off x="204" y="643"/>
              <a:ext cx="502" cy="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000" b="1">
                  <a:latin typeface="Times New Roman" panose="02020603050405020304" pitchFamily="18" charset="0"/>
                  <a:ea typeface="Arial Unicode MS" pitchFamily="34" charset="-128"/>
                </a:rPr>
                <a:t>    </a:t>
              </a:r>
              <a:r>
                <a:rPr lang="en-US" altLang="en-US" sz="1200" b="1">
                  <a:latin typeface="Times New Roman" panose="02020603050405020304" pitchFamily="18" charset="0"/>
                  <a:ea typeface="Arial Unicode MS" pitchFamily="34" charset="-128"/>
                </a:rPr>
                <a:t>Cement</a:t>
              </a:r>
            </a:p>
          </p:txBody>
        </p:sp>
        <p:sp>
          <p:nvSpPr>
            <p:cNvPr id="52231" name="Rectangle 6"/>
            <p:cNvSpPr>
              <a:spLocks noChangeArrowheads="1"/>
            </p:cNvSpPr>
            <p:nvPr/>
          </p:nvSpPr>
          <p:spPr bwMode="auto">
            <a:xfrm>
              <a:off x="250" y="1036"/>
              <a:ext cx="435" cy="144"/>
            </a:xfrm>
            <a:prstGeom prst="rect">
              <a:avLst/>
            </a:prstGeom>
            <a:solidFill>
              <a:srgbClr val="FFFFFF"/>
            </a:solidFill>
            <a:ln w="9525">
              <a:solidFill>
                <a:srgbClr val="000000"/>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52232" name="Text Box 7"/>
            <p:cNvSpPr txBox="1">
              <a:spLocks noChangeArrowheads="1"/>
            </p:cNvSpPr>
            <p:nvPr/>
          </p:nvSpPr>
          <p:spPr bwMode="auto">
            <a:xfrm>
              <a:off x="204" y="1018"/>
              <a:ext cx="544"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200" b="1">
                  <a:latin typeface="Times New Roman" panose="02020603050405020304" pitchFamily="18" charset="0"/>
                  <a:ea typeface="Arial Unicode MS" pitchFamily="34" charset="-128"/>
                </a:rPr>
                <a:t>Fly Ash</a:t>
              </a:r>
            </a:p>
          </p:txBody>
        </p:sp>
        <p:sp>
          <p:nvSpPr>
            <p:cNvPr id="52233" name="Line 8"/>
            <p:cNvSpPr>
              <a:spLocks noChangeShapeType="1"/>
            </p:cNvSpPr>
            <p:nvPr/>
          </p:nvSpPr>
          <p:spPr bwMode="auto">
            <a:xfrm>
              <a:off x="685" y="892"/>
              <a:ext cx="1793"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2234" name="Line 9"/>
            <p:cNvSpPr>
              <a:spLocks noChangeShapeType="1"/>
            </p:cNvSpPr>
            <p:nvPr/>
          </p:nvSpPr>
          <p:spPr bwMode="auto">
            <a:xfrm>
              <a:off x="685" y="1132"/>
              <a:ext cx="1793"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2235" name="Rectangle 10"/>
            <p:cNvSpPr>
              <a:spLocks noChangeArrowheads="1"/>
            </p:cNvSpPr>
            <p:nvPr/>
          </p:nvSpPr>
          <p:spPr bwMode="auto">
            <a:xfrm>
              <a:off x="2472" y="796"/>
              <a:ext cx="760" cy="432"/>
            </a:xfrm>
            <a:prstGeom prst="rect">
              <a:avLst/>
            </a:prstGeom>
            <a:solidFill>
              <a:srgbClr val="FFFFFF"/>
            </a:solidFill>
            <a:ln w="9525">
              <a:solidFill>
                <a:srgbClr val="000000"/>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endParaRPr lang="en-GB" altLang="en-US" sz="2000" b="1">
                <a:latin typeface="Times New Roman" panose="02020603050405020304" pitchFamily="18" charset="0"/>
                <a:ea typeface="Arial Unicode MS" pitchFamily="34" charset="-128"/>
              </a:endParaRPr>
            </a:p>
          </p:txBody>
        </p:sp>
        <p:sp>
          <p:nvSpPr>
            <p:cNvPr id="52236" name="Text Box 11"/>
            <p:cNvSpPr txBox="1">
              <a:spLocks noChangeArrowheads="1"/>
            </p:cNvSpPr>
            <p:nvPr/>
          </p:nvSpPr>
          <p:spPr bwMode="auto">
            <a:xfrm>
              <a:off x="2465" y="907"/>
              <a:ext cx="78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200" b="1">
                  <a:latin typeface="Times New Roman" panose="02020603050405020304" pitchFamily="18" charset="0"/>
                  <a:ea typeface="Arial Unicode MS" pitchFamily="34" charset="-128"/>
                </a:rPr>
                <a:t>Cement Hopper</a:t>
              </a:r>
            </a:p>
          </p:txBody>
        </p:sp>
        <p:sp>
          <p:nvSpPr>
            <p:cNvPr id="52237" name="Line 12"/>
            <p:cNvSpPr>
              <a:spLocks noChangeShapeType="1"/>
            </p:cNvSpPr>
            <p:nvPr/>
          </p:nvSpPr>
          <p:spPr bwMode="auto">
            <a:xfrm>
              <a:off x="3218" y="1036"/>
              <a:ext cx="978"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2238" name="Line 13"/>
            <p:cNvSpPr>
              <a:spLocks noChangeShapeType="1"/>
            </p:cNvSpPr>
            <p:nvPr/>
          </p:nvSpPr>
          <p:spPr bwMode="auto">
            <a:xfrm>
              <a:off x="4196" y="1023"/>
              <a:ext cx="0" cy="144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2239" name="Line 14"/>
            <p:cNvSpPr>
              <a:spLocks noChangeShapeType="1"/>
            </p:cNvSpPr>
            <p:nvPr/>
          </p:nvSpPr>
          <p:spPr bwMode="auto">
            <a:xfrm>
              <a:off x="4196" y="2476"/>
              <a:ext cx="218"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2240" name="Rectangle 15"/>
            <p:cNvSpPr>
              <a:spLocks noChangeArrowheads="1"/>
            </p:cNvSpPr>
            <p:nvPr/>
          </p:nvSpPr>
          <p:spPr bwMode="auto">
            <a:xfrm>
              <a:off x="4479" y="3398"/>
              <a:ext cx="1032" cy="528"/>
            </a:xfrm>
            <a:prstGeom prst="rect">
              <a:avLst/>
            </a:prstGeom>
            <a:solidFill>
              <a:srgbClr val="FFFFFF"/>
            </a:solidFill>
            <a:ln w="9525">
              <a:solidFill>
                <a:srgbClr val="000000"/>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endParaRPr lang="en-GB" altLang="en-US" sz="2000" b="1">
                <a:latin typeface="Times New Roman" panose="02020603050405020304" pitchFamily="18" charset="0"/>
                <a:ea typeface="Arial Unicode MS" pitchFamily="34" charset="-128"/>
              </a:endParaRPr>
            </a:p>
          </p:txBody>
        </p:sp>
        <p:sp>
          <p:nvSpPr>
            <p:cNvPr id="52241" name="Text Box 16"/>
            <p:cNvSpPr txBox="1">
              <a:spLocks noChangeArrowheads="1"/>
            </p:cNvSpPr>
            <p:nvPr/>
          </p:nvSpPr>
          <p:spPr bwMode="auto">
            <a:xfrm>
              <a:off x="4720" y="3406"/>
              <a:ext cx="543" cy="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2000" b="1">
                  <a:latin typeface="Times New Roman" panose="02020603050405020304" pitchFamily="18" charset="0"/>
                  <a:ea typeface="Arial Unicode MS" pitchFamily="34" charset="-128"/>
                </a:rPr>
                <a:t>Truck</a:t>
              </a:r>
            </a:p>
            <a:p>
              <a:pPr algn="ctr"/>
              <a:r>
                <a:rPr lang="en-US" altLang="en-US" sz="2000" b="1">
                  <a:latin typeface="Times New Roman" panose="02020603050405020304" pitchFamily="18" charset="0"/>
                  <a:ea typeface="Arial Unicode MS" pitchFamily="34" charset="-128"/>
                </a:rPr>
                <a:t>Mixer</a:t>
              </a:r>
            </a:p>
          </p:txBody>
        </p:sp>
        <p:sp>
          <p:nvSpPr>
            <p:cNvPr id="52242" name="Rectangle 17"/>
            <p:cNvSpPr>
              <a:spLocks noChangeArrowheads="1"/>
            </p:cNvSpPr>
            <p:nvPr/>
          </p:nvSpPr>
          <p:spPr bwMode="auto">
            <a:xfrm>
              <a:off x="387" y="2474"/>
              <a:ext cx="543" cy="144"/>
            </a:xfrm>
            <a:prstGeom prst="rect">
              <a:avLst/>
            </a:prstGeom>
            <a:solidFill>
              <a:schemeClr val="bg1"/>
            </a:solidFill>
            <a:ln w="9525">
              <a:solidFill>
                <a:srgbClr val="000000"/>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52243" name="Text Box 18"/>
            <p:cNvSpPr txBox="1">
              <a:spLocks noChangeArrowheads="1"/>
            </p:cNvSpPr>
            <p:nvPr/>
          </p:nvSpPr>
          <p:spPr bwMode="auto">
            <a:xfrm>
              <a:off x="447" y="2460"/>
              <a:ext cx="34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200" b="1">
                  <a:latin typeface="Times New Roman" panose="02020603050405020304" pitchFamily="18" charset="0"/>
                  <a:ea typeface="Arial Unicode MS" pitchFamily="34" charset="-128"/>
                </a:rPr>
                <a:t>Splits</a:t>
              </a:r>
            </a:p>
          </p:txBody>
        </p:sp>
        <p:sp>
          <p:nvSpPr>
            <p:cNvPr id="52244" name="Rectangle 19"/>
            <p:cNvSpPr>
              <a:spLocks noChangeArrowheads="1"/>
            </p:cNvSpPr>
            <p:nvPr/>
          </p:nvSpPr>
          <p:spPr bwMode="auto">
            <a:xfrm>
              <a:off x="386" y="2656"/>
              <a:ext cx="543" cy="144"/>
            </a:xfrm>
            <a:prstGeom prst="rect">
              <a:avLst/>
            </a:prstGeom>
            <a:solidFill>
              <a:schemeClr val="bg1"/>
            </a:solidFill>
            <a:ln w="9525">
              <a:solidFill>
                <a:srgbClr val="000000"/>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52245" name="Text Box 20"/>
            <p:cNvSpPr txBox="1">
              <a:spLocks noChangeArrowheads="1"/>
            </p:cNvSpPr>
            <p:nvPr/>
          </p:nvSpPr>
          <p:spPr bwMode="auto">
            <a:xfrm>
              <a:off x="485" y="2644"/>
              <a:ext cx="323"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200" b="1">
                  <a:latin typeface="Times New Roman" panose="02020603050405020304" pitchFamily="18" charset="0"/>
                  <a:ea typeface="Arial Unicode MS" pitchFamily="34" charset="-128"/>
                </a:rPr>
                <a:t>Sand</a:t>
              </a:r>
            </a:p>
          </p:txBody>
        </p:sp>
        <p:sp>
          <p:nvSpPr>
            <p:cNvPr id="52246" name="Rectangle 21"/>
            <p:cNvSpPr>
              <a:spLocks noChangeArrowheads="1"/>
            </p:cNvSpPr>
            <p:nvPr/>
          </p:nvSpPr>
          <p:spPr bwMode="auto">
            <a:xfrm>
              <a:off x="386" y="2860"/>
              <a:ext cx="543" cy="144"/>
            </a:xfrm>
            <a:prstGeom prst="rect">
              <a:avLst/>
            </a:prstGeom>
            <a:solidFill>
              <a:schemeClr val="bg1"/>
            </a:solidFill>
            <a:ln w="9525">
              <a:solidFill>
                <a:srgbClr val="000000"/>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52247" name="Text Box 22"/>
            <p:cNvSpPr txBox="1">
              <a:spLocks noChangeArrowheads="1"/>
            </p:cNvSpPr>
            <p:nvPr/>
          </p:nvSpPr>
          <p:spPr bwMode="auto">
            <a:xfrm>
              <a:off x="532" y="2825"/>
              <a:ext cx="307"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200" b="1">
                  <a:latin typeface="Times New Roman" panose="02020603050405020304" pitchFamily="18" charset="0"/>
                  <a:ea typeface="Arial Unicode MS" pitchFamily="34" charset="-128"/>
                </a:rPr>
                <a:t>Dust</a:t>
              </a:r>
            </a:p>
          </p:txBody>
        </p:sp>
        <p:sp>
          <p:nvSpPr>
            <p:cNvPr id="52248" name="Line 23"/>
            <p:cNvSpPr>
              <a:spLocks noChangeShapeType="1"/>
            </p:cNvSpPr>
            <p:nvPr/>
          </p:nvSpPr>
          <p:spPr bwMode="auto">
            <a:xfrm>
              <a:off x="956" y="2565"/>
              <a:ext cx="272"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2249" name="Line 24"/>
            <p:cNvSpPr>
              <a:spLocks noChangeShapeType="1"/>
            </p:cNvSpPr>
            <p:nvPr/>
          </p:nvSpPr>
          <p:spPr bwMode="auto">
            <a:xfrm>
              <a:off x="956" y="2746"/>
              <a:ext cx="272"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2250" name="Line 25"/>
            <p:cNvSpPr>
              <a:spLocks noChangeShapeType="1"/>
            </p:cNvSpPr>
            <p:nvPr/>
          </p:nvSpPr>
          <p:spPr bwMode="auto">
            <a:xfrm>
              <a:off x="956" y="2956"/>
              <a:ext cx="272"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2251" name="Rectangle 26"/>
            <p:cNvSpPr>
              <a:spLocks noChangeArrowheads="1"/>
            </p:cNvSpPr>
            <p:nvPr/>
          </p:nvSpPr>
          <p:spPr bwMode="auto">
            <a:xfrm>
              <a:off x="1228" y="2476"/>
              <a:ext cx="598" cy="576"/>
            </a:xfrm>
            <a:prstGeom prst="rect">
              <a:avLst/>
            </a:prstGeom>
            <a:solidFill>
              <a:schemeClr val="bg1"/>
            </a:solidFill>
            <a:ln w="9525">
              <a:solidFill>
                <a:srgbClr val="000000"/>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52252" name="Text Box 27"/>
            <p:cNvSpPr txBox="1">
              <a:spLocks noChangeArrowheads="1"/>
            </p:cNvSpPr>
            <p:nvPr/>
          </p:nvSpPr>
          <p:spPr bwMode="auto">
            <a:xfrm>
              <a:off x="1216" y="2684"/>
              <a:ext cx="609"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200" b="1">
                  <a:latin typeface="Times New Roman" panose="02020603050405020304" pitchFamily="18" charset="0"/>
                  <a:ea typeface="Arial Unicode MS" pitchFamily="34" charset="-128"/>
                </a:rPr>
                <a:t>Ground Bin</a:t>
              </a:r>
            </a:p>
          </p:txBody>
        </p:sp>
        <p:sp>
          <p:nvSpPr>
            <p:cNvPr id="52253" name="Line 28"/>
            <p:cNvSpPr>
              <a:spLocks noChangeShapeType="1"/>
            </p:cNvSpPr>
            <p:nvPr/>
          </p:nvSpPr>
          <p:spPr bwMode="auto">
            <a:xfrm>
              <a:off x="1826" y="2764"/>
              <a:ext cx="163"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2254" name="Line 29"/>
            <p:cNvSpPr>
              <a:spLocks noChangeShapeType="1"/>
            </p:cNvSpPr>
            <p:nvPr/>
          </p:nvSpPr>
          <p:spPr bwMode="auto">
            <a:xfrm flipV="1">
              <a:off x="1989" y="1516"/>
              <a:ext cx="0" cy="1248"/>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2255" name="Line 30"/>
            <p:cNvSpPr>
              <a:spLocks noChangeShapeType="1"/>
            </p:cNvSpPr>
            <p:nvPr/>
          </p:nvSpPr>
          <p:spPr bwMode="auto">
            <a:xfrm>
              <a:off x="1989" y="1516"/>
              <a:ext cx="347" cy="6"/>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2256" name="Rectangle 31"/>
            <p:cNvSpPr>
              <a:spLocks noChangeArrowheads="1"/>
            </p:cNvSpPr>
            <p:nvPr/>
          </p:nvSpPr>
          <p:spPr bwMode="auto">
            <a:xfrm>
              <a:off x="4468" y="2384"/>
              <a:ext cx="953" cy="544"/>
            </a:xfrm>
            <a:prstGeom prst="rect">
              <a:avLst/>
            </a:prstGeom>
            <a:solidFill>
              <a:srgbClr val="FFFFFF"/>
            </a:solidFill>
            <a:ln w="9525">
              <a:solidFill>
                <a:srgbClr val="000000"/>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52257" name="Line 32"/>
            <p:cNvSpPr>
              <a:spLocks noChangeShapeType="1"/>
            </p:cNvSpPr>
            <p:nvPr/>
          </p:nvSpPr>
          <p:spPr bwMode="auto">
            <a:xfrm flipV="1">
              <a:off x="2291" y="1516"/>
              <a:ext cx="784" cy="6"/>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2258" name="Line 33"/>
            <p:cNvSpPr>
              <a:spLocks noChangeShapeType="1"/>
            </p:cNvSpPr>
            <p:nvPr/>
          </p:nvSpPr>
          <p:spPr bwMode="auto">
            <a:xfrm>
              <a:off x="3075" y="1516"/>
              <a:ext cx="0" cy="432"/>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2259" name="Rectangle 34"/>
            <p:cNvSpPr>
              <a:spLocks noChangeArrowheads="1"/>
            </p:cNvSpPr>
            <p:nvPr/>
          </p:nvSpPr>
          <p:spPr bwMode="auto">
            <a:xfrm>
              <a:off x="2749" y="1948"/>
              <a:ext cx="707" cy="192"/>
            </a:xfrm>
            <a:prstGeom prst="rect">
              <a:avLst/>
            </a:prstGeom>
            <a:solidFill>
              <a:srgbClr val="FFFFFF"/>
            </a:solidFill>
            <a:ln w="9525">
              <a:solidFill>
                <a:srgbClr val="000000"/>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52260" name="Text Box 35"/>
            <p:cNvSpPr txBox="1">
              <a:spLocks noChangeArrowheads="1"/>
            </p:cNvSpPr>
            <p:nvPr/>
          </p:nvSpPr>
          <p:spPr bwMode="auto">
            <a:xfrm>
              <a:off x="2736" y="1954"/>
              <a:ext cx="74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200" b="1">
                  <a:latin typeface="Times New Roman" panose="02020603050405020304" pitchFamily="18" charset="0"/>
                  <a:ea typeface="Arial Unicode MS" pitchFamily="34" charset="-128"/>
                </a:rPr>
                <a:t>Over Head Bin</a:t>
              </a:r>
            </a:p>
          </p:txBody>
        </p:sp>
        <p:sp>
          <p:nvSpPr>
            <p:cNvPr id="52261" name="Text Box 36"/>
            <p:cNvSpPr txBox="1">
              <a:spLocks noChangeArrowheads="1"/>
            </p:cNvSpPr>
            <p:nvPr/>
          </p:nvSpPr>
          <p:spPr bwMode="auto">
            <a:xfrm>
              <a:off x="3243" y="1652"/>
              <a:ext cx="1996" cy="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r>
                <a:rPr lang="en-US" altLang="en-US" sz="100" b="1" i="1">
                  <a:latin typeface="Times New Roman" panose="02020603050405020304" pitchFamily="18" charset="0"/>
                  <a:ea typeface="Arial Unicode MS" pitchFamily="34" charset="-128"/>
                </a:rPr>
                <a:t>Storage bins should be kept as full as </a:t>
              </a:r>
            </a:p>
            <a:p>
              <a:r>
                <a:rPr lang="en-US" altLang="en-US" sz="100" b="1" i="1">
                  <a:latin typeface="Times New Roman" panose="02020603050405020304" pitchFamily="18" charset="0"/>
                  <a:ea typeface="Arial Unicode MS" pitchFamily="34" charset="-128"/>
                </a:rPr>
                <a:t>practical to minimize break age &amp; changes</a:t>
              </a:r>
            </a:p>
            <a:p>
              <a:r>
                <a:rPr lang="en-US" altLang="en-US" sz="100" b="1" i="1">
                  <a:latin typeface="Times New Roman" panose="02020603050405020304" pitchFamily="18" charset="0"/>
                  <a:ea typeface="Arial Unicode MS" pitchFamily="34" charset="-128"/>
                </a:rPr>
                <a:t>in grading as material are with drawn</a:t>
              </a:r>
            </a:p>
            <a:p>
              <a:r>
                <a:rPr lang="en-US" altLang="en-US" sz="100" b="1" i="1">
                  <a:latin typeface="Times New Roman" panose="02020603050405020304" pitchFamily="18" charset="0"/>
                  <a:ea typeface="Arial Unicode MS" pitchFamily="34" charset="-128"/>
                </a:rPr>
                <a:t>material should be deposited in to the </a:t>
              </a:r>
            </a:p>
            <a:p>
              <a:r>
                <a:rPr lang="en-US" altLang="en-US" sz="100" b="1" i="1">
                  <a:latin typeface="Times New Roman" panose="02020603050405020304" pitchFamily="18" charset="0"/>
                  <a:ea typeface="Arial Unicode MS" pitchFamily="34" charset="-128"/>
                </a:rPr>
                <a:t>vertically and directly over the outlet</a:t>
              </a:r>
            </a:p>
            <a:p>
              <a:r>
                <a:rPr lang="en-US" altLang="en-US" sz="100" b="1" i="1">
                  <a:latin typeface="Times New Roman" panose="02020603050405020304" pitchFamily="18" charset="0"/>
                  <a:ea typeface="Arial Unicode MS" pitchFamily="34" charset="-128"/>
                </a:rPr>
                <a:t> </a:t>
              </a:r>
            </a:p>
            <a:p>
              <a:endParaRPr lang="en-US" altLang="en-US" sz="100" b="1" i="1">
                <a:latin typeface="Times New Roman" panose="02020603050405020304" pitchFamily="18" charset="0"/>
                <a:ea typeface="Arial Unicode MS" pitchFamily="34" charset="-128"/>
              </a:endParaRPr>
            </a:p>
          </p:txBody>
        </p:sp>
        <p:sp>
          <p:nvSpPr>
            <p:cNvPr id="52262" name="Line 37"/>
            <p:cNvSpPr>
              <a:spLocks noChangeShapeType="1"/>
            </p:cNvSpPr>
            <p:nvPr/>
          </p:nvSpPr>
          <p:spPr bwMode="auto">
            <a:xfrm flipH="1">
              <a:off x="3184" y="1708"/>
              <a:ext cx="109" cy="96"/>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2263" name="Line 38"/>
            <p:cNvSpPr>
              <a:spLocks noChangeShapeType="1"/>
            </p:cNvSpPr>
            <p:nvPr/>
          </p:nvSpPr>
          <p:spPr bwMode="auto">
            <a:xfrm>
              <a:off x="3075" y="2140"/>
              <a:ext cx="0" cy="432"/>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2264" name="Rectangle 39"/>
            <p:cNvSpPr>
              <a:spLocks noChangeArrowheads="1"/>
            </p:cNvSpPr>
            <p:nvPr/>
          </p:nvSpPr>
          <p:spPr bwMode="auto">
            <a:xfrm>
              <a:off x="2749" y="2572"/>
              <a:ext cx="707" cy="192"/>
            </a:xfrm>
            <a:prstGeom prst="rect">
              <a:avLst/>
            </a:prstGeom>
            <a:solidFill>
              <a:srgbClr val="FFFFFF"/>
            </a:solidFill>
            <a:ln w="9525">
              <a:solidFill>
                <a:srgbClr val="000000"/>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52265" name="Text Box 40"/>
            <p:cNvSpPr txBox="1">
              <a:spLocks noChangeArrowheads="1"/>
            </p:cNvSpPr>
            <p:nvPr/>
          </p:nvSpPr>
          <p:spPr bwMode="auto">
            <a:xfrm>
              <a:off x="2813" y="2589"/>
              <a:ext cx="551"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200" b="1">
                  <a:latin typeface="Times New Roman" panose="02020603050405020304" pitchFamily="18" charset="0"/>
                  <a:ea typeface="Arial Unicode MS" pitchFamily="34" charset="-128"/>
                </a:rPr>
                <a:t>Weigh Bin</a:t>
              </a:r>
            </a:p>
          </p:txBody>
        </p:sp>
        <p:sp>
          <p:nvSpPr>
            <p:cNvPr id="52266" name="Text Box 41"/>
            <p:cNvSpPr txBox="1">
              <a:spLocks noChangeArrowheads="1"/>
            </p:cNvSpPr>
            <p:nvPr/>
          </p:nvSpPr>
          <p:spPr bwMode="auto">
            <a:xfrm>
              <a:off x="3198" y="2277"/>
              <a:ext cx="1542" cy="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r>
                <a:rPr lang="en-US" altLang="en-US" sz="100" b="1" i="1">
                  <a:latin typeface="Times New Roman" panose="02020603050405020304" pitchFamily="18" charset="0"/>
                  <a:ea typeface="Arial Unicode MS" pitchFamily="34" charset="-128"/>
                </a:rPr>
                <a:t> Sample for  representing</a:t>
              </a:r>
            </a:p>
            <a:p>
              <a:r>
                <a:rPr lang="en-US" altLang="en-US" sz="100" b="1" i="1">
                  <a:latin typeface="Times New Roman" panose="02020603050405020304" pitchFamily="18" charset="0"/>
                  <a:ea typeface="Arial Unicode MS" pitchFamily="34" charset="-128"/>
                </a:rPr>
                <a:t>the various agg. Size batched shoul be obtain as closely as possible to the point</a:t>
              </a:r>
            </a:p>
            <a:p>
              <a:r>
                <a:rPr lang="en-US" altLang="en-US" sz="100" b="1" i="1">
                  <a:latin typeface="Times New Roman" panose="02020603050405020304" pitchFamily="18" charset="0"/>
                  <a:ea typeface="Arial Unicode MS" pitchFamily="34" charset="-128"/>
                </a:rPr>
                <a:t>of the introduction in the concrete</a:t>
              </a:r>
            </a:p>
          </p:txBody>
        </p:sp>
        <p:sp>
          <p:nvSpPr>
            <p:cNvPr id="52267" name="Line 42"/>
            <p:cNvSpPr>
              <a:spLocks noChangeShapeType="1"/>
            </p:cNvSpPr>
            <p:nvPr/>
          </p:nvSpPr>
          <p:spPr bwMode="auto">
            <a:xfrm flipV="1">
              <a:off x="3456" y="2656"/>
              <a:ext cx="967" cy="12"/>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2268" name="Text Box 43"/>
            <p:cNvSpPr txBox="1">
              <a:spLocks noChangeArrowheads="1"/>
            </p:cNvSpPr>
            <p:nvPr/>
          </p:nvSpPr>
          <p:spPr bwMode="auto">
            <a:xfrm>
              <a:off x="1973" y="2293"/>
              <a:ext cx="1089" cy="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r>
                <a:rPr lang="en-US" altLang="en-US" sz="100" b="1" i="1">
                  <a:latin typeface="Times New Roman" panose="02020603050405020304" pitchFamily="18" charset="0"/>
                  <a:ea typeface="Arial Unicode MS" pitchFamily="34" charset="-128"/>
                </a:rPr>
                <a:t>Wet conveyor remove separate fines material / fraction</a:t>
              </a:r>
            </a:p>
          </p:txBody>
        </p:sp>
        <p:sp>
          <p:nvSpPr>
            <p:cNvPr id="52269" name="Text Box 44"/>
            <p:cNvSpPr txBox="1">
              <a:spLocks noChangeArrowheads="1"/>
            </p:cNvSpPr>
            <p:nvPr/>
          </p:nvSpPr>
          <p:spPr bwMode="auto">
            <a:xfrm>
              <a:off x="2336" y="3150"/>
              <a:ext cx="1104" cy="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r>
                <a:rPr lang="en-US" altLang="en-US" sz="100" b="1" i="1">
                  <a:latin typeface="Times New Roman" panose="02020603050405020304" pitchFamily="18" charset="0"/>
                  <a:ea typeface="Arial Unicode MS" pitchFamily="34" charset="-128"/>
                </a:rPr>
                <a:t>Special attention to keeping finer fraction uniform and execising care to avoid excessive removal</a:t>
              </a:r>
            </a:p>
            <a:p>
              <a:r>
                <a:rPr lang="en-US" altLang="en-US" sz="100" b="1" i="1">
                  <a:latin typeface="Times New Roman" panose="02020603050405020304" pitchFamily="18" charset="0"/>
                  <a:ea typeface="Arial Unicode MS" pitchFamily="34" charset="-128"/>
                </a:rPr>
                <a:t>of fines during processing</a:t>
              </a:r>
            </a:p>
            <a:p>
              <a:endParaRPr lang="en-US" altLang="en-US" sz="100" b="1" i="1">
                <a:latin typeface="Times New Roman" panose="02020603050405020304" pitchFamily="18" charset="0"/>
                <a:ea typeface="Arial Unicode MS" pitchFamily="34" charset="-128"/>
              </a:endParaRPr>
            </a:p>
          </p:txBody>
        </p:sp>
        <p:sp>
          <p:nvSpPr>
            <p:cNvPr id="52270" name="Rectangle 45"/>
            <p:cNvSpPr>
              <a:spLocks noChangeArrowheads="1"/>
            </p:cNvSpPr>
            <p:nvPr/>
          </p:nvSpPr>
          <p:spPr bwMode="auto">
            <a:xfrm>
              <a:off x="413" y="3532"/>
              <a:ext cx="489" cy="144"/>
            </a:xfrm>
            <a:prstGeom prst="rect">
              <a:avLst/>
            </a:prstGeom>
            <a:solidFill>
              <a:schemeClr val="bg1"/>
            </a:solidFill>
            <a:ln w="9525">
              <a:solidFill>
                <a:srgbClr val="000000"/>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52271" name="Text Box 46"/>
            <p:cNvSpPr txBox="1">
              <a:spLocks noChangeArrowheads="1"/>
            </p:cNvSpPr>
            <p:nvPr/>
          </p:nvSpPr>
          <p:spPr bwMode="auto">
            <a:xfrm>
              <a:off x="449" y="3504"/>
              <a:ext cx="378"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200" b="1">
                  <a:latin typeface="Times New Roman" panose="02020603050405020304" pitchFamily="18" charset="0"/>
                  <a:ea typeface="Arial Unicode MS" pitchFamily="34" charset="-128"/>
                </a:rPr>
                <a:t>Water</a:t>
              </a:r>
            </a:p>
          </p:txBody>
        </p:sp>
        <p:sp>
          <p:nvSpPr>
            <p:cNvPr id="52272" name="Line 47"/>
            <p:cNvSpPr>
              <a:spLocks noChangeShapeType="1"/>
            </p:cNvSpPr>
            <p:nvPr/>
          </p:nvSpPr>
          <p:spPr bwMode="auto">
            <a:xfrm>
              <a:off x="902" y="3628"/>
              <a:ext cx="1933" cy="25"/>
            </a:xfrm>
            <a:prstGeom prst="line">
              <a:avLst/>
            </a:prstGeom>
            <a:noFill/>
            <a:ln w="28575">
              <a:solidFill>
                <a:srgbClr val="FF0000"/>
              </a:solidFill>
              <a:round/>
              <a:headEnd/>
              <a:tailEnd type="triangle" w="med" len="lg"/>
            </a:ln>
            <a:extLst>
              <a:ext uri="{909E8E84-426E-40DD-AFC4-6F175D3DCCD1}">
                <a14:hiddenFill xmlns:a14="http://schemas.microsoft.com/office/drawing/2010/main">
                  <a:noFill/>
                </a14:hiddenFill>
              </a:ext>
            </a:extLst>
          </p:spPr>
          <p:txBody>
            <a:bodyPr wrap="none" anchor="ctr"/>
            <a:lstStyle/>
            <a:p>
              <a:endParaRPr lang="en-US"/>
            </a:p>
          </p:txBody>
        </p:sp>
        <p:sp>
          <p:nvSpPr>
            <p:cNvPr id="52273" name="Line 48"/>
            <p:cNvSpPr>
              <a:spLocks noChangeShapeType="1"/>
            </p:cNvSpPr>
            <p:nvPr/>
          </p:nvSpPr>
          <p:spPr bwMode="auto">
            <a:xfrm flipV="1">
              <a:off x="4196" y="2764"/>
              <a:ext cx="0" cy="864"/>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2274" name="Line 49"/>
            <p:cNvSpPr>
              <a:spLocks noChangeShapeType="1"/>
            </p:cNvSpPr>
            <p:nvPr/>
          </p:nvSpPr>
          <p:spPr bwMode="auto">
            <a:xfrm>
              <a:off x="4196" y="2764"/>
              <a:ext cx="218"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2275" name="AutoShape 50"/>
            <p:cNvSpPr>
              <a:spLocks noChangeArrowheads="1"/>
            </p:cNvSpPr>
            <p:nvPr/>
          </p:nvSpPr>
          <p:spPr bwMode="auto">
            <a:xfrm>
              <a:off x="1989" y="2860"/>
              <a:ext cx="326" cy="192"/>
            </a:xfrm>
            <a:prstGeom prst="leftArrow">
              <a:avLst>
                <a:gd name="adj1" fmla="val 41667"/>
                <a:gd name="adj2" fmla="val 86664"/>
              </a:avLst>
            </a:prstGeom>
            <a:solidFill>
              <a:srgbClr val="FFFFFF"/>
            </a:solidFill>
            <a:ln w="9525">
              <a:solidFill>
                <a:srgbClr val="000000"/>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52276" name="Line 51"/>
            <p:cNvSpPr>
              <a:spLocks noChangeShapeType="1"/>
            </p:cNvSpPr>
            <p:nvPr/>
          </p:nvSpPr>
          <p:spPr bwMode="auto">
            <a:xfrm flipH="1">
              <a:off x="3243" y="2469"/>
              <a:ext cx="108" cy="96"/>
            </a:xfrm>
            <a:prstGeom prst="line">
              <a:avLst/>
            </a:prstGeom>
            <a:noFill/>
            <a:ln w="12700">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2277" name="Rectangle 52"/>
            <p:cNvSpPr>
              <a:spLocks noChangeArrowheads="1"/>
            </p:cNvSpPr>
            <p:nvPr/>
          </p:nvSpPr>
          <p:spPr bwMode="auto">
            <a:xfrm>
              <a:off x="2835" y="3484"/>
              <a:ext cx="707" cy="288"/>
            </a:xfrm>
            <a:prstGeom prst="rect">
              <a:avLst/>
            </a:prstGeom>
            <a:solidFill>
              <a:srgbClr val="FFFFFF"/>
            </a:solidFill>
            <a:ln w="9525">
              <a:solidFill>
                <a:srgbClr val="000000"/>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52278" name="Line 53"/>
            <p:cNvSpPr>
              <a:spLocks noChangeShapeType="1"/>
            </p:cNvSpPr>
            <p:nvPr/>
          </p:nvSpPr>
          <p:spPr bwMode="auto">
            <a:xfrm>
              <a:off x="3560" y="3653"/>
              <a:ext cx="636"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2279" name="Text Box 54"/>
            <p:cNvSpPr txBox="1">
              <a:spLocks noChangeArrowheads="1"/>
            </p:cNvSpPr>
            <p:nvPr/>
          </p:nvSpPr>
          <p:spPr bwMode="auto">
            <a:xfrm>
              <a:off x="2886" y="3548"/>
              <a:ext cx="60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200" b="1">
                  <a:latin typeface="Times New Roman" panose="02020603050405020304" pitchFamily="18" charset="0"/>
                  <a:ea typeface="Arial Unicode MS" pitchFamily="34" charset="-128"/>
                </a:rPr>
                <a:t>Water Tank</a:t>
              </a:r>
            </a:p>
          </p:txBody>
        </p:sp>
        <p:sp>
          <p:nvSpPr>
            <p:cNvPr id="52280" name="Rectangle 55"/>
            <p:cNvSpPr>
              <a:spLocks noChangeArrowheads="1"/>
            </p:cNvSpPr>
            <p:nvPr/>
          </p:nvSpPr>
          <p:spPr bwMode="auto">
            <a:xfrm>
              <a:off x="340" y="3964"/>
              <a:ext cx="562" cy="188"/>
            </a:xfrm>
            <a:prstGeom prst="rect">
              <a:avLst/>
            </a:prstGeom>
            <a:solidFill>
              <a:schemeClr val="bg1"/>
            </a:solidFill>
            <a:ln w="9525">
              <a:solidFill>
                <a:srgbClr val="000000"/>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sp>
          <p:nvSpPr>
            <p:cNvPr id="52281" name="Text Box 56"/>
            <p:cNvSpPr txBox="1">
              <a:spLocks noChangeArrowheads="1"/>
            </p:cNvSpPr>
            <p:nvPr/>
          </p:nvSpPr>
          <p:spPr bwMode="auto">
            <a:xfrm>
              <a:off x="356" y="3967"/>
              <a:ext cx="564" cy="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wrap="none"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200" b="1">
                  <a:latin typeface="Times New Roman" panose="02020603050405020304" pitchFamily="18" charset="0"/>
                  <a:ea typeface="Arial Unicode MS" pitchFamily="34" charset="-128"/>
                </a:rPr>
                <a:t>Admixture</a:t>
              </a:r>
            </a:p>
          </p:txBody>
        </p:sp>
        <p:sp>
          <p:nvSpPr>
            <p:cNvPr id="52282" name="Line 57"/>
            <p:cNvSpPr>
              <a:spLocks noChangeShapeType="1"/>
            </p:cNvSpPr>
            <p:nvPr/>
          </p:nvSpPr>
          <p:spPr bwMode="auto">
            <a:xfrm>
              <a:off x="902" y="4060"/>
              <a:ext cx="3423"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2283" name="Line 58"/>
            <p:cNvSpPr>
              <a:spLocks noChangeShapeType="1"/>
            </p:cNvSpPr>
            <p:nvPr/>
          </p:nvSpPr>
          <p:spPr bwMode="auto">
            <a:xfrm flipV="1">
              <a:off x="4325" y="2860"/>
              <a:ext cx="0" cy="120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2284" name="Line 59"/>
            <p:cNvSpPr>
              <a:spLocks noChangeShapeType="1"/>
            </p:cNvSpPr>
            <p:nvPr/>
          </p:nvSpPr>
          <p:spPr bwMode="auto">
            <a:xfrm>
              <a:off x="4325" y="2860"/>
              <a:ext cx="109" cy="0"/>
            </a:xfrm>
            <a:prstGeom prst="line">
              <a:avLst/>
            </a:prstGeom>
            <a:noFill/>
            <a:ln w="28575">
              <a:solidFill>
                <a:srgbClr val="FF0000"/>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52285" name="Text Box 60"/>
            <p:cNvSpPr txBox="1">
              <a:spLocks noChangeArrowheads="1"/>
            </p:cNvSpPr>
            <p:nvPr/>
          </p:nvSpPr>
          <p:spPr bwMode="auto">
            <a:xfrm>
              <a:off x="4468" y="2441"/>
              <a:ext cx="992" cy="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8575">
                  <a:solidFill>
                    <a:srgbClr val="000000"/>
                  </a:solidFill>
                  <a:miter lim="800000"/>
                  <a:headEnd/>
                  <a:tailEnd/>
                </a14:hiddenLine>
              </a:ext>
            </a:extLst>
          </p:spPr>
          <p:txBody>
            <a:bodyPr anchor="ctr">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ctr"/>
              <a:r>
                <a:rPr lang="en-US" altLang="en-US" sz="1600" b="1">
                  <a:latin typeface="Times New Roman" panose="02020603050405020304" pitchFamily="18" charset="0"/>
                  <a:ea typeface="Arial Unicode MS" pitchFamily="34" charset="-128"/>
                </a:rPr>
                <a:t>Pan / Central </a:t>
              </a:r>
            </a:p>
            <a:p>
              <a:pPr algn="ctr"/>
              <a:r>
                <a:rPr lang="en-US" altLang="en-US" sz="1600" b="1">
                  <a:latin typeface="Times New Roman" panose="02020603050405020304" pitchFamily="18" charset="0"/>
                  <a:ea typeface="Arial Unicode MS" pitchFamily="34" charset="-128"/>
                </a:rPr>
                <a:t>Mixer</a:t>
              </a:r>
            </a:p>
          </p:txBody>
        </p:sp>
        <p:sp>
          <p:nvSpPr>
            <p:cNvPr id="52286" name="AutoShape 61"/>
            <p:cNvSpPr>
              <a:spLocks noChangeArrowheads="1"/>
            </p:cNvSpPr>
            <p:nvPr/>
          </p:nvSpPr>
          <p:spPr bwMode="auto">
            <a:xfrm>
              <a:off x="4831" y="2973"/>
              <a:ext cx="272" cy="363"/>
            </a:xfrm>
            <a:prstGeom prst="downArrow">
              <a:avLst>
                <a:gd name="adj1" fmla="val 50000"/>
                <a:gd name="adj2" fmla="val 33364"/>
              </a:avLst>
            </a:prstGeom>
            <a:solidFill>
              <a:srgbClr val="FF00FF"/>
            </a:solidFill>
            <a:ln w="9525" algn="ctr">
              <a:solidFill>
                <a:schemeClr val="tx1"/>
              </a:solidFill>
              <a:miter lim="800000"/>
              <a:headEnd/>
              <a:tailEnd/>
            </a:ln>
          </p:spPr>
          <p:txBody>
            <a:bodyPr wrap="none"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endParaRPr lang="en-US" altLang="en-US">
                <a:ea typeface="Arial Unicode MS" pitchFamily="34" charset="-128"/>
              </a:endParaRPr>
            </a:p>
          </p:txBody>
        </p:sp>
      </p:grpSp>
      <p:sp>
        <p:nvSpPr>
          <p:cNvPr id="52228" name="Rectangle 5"/>
          <p:cNvSpPr txBox="1">
            <a:spLocks noChangeArrowheads="1"/>
          </p:cNvSpPr>
          <p:nvPr/>
        </p:nvSpPr>
        <p:spPr bwMode="auto">
          <a:xfrm>
            <a:off x="3544889" y="53976"/>
            <a:ext cx="709612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25488" indent="-725488"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a:r>
              <a:rPr lang="en-US" altLang="en-US" sz="2400">
                <a:solidFill>
                  <a:schemeClr val="tx2"/>
                </a:solidFill>
                <a:latin typeface="Century Gothic" panose="020B0502020202020204" pitchFamily="34" charset="0"/>
                <a:ea typeface="Arial Unicode MS" pitchFamily="34" charset="-128"/>
              </a:rPr>
              <a:t>Proses produksi untuk “Wet mix System”</a:t>
            </a:r>
            <a:endParaRPr lang="en-US" altLang="en-US" sz="2400">
              <a:solidFill>
                <a:srgbClr val="FF0000"/>
              </a:solidFill>
              <a:latin typeface="Century Gothic" panose="020B0502020202020204" pitchFamily="34" charset="0"/>
              <a:ea typeface="Arial Unicode MS" pitchFamily="34" charset="-128"/>
            </a:endParaRPr>
          </a:p>
        </p:txBody>
      </p:sp>
    </p:spTree>
    <p:extLst>
      <p:ext uri="{BB962C8B-B14F-4D97-AF65-F5344CB8AC3E}">
        <p14:creationId xmlns:p14="http://schemas.microsoft.com/office/powerpoint/2010/main" val="265950413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5"/>
          <p:cNvSpPr txBox="1">
            <a:spLocks noChangeArrowheads="1"/>
          </p:cNvSpPr>
          <p:nvPr/>
        </p:nvSpPr>
        <p:spPr bwMode="auto">
          <a:xfrm>
            <a:off x="3544889" y="53976"/>
            <a:ext cx="709612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25488" indent="-725488"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a:r>
              <a:rPr lang="en-US" altLang="en-US">
                <a:solidFill>
                  <a:schemeClr val="tx2"/>
                </a:solidFill>
                <a:latin typeface="Century Gothic" panose="020B0502020202020204" pitchFamily="34" charset="0"/>
                <a:ea typeface="Arial Unicode MS" pitchFamily="34" charset="-128"/>
              </a:rPr>
              <a:t>Mobile Batch Plant</a:t>
            </a:r>
            <a:endParaRPr lang="en-US" altLang="en-US">
              <a:solidFill>
                <a:srgbClr val="FF0000"/>
              </a:solidFill>
              <a:latin typeface="Century Gothic" panose="020B0502020202020204" pitchFamily="34" charset="0"/>
              <a:ea typeface="Arial Unicode MS" pitchFamily="34" charset="-128"/>
            </a:endParaRPr>
          </a:p>
        </p:txBody>
      </p:sp>
      <p:pic>
        <p:nvPicPr>
          <p:cNvPr id="53251" name="Picture 9" descr="060630 Establishment Mobile Batch Plant Roman Ceramics Proj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55800" y="865189"/>
            <a:ext cx="8415338" cy="5094287"/>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pic>
      <p:sp>
        <p:nvSpPr>
          <p:cNvPr id="6" name="Rectangle 7"/>
          <p:cNvSpPr>
            <a:spLocks noChangeArrowheads="1"/>
          </p:cNvSpPr>
          <p:nvPr/>
        </p:nvSpPr>
        <p:spPr bwMode="auto">
          <a:xfrm>
            <a:off x="1957388" y="969963"/>
            <a:ext cx="7829550" cy="1154112"/>
          </a:xfrm>
          <a:prstGeom prst="rect">
            <a:avLst/>
          </a:prstGeom>
          <a:noFill/>
          <a:ln>
            <a:noFill/>
          </a:ln>
          <a:extLst/>
        </p:spPr>
        <p:txBody>
          <a:bodyPr/>
          <a:lstStyle/>
          <a:p>
            <a:pPr>
              <a:lnSpc>
                <a:spcPct val="90000"/>
              </a:lnSpc>
              <a:spcBef>
                <a:spcPct val="20000"/>
              </a:spcBef>
              <a:defRPr/>
            </a:pPr>
            <a:r>
              <a:rPr lang="en-US" sz="1600" b="1" dirty="0" err="1">
                <a:solidFill>
                  <a:schemeClr val="tx1">
                    <a:lumMod val="85000"/>
                    <a:lumOff val="15000"/>
                  </a:schemeClr>
                </a:solidFill>
                <a:latin typeface="Arial" charset="0"/>
                <a:cs typeface="Angsana New" pitchFamily="18" charset="-34"/>
              </a:rPr>
              <a:t>Spesifikasi</a:t>
            </a:r>
            <a:r>
              <a:rPr lang="en-US" sz="1600" b="1" dirty="0">
                <a:solidFill>
                  <a:schemeClr val="tx1">
                    <a:lumMod val="85000"/>
                    <a:lumOff val="15000"/>
                  </a:schemeClr>
                </a:solidFill>
                <a:latin typeface="Arial" charset="0"/>
                <a:cs typeface="Angsana New" pitchFamily="18" charset="-34"/>
              </a:rPr>
              <a:t> </a:t>
            </a:r>
            <a:r>
              <a:rPr lang="en-US" sz="1600" b="1" dirty="0" err="1">
                <a:solidFill>
                  <a:schemeClr val="tx1">
                    <a:lumMod val="85000"/>
                    <a:lumOff val="15000"/>
                  </a:schemeClr>
                </a:solidFill>
                <a:latin typeface="Arial" charset="0"/>
                <a:cs typeface="Angsana New" pitchFamily="18" charset="-34"/>
              </a:rPr>
              <a:t>Teknis</a:t>
            </a:r>
            <a:r>
              <a:rPr lang="en-US" sz="1600" b="1" dirty="0">
                <a:solidFill>
                  <a:schemeClr val="tx1">
                    <a:lumMod val="85000"/>
                    <a:lumOff val="15000"/>
                  </a:schemeClr>
                </a:solidFill>
                <a:latin typeface="Arial" charset="0"/>
                <a:cs typeface="Angsana New" pitchFamily="18" charset="-34"/>
              </a:rPr>
              <a:t> :</a:t>
            </a:r>
          </a:p>
          <a:p>
            <a:pPr marL="342900" indent="-342900">
              <a:lnSpc>
                <a:spcPct val="90000"/>
              </a:lnSpc>
              <a:spcBef>
                <a:spcPct val="20000"/>
              </a:spcBef>
              <a:buFont typeface="Wingdings" pitchFamily="2" charset="2"/>
              <a:buChar char="§"/>
              <a:defRPr/>
            </a:pPr>
            <a:r>
              <a:rPr lang="en-US" sz="1600" b="1" dirty="0" err="1">
                <a:solidFill>
                  <a:schemeClr val="tx1">
                    <a:lumMod val="85000"/>
                    <a:lumOff val="15000"/>
                  </a:schemeClr>
                </a:solidFill>
                <a:latin typeface="Arial" charset="0"/>
                <a:cs typeface="Angsana New" pitchFamily="18" charset="-34"/>
              </a:rPr>
              <a:t>Kapasitas</a:t>
            </a:r>
            <a:r>
              <a:rPr lang="en-US" sz="1600" b="1" dirty="0">
                <a:solidFill>
                  <a:schemeClr val="tx1">
                    <a:lumMod val="85000"/>
                    <a:lumOff val="15000"/>
                  </a:schemeClr>
                </a:solidFill>
                <a:latin typeface="Arial" charset="0"/>
                <a:cs typeface="Angsana New" pitchFamily="18" charset="-34"/>
              </a:rPr>
              <a:t> </a:t>
            </a:r>
            <a:r>
              <a:rPr lang="en-US" sz="1600" b="1" dirty="0" err="1">
                <a:solidFill>
                  <a:schemeClr val="tx1">
                    <a:lumMod val="85000"/>
                    <a:lumOff val="15000"/>
                  </a:schemeClr>
                </a:solidFill>
                <a:latin typeface="Arial" charset="0"/>
                <a:cs typeface="Angsana New" pitchFamily="18" charset="-34"/>
              </a:rPr>
              <a:t>produksi</a:t>
            </a:r>
            <a:r>
              <a:rPr lang="en-US" sz="1600" b="1" dirty="0">
                <a:solidFill>
                  <a:schemeClr val="tx1">
                    <a:lumMod val="85000"/>
                    <a:lumOff val="15000"/>
                  </a:schemeClr>
                </a:solidFill>
                <a:latin typeface="Arial" charset="0"/>
                <a:cs typeface="Angsana New" pitchFamily="18" charset="-34"/>
              </a:rPr>
              <a:t>    	:  40-50 m3/jam </a:t>
            </a:r>
          </a:p>
          <a:p>
            <a:pPr marL="342900" indent="-342900">
              <a:lnSpc>
                <a:spcPct val="90000"/>
              </a:lnSpc>
              <a:spcBef>
                <a:spcPct val="20000"/>
              </a:spcBef>
              <a:buFont typeface="Wingdings" pitchFamily="2" charset="2"/>
              <a:buChar char="§"/>
              <a:defRPr/>
            </a:pPr>
            <a:r>
              <a:rPr lang="en-US" sz="1600" b="1" dirty="0">
                <a:solidFill>
                  <a:schemeClr val="tx1">
                    <a:lumMod val="85000"/>
                    <a:lumOff val="15000"/>
                  </a:schemeClr>
                </a:solidFill>
                <a:latin typeface="Arial" charset="0"/>
                <a:cs typeface="Angsana New" pitchFamily="18" charset="-34"/>
              </a:rPr>
              <a:t>Min. </a:t>
            </a:r>
            <a:r>
              <a:rPr lang="en-US" sz="1600" b="1" dirty="0" err="1">
                <a:solidFill>
                  <a:schemeClr val="tx1">
                    <a:lumMod val="85000"/>
                    <a:lumOff val="15000"/>
                  </a:schemeClr>
                </a:solidFill>
                <a:latin typeface="Arial" charset="0"/>
                <a:cs typeface="Angsana New" pitchFamily="18" charset="-34"/>
              </a:rPr>
              <a:t>Luas</a:t>
            </a:r>
            <a:r>
              <a:rPr lang="en-US" sz="1600" b="1" dirty="0">
                <a:solidFill>
                  <a:schemeClr val="tx1">
                    <a:lumMod val="85000"/>
                    <a:lumOff val="15000"/>
                  </a:schemeClr>
                </a:solidFill>
                <a:latin typeface="Arial" charset="0"/>
                <a:cs typeface="Angsana New" pitchFamily="18" charset="-34"/>
              </a:rPr>
              <a:t> area		:  4.000 m2 (</a:t>
            </a:r>
            <a:r>
              <a:rPr lang="en-US" sz="1600" b="1" dirty="0" err="1">
                <a:solidFill>
                  <a:schemeClr val="tx1">
                    <a:lumMod val="85000"/>
                    <a:lumOff val="15000"/>
                  </a:schemeClr>
                </a:solidFill>
                <a:latin typeface="Arial" charset="0"/>
                <a:cs typeface="Angsana New" pitchFamily="18" charset="-34"/>
              </a:rPr>
              <a:t>Berdasarkan</a:t>
            </a:r>
            <a:r>
              <a:rPr lang="en-US" sz="1600" b="1" dirty="0">
                <a:solidFill>
                  <a:schemeClr val="tx1">
                    <a:lumMod val="85000"/>
                    <a:lumOff val="15000"/>
                  </a:schemeClr>
                </a:solidFill>
                <a:latin typeface="Arial" charset="0"/>
                <a:cs typeface="Angsana New" pitchFamily="18" charset="-34"/>
              </a:rPr>
              <a:t> </a:t>
            </a:r>
            <a:r>
              <a:rPr lang="en-US" sz="1600" b="1" dirty="0" err="1">
                <a:solidFill>
                  <a:schemeClr val="tx1">
                    <a:lumMod val="85000"/>
                    <a:lumOff val="15000"/>
                  </a:schemeClr>
                </a:solidFill>
                <a:latin typeface="Arial" charset="0"/>
                <a:cs typeface="Angsana New" pitchFamily="18" charset="-34"/>
              </a:rPr>
              <a:t>pada</a:t>
            </a:r>
            <a:r>
              <a:rPr lang="en-US" sz="1600" b="1" dirty="0">
                <a:solidFill>
                  <a:schemeClr val="tx1">
                    <a:lumMod val="85000"/>
                    <a:lumOff val="15000"/>
                  </a:schemeClr>
                </a:solidFill>
                <a:latin typeface="Arial" charset="0"/>
                <a:cs typeface="Angsana New" pitchFamily="18" charset="-34"/>
              </a:rPr>
              <a:t> volume </a:t>
            </a:r>
            <a:r>
              <a:rPr lang="en-US" sz="1600" b="1" dirty="0" err="1">
                <a:solidFill>
                  <a:schemeClr val="tx1">
                    <a:lumMod val="85000"/>
                    <a:lumOff val="15000"/>
                  </a:schemeClr>
                </a:solidFill>
                <a:latin typeface="Arial" charset="0"/>
                <a:cs typeface="Angsana New" pitchFamily="18" charset="-34"/>
              </a:rPr>
              <a:t>beton</a:t>
            </a:r>
            <a:r>
              <a:rPr lang="en-US" sz="1600" b="1" dirty="0">
                <a:solidFill>
                  <a:schemeClr val="tx1">
                    <a:lumMod val="85000"/>
                    <a:lumOff val="15000"/>
                  </a:schemeClr>
                </a:solidFill>
                <a:latin typeface="Arial" charset="0"/>
                <a:cs typeface="Angsana New" pitchFamily="18" charset="-34"/>
              </a:rPr>
              <a:t>)</a:t>
            </a:r>
          </a:p>
          <a:p>
            <a:pPr marL="342900" indent="-342900">
              <a:lnSpc>
                <a:spcPct val="90000"/>
              </a:lnSpc>
              <a:spcBef>
                <a:spcPct val="20000"/>
              </a:spcBef>
              <a:buFont typeface="Wingdings" pitchFamily="2" charset="2"/>
              <a:buChar char="§"/>
              <a:defRPr/>
            </a:pPr>
            <a:r>
              <a:rPr lang="en-US" sz="1600" b="1" dirty="0" err="1">
                <a:solidFill>
                  <a:schemeClr val="tx1">
                    <a:lumMod val="85000"/>
                    <a:lumOff val="15000"/>
                  </a:schemeClr>
                </a:solidFill>
                <a:latin typeface="Arial" charset="0"/>
                <a:cs typeface="Angsana New" pitchFamily="18" charset="-34"/>
              </a:rPr>
              <a:t>Waktu</a:t>
            </a:r>
            <a:r>
              <a:rPr lang="en-US" sz="1600" b="1" dirty="0">
                <a:solidFill>
                  <a:schemeClr val="tx1">
                    <a:lumMod val="85000"/>
                    <a:lumOff val="15000"/>
                  </a:schemeClr>
                </a:solidFill>
                <a:latin typeface="Arial" charset="0"/>
                <a:cs typeface="Angsana New" pitchFamily="18" charset="-34"/>
              </a:rPr>
              <a:t> </a:t>
            </a:r>
            <a:r>
              <a:rPr lang="en-US" sz="1600" b="1" dirty="0" err="1">
                <a:solidFill>
                  <a:schemeClr val="tx1">
                    <a:lumMod val="85000"/>
                    <a:lumOff val="15000"/>
                  </a:schemeClr>
                </a:solidFill>
                <a:latin typeface="Arial" charset="0"/>
                <a:cs typeface="Angsana New" pitchFamily="18" charset="-34"/>
              </a:rPr>
              <a:t>pendirian</a:t>
            </a:r>
            <a:r>
              <a:rPr lang="en-US" sz="1600" b="1" dirty="0">
                <a:solidFill>
                  <a:schemeClr val="tx1">
                    <a:lumMod val="85000"/>
                    <a:lumOff val="15000"/>
                  </a:schemeClr>
                </a:solidFill>
                <a:latin typeface="Arial" charset="0"/>
                <a:cs typeface="Angsana New" pitchFamily="18" charset="-34"/>
              </a:rPr>
              <a:t> 	:  2 </a:t>
            </a:r>
            <a:r>
              <a:rPr lang="en-US" sz="1600" b="1" dirty="0" err="1">
                <a:solidFill>
                  <a:schemeClr val="tx1">
                    <a:lumMod val="85000"/>
                    <a:lumOff val="15000"/>
                  </a:schemeClr>
                </a:solidFill>
                <a:latin typeface="Arial" charset="0"/>
                <a:cs typeface="Angsana New" pitchFamily="18" charset="-34"/>
              </a:rPr>
              <a:t>Minggu</a:t>
            </a:r>
            <a:endParaRPr lang="en-US" sz="1600" dirty="0">
              <a:solidFill>
                <a:schemeClr val="tx1">
                  <a:lumMod val="85000"/>
                  <a:lumOff val="15000"/>
                </a:schemeClr>
              </a:solidFill>
              <a:latin typeface="Arial" charset="0"/>
              <a:cs typeface="Angsana New" pitchFamily="18" charset="-34"/>
            </a:endParaRPr>
          </a:p>
        </p:txBody>
      </p:sp>
    </p:spTree>
    <p:extLst>
      <p:ext uri="{BB962C8B-B14F-4D97-AF65-F5344CB8AC3E}">
        <p14:creationId xmlns:p14="http://schemas.microsoft.com/office/powerpoint/2010/main" val="347017542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Picture 12" descr="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6050" y="638176"/>
            <a:ext cx="5213350" cy="4792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5" name="Picture 13" descr="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46739" y="2663825"/>
            <a:ext cx="4859337" cy="139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4276" name="Picture 14" descr="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46738" y="4194175"/>
            <a:ext cx="4787900" cy="1995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277" name="Text Box 11"/>
          <p:cNvSpPr txBox="1">
            <a:spLocks noChangeArrowheads="1"/>
          </p:cNvSpPr>
          <p:nvPr/>
        </p:nvSpPr>
        <p:spPr bwMode="auto">
          <a:xfrm>
            <a:off x="5646739" y="6037264"/>
            <a:ext cx="23526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eaLnBrk="1" hangingPunct="1"/>
            <a:r>
              <a:rPr lang="en-US" altLang="en-US" sz="1400" b="1">
                <a:ea typeface="Arial Unicode MS" pitchFamily="34" charset="-128"/>
              </a:rPr>
              <a:t>Ruang Operator &amp; Kantor</a:t>
            </a:r>
          </a:p>
        </p:txBody>
      </p:sp>
      <p:sp>
        <p:nvSpPr>
          <p:cNvPr id="54278" name="Rectangle 5"/>
          <p:cNvSpPr txBox="1">
            <a:spLocks noChangeArrowheads="1"/>
          </p:cNvSpPr>
          <p:nvPr/>
        </p:nvSpPr>
        <p:spPr bwMode="auto">
          <a:xfrm>
            <a:off x="3544889" y="53976"/>
            <a:ext cx="709612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25488" indent="-725488"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a:r>
              <a:rPr lang="en-US" altLang="en-US">
                <a:solidFill>
                  <a:schemeClr val="tx2"/>
                </a:solidFill>
                <a:latin typeface="Century Gothic" panose="020B0502020202020204" pitchFamily="34" charset="0"/>
                <a:ea typeface="Arial Unicode MS" pitchFamily="34" charset="-128"/>
              </a:rPr>
              <a:t>Perangkat mobile batch Plant</a:t>
            </a:r>
            <a:endParaRPr lang="en-US" altLang="en-US">
              <a:solidFill>
                <a:srgbClr val="FF0000"/>
              </a:solidFill>
              <a:latin typeface="Century Gothic" panose="020B0502020202020204" pitchFamily="34" charset="0"/>
              <a:ea typeface="Arial Unicode MS" pitchFamily="34" charset="-128"/>
            </a:endParaRPr>
          </a:p>
        </p:txBody>
      </p:sp>
    </p:spTree>
    <p:extLst>
      <p:ext uri="{BB962C8B-B14F-4D97-AF65-F5344CB8AC3E}">
        <p14:creationId xmlns:p14="http://schemas.microsoft.com/office/powerpoint/2010/main" val="359645510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70" descr="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0063" y="660401"/>
            <a:ext cx="8451850" cy="407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299" name="Rectangle 5"/>
          <p:cNvSpPr txBox="1">
            <a:spLocks noChangeArrowheads="1"/>
          </p:cNvSpPr>
          <p:nvPr/>
        </p:nvSpPr>
        <p:spPr bwMode="auto">
          <a:xfrm>
            <a:off x="3544889" y="53976"/>
            <a:ext cx="709612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25488" indent="-725488"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a:r>
              <a:rPr lang="en-US" altLang="en-US">
                <a:solidFill>
                  <a:schemeClr val="tx2"/>
                </a:solidFill>
                <a:latin typeface="Century Gothic" panose="020B0502020202020204" pitchFamily="34" charset="0"/>
                <a:ea typeface="Arial Unicode MS" pitchFamily="34" charset="-128"/>
              </a:rPr>
              <a:t>Dimensi &amp; Keunggulan</a:t>
            </a:r>
            <a:endParaRPr lang="en-US" altLang="en-US">
              <a:solidFill>
                <a:srgbClr val="FF0000"/>
              </a:solidFill>
              <a:latin typeface="Century Gothic" panose="020B0502020202020204" pitchFamily="34" charset="0"/>
              <a:ea typeface="Arial Unicode MS" pitchFamily="34" charset="-128"/>
            </a:endParaRPr>
          </a:p>
        </p:txBody>
      </p:sp>
      <p:sp>
        <p:nvSpPr>
          <p:cNvPr id="5" name="TextBox 4"/>
          <p:cNvSpPr txBox="1"/>
          <p:nvPr/>
        </p:nvSpPr>
        <p:spPr>
          <a:xfrm>
            <a:off x="3800475" y="2303464"/>
            <a:ext cx="1169988" cy="338137"/>
          </a:xfrm>
          <a:prstGeom prst="rect">
            <a:avLst/>
          </a:prstGeom>
          <a:solidFill>
            <a:schemeClr val="bg1"/>
          </a:solidFill>
          <a:ln>
            <a:solidFill>
              <a:schemeClr val="tx1">
                <a:lumMod val="50000"/>
                <a:lumOff val="50000"/>
              </a:schemeClr>
            </a:solidFill>
          </a:ln>
        </p:spPr>
        <p:txBody>
          <a:bodyPr>
            <a:spAutoFit/>
          </a:bodyPr>
          <a:lstStyle/>
          <a:p>
            <a:pPr algn="ctr">
              <a:defRPr/>
            </a:pPr>
            <a:r>
              <a:rPr lang="en-US" sz="800" dirty="0">
                <a:solidFill>
                  <a:srgbClr val="FF0000"/>
                </a:solidFill>
                <a:latin typeface="Arial" charset="0"/>
                <a:cs typeface="Angsana New" pitchFamily="18" charset="-34"/>
              </a:rPr>
              <a:t>PT. SCG </a:t>
            </a:r>
            <a:r>
              <a:rPr lang="en-US" sz="800" dirty="0" err="1">
                <a:solidFill>
                  <a:srgbClr val="FF0000"/>
                </a:solidFill>
                <a:latin typeface="Arial" charset="0"/>
                <a:cs typeface="Angsana New" pitchFamily="18" charset="-34"/>
              </a:rPr>
              <a:t>Readymix</a:t>
            </a:r>
            <a:r>
              <a:rPr lang="en-US" sz="800" dirty="0">
                <a:solidFill>
                  <a:srgbClr val="FF0000"/>
                </a:solidFill>
                <a:latin typeface="Arial" charset="0"/>
                <a:cs typeface="Angsana New" pitchFamily="18" charset="-34"/>
              </a:rPr>
              <a:t> Indonesia</a:t>
            </a:r>
          </a:p>
        </p:txBody>
      </p:sp>
      <p:sp>
        <p:nvSpPr>
          <p:cNvPr id="6" name="Rectangle 4"/>
          <p:cNvSpPr txBox="1">
            <a:spLocks noChangeArrowheads="1"/>
          </p:cNvSpPr>
          <p:nvPr/>
        </p:nvSpPr>
        <p:spPr bwMode="auto">
          <a:xfrm>
            <a:off x="3081339" y="3690939"/>
            <a:ext cx="6408737" cy="2587625"/>
          </a:xfrm>
          <a:prstGeom prst="rect">
            <a:avLst/>
          </a:prstGeom>
          <a:noFill/>
          <a:ln/>
          <a:extLst/>
        </p:spPr>
        <p:txBody>
          <a:bodyPr anchor="ctr"/>
          <a:lstStyle>
            <a:lvl1pPr marL="342900" indent="-342900" algn="l" rtl="0" eaLnBrk="0" fontAlgn="base" hangingPunct="0">
              <a:spcBef>
                <a:spcPct val="20000"/>
              </a:spcBef>
              <a:spcAft>
                <a:spcPct val="0"/>
              </a:spcAft>
              <a:buChar char="•"/>
              <a:defRPr sz="3200">
                <a:solidFill>
                  <a:schemeClr val="tx1"/>
                </a:solidFill>
                <a:latin typeface="Arial Unicode MS" pitchFamily="34" charset="-128"/>
                <a:ea typeface="Arial Unicode MS" pitchFamily="34" charset="-128"/>
                <a:cs typeface="Arial Unicode MS" pitchFamily="34" charset="-128"/>
              </a:defRPr>
            </a:lvl1pPr>
            <a:lvl2pPr marL="742950" indent="-285750" algn="l" rtl="0" eaLnBrk="0" fontAlgn="base" hangingPunct="0">
              <a:spcBef>
                <a:spcPct val="20000"/>
              </a:spcBef>
              <a:spcAft>
                <a:spcPct val="0"/>
              </a:spcAft>
              <a:buChar char="–"/>
              <a:defRPr sz="2800">
                <a:solidFill>
                  <a:schemeClr val="tx1"/>
                </a:solidFill>
                <a:latin typeface="Arial Unicode MS" pitchFamily="34" charset="-128"/>
                <a:ea typeface="Arial Unicode MS" pitchFamily="34" charset="-128"/>
                <a:cs typeface="Arial Unicode MS" pitchFamily="34" charset="-128"/>
              </a:defRPr>
            </a:lvl2pPr>
            <a:lvl3pPr marL="1143000" indent="-228600" algn="l" rtl="0" eaLnBrk="0" fontAlgn="base" hangingPunct="0">
              <a:spcBef>
                <a:spcPct val="20000"/>
              </a:spcBef>
              <a:spcAft>
                <a:spcPct val="0"/>
              </a:spcAft>
              <a:buChar char="•"/>
              <a:defRPr sz="2400">
                <a:solidFill>
                  <a:schemeClr val="tx1"/>
                </a:solidFill>
                <a:latin typeface="Arial Unicode MS" pitchFamily="34" charset="-128"/>
                <a:ea typeface="Arial Unicode MS" pitchFamily="34" charset="-128"/>
                <a:cs typeface="Arial Unicode MS" pitchFamily="34" charset="-128"/>
              </a:defRPr>
            </a:lvl3pPr>
            <a:lvl4pPr marL="1600200" indent="-228600" algn="l" rtl="0" eaLnBrk="0" fontAlgn="base" hangingPunct="0">
              <a:spcBef>
                <a:spcPct val="20000"/>
              </a:spcBef>
              <a:spcAft>
                <a:spcPct val="0"/>
              </a:spcAft>
              <a:buChar char="–"/>
              <a:defRPr sz="2000">
                <a:solidFill>
                  <a:schemeClr val="tx1"/>
                </a:solidFill>
                <a:latin typeface="Arial Unicode MS" pitchFamily="34" charset="-128"/>
                <a:ea typeface="Arial Unicode MS" pitchFamily="34" charset="-128"/>
                <a:cs typeface="Arial Unicode MS" pitchFamily="34" charset="-128"/>
              </a:defRPr>
            </a:lvl4pPr>
            <a:lvl5pPr marL="2057400" indent="-228600" algn="l" rtl="0" eaLnBrk="0" fontAlgn="base" hangingPunct="0">
              <a:spcBef>
                <a:spcPct val="20000"/>
              </a:spcBef>
              <a:spcAft>
                <a:spcPct val="0"/>
              </a:spcAft>
              <a:buChar char="»"/>
              <a:defRPr sz="2000">
                <a:solidFill>
                  <a:schemeClr val="tx1"/>
                </a:solidFill>
                <a:latin typeface="Arial Unicode MS" pitchFamily="34" charset="-128"/>
                <a:ea typeface="Arial Unicode MS" pitchFamily="34" charset="-128"/>
                <a:cs typeface="Arial Unicode MS" pitchFamily="34" charset="-128"/>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a:lstStyle>
          <a:p>
            <a:pPr marL="0" indent="0">
              <a:buNone/>
              <a:defRPr/>
            </a:pPr>
            <a:r>
              <a:rPr lang="en-US" sz="1800" b="1" dirty="0" err="1">
                <a:latin typeface="Century Gothic" pitchFamily="34" charset="0"/>
              </a:rPr>
              <a:t>Keunggulan</a:t>
            </a:r>
            <a:r>
              <a:rPr lang="en-US" sz="1800" b="1" dirty="0">
                <a:latin typeface="Century Gothic" pitchFamily="34" charset="0"/>
              </a:rPr>
              <a:t> :</a:t>
            </a:r>
          </a:p>
          <a:p>
            <a:pPr>
              <a:buFont typeface="Wingdings" pitchFamily="2" charset="2"/>
              <a:buChar char="§"/>
              <a:defRPr/>
            </a:pPr>
            <a:r>
              <a:rPr lang="en-US" sz="1600" b="1" dirty="0" err="1">
                <a:solidFill>
                  <a:srgbClr val="0000FF"/>
                </a:solidFill>
                <a:latin typeface="Century Gothic" pitchFamily="34" charset="0"/>
              </a:rPr>
              <a:t>Mobilisasi</a:t>
            </a:r>
            <a:r>
              <a:rPr lang="en-US" sz="1600" b="1" dirty="0">
                <a:solidFill>
                  <a:srgbClr val="0000FF"/>
                </a:solidFill>
                <a:latin typeface="Century Gothic" pitchFamily="34" charset="0"/>
              </a:rPr>
              <a:t> </a:t>
            </a:r>
            <a:r>
              <a:rPr lang="en-US" sz="1600" b="1" dirty="0" err="1">
                <a:solidFill>
                  <a:srgbClr val="0000FF"/>
                </a:solidFill>
                <a:latin typeface="Century Gothic" pitchFamily="34" charset="0"/>
              </a:rPr>
              <a:t>tinggi</a:t>
            </a:r>
            <a:r>
              <a:rPr lang="en-US" sz="1600" b="1" dirty="0">
                <a:solidFill>
                  <a:srgbClr val="0000FF"/>
                </a:solidFill>
                <a:latin typeface="Century Gothic" pitchFamily="34" charset="0"/>
              </a:rPr>
              <a:t>				</a:t>
            </a:r>
          </a:p>
          <a:p>
            <a:pPr>
              <a:buFont typeface="Wingdings" pitchFamily="2" charset="2"/>
              <a:buChar char="§"/>
              <a:defRPr/>
            </a:pPr>
            <a:r>
              <a:rPr lang="en-US" sz="1600" b="1" dirty="0" err="1">
                <a:solidFill>
                  <a:srgbClr val="0000FF"/>
                </a:solidFill>
                <a:latin typeface="Century Gothic" pitchFamily="34" charset="0"/>
              </a:rPr>
              <a:t>Waktu</a:t>
            </a:r>
            <a:r>
              <a:rPr lang="en-US" sz="1600" b="1" dirty="0">
                <a:solidFill>
                  <a:srgbClr val="0000FF"/>
                </a:solidFill>
                <a:latin typeface="Century Gothic" pitchFamily="34" charset="0"/>
              </a:rPr>
              <a:t> </a:t>
            </a:r>
            <a:r>
              <a:rPr lang="en-US" sz="1600" b="1" dirty="0" err="1">
                <a:solidFill>
                  <a:srgbClr val="0000FF"/>
                </a:solidFill>
                <a:latin typeface="Century Gothic" pitchFamily="34" charset="0"/>
              </a:rPr>
              <a:t>pendirian</a:t>
            </a:r>
            <a:r>
              <a:rPr lang="en-US" sz="1600" b="1" dirty="0">
                <a:solidFill>
                  <a:srgbClr val="0000FF"/>
                </a:solidFill>
                <a:latin typeface="Century Gothic" pitchFamily="34" charset="0"/>
              </a:rPr>
              <a:t> </a:t>
            </a:r>
            <a:r>
              <a:rPr lang="en-US" sz="1600" b="1" dirty="0" err="1">
                <a:solidFill>
                  <a:srgbClr val="0000FF"/>
                </a:solidFill>
                <a:latin typeface="Century Gothic" pitchFamily="34" charset="0"/>
              </a:rPr>
              <a:t>singkat</a:t>
            </a:r>
            <a:r>
              <a:rPr lang="en-US" sz="1600" b="1" dirty="0">
                <a:solidFill>
                  <a:srgbClr val="0000FF"/>
                </a:solidFill>
                <a:latin typeface="Century Gothic" pitchFamily="34" charset="0"/>
              </a:rPr>
              <a:t> (</a:t>
            </a:r>
            <a:r>
              <a:rPr lang="en-US" sz="1600" b="1" dirty="0" err="1">
                <a:solidFill>
                  <a:srgbClr val="0000FF"/>
                </a:solidFill>
                <a:latin typeface="Century Gothic" pitchFamily="34" charset="0"/>
              </a:rPr>
              <a:t>cepat</a:t>
            </a:r>
            <a:r>
              <a:rPr lang="en-US" sz="1600" b="1" dirty="0">
                <a:solidFill>
                  <a:srgbClr val="0000FF"/>
                </a:solidFill>
                <a:latin typeface="Century Gothic" pitchFamily="34" charset="0"/>
              </a:rPr>
              <a:t>)</a:t>
            </a:r>
          </a:p>
          <a:p>
            <a:pPr>
              <a:buFont typeface="Wingdings" pitchFamily="2" charset="2"/>
              <a:buChar char="§"/>
              <a:defRPr/>
            </a:pPr>
            <a:r>
              <a:rPr lang="en-US" sz="1600" b="1" dirty="0" err="1">
                <a:solidFill>
                  <a:srgbClr val="0000FF"/>
                </a:solidFill>
                <a:latin typeface="Century Gothic" pitchFamily="34" charset="0"/>
              </a:rPr>
              <a:t>Luas</a:t>
            </a:r>
            <a:r>
              <a:rPr lang="en-US" sz="1600" b="1" dirty="0">
                <a:solidFill>
                  <a:srgbClr val="0000FF"/>
                </a:solidFill>
                <a:latin typeface="Century Gothic" pitchFamily="34" charset="0"/>
              </a:rPr>
              <a:t> area yang </a:t>
            </a:r>
            <a:r>
              <a:rPr lang="en-US" sz="1600" b="1" dirty="0" err="1">
                <a:solidFill>
                  <a:srgbClr val="0000FF"/>
                </a:solidFill>
                <a:latin typeface="Century Gothic" pitchFamily="34" charset="0"/>
              </a:rPr>
              <a:t>dibutuhkan</a:t>
            </a:r>
            <a:r>
              <a:rPr lang="en-US" sz="1600" b="1" dirty="0">
                <a:solidFill>
                  <a:srgbClr val="0000FF"/>
                </a:solidFill>
                <a:latin typeface="Century Gothic" pitchFamily="34" charset="0"/>
              </a:rPr>
              <a:t> </a:t>
            </a:r>
            <a:r>
              <a:rPr lang="en-US" sz="1600" b="1" dirty="0" err="1">
                <a:solidFill>
                  <a:srgbClr val="0000FF"/>
                </a:solidFill>
                <a:latin typeface="Century Gothic" pitchFamily="34" charset="0"/>
              </a:rPr>
              <a:t>relatif</a:t>
            </a:r>
            <a:r>
              <a:rPr lang="en-US" sz="1600" b="1" dirty="0">
                <a:solidFill>
                  <a:srgbClr val="0000FF"/>
                </a:solidFill>
                <a:latin typeface="Century Gothic" pitchFamily="34" charset="0"/>
              </a:rPr>
              <a:t> </a:t>
            </a:r>
            <a:r>
              <a:rPr lang="en-US" sz="1600" b="1" dirty="0" err="1">
                <a:solidFill>
                  <a:srgbClr val="0000FF"/>
                </a:solidFill>
                <a:latin typeface="Century Gothic" pitchFamily="34" charset="0"/>
              </a:rPr>
              <a:t>kecil</a:t>
            </a:r>
            <a:endParaRPr lang="en-US" sz="1600" b="1" dirty="0">
              <a:solidFill>
                <a:srgbClr val="0000FF"/>
              </a:solidFill>
              <a:latin typeface="Century Gothic" pitchFamily="34" charset="0"/>
            </a:endParaRPr>
          </a:p>
          <a:p>
            <a:pPr>
              <a:buFont typeface="Wingdings" pitchFamily="2" charset="2"/>
              <a:buChar char="§"/>
              <a:defRPr/>
            </a:pPr>
            <a:r>
              <a:rPr lang="en-US" sz="1600" b="1" dirty="0" err="1">
                <a:solidFill>
                  <a:srgbClr val="0000FF"/>
                </a:solidFill>
                <a:latin typeface="Century Gothic" pitchFamily="34" charset="0"/>
              </a:rPr>
              <a:t>Mudah</a:t>
            </a:r>
            <a:r>
              <a:rPr lang="en-US" sz="1600" b="1" dirty="0">
                <a:solidFill>
                  <a:srgbClr val="0000FF"/>
                </a:solidFill>
                <a:latin typeface="Century Gothic" pitchFamily="34" charset="0"/>
              </a:rPr>
              <a:t> </a:t>
            </a:r>
            <a:r>
              <a:rPr lang="en-US" sz="1600" b="1" dirty="0" err="1">
                <a:solidFill>
                  <a:srgbClr val="0000FF"/>
                </a:solidFill>
                <a:latin typeface="Century Gothic" pitchFamily="34" charset="0"/>
              </a:rPr>
              <a:t>berpindah</a:t>
            </a:r>
            <a:r>
              <a:rPr lang="en-US" sz="1600" b="1" dirty="0">
                <a:solidFill>
                  <a:srgbClr val="0000FF"/>
                </a:solidFill>
                <a:latin typeface="Century Gothic" pitchFamily="34" charset="0"/>
              </a:rPr>
              <a:t> </a:t>
            </a:r>
            <a:r>
              <a:rPr lang="en-US" sz="1600" b="1" dirty="0" err="1">
                <a:solidFill>
                  <a:srgbClr val="0000FF"/>
                </a:solidFill>
                <a:latin typeface="Century Gothic" pitchFamily="34" charset="0"/>
              </a:rPr>
              <a:t>tempat</a:t>
            </a:r>
            <a:r>
              <a:rPr lang="en-US" sz="1600" b="1" dirty="0">
                <a:solidFill>
                  <a:srgbClr val="0000FF"/>
                </a:solidFill>
                <a:latin typeface="Century Gothic" pitchFamily="34" charset="0"/>
              </a:rPr>
              <a:t>/</a:t>
            </a:r>
            <a:r>
              <a:rPr lang="en-US" sz="1600" b="1" dirty="0" err="1">
                <a:solidFill>
                  <a:srgbClr val="0000FF"/>
                </a:solidFill>
                <a:latin typeface="Century Gothic" pitchFamily="34" charset="0"/>
              </a:rPr>
              <a:t>lokasi</a:t>
            </a:r>
            <a:r>
              <a:rPr lang="en-US" sz="1600" b="1" dirty="0">
                <a:solidFill>
                  <a:srgbClr val="0000FF"/>
                </a:solidFill>
                <a:latin typeface="Century Gothic" pitchFamily="34" charset="0"/>
              </a:rPr>
              <a:t>			</a:t>
            </a:r>
          </a:p>
          <a:p>
            <a:pPr>
              <a:buFont typeface="Wingdings" pitchFamily="2" charset="2"/>
              <a:buChar char="§"/>
              <a:defRPr/>
            </a:pPr>
            <a:r>
              <a:rPr lang="en-US" sz="1600" b="1" dirty="0" err="1">
                <a:solidFill>
                  <a:srgbClr val="0000FF"/>
                </a:solidFill>
                <a:latin typeface="Century Gothic" pitchFamily="34" charset="0"/>
              </a:rPr>
              <a:t>Cocok</a:t>
            </a:r>
            <a:r>
              <a:rPr lang="en-US" sz="1600" b="1" dirty="0">
                <a:solidFill>
                  <a:srgbClr val="0000FF"/>
                </a:solidFill>
                <a:latin typeface="Century Gothic" pitchFamily="34" charset="0"/>
              </a:rPr>
              <a:t> </a:t>
            </a:r>
            <a:r>
              <a:rPr lang="en-US" sz="1600" b="1" dirty="0" err="1">
                <a:solidFill>
                  <a:srgbClr val="0000FF"/>
                </a:solidFill>
                <a:latin typeface="Century Gothic" pitchFamily="34" charset="0"/>
              </a:rPr>
              <a:t>untuk</a:t>
            </a:r>
            <a:r>
              <a:rPr lang="en-US" sz="1600" b="1" dirty="0">
                <a:solidFill>
                  <a:srgbClr val="0000FF"/>
                </a:solidFill>
                <a:latin typeface="Century Gothic" pitchFamily="34" charset="0"/>
              </a:rPr>
              <a:t> </a:t>
            </a:r>
            <a:r>
              <a:rPr lang="en-US" sz="1600" b="1" dirty="0" err="1">
                <a:solidFill>
                  <a:srgbClr val="0000FF"/>
                </a:solidFill>
                <a:latin typeface="Century Gothic" pitchFamily="34" charset="0"/>
              </a:rPr>
              <a:t>ukuran</a:t>
            </a:r>
            <a:r>
              <a:rPr lang="en-US" sz="1600" b="1" dirty="0">
                <a:solidFill>
                  <a:srgbClr val="0000FF"/>
                </a:solidFill>
                <a:latin typeface="Century Gothic" pitchFamily="34" charset="0"/>
              </a:rPr>
              <a:t> </a:t>
            </a:r>
            <a:r>
              <a:rPr lang="en-US" sz="1600" b="1" dirty="0" err="1">
                <a:solidFill>
                  <a:srgbClr val="0000FF"/>
                </a:solidFill>
                <a:latin typeface="Century Gothic" pitchFamily="34" charset="0"/>
              </a:rPr>
              <a:t>proyek</a:t>
            </a:r>
            <a:r>
              <a:rPr lang="en-US" sz="1600" b="1" dirty="0">
                <a:solidFill>
                  <a:srgbClr val="0000FF"/>
                </a:solidFill>
                <a:latin typeface="Century Gothic" pitchFamily="34" charset="0"/>
              </a:rPr>
              <a:t> </a:t>
            </a:r>
            <a:r>
              <a:rPr lang="en-US" sz="1600" b="1" dirty="0" err="1">
                <a:solidFill>
                  <a:srgbClr val="0000FF"/>
                </a:solidFill>
                <a:latin typeface="Century Gothic" pitchFamily="34" charset="0"/>
              </a:rPr>
              <a:t>kecil</a:t>
            </a:r>
            <a:r>
              <a:rPr lang="en-US" sz="1600" b="1" dirty="0">
                <a:solidFill>
                  <a:srgbClr val="0000FF"/>
                </a:solidFill>
                <a:latin typeface="Century Gothic" pitchFamily="34" charset="0"/>
              </a:rPr>
              <a:t> </a:t>
            </a:r>
            <a:r>
              <a:rPr lang="en-US" sz="1600" b="1" dirty="0" err="1">
                <a:solidFill>
                  <a:srgbClr val="0000FF"/>
                </a:solidFill>
                <a:latin typeface="Century Gothic" pitchFamily="34" charset="0"/>
              </a:rPr>
              <a:t>dan</a:t>
            </a:r>
            <a:r>
              <a:rPr lang="en-US" sz="1600" b="1" dirty="0">
                <a:solidFill>
                  <a:srgbClr val="0000FF"/>
                </a:solidFill>
                <a:latin typeface="Century Gothic" pitchFamily="34" charset="0"/>
              </a:rPr>
              <a:t> </a:t>
            </a:r>
            <a:r>
              <a:rPr lang="en-US" sz="1600" b="1" dirty="0" err="1">
                <a:solidFill>
                  <a:srgbClr val="0000FF"/>
                </a:solidFill>
                <a:latin typeface="Century Gothic" pitchFamily="34" charset="0"/>
              </a:rPr>
              <a:t>menengah</a:t>
            </a:r>
            <a:r>
              <a:rPr lang="en-US" sz="1600" b="1" dirty="0">
                <a:solidFill>
                  <a:srgbClr val="0000FF"/>
                </a:solidFill>
                <a:latin typeface="Century Gothic" pitchFamily="34" charset="0"/>
              </a:rPr>
              <a:t>	</a:t>
            </a:r>
          </a:p>
        </p:txBody>
      </p:sp>
    </p:spTree>
    <p:extLst>
      <p:ext uri="{BB962C8B-B14F-4D97-AF65-F5344CB8AC3E}">
        <p14:creationId xmlns:p14="http://schemas.microsoft.com/office/powerpoint/2010/main" val="88968309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ChangeArrowheads="1"/>
          </p:cNvSpPr>
          <p:nvPr/>
        </p:nvSpPr>
        <p:spPr bwMode="auto">
          <a:xfrm>
            <a:off x="4908550" y="1441451"/>
            <a:ext cx="5435600" cy="486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just">
              <a:lnSpc>
                <a:spcPct val="80000"/>
              </a:lnSpc>
              <a:spcBef>
                <a:spcPct val="20000"/>
              </a:spcBef>
            </a:pPr>
            <a:r>
              <a:rPr lang="en-US" altLang="en-US" sz="1800">
                <a:solidFill>
                  <a:srgbClr val="333300"/>
                </a:solidFill>
                <a:latin typeface="Trebuchet MS" panose="020B0603020202020204" pitchFamily="34" charset="0"/>
                <a:ea typeface="Arial Unicode MS" pitchFamily="34" charset="-128"/>
              </a:rPr>
              <a:t>	Pengangkutan harus dilakukan dgn cepat agar terhindar dari kehilangan kelecakan (workability) selama pengecoran. Selama perjalanan drum truck mixer harus tetap berputar pelan, 1 </a:t>
            </a:r>
            <a:r>
              <a:rPr lang="en-US" altLang="en-US" sz="1800">
                <a:solidFill>
                  <a:srgbClr val="333300"/>
                </a:solidFill>
                <a:latin typeface="Arial Unicode MS" pitchFamily="34" charset="-128"/>
                <a:ea typeface="Arial Unicode MS" pitchFamily="34" charset="-128"/>
              </a:rPr>
              <a:t>–</a:t>
            </a:r>
            <a:r>
              <a:rPr lang="en-US" altLang="en-US" sz="1800">
                <a:solidFill>
                  <a:srgbClr val="333300"/>
                </a:solidFill>
                <a:latin typeface="Trebuchet MS" panose="020B0603020202020204" pitchFamily="34" charset="0"/>
                <a:ea typeface="Arial Unicode MS" pitchFamily="34" charset="-128"/>
              </a:rPr>
              <a:t> 2 putaran per menit untuk menjaga plastisitas beton.</a:t>
            </a:r>
          </a:p>
          <a:p>
            <a:pPr algn="just">
              <a:lnSpc>
                <a:spcPct val="80000"/>
              </a:lnSpc>
              <a:spcBef>
                <a:spcPct val="20000"/>
              </a:spcBef>
            </a:pPr>
            <a:endParaRPr lang="en-US" altLang="en-US" sz="1800">
              <a:solidFill>
                <a:srgbClr val="333300"/>
              </a:solidFill>
              <a:latin typeface="Trebuchet MS" panose="020B0603020202020204" pitchFamily="34" charset="0"/>
              <a:ea typeface="Arial Unicode MS" pitchFamily="34" charset="-128"/>
            </a:endParaRPr>
          </a:p>
          <a:p>
            <a:pPr algn="just">
              <a:lnSpc>
                <a:spcPct val="80000"/>
              </a:lnSpc>
              <a:spcBef>
                <a:spcPct val="20000"/>
              </a:spcBef>
            </a:pPr>
            <a:endParaRPr lang="en-US" altLang="en-US" sz="1800">
              <a:solidFill>
                <a:srgbClr val="333300"/>
              </a:solidFill>
              <a:latin typeface="Trebuchet MS" panose="020B0603020202020204" pitchFamily="34" charset="0"/>
              <a:ea typeface="Arial Unicode MS" pitchFamily="34" charset="-128"/>
            </a:endParaRPr>
          </a:p>
          <a:p>
            <a:pPr algn="just">
              <a:lnSpc>
                <a:spcPct val="80000"/>
              </a:lnSpc>
              <a:spcBef>
                <a:spcPct val="20000"/>
              </a:spcBef>
            </a:pPr>
            <a:r>
              <a:rPr lang="en-US" altLang="en-US" sz="1800">
                <a:solidFill>
                  <a:srgbClr val="333300"/>
                </a:solidFill>
                <a:latin typeface="Trebuchet MS" panose="020B0603020202020204" pitchFamily="34" charset="0"/>
                <a:ea typeface="Arial Unicode MS" pitchFamily="34" charset="-128"/>
              </a:rPr>
              <a:t>	Kehilangan Mortar ( semen, pasir dan air) selama pengangkutan harus dihindari karena menyebabkan segragasi serta menurunnya kekuatan dan keawetan beton.</a:t>
            </a:r>
          </a:p>
          <a:p>
            <a:pPr algn="just">
              <a:lnSpc>
                <a:spcPct val="80000"/>
              </a:lnSpc>
              <a:spcBef>
                <a:spcPct val="20000"/>
              </a:spcBef>
            </a:pPr>
            <a:endParaRPr lang="en-US" altLang="en-US" sz="1800">
              <a:solidFill>
                <a:srgbClr val="333300"/>
              </a:solidFill>
              <a:latin typeface="Trebuchet MS" panose="020B0603020202020204" pitchFamily="34" charset="0"/>
              <a:ea typeface="Arial Unicode MS" pitchFamily="34" charset="-128"/>
            </a:endParaRPr>
          </a:p>
          <a:p>
            <a:pPr algn="just">
              <a:lnSpc>
                <a:spcPct val="80000"/>
              </a:lnSpc>
              <a:spcBef>
                <a:spcPct val="20000"/>
              </a:spcBef>
            </a:pPr>
            <a:endParaRPr lang="en-US" altLang="en-US" sz="1800">
              <a:solidFill>
                <a:srgbClr val="333300"/>
              </a:solidFill>
              <a:latin typeface="Trebuchet MS" panose="020B0603020202020204" pitchFamily="34" charset="0"/>
              <a:ea typeface="Arial Unicode MS" pitchFamily="34" charset="-128"/>
            </a:endParaRPr>
          </a:p>
          <a:p>
            <a:pPr algn="just">
              <a:lnSpc>
                <a:spcPct val="80000"/>
              </a:lnSpc>
              <a:spcBef>
                <a:spcPct val="20000"/>
              </a:spcBef>
            </a:pPr>
            <a:r>
              <a:rPr lang="en-US" altLang="en-US" sz="1800">
                <a:solidFill>
                  <a:srgbClr val="333300"/>
                </a:solidFill>
                <a:latin typeface="Trebuchet MS" panose="020B0603020202020204" pitchFamily="34" charset="0"/>
                <a:ea typeface="Arial Unicode MS" pitchFamily="34" charset="-128"/>
              </a:rPr>
              <a:t>	Interval Pengangkutan harus diatur dgn baik sehingga terhindar dari sambungan </a:t>
            </a:r>
            <a:r>
              <a:rPr lang="en-US" altLang="en-US" sz="1800">
                <a:solidFill>
                  <a:srgbClr val="333300"/>
                </a:solidFill>
                <a:latin typeface="Arial Unicode MS" pitchFamily="34" charset="-128"/>
                <a:ea typeface="Arial Unicode MS" pitchFamily="34" charset="-128"/>
              </a:rPr>
              <a:t>–</a:t>
            </a:r>
            <a:r>
              <a:rPr lang="en-US" altLang="en-US" sz="1800">
                <a:solidFill>
                  <a:srgbClr val="333300"/>
                </a:solidFill>
                <a:latin typeface="Trebuchet MS" panose="020B0603020202020204" pitchFamily="34" charset="0"/>
                <a:ea typeface="Arial Unicode MS" pitchFamily="34" charset="-128"/>
              </a:rPr>
              <a:t> sambungan pengecoran yang kurang sempurna ( cold joint ) </a:t>
            </a:r>
          </a:p>
        </p:txBody>
      </p:sp>
      <p:sp>
        <p:nvSpPr>
          <p:cNvPr id="56323" name="Rectangle 5"/>
          <p:cNvSpPr txBox="1">
            <a:spLocks noChangeArrowheads="1"/>
          </p:cNvSpPr>
          <p:nvPr/>
        </p:nvSpPr>
        <p:spPr bwMode="auto">
          <a:xfrm>
            <a:off x="3544889" y="53976"/>
            <a:ext cx="709612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25488" indent="-725488"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a:r>
              <a:rPr lang="en-US" altLang="en-US">
                <a:solidFill>
                  <a:schemeClr val="tx2"/>
                </a:solidFill>
                <a:latin typeface="Century Gothic" panose="020B0502020202020204" pitchFamily="34" charset="0"/>
                <a:ea typeface="Arial Unicode MS" pitchFamily="34" charset="-128"/>
              </a:rPr>
              <a:t>Pengangkutan (Transporting)</a:t>
            </a:r>
            <a:endParaRPr lang="en-US" altLang="en-US">
              <a:solidFill>
                <a:srgbClr val="FF0000"/>
              </a:solidFill>
              <a:latin typeface="Century Gothic" panose="020B0502020202020204" pitchFamily="34" charset="0"/>
              <a:ea typeface="Arial Unicode MS" pitchFamily="34" charset="-128"/>
            </a:endParaRPr>
          </a:p>
        </p:txBody>
      </p:sp>
      <p:pic>
        <p:nvPicPr>
          <p:cNvPr id="56324" name="Picture 6" descr="Truk mony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12900" y="1493838"/>
            <a:ext cx="3627438" cy="446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3568352"/>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5"/>
          <p:cNvSpPr txBox="1">
            <a:spLocks noChangeArrowheads="1"/>
          </p:cNvSpPr>
          <p:nvPr/>
        </p:nvSpPr>
        <p:spPr bwMode="auto">
          <a:xfrm>
            <a:off x="3544889" y="53976"/>
            <a:ext cx="709612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25488" indent="-725488"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a:r>
              <a:rPr lang="en-US" altLang="en-US">
                <a:solidFill>
                  <a:schemeClr val="tx2"/>
                </a:solidFill>
                <a:latin typeface="Century Gothic" panose="020B0502020202020204" pitchFamily="34" charset="0"/>
                <a:ea typeface="Arial Unicode MS" pitchFamily="34" charset="-128"/>
              </a:rPr>
              <a:t>Perhitungan kuat tekan beton</a:t>
            </a:r>
            <a:endParaRPr lang="en-US" altLang="en-US">
              <a:solidFill>
                <a:srgbClr val="FF0000"/>
              </a:solidFill>
              <a:latin typeface="Century Gothic" panose="020B0502020202020204" pitchFamily="34" charset="0"/>
              <a:ea typeface="Arial Unicode MS" pitchFamily="34" charset="-128"/>
            </a:endParaRPr>
          </a:p>
        </p:txBody>
      </p:sp>
      <p:pic>
        <p:nvPicPr>
          <p:cNvPr id="57347"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9001" y="1133476"/>
            <a:ext cx="7897813" cy="441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0836690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1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60613" y="1403350"/>
            <a:ext cx="7715250" cy="3735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9178577"/>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4"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46288" y="684214"/>
            <a:ext cx="8189912" cy="531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371821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35189" y="863601"/>
            <a:ext cx="7921625" cy="486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6192996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4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1225" y="684213"/>
            <a:ext cx="7829550" cy="513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963667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61255"/>
          <a:stretch/>
        </p:blipFill>
        <p:spPr bwMode="auto">
          <a:xfrm>
            <a:off x="1717074" y="1340017"/>
            <a:ext cx="8718550" cy="1220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64466"/>
          <a:stretch/>
        </p:blipFill>
        <p:spPr bwMode="auto">
          <a:xfrm>
            <a:off x="1717074" y="3137836"/>
            <a:ext cx="8718550" cy="1119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278552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5"/>
          <p:cNvSpPr txBox="1">
            <a:spLocks noChangeArrowheads="1"/>
          </p:cNvSpPr>
          <p:nvPr/>
        </p:nvSpPr>
        <p:spPr bwMode="auto">
          <a:xfrm>
            <a:off x="3544889" y="53976"/>
            <a:ext cx="709612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25488" indent="-725488"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a:r>
              <a:rPr lang="en-US" altLang="en-US">
                <a:solidFill>
                  <a:schemeClr val="tx2"/>
                </a:solidFill>
                <a:latin typeface="Century Gothic" panose="020B0502020202020204" pitchFamily="34" charset="0"/>
                <a:ea typeface="Arial Unicode MS" pitchFamily="34" charset="-128"/>
              </a:rPr>
              <a:t>Kelas &amp; Mutu Beton</a:t>
            </a:r>
            <a:endParaRPr lang="en-US" altLang="en-US">
              <a:solidFill>
                <a:srgbClr val="FF0000"/>
              </a:solidFill>
              <a:latin typeface="Century Gothic" panose="020B0502020202020204" pitchFamily="34" charset="0"/>
              <a:ea typeface="Arial Unicode MS" pitchFamily="34" charset="-128"/>
            </a:endParaRPr>
          </a:p>
        </p:txBody>
      </p:sp>
      <p:pic>
        <p:nvPicPr>
          <p:cNvPr id="63491"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t="4970" b="48638"/>
          <a:stretch/>
        </p:blipFill>
        <p:spPr bwMode="auto">
          <a:xfrm>
            <a:off x="1730375" y="1280160"/>
            <a:ext cx="8847138" cy="221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t="60875"/>
          <a:stretch/>
        </p:blipFill>
        <p:spPr bwMode="auto">
          <a:xfrm>
            <a:off x="1882775" y="4100362"/>
            <a:ext cx="8847138" cy="1867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9892938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Content Placeholder 2"/>
          <p:cNvSpPr txBox="1">
            <a:spLocks/>
          </p:cNvSpPr>
          <p:nvPr/>
        </p:nvSpPr>
        <p:spPr bwMode="auto">
          <a:xfrm>
            <a:off x="2225675" y="954088"/>
            <a:ext cx="7996238" cy="5219700"/>
          </a:xfrm>
          <a:prstGeom prst="rect">
            <a:avLst/>
          </a:prstGeom>
          <a:noFill/>
          <a:ln>
            <a:noFill/>
          </a:ln>
          <a:extLst/>
        </p:spPr>
        <p:txBody>
          <a:bodyPr/>
          <a:lstStyle>
            <a:lvl1pPr marL="342900" indent="-342900" eaLnBrk="0" hangingPunct="0">
              <a:defRPr sz="2800">
                <a:solidFill>
                  <a:schemeClr val="tx1"/>
                </a:solidFill>
                <a:latin typeface="Arial" charset="0"/>
                <a:cs typeface="Angsana New" pitchFamily="18" charset="-34"/>
              </a:defRPr>
            </a:lvl1pPr>
            <a:lvl2pPr marL="742950" indent="-285750" eaLnBrk="0" hangingPunct="0">
              <a:defRPr sz="2800">
                <a:solidFill>
                  <a:schemeClr val="tx1"/>
                </a:solidFill>
                <a:latin typeface="Arial" charset="0"/>
                <a:cs typeface="Angsana New" pitchFamily="18" charset="-34"/>
              </a:defRPr>
            </a:lvl2pPr>
            <a:lvl3pPr marL="1143000" indent="-228600" eaLnBrk="0" hangingPunct="0">
              <a:defRPr sz="2800">
                <a:solidFill>
                  <a:schemeClr val="tx1"/>
                </a:solidFill>
                <a:latin typeface="Arial" charset="0"/>
                <a:cs typeface="Angsana New" pitchFamily="18" charset="-34"/>
              </a:defRPr>
            </a:lvl3pPr>
            <a:lvl4pPr marL="1600200" indent="-228600" eaLnBrk="0" hangingPunct="0">
              <a:defRPr sz="2800">
                <a:solidFill>
                  <a:schemeClr val="tx1"/>
                </a:solidFill>
                <a:latin typeface="Arial" charset="0"/>
                <a:cs typeface="Angsana New" pitchFamily="18" charset="-34"/>
              </a:defRPr>
            </a:lvl4pPr>
            <a:lvl5pPr marL="2057400" indent="-228600" eaLnBrk="0" hangingPunct="0">
              <a:defRPr sz="2800">
                <a:solidFill>
                  <a:schemeClr val="tx1"/>
                </a:solidFill>
                <a:latin typeface="Arial" charset="0"/>
                <a:cs typeface="Angsana New" pitchFamily="18" charset="-34"/>
              </a:defRPr>
            </a:lvl5pPr>
            <a:lvl6pPr marL="2514600" indent="-228600" eaLnBrk="0" fontAlgn="base" hangingPunct="0">
              <a:spcBef>
                <a:spcPct val="0"/>
              </a:spcBef>
              <a:spcAft>
                <a:spcPct val="0"/>
              </a:spcAft>
              <a:defRPr sz="2800">
                <a:solidFill>
                  <a:schemeClr val="tx1"/>
                </a:solidFill>
                <a:latin typeface="Arial" charset="0"/>
                <a:cs typeface="Angsana New" pitchFamily="18" charset="-34"/>
              </a:defRPr>
            </a:lvl6pPr>
            <a:lvl7pPr marL="2971800" indent="-228600" eaLnBrk="0" fontAlgn="base" hangingPunct="0">
              <a:spcBef>
                <a:spcPct val="0"/>
              </a:spcBef>
              <a:spcAft>
                <a:spcPct val="0"/>
              </a:spcAft>
              <a:defRPr sz="2800">
                <a:solidFill>
                  <a:schemeClr val="tx1"/>
                </a:solidFill>
                <a:latin typeface="Arial" charset="0"/>
                <a:cs typeface="Angsana New" pitchFamily="18" charset="-34"/>
              </a:defRPr>
            </a:lvl7pPr>
            <a:lvl8pPr marL="3429000" indent="-228600" eaLnBrk="0" fontAlgn="base" hangingPunct="0">
              <a:spcBef>
                <a:spcPct val="0"/>
              </a:spcBef>
              <a:spcAft>
                <a:spcPct val="0"/>
              </a:spcAft>
              <a:defRPr sz="2800">
                <a:solidFill>
                  <a:schemeClr val="tx1"/>
                </a:solidFill>
                <a:latin typeface="Arial" charset="0"/>
                <a:cs typeface="Angsana New" pitchFamily="18" charset="-34"/>
              </a:defRPr>
            </a:lvl8pPr>
            <a:lvl9pPr marL="3886200" indent="-228600" eaLnBrk="0" fontAlgn="base" hangingPunct="0">
              <a:spcBef>
                <a:spcPct val="0"/>
              </a:spcBef>
              <a:spcAft>
                <a:spcPct val="0"/>
              </a:spcAft>
              <a:defRPr sz="2800">
                <a:solidFill>
                  <a:schemeClr val="tx1"/>
                </a:solidFill>
                <a:latin typeface="Arial" charset="0"/>
                <a:cs typeface="Angsana New" pitchFamily="18" charset="-34"/>
              </a:defRPr>
            </a:lvl9pPr>
          </a:lstStyle>
          <a:p>
            <a:pPr>
              <a:spcBef>
                <a:spcPct val="20000"/>
              </a:spcBef>
              <a:defRPr/>
            </a:pPr>
            <a:r>
              <a:rPr lang="en-US" sz="2400" dirty="0">
                <a:solidFill>
                  <a:srgbClr val="0000FF"/>
                </a:solidFill>
                <a:latin typeface="Trebuchet MS" pitchFamily="34" charset="0"/>
                <a:ea typeface="Arial Unicode MS" pitchFamily="34" charset="-128"/>
                <a:cs typeface="Arial Unicode MS" pitchFamily="34" charset="-128"/>
              </a:rPr>
              <a:t>J</a:t>
            </a:r>
            <a:r>
              <a:rPr lang="id-ID" sz="2400" dirty="0">
                <a:solidFill>
                  <a:srgbClr val="0000FF"/>
                </a:solidFill>
                <a:latin typeface="Trebuchet MS" pitchFamily="34" charset="0"/>
                <a:ea typeface="Arial Unicode MS" pitchFamily="34" charset="-128"/>
                <a:cs typeface="Arial Unicode MS" pitchFamily="34" charset="-128"/>
              </a:rPr>
              <a:t>enis – Jenis kerusakan pada beton </a:t>
            </a:r>
            <a:r>
              <a:rPr lang="id-ID" sz="2400" dirty="0">
                <a:latin typeface="Trebuchet MS" pitchFamily="34" charset="0"/>
                <a:ea typeface="Arial Unicode MS" pitchFamily="34" charset="-128"/>
                <a:cs typeface="Arial Unicode MS" pitchFamily="34" charset="-128"/>
              </a:rPr>
              <a:t>:</a:t>
            </a:r>
            <a:endParaRPr lang="en-US" sz="2400" dirty="0">
              <a:latin typeface="Trebuchet MS" pitchFamily="34" charset="0"/>
              <a:ea typeface="Arial Unicode MS" pitchFamily="34" charset="-128"/>
              <a:cs typeface="Arial Unicode MS" pitchFamily="34" charset="-128"/>
            </a:endParaRPr>
          </a:p>
          <a:p>
            <a:pPr>
              <a:spcBef>
                <a:spcPct val="20000"/>
              </a:spcBef>
              <a:defRPr/>
            </a:pPr>
            <a:endParaRPr lang="id-ID" sz="2400" dirty="0">
              <a:latin typeface="Trebuchet MS" pitchFamily="34" charset="0"/>
              <a:ea typeface="Arial Unicode MS" pitchFamily="34" charset="-128"/>
              <a:cs typeface="Arial Unicode MS" pitchFamily="34" charset="-128"/>
            </a:endParaRPr>
          </a:p>
          <a:p>
            <a:pPr>
              <a:spcBef>
                <a:spcPct val="20000"/>
              </a:spcBef>
              <a:buFont typeface="Wingdings" pitchFamily="2" charset="2"/>
              <a:buChar char="§"/>
              <a:defRPr/>
            </a:pPr>
            <a:r>
              <a:rPr lang="id-ID" sz="2000" dirty="0">
                <a:solidFill>
                  <a:srgbClr val="FF0000"/>
                </a:solidFill>
                <a:latin typeface="Trebuchet MS" pitchFamily="34" charset="0"/>
                <a:ea typeface="Arial Unicode MS" pitchFamily="34" charset="-128"/>
                <a:cs typeface="Arial Unicode MS" pitchFamily="34" charset="-128"/>
              </a:rPr>
              <a:t>Keropos/Porous/honeycomb</a:t>
            </a:r>
            <a:endParaRPr lang="id-ID" sz="2000" dirty="0">
              <a:latin typeface="Trebuchet MS" pitchFamily="34" charset="0"/>
              <a:ea typeface="Arial Unicode MS" pitchFamily="34" charset="-128"/>
              <a:cs typeface="Arial Unicode MS" pitchFamily="34" charset="-128"/>
            </a:endParaRPr>
          </a:p>
          <a:p>
            <a:pPr>
              <a:spcBef>
                <a:spcPct val="20000"/>
              </a:spcBef>
              <a:buFont typeface="Wingdings" pitchFamily="2" charset="2"/>
              <a:buChar char="§"/>
              <a:defRPr/>
            </a:pPr>
            <a:r>
              <a:rPr lang="id-ID" sz="2000" dirty="0">
                <a:solidFill>
                  <a:srgbClr val="FF0000"/>
                </a:solidFill>
                <a:latin typeface="Trebuchet MS" pitchFamily="34" charset="0"/>
                <a:ea typeface="Arial Unicode MS" pitchFamily="34" charset="-128"/>
                <a:cs typeface="Arial Unicode MS" pitchFamily="34" charset="-128"/>
              </a:rPr>
              <a:t>Disintegrasi/pemisahan/pelepasan</a:t>
            </a:r>
            <a:endParaRPr lang="en-US" sz="2000" dirty="0">
              <a:solidFill>
                <a:srgbClr val="FF0000"/>
              </a:solidFill>
              <a:latin typeface="Trebuchet MS" pitchFamily="34" charset="0"/>
              <a:ea typeface="Arial Unicode MS" pitchFamily="34" charset="-128"/>
              <a:cs typeface="Arial Unicode MS" pitchFamily="34" charset="-128"/>
            </a:endParaRPr>
          </a:p>
          <a:p>
            <a:pPr>
              <a:spcBef>
                <a:spcPct val="20000"/>
              </a:spcBef>
              <a:buFont typeface="Wingdings" pitchFamily="2" charset="2"/>
              <a:buChar char="§"/>
              <a:defRPr/>
            </a:pPr>
            <a:r>
              <a:rPr lang="id-ID" sz="2000" dirty="0">
                <a:solidFill>
                  <a:srgbClr val="FF0000"/>
                </a:solidFill>
                <a:latin typeface="Trebuchet MS" pitchFamily="34" charset="0"/>
                <a:ea typeface="Arial Unicode MS" pitchFamily="34" charset="-128"/>
                <a:cs typeface="Arial Unicode MS" pitchFamily="34" charset="-128"/>
              </a:rPr>
              <a:t>Tererosi</a:t>
            </a:r>
            <a:endParaRPr lang="en-US" sz="2000" dirty="0">
              <a:solidFill>
                <a:srgbClr val="FF0000"/>
              </a:solidFill>
              <a:latin typeface="Trebuchet MS" pitchFamily="34" charset="0"/>
              <a:ea typeface="Arial Unicode MS" pitchFamily="34" charset="-128"/>
              <a:cs typeface="Arial Unicode MS" pitchFamily="34" charset="-128"/>
            </a:endParaRPr>
          </a:p>
          <a:p>
            <a:pPr>
              <a:spcBef>
                <a:spcPct val="20000"/>
              </a:spcBef>
              <a:buFont typeface="Wingdings" pitchFamily="2" charset="2"/>
              <a:buChar char="§"/>
              <a:defRPr/>
            </a:pPr>
            <a:r>
              <a:rPr lang="id-ID" sz="2000" dirty="0">
                <a:solidFill>
                  <a:srgbClr val="FF0000"/>
                </a:solidFill>
                <a:latin typeface="Trebuchet MS" pitchFamily="34" charset="0"/>
                <a:ea typeface="Arial Unicode MS" pitchFamily="34" charset="-128"/>
                <a:cs typeface="Arial Unicode MS" pitchFamily="34" charset="-128"/>
              </a:rPr>
              <a:t>Retak</a:t>
            </a:r>
            <a:endParaRPr lang="en-US" sz="2000" dirty="0">
              <a:solidFill>
                <a:srgbClr val="FF0000"/>
              </a:solidFill>
              <a:latin typeface="Trebuchet MS" pitchFamily="34" charset="0"/>
              <a:ea typeface="Arial Unicode MS" pitchFamily="34" charset="-128"/>
              <a:cs typeface="Arial Unicode MS" pitchFamily="34" charset="-128"/>
            </a:endParaRPr>
          </a:p>
          <a:p>
            <a:pPr>
              <a:spcBef>
                <a:spcPct val="20000"/>
              </a:spcBef>
              <a:buFont typeface="Wingdings" pitchFamily="2" charset="2"/>
              <a:buChar char="§"/>
              <a:defRPr/>
            </a:pPr>
            <a:endParaRPr lang="en-US" sz="2000" dirty="0">
              <a:solidFill>
                <a:srgbClr val="FF0000"/>
              </a:solidFill>
              <a:latin typeface="Trebuchet MS" pitchFamily="34" charset="0"/>
              <a:ea typeface="Arial Unicode MS" pitchFamily="34" charset="-128"/>
              <a:cs typeface="Arial Unicode MS" pitchFamily="34" charset="-128"/>
            </a:endParaRPr>
          </a:p>
          <a:p>
            <a:pPr algn="just">
              <a:spcBef>
                <a:spcPct val="20000"/>
              </a:spcBef>
              <a:defRPr/>
            </a:pPr>
            <a:r>
              <a:rPr lang="id-ID" sz="2000" dirty="0">
                <a:latin typeface="Trebuchet MS" pitchFamily="34" charset="0"/>
                <a:ea typeface="Arial Unicode MS" pitchFamily="34" charset="-128"/>
                <a:cs typeface="Arial Unicode MS" pitchFamily="34" charset="-128"/>
              </a:rPr>
              <a:t>Retak beton setelah mengeras biasanya terjadi karena </a:t>
            </a:r>
          </a:p>
          <a:p>
            <a:pPr algn="just">
              <a:spcBef>
                <a:spcPct val="20000"/>
              </a:spcBef>
              <a:defRPr/>
            </a:pPr>
            <a:r>
              <a:rPr lang="id-ID" sz="2000" dirty="0">
                <a:latin typeface="Trebuchet MS" pitchFamily="34" charset="0"/>
                <a:ea typeface="Arial Unicode MS" pitchFamily="34" charset="-128"/>
                <a:cs typeface="Arial Unicode MS" pitchFamily="34" charset="-128"/>
              </a:rPr>
              <a:t>beban berlebih = </a:t>
            </a:r>
            <a:r>
              <a:rPr lang="id-ID" sz="2000" i="1" dirty="0">
                <a:solidFill>
                  <a:srgbClr val="0000FF"/>
                </a:solidFill>
                <a:latin typeface="Trebuchet MS" pitchFamily="34" charset="0"/>
                <a:ea typeface="Arial Unicode MS" pitchFamily="34" charset="-128"/>
                <a:cs typeface="Arial Unicode MS" pitchFamily="34" charset="-128"/>
              </a:rPr>
              <a:t>Retak struktural</a:t>
            </a:r>
          </a:p>
          <a:p>
            <a:pPr algn="just">
              <a:spcBef>
                <a:spcPct val="20000"/>
              </a:spcBef>
              <a:defRPr/>
            </a:pPr>
            <a:r>
              <a:rPr lang="id-ID" sz="2000" i="1" dirty="0">
                <a:solidFill>
                  <a:srgbClr val="0000FF"/>
                </a:solidFill>
                <a:latin typeface="Trebuchet MS" pitchFamily="34" charset="0"/>
                <a:ea typeface="Arial Unicode MS" pitchFamily="34" charset="-128"/>
                <a:cs typeface="Arial Unicode MS" pitchFamily="34" charset="-128"/>
              </a:rPr>
              <a:t>Retak non struktural </a:t>
            </a:r>
            <a:r>
              <a:rPr lang="id-ID" sz="2000" dirty="0">
                <a:latin typeface="Trebuchet MS" pitchFamily="34" charset="0"/>
                <a:ea typeface="Arial Unicode MS" pitchFamily="34" charset="-128"/>
                <a:cs typeface="Arial Unicode MS" pitchFamily="34" charset="-128"/>
              </a:rPr>
              <a:t>: Susut, Perbedaan panas thermal p</a:t>
            </a:r>
            <a:r>
              <a:rPr lang="en-US" sz="2000" dirty="0" err="1">
                <a:latin typeface="Trebuchet MS" pitchFamily="34" charset="0"/>
                <a:ea typeface="Arial Unicode MS" pitchFamily="34" charset="-128"/>
                <a:cs typeface="Arial Unicode MS" pitchFamily="34" charset="-128"/>
              </a:rPr>
              <a:t>ada</a:t>
            </a:r>
            <a:r>
              <a:rPr lang="id-ID" sz="2000" dirty="0">
                <a:latin typeface="Trebuchet MS" pitchFamily="34" charset="0"/>
                <a:ea typeface="Arial Unicode MS" pitchFamily="34" charset="-128"/>
                <a:cs typeface="Arial Unicode MS" pitchFamily="34" charset="-128"/>
              </a:rPr>
              <a:t> </a:t>
            </a:r>
          </a:p>
          <a:p>
            <a:pPr algn="just">
              <a:spcBef>
                <a:spcPct val="20000"/>
              </a:spcBef>
              <a:defRPr/>
            </a:pPr>
            <a:r>
              <a:rPr lang="id-ID" sz="2000" dirty="0">
                <a:latin typeface="Trebuchet MS" pitchFamily="34" charset="0"/>
                <a:ea typeface="Arial Unicode MS" pitchFamily="34" charset="-128"/>
                <a:cs typeface="Arial Unicode MS" pitchFamily="34" charset="-128"/>
              </a:rPr>
              <a:t>bagian beton, kesalahan pelaksanaan pembuatan beton</a:t>
            </a:r>
          </a:p>
          <a:p>
            <a:pPr marL="0" indent="0">
              <a:spcBef>
                <a:spcPct val="20000"/>
              </a:spcBef>
              <a:defRPr/>
            </a:pPr>
            <a:endParaRPr lang="id-ID" sz="2000" dirty="0">
              <a:solidFill>
                <a:srgbClr val="FF0000"/>
              </a:solidFill>
              <a:latin typeface="Trebuchet MS" pitchFamily="34" charset="0"/>
              <a:ea typeface="Arial Unicode MS" pitchFamily="34" charset="-128"/>
              <a:cs typeface="Arial Unicode MS" pitchFamily="34" charset="-128"/>
            </a:endParaRPr>
          </a:p>
          <a:p>
            <a:pPr>
              <a:spcBef>
                <a:spcPct val="20000"/>
              </a:spcBef>
              <a:buFont typeface="Wingdings" pitchFamily="2" charset="2"/>
              <a:buChar char="§"/>
              <a:defRPr/>
            </a:pPr>
            <a:endParaRPr lang="id-ID" sz="2000" dirty="0">
              <a:solidFill>
                <a:srgbClr val="FF0000"/>
              </a:solidFill>
              <a:latin typeface="Trebuchet MS" pitchFamily="34" charset="0"/>
              <a:ea typeface="Arial Unicode MS" pitchFamily="34" charset="-128"/>
              <a:cs typeface="Arial Unicode MS" pitchFamily="34" charset="-128"/>
            </a:endParaRPr>
          </a:p>
          <a:p>
            <a:pPr>
              <a:spcBef>
                <a:spcPct val="20000"/>
              </a:spcBef>
              <a:buFont typeface="Wingdings" pitchFamily="2" charset="2"/>
              <a:buChar char="§"/>
              <a:defRPr/>
            </a:pPr>
            <a:endParaRPr lang="id-ID" sz="2000" dirty="0">
              <a:solidFill>
                <a:srgbClr val="FF0000"/>
              </a:solidFill>
              <a:latin typeface="Trebuchet MS" pitchFamily="34" charset="0"/>
              <a:ea typeface="Arial Unicode MS" pitchFamily="34" charset="-128"/>
              <a:cs typeface="Arial Unicode MS" pitchFamily="34" charset="-128"/>
            </a:endParaRPr>
          </a:p>
          <a:p>
            <a:pPr>
              <a:spcBef>
                <a:spcPct val="20000"/>
              </a:spcBef>
              <a:defRPr/>
            </a:pPr>
            <a:endParaRPr lang="id-ID" sz="2000" dirty="0">
              <a:latin typeface="Trebuchet MS" pitchFamily="34" charset="0"/>
              <a:ea typeface="Arial Unicode MS" pitchFamily="34" charset="-128"/>
              <a:cs typeface="Arial Unicode MS" pitchFamily="34" charset="-128"/>
            </a:endParaRPr>
          </a:p>
          <a:p>
            <a:pPr marL="0" indent="0">
              <a:spcBef>
                <a:spcPct val="20000"/>
              </a:spcBef>
              <a:defRPr/>
            </a:pPr>
            <a:endParaRPr lang="id-ID" sz="2000" dirty="0">
              <a:latin typeface="Trebuchet MS" pitchFamily="34" charset="0"/>
              <a:ea typeface="Arial Unicode MS" pitchFamily="34" charset="-128"/>
              <a:cs typeface="Arial Unicode MS" pitchFamily="34" charset="-128"/>
            </a:endParaRPr>
          </a:p>
        </p:txBody>
      </p:sp>
      <p:sp>
        <p:nvSpPr>
          <p:cNvPr id="64515" name="Title 1"/>
          <p:cNvSpPr txBox="1">
            <a:spLocks/>
          </p:cNvSpPr>
          <p:nvPr/>
        </p:nvSpPr>
        <p:spPr bwMode="auto">
          <a:xfrm>
            <a:off x="4960938" y="0"/>
            <a:ext cx="525145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eaLnBrk="1" hangingPunct="1"/>
            <a:r>
              <a:rPr lang="id-ID" altLang="en-US">
                <a:solidFill>
                  <a:schemeClr val="tx2"/>
                </a:solidFill>
                <a:latin typeface="Century Gothic" panose="020B0502020202020204" pitchFamily="34" charset="0"/>
                <a:ea typeface="Arial Unicode MS" pitchFamily="34" charset="-128"/>
              </a:rPr>
              <a:t>Kerusakan pada beton</a:t>
            </a:r>
          </a:p>
        </p:txBody>
      </p:sp>
    </p:spTree>
    <p:extLst>
      <p:ext uri="{BB962C8B-B14F-4D97-AF65-F5344CB8AC3E}">
        <p14:creationId xmlns:p14="http://schemas.microsoft.com/office/powerpoint/2010/main" val="89007509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Content Placeholder 2"/>
          <p:cNvSpPr>
            <a:spLocks/>
          </p:cNvSpPr>
          <p:nvPr/>
        </p:nvSpPr>
        <p:spPr bwMode="auto">
          <a:xfrm>
            <a:off x="1820863" y="1133476"/>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spcBef>
                <a:spcPct val="20000"/>
              </a:spcBef>
              <a:buFontTx/>
              <a:buChar char="•"/>
            </a:pPr>
            <a:r>
              <a:rPr lang="en-US" altLang="en-US" sz="2000">
                <a:latin typeface="Trebuchet MS" panose="020B0603020202020204" pitchFamily="34" charset="0"/>
                <a:ea typeface="Arial Unicode MS" pitchFamily="34" charset="-128"/>
              </a:rPr>
              <a:t>Beberapa Contoh beton untuk Spesifikasi Khusus:</a:t>
            </a:r>
          </a:p>
          <a:p>
            <a:pPr>
              <a:spcBef>
                <a:spcPct val="20000"/>
              </a:spcBef>
            </a:pPr>
            <a:endParaRPr lang="en-US" altLang="en-US" sz="2000">
              <a:latin typeface="Trebuchet MS" panose="020B0603020202020204" pitchFamily="34" charset="0"/>
              <a:ea typeface="Arial Unicode MS" pitchFamily="34" charset="-128"/>
            </a:endParaRPr>
          </a:p>
          <a:p>
            <a:pPr lvl="1">
              <a:spcBef>
                <a:spcPct val="20000"/>
              </a:spcBef>
              <a:buFont typeface="Wingdings" panose="05000000000000000000" pitchFamily="2" charset="2"/>
              <a:buChar char="ü"/>
            </a:pPr>
            <a:r>
              <a:rPr lang="en-US" altLang="en-US" sz="1800">
                <a:solidFill>
                  <a:srgbClr val="000099"/>
                </a:solidFill>
                <a:latin typeface="Trebuchet MS" panose="020B0603020202020204" pitchFamily="34" charset="0"/>
                <a:ea typeface="Arial Unicode MS" pitchFamily="34" charset="-128"/>
              </a:rPr>
              <a:t>Beton Massal </a:t>
            </a:r>
            <a:r>
              <a:rPr lang="en-US" altLang="en-US" sz="1800" i="1">
                <a:solidFill>
                  <a:srgbClr val="000099"/>
                </a:solidFill>
                <a:latin typeface="Trebuchet MS" panose="020B0603020202020204" pitchFamily="34" charset="0"/>
                <a:ea typeface="Arial Unicode MS" pitchFamily="34" charset="-128"/>
              </a:rPr>
              <a:t>(Mass Concrete) </a:t>
            </a:r>
          </a:p>
          <a:p>
            <a:pPr lvl="1">
              <a:spcBef>
                <a:spcPct val="20000"/>
              </a:spcBef>
              <a:buFont typeface="Wingdings" panose="05000000000000000000" pitchFamily="2" charset="2"/>
              <a:buChar char="ü"/>
            </a:pPr>
            <a:r>
              <a:rPr lang="en-US" altLang="en-US" sz="1800">
                <a:solidFill>
                  <a:srgbClr val="000099"/>
                </a:solidFill>
                <a:latin typeface="Trebuchet MS" panose="020B0603020202020204" pitchFamily="34" charset="0"/>
                <a:ea typeface="Arial Unicode MS" pitchFamily="34" charset="-128"/>
              </a:rPr>
              <a:t>Beton Mutu Tinggi </a:t>
            </a:r>
            <a:r>
              <a:rPr lang="en-US" altLang="en-US" sz="1800" i="1">
                <a:solidFill>
                  <a:srgbClr val="000099"/>
                </a:solidFill>
                <a:latin typeface="Trebuchet MS" panose="020B0603020202020204" pitchFamily="34" charset="0"/>
                <a:ea typeface="Arial Unicode MS" pitchFamily="34" charset="-128"/>
              </a:rPr>
              <a:t>(High Strength Concrete)</a:t>
            </a:r>
          </a:p>
          <a:p>
            <a:pPr lvl="1">
              <a:spcBef>
                <a:spcPct val="20000"/>
              </a:spcBef>
              <a:buFont typeface="Wingdings" panose="05000000000000000000" pitchFamily="2" charset="2"/>
              <a:buChar char="ü"/>
            </a:pPr>
            <a:r>
              <a:rPr lang="en-US" altLang="en-US" sz="1800">
                <a:solidFill>
                  <a:srgbClr val="000099"/>
                </a:solidFill>
                <a:latin typeface="Trebuchet MS" panose="020B0603020202020204" pitchFamily="34" charset="0"/>
                <a:ea typeface="Arial Unicode MS" pitchFamily="34" charset="-128"/>
              </a:rPr>
              <a:t>Beton dengan kekuatan awal tinggi </a:t>
            </a:r>
            <a:r>
              <a:rPr lang="en-US" altLang="en-US" sz="1800" i="1">
                <a:solidFill>
                  <a:srgbClr val="000099"/>
                </a:solidFill>
                <a:latin typeface="Trebuchet MS" panose="020B0603020202020204" pitchFamily="34" charset="0"/>
                <a:ea typeface="Arial Unicode MS" pitchFamily="34" charset="-128"/>
              </a:rPr>
              <a:t>(High Early Strength)</a:t>
            </a:r>
          </a:p>
          <a:p>
            <a:pPr lvl="1">
              <a:spcBef>
                <a:spcPct val="20000"/>
              </a:spcBef>
              <a:buFont typeface="Wingdings" panose="05000000000000000000" pitchFamily="2" charset="2"/>
              <a:buChar char="ü"/>
            </a:pPr>
            <a:r>
              <a:rPr lang="en-US" altLang="en-US" sz="1800">
                <a:solidFill>
                  <a:srgbClr val="000099"/>
                </a:solidFill>
                <a:latin typeface="Trebuchet MS" panose="020B0603020202020204" pitchFamily="34" charset="0"/>
                <a:ea typeface="Arial Unicode MS" pitchFamily="34" charset="-128"/>
              </a:rPr>
              <a:t>Beton Fiber </a:t>
            </a:r>
            <a:r>
              <a:rPr lang="en-US" altLang="en-US" sz="1800" i="1">
                <a:solidFill>
                  <a:srgbClr val="000099"/>
                </a:solidFill>
                <a:latin typeface="Trebuchet MS" panose="020B0603020202020204" pitchFamily="34" charset="0"/>
                <a:ea typeface="Arial Unicode MS" pitchFamily="34" charset="-128"/>
              </a:rPr>
              <a:t>(Fiber Reinforced Concrete)</a:t>
            </a:r>
            <a:endParaRPr lang="en-US" altLang="en-US" sz="1800">
              <a:solidFill>
                <a:srgbClr val="000099"/>
              </a:solidFill>
              <a:latin typeface="Trebuchet MS" panose="020B0603020202020204" pitchFamily="34" charset="0"/>
              <a:ea typeface="Arial Unicode MS" pitchFamily="34" charset="-128"/>
            </a:endParaRPr>
          </a:p>
          <a:p>
            <a:pPr lvl="1">
              <a:spcBef>
                <a:spcPct val="20000"/>
              </a:spcBef>
              <a:buFont typeface="Wingdings" panose="05000000000000000000" pitchFamily="2" charset="2"/>
              <a:buChar char="ü"/>
            </a:pPr>
            <a:r>
              <a:rPr lang="en-US" altLang="en-US" sz="1800">
                <a:solidFill>
                  <a:srgbClr val="000099"/>
                </a:solidFill>
                <a:latin typeface="Trebuchet MS" panose="020B0603020202020204" pitchFamily="34" charset="0"/>
                <a:ea typeface="Arial Unicode MS" pitchFamily="34" charset="-128"/>
              </a:rPr>
              <a:t>Self Compacting Concrete </a:t>
            </a:r>
            <a:r>
              <a:rPr lang="en-US" altLang="en-US" sz="1800" i="1">
                <a:solidFill>
                  <a:srgbClr val="000099"/>
                </a:solidFill>
                <a:latin typeface="Trebuchet MS" panose="020B0603020202020204" pitchFamily="34" charset="0"/>
                <a:ea typeface="Arial Unicode MS" pitchFamily="34" charset="-128"/>
              </a:rPr>
              <a:t>(SCC) </a:t>
            </a:r>
            <a:r>
              <a:rPr lang="en-US" altLang="en-US" sz="1800" i="1">
                <a:latin typeface="Trebuchet MS" panose="020B0603020202020204" pitchFamily="34" charset="0"/>
                <a:ea typeface="Arial Unicode MS" pitchFamily="34" charset="-128"/>
              </a:rPr>
              <a:t>– Easymix (Jayamix)</a:t>
            </a:r>
          </a:p>
          <a:p>
            <a:pPr lvl="1">
              <a:spcBef>
                <a:spcPct val="20000"/>
              </a:spcBef>
              <a:buFont typeface="Wingdings" panose="05000000000000000000" pitchFamily="2" charset="2"/>
              <a:buChar char="ü"/>
            </a:pPr>
            <a:r>
              <a:rPr lang="en-US" altLang="en-US" sz="1800">
                <a:solidFill>
                  <a:srgbClr val="000099"/>
                </a:solidFill>
                <a:latin typeface="Trebuchet MS" panose="020B0603020202020204" pitchFamily="34" charset="0"/>
                <a:ea typeface="Arial Unicode MS" pitchFamily="34" charset="-128"/>
              </a:rPr>
              <a:t>Beton Kedap Air </a:t>
            </a:r>
            <a:r>
              <a:rPr lang="en-US" altLang="en-US" sz="1800" i="1">
                <a:solidFill>
                  <a:srgbClr val="000099"/>
                </a:solidFill>
                <a:latin typeface="Trebuchet MS" panose="020B0603020202020204" pitchFamily="34" charset="0"/>
                <a:ea typeface="Arial Unicode MS" pitchFamily="34" charset="-128"/>
              </a:rPr>
              <a:t>(Water Tight Concrete)</a:t>
            </a:r>
          </a:p>
          <a:p>
            <a:pPr lvl="1">
              <a:spcBef>
                <a:spcPct val="20000"/>
              </a:spcBef>
              <a:buFont typeface="Wingdings" panose="05000000000000000000" pitchFamily="2" charset="2"/>
              <a:buChar char="ü"/>
            </a:pPr>
            <a:r>
              <a:rPr lang="en-US" altLang="en-US" sz="1800" i="1">
                <a:solidFill>
                  <a:srgbClr val="000099"/>
                </a:solidFill>
                <a:latin typeface="Trebuchet MS" panose="020B0603020202020204" pitchFamily="34" charset="0"/>
                <a:ea typeface="Arial Unicode MS" pitchFamily="34" charset="-128"/>
              </a:rPr>
              <a:t>Shotcrete / Gunitting / pneumatically applied concrete </a:t>
            </a:r>
          </a:p>
          <a:p>
            <a:pPr lvl="1">
              <a:spcBef>
                <a:spcPct val="20000"/>
              </a:spcBef>
              <a:buFont typeface="Wingdings" panose="05000000000000000000" pitchFamily="2" charset="2"/>
              <a:buChar char="ü"/>
            </a:pPr>
            <a:r>
              <a:rPr lang="en-US" altLang="en-US" sz="1800">
                <a:solidFill>
                  <a:srgbClr val="000099"/>
                </a:solidFill>
                <a:latin typeface="Trebuchet MS" panose="020B0603020202020204" pitchFamily="34" charset="0"/>
                <a:ea typeface="Arial Unicode MS" pitchFamily="34" charset="-128"/>
              </a:rPr>
              <a:t>Beton dengan lingkungan agresif</a:t>
            </a:r>
            <a:endParaRPr lang="en-US" altLang="en-US" sz="1800" i="1">
              <a:solidFill>
                <a:srgbClr val="000099"/>
              </a:solidFill>
              <a:latin typeface="Trebuchet MS" panose="020B0603020202020204" pitchFamily="34" charset="0"/>
              <a:ea typeface="Arial Unicode MS" pitchFamily="34" charset="-128"/>
            </a:endParaRPr>
          </a:p>
          <a:p>
            <a:pPr lvl="1">
              <a:spcBef>
                <a:spcPct val="20000"/>
              </a:spcBef>
            </a:pPr>
            <a:r>
              <a:rPr lang="en-US" altLang="en-US" sz="1800" i="1">
                <a:solidFill>
                  <a:srgbClr val="000099"/>
                </a:solidFill>
                <a:latin typeface="Trebuchet MS" panose="020B0603020202020204" pitchFamily="34" charset="0"/>
                <a:ea typeface="Arial Unicode MS" pitchFamily="34" charset="-128"/>
              </a:rPr>
              <a:t>	</a:t>
            </a:r>
            <a:r>
              <a:rPr lang="en-US" altLang="en-US" sz="1600" i="1">
                <a:solidFill>
                  <a:srgbClr val="FF3300"/>
                </a:solidFill>
                <a:latin typeface="Trebuchet MS" panose="020B0603020202020204" pitchFamily="34" charset="0"/>
                <a:ea typeface="Arial Unicode MS" pitchFamily="34" charset="-128"/>
              </a:rPr>
              <a:t>contohnya : Tahan terhadap serangan Karbonasi, Sulfat, Air Laut maupun Asam</a:t>
            </a:r>
          </a:p>
          <a:p>
            <a:pPr lvl="1">
              <a:spcBef>
                <a:spcPct val="20000"/>
              </a:spcBef>
              <a:buFont typeface="Wingdings" panose="05000000000000000000" pitchFamily="2" charset="2"/>
              <a:buChar char="ü"/>
            </a:pPr>
            <a:r>
              <a:rPr lang="en-US" altLang="en-US" sz="1800">
                <a:solidFill>
                  <a:srgbClr val="000099"/>
                </a:solidFill>
                <a:latin typeface="Trebuchet MS" panose="020B0603020202020204" pitchFamily="34" charset="0"/>
                <a:ea typeface="Arial Unicode MS" pitchFamily="34" charset="-128"/>
              </a:rPr>
              <a:t>Beton density tinggi </a:t>
            </a:r>
            <a:r>
              <a:rPr lang="en-US" altLang="en-US" sz="1800" i="1">
                <a:solidFill>
                  <a:srgbClr val="000099"/>
                </a:solidFill>
                <a:latin typeface="Trebuchet MS" panose="020B0603020202020204" pitchFamily="34" charset="0"/>
                <a:ea typeface="Arial Unicode MS" pitchFamily="34" charset="-128"/>
              </a:rPr>
              <a:t>(High Density Concrete)</a:t>
            </a:r>
          </a:p>
          <a:p>
            <a:pPr lvl="1">
              <a:spcBef>
                <a:spcPct val="20000"/>
              </a:spcBef>
              <a:buFont typeface="Wingdings" panose="05000000000000000000" pitchFamily="2" charset="2"/>
              <a:buChar char="ü"/>
            </a:pPr>
            <a:r>
              <a:rPr lang="en-US" altLang="en-US" sz="1800">
                <a:solidFill>
                  <a:srgbClr val="000099"/>
                </a:solidFill>
                <a:latin typeface="Trebuchet MS" panose="020B0603020202020204" pitchFamily="34" charset="0"/>
                <a:ea typeface="Arial Unicode MS" pitchFamily="34" charset="-128"/>
              </a:rPr>
              <a:t>Beton Ringan </a:t>
            </a:r>
            <a:r>
              <a:rPr lang="en-US" altLang="en-US" sz="1800" i="1">
                <a:solidFill>
                  <a:srgbClr val="000099"/>
                </a:solidFill>
                <a:latin typeface="Trebuchet MS" panose="020B0603020202020204" pitchFamily="34" charset="0"/>
                <a:ea typeface="Arial Unicode MS" pitchFamily="34" charset="-128"/>
              </a:rPr>
              <a:t>(Light Weigth Concrete)</a:t>
            </a:r>
            <a:endParaRPr lang="en-US" altLang="en-US" sz="1800">
              <a:solidFill>
                <a:srgbClr val="000099"/>
              </a:solidFill>
              <a:latin typeface="Trebuchet MS" panose="020B0603020202020204" pitchFamily="34" charset="0"/>
              <a:ea typeface="Arial Unicode MS" pitchFamily="34" charset="-128"/>
            </a:endParaRPr>
          </a:p>
          <a:p>
            <a:pPr>
              <a:spcBef>
                <a:spcPct val="20000"/>
              </a:spcBef>
            </a:pPr>
            <a:endParaRPr lang="en-US" altLang="en-US" sz="3200">
              <a:latin typeface="Arial Unicode MS" pitchFamily="34" charset="-128"/>
              <a:ea typeface="Arial Unicode MS" pitchFamily="34" charset="-128"/>
            </a:endParaRPr>
          </a:p>
          <a:p>
            <a:pPr lvl="1">
              <a:spcBef>
                <a:spcPct val="20000"/>
              </a:spcBef>
            </a:pPr>
            <a:endParaRPr lang="en-US" altLang="en-US" sz="2000">
              <a:latin typeface="Arial Unicode MS" pitchFamily="34" charset="-128"/>
              <a:ea typeface="Arial Unicode MS" pitchFamily="34" charset="-128"/>
            </a:endParaRPr>
          </a:p>
        </p:txBody>
      </p:sp>
      <p:sp>
        <p:nvSpPr>
          <p:cNvPr id="65539" name="Rectangle 5"/>
          <p:cNvSpPr txBox="1">
            <a:spLocks noChangeArrowheads="1"/>
          </p:cNvSpPr>
          <p:nvPr/>
        </p:nvSpPr>
        <p:spPr bwMode="auto">
          <a:xfrm>
            <a:off x="3544889" y="53976"/>
            <a:ext cx="7096125" cy="765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725488" indent="-725488" eaLnBrk="0" hangingPunct="0">
              <a:defRPr sz="2800">
                <a:solidFill>
                  <a:schemeClr val="tx1"/>
                </a:solidFill>
                <a:latin typeface="Arial" panose="020B0604020202020204" pitchFamily="34" charset="0"/>
                <a:ea typeface="Angsana New" pitchFamily="18" charset="-120"/>
                <a:cs typeface="Angsana New" pitchFamily="18" charset="-120"/>
              </a:defRPr>
            </a:lvl1pPr>
            <a:lvl2pPr marL="742950" indent="-285750" eaLnBrk="0" hangingPunct="0">
              <a:defRPr sz="2800">
                <a:solidFill>
                  <a:schemeClr val="tx1"/>
                </a:solidFill>
                <a:latin typeface="Arial" panose="020B0604020202020204" pitchFamily="34" charset="0"/>
                <a:ea typeface="Angsana New" pitchFamily="18" charset="-120"/>
                <a:cs typeface="Angsana New" pitchFamily="18" charset="-120"/>
              </a:defRPr>
            </a:lvl2pPr>
            <a:lvl3pPr marL="1143000" indent="-228600" eaLnBrk="0" hangingPunct="0">
              <a:defRPr sz="2800">
                <a:solidFill>
                  <a:schemeClr val="tx1"/>
                </a:solidFill>
                <a:latin typeface="Arial" panose="020B0604020202020204" pitchFamily="34" charset="0"/>
                <a:ea typeface="Angsana New" pitchFamily="18" charset="-120"/>
                <a:cs typeface="Angsana New" pitchFamily="18" charset="-120"/>
              </a:defRPr>
            </a:lvl3pPr>
            <a:lvl4pPr marL="1600200" indent="-228600" eaLnBrk="0" hangingPunct="0">
              <a:defRPr sz="2800">
                <a:solidFill>
                  <a:schemeClr val="tx1"/>
                </a:solidFill>
                <a:latin typeface="Arial" panose="020B0604020202020204" pitchFamily="34" charset="0"/>
                <a:ea typeface="Angsana New" pitchFamily="18" charset="-120"/>
                <a:cs typeface="Angsana New" pitchFamily="18" charset="-120"/>
              </a:defRPr>
            </a:lvl4pPr>
            <a:lvl5pPr marL="2057400" indent="-228600" eaLnBrk="0" hangingPunct="0">
              <a:defRPr sz="2800">
                <a:solidFill>
                  <a:schemeClr val="tx1"/>
                </a:solidFill>
                <a:latin typeface="Arial" panose="020B0604020202020204" pitchFamily="34" charset="0"/>
                <a:ea typeface="Angsana New" pitchFamily="18" charset="-120"/>
                <a:cs typeface="Angsana New" pitchFamily="18" charset="-120"/>
              </a:defRPr>
            </a:lvl5pPr>
            <a:lvl6pPr marL="25146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6pPr>
            <a:lvl7pPr marL="29718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7pPr>
            <a:lvl8pPr marL="34290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8pPr>
            <a:lvl9pPr marL="3886200" indent="-228600" eaLnBrk="0" fontAlgn="base" hangingPunct="0">
              <a:spcBef>
                <a:spcPct val="0"/>
              </a:spcBef>
              <a:spcAft>
                <a:spcPct val="0"/>
              </a:spcAft>
              <a:defRPr sz="2800">
                <a:solidFill>
                  <a:schemeClr val="tx1"/>
                </a:solidFill>
                <a:latin typeface="Arial" panose="020B0604020202020204" pitchFamily="34" charset="0"/>
                <a:ea typeface="Angsana New" pitchFamily="18" charset="-120"/>
                <a:cs typeface="Angsana New" pitchFamily="18" charset="-120"/>
              </a:defRPr>
            </a:lvl9pPr>
          </a:lstStyle>
          <a:p>
            <a:pPr algn="r"/>
            <a:r>
              <a:rPr lang="en-US" altLang="en-US">
                <a:solidFill>
                  <a:schemeClr val="tx2"/>
                </a:solidFill>
                <a:latin typeface="Century Gothic" panose="020B0502020202020204" pitchFamily="34" charset="0"/>
                <a:ea typeface="Arial Unicode MS" pitchFamily="34" charset="-128"/>
              </a:rPr>
              <a:t>Beton dengan Spesifikasi Khusus</a:t>
            </a:r>
            <a:endParaRPr lang="en-US" altLang="en-US">
              <a:solidFill>
                <a:srgbClr val="FF0000"/>
              </a:solidFill>
              <a:latin typeface="Century Gothic" panose="020B0502020202020204" pitchFamily="34" charset="0"/>
              <a:ea typeface="Arial Unicode MS" pitchFamily="34" charset="-128"/>
            </a:endParaRPr>
          </a:p>
        </p:txBody>
      </p:sp>
    </p:spTree>
    <p:extLst>
      <p:ext uri="{BB962C8B-B14F-4D97-AF65-F5344CB8AC3E}">
        <p14:creationId xmlns:p14="http://schemas.microsoft.com/office/powerpoint/2010/main" val="129399851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1726</Words>
  <Application>Microsoft Office PowerPoint</Application>
  <PresentationFormat>Widescreen</PresentationFormat>
  <Paragraphs>633</Paragraphs>
  <Slides>58</Slides>
  <Notes>57</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58</vt:i4>
      </vt:variant>
    </vt:vector>
  </HeadingPairs>
  <TitlesOfParts>
    <vt:vector size="72" baseType="lpstr">
      <vt:lpstr>Angsana New</vt:lpstr>
      <vt:lpstr>Arial Unicode MS</vt:lpstr>
      <vt:lpstr>Arial</vt:lpstr>
      <vt:lpstr>Arial MT Black</vt:lpstr>
      <vt:lpstr>Calibri</vt:lpstr>
      <vt:lpstr>Calibri Light</vt:lpstr>
      <vt:lpstr>Century Gothic</vt:lpstr>
      <vt:lpstr>Cordia New</vt:lpstr>
      <vt:lpstr>Monotype Sorts</vt:lpstr>
      <vt:lpstr>Tahoma</vt:lpstr>
      <vt:lpstr>Times New Roman</vt:lpstr>
      <vt:lpstr>Trebuchet MS</vt:lpstr>
      <vt:lpstr>Wingdings</vt:lpstr>
      <vt:lpstr>Office Theme</vt:lpstr>
      <vt:lpstr>BETON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BETON</dc:title>
  <dc:creator>Mr.Luqman</dc:creator>
  <cp:lastModifiedBy>Mr.Luqman</cp:lastModifiedBy>
  <cp:revision>2</cp:revision>
  <dcterms:created xsi:type="dcterms:W3CDTF">2022-12-29T08:21:49Z</dcterms:created>
  <dcterms:modified xsi:type="dcterms:W3CDTF">2022-12-29T08:30:47Z</dcterms:modified>
</cp:coreProperties>
</file>