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5" r:id="rId1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987" autoAdjust="0"/>
    <p:restoredTop sz="94660"/>
  </p:normalViewPr>
  <p:slideViewPr>
    <p:cSldViewPr snapToGrid="0">
      <p:cViewPr varScale="1">
        <p:scale>
          <a:sx n="73" d="100"/>
          <a:sy n="73" d="100"/>
        </p:scale>
        <p:origin x="-127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1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t" anchorCtr="0" compatLnSpc="1">
            <a:prstTxWarp prst="textNoShape">
              <a:avLst/>
            </a:prstTxWarp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642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9" y="1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t" anchorCtr="0" compatLnSpc="1">
            <a:prstTxWarp prst="textNoShape">
              <a:avLst/>
            </a:prstTxWarp>
          </a:bodyPr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1048643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0600" y="766763"/>
            <a:ext cx="5118100" cy="38385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48644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4" y="4862514"/>
            <a:ext cx="5680075" cy="460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48645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720264"/>
            <a:ext cx="30765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b" anchorCtr="0" compatLnSpc="1">
            <a:prstTxWarp prst="textNoShape">
              <a:avLst/>
            </a:prstTxWarp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6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9" y="9720264"/>
            <a:ext cx="30765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b" anchorCtr="0" compatLnSpc="1">
            <a:prstTxWarp prst="textNoShape">
              <a:avLst/>
            </a:prstTxWarp>
          </a:bodyPr>
          <a:lstStyle>
            <a:lvl1pPr algn="r">
              <a:defRPr sz="1100"/>
            </a:lvl1pPr>
          </a:lstStyle>
          <a:p>
            <a:fld id="{A9A0EA98-5831-4853-B862-C702E6EB345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5217755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0BC1078-46ED-40F9-8930-935BAD7C2B02}" type="datetimeFigureOut">
              <a:rPr lang="zh-CN" altLang="en-US" smtClean="0"/>
              <a:pPr/>
              <a:t>2019/5/14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5B52ADC-5BFA-4FBD-BEE2-16096B7F4166}" type="slidenum">
              <a:rPr lang="zh-CN" altLang="en-US" smtClean="0"/>
              <a:pPr/>
              <a:t>‹#›</a:t>
            </a:fld>
            <a:endParaRPr lang="zh-CN" altLang="en-US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C1078-46ED-40F9-8930-935BAD7C2B02}" type="datetimeFigureOut">
              <a:rPr lang="zh-CN" altLang="en-US" smtClean="0"/>
              <a:pPr/>
              <a:t>2019/5/14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52ADC-5BFA-4FBD-BEE2-16096B7F4166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C1078-46ED-40F9-8930-935BAD7C2B02}" type="datetimeFigureOut">
              <a:rPr lang="zh-CN" altLang="en-US" smtClean="0"/>
              <a:pPr/>
              <a:t>2019/5/14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52ADC-5BFA-4FBD-BEE2-16096B7F41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C1078-46ED-40F9-8930-935BAD7C2B02}" type="datetimeFigureOut">
              <a:rPr lang="zh-CN" altLang="en-US" smtClean="0"/>
              <a:pPr/>
              <a:t>2019/5/14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52ADC-5BFA-4FBD-BEE2-16096B7F4166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C1078-46ED-40F9-8930-935BAD7C2B02}" type="datetimeFigureOut">
              <a:rPr lang="zh-CN" altLang="en-US" smtClean="0"/>
              <a:pPr/>
              <a:t>2019/5/14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52ADC-5BFA-4FBD-BEE2-16096B7F4166}" type="slidenum">
              <a:rPr lang="zh-CN" altLang="en-US" smtClean="0"/>
              <a:pPr/>
              <a:t>‹#›</a:t>
            </a:fld>
            <a:endParaRPr lang="zh-CN" altLang="en-US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C1078-46ED-40F9-8930-935BAD7C2B02}" type="datetimeFigureOut">
              <a:rPr lang="zh-CN" altLang="en-US" smtClean="0"/>
              <a:pPr/>
              <a:t>2019/5/14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52ADC-5BFA-4FBD-BEE2-16096B7F4166}" type="slidenum">
              <a:rPr lang="zh-CN" altLang="en-US" smtClean="0"/>
              <a:pPr/>
              <a:t>‹#›</a:t>
            </a:fld>
            <a:endParaRPr lang="zh-CN" altLang="en-US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C1078-46ED-40F9-8930-935BAD7C2B02}" type="datetimeFigureOut">
              <a:rPr lang="zh-CN" altLang="en-US" smtClean="0"/>
              <a:pPr/>
              <a:t>2019/5/14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52ADC-5BFA-4FBD-BEE2-16096B7F41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C1078-46ED-40F9-8930-935BAD7C2B02}" type="datetimeFigureOut">
              <a:rPr lang="zh-CN" altLang="en-US" smtClean="0"/>
              <a:pPr/>
              <a:t>2019/5/14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52ADC-5BFA-4FBD-BEE2-16096B7F41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C1078-46ED-40F9-8930-935BAD7C2B02}" type="datetimeFigureOut">
              <a:rPr lang="zh-CN" altLang="en-US" smtClean="0"/>
              <a:pPr/>
              <a:t>2019/5/14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52ADC-5BFA-4FBD-BEE2-16096B7F41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C1078-46ED-40F9-8930-935BAD7C2B02}" type="datetimeFigureOut">
              <a:rPr lang="zh-CN" altLang="en-US" smtClean="0"/>
              <a:pPr/>
              <a:t>2019/5/14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52ADC-5BFA-4FBD-BEE2-16096B7F4166}" type="slidenum">
              <a:rPr lang="zh-CN" altLang="en-US" smtClean="0"/>
              <a:pPr/>
              <a:t>‹#›</a:t>
            </a:fld>
            <a:endParaRPr lang="zh-CN" altLang="en-US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C1078-46ED-40F9-8930-935BAD7C2B02}" type="datetimeFigureOut">
              <a:rPr lang="zh-CN" altLang="en-US" smtClean="0"/>
              <a:pPr/>
              <a:t>2019/5/14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52ADC-5BFA-4FBD-BEE2-16096B7F4166}" type="slidenum">
              <a:rPr lang="zh-CN" altLang="en-US" smtClean="0"/>
              <a:pPr/>
              <a:t>‹#›</a:t>
            </a:fld>
            <a:endParaRPr lang="zh-CN" altLang="en-US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70BC1078-46ED-40F9-8930-935BAD7C2B02}" type="datetimeFigureOut">
              <a:rPr lang="zh-CN" altLang="en-US" smtClean="0"/>
              <a:pPr/>
              <a:t>2019/5/14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D5B52ADC-5BFA-4FBD-BEE2-16096B7F41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7" name="Subtitle 2"/>
          <p:cNvSpPr>
            <a:spLocks noGrp="1"/>
          </p:cNvSpPr>
          <p:nvPr>
            <p:ph type="subTitle" idx="1"/>
          </p:nvPr>
        </p:nvSpPr>
        <p:spPr>
          <a:xfrm>
            <a:off x="1104364" y="1339403"/>
            <a:ext cx="6858000" cy="1497169"/>
          </a:xfrm>
        </p:spPr>
        <p:txBody>
          <a:bodyPr>
            <a:normAutofit fontScale="92500" lnSpcReduction="20000"/>
          </a:bodyPr>
          <a:lstStyle/>
          <a:p>
            <a:r>
              <a:rPr lang="en-US" altLang="zh-CN" dirty="0" err="1"/>
              <a:t>Kelompok</a:t>
            </a:r>
            <a:r>
              <a:rPr lang="en-US" altLang="zh-CN" dirty="0"/>
              <a:t> 7</a:t>
            </a:r>
          </a:p>
          <a:p>
            <a:pPr algn="just"/>
            <a:r>
              <a:rPr lang="en-US" altLang="zh-CN" dirty="0" err="1"/>
              <a:t>Risma</a:t>
            </a:r>
            <a:r>
              <a:rPr lang="en-US" altLang="zh-CN" dirty="0"/>
              <a:t> </a:t>
            </a:r>
            <a:r>
              <a:rPr lang="en-US" altLang="zh-CN" dirty="0" err="1"/>
              <a:t>Dwi</a:t>
            </a:r>
            <a:r>
              <a:rPr lang="en-US" altLang="zh-CN" dirty="0"/>
              <a:t> </a:t>
            </a:r>
            <a:r>
              <a:rPr lang="en-US" altLang="zh-CN" dirty="0" err="1"/>
              <a:t>Nurminawati</a:t>
            </a:r>
            <a:r>
              <a:rPr lang="en-US" altLang="zh-CN" dirty="0"/>
              <a:t>  (17810142)</a:t>
            </a:r>
          </a:p>
          <a:p>
            <a:pPr algn="just"/>
            <a:r>
              <a:rPr lang="en-US" altLang="zh-CN" dirty="0" err="1"/>
              <a:t>Ayu</a:t>
            </a:r>
            <a:r>
              <a:rPr lang="en-US" altLang="zh-CN" dirty="0"/>
              <a:t> </a:t>
            </a:r>
            <a:r>
              <a:rPr lang="en-US" altLang="zh-CN" dirty="0" err="1"/>
              <a:t>Windarti</a:t>
            </a:r>
            <a:r>
              <a:rPr lang="en-US" altLang="zh-CN" dirty="0"/>
              <a:t> (17810149)</a:t>
            </a:r>
          </a:p>
          <a:p>
            <a:pPr algn="just"/>
            <a:r>
              <a:rPr lang="en-US" altLang="zh-CN" dirty="0" err="1"/>
              <a:t>Bayu</a:t>
            </a:r>
            <a:r>
              <a:rPr lang="en-US" altLang="zh-CN" dirty="0"/>
              <a:t> </a:t>
            </a:r>
            <a:r>
              <a:rPr lang="en-US" altLang="zh-CN" dirty="0" err="1"/>
              <a:t>Aditya</a:t>
            </a:r>
            <a:r>
              <a:rPr lang="en-US" altLang="zh-CN" dirty="0"/>
              <a:t> </a:t>
            </a:r>
            <a:r>
              <a:rPr lang="en-US" altLang="zh-CN" dirty="0" err="1"/>
              <a:t>Awalludin</a:t>
            </a:r>
            <a:r>
              <a:rPr lang="en-US" altLang="zh-CN" dirty="0"/>
              <a:t> (17810173)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7" name="Title 1048646"/>
          <p:cNvSpPr>
            <a:spLocks noGrp="1"/>
          </p:cNvSpPr>
          <p:nvPr>
            <p:ph type="title"/>
          </p:nvPr>
        </p:nvSpPr>
        <p:spPr>
          <a:xfrm>
            <a:off x="609167" y="2672441"/>
            <a:ext cx="7886700" cy="1325563"/>
          </a:xfrm>
        </p:spPr>
        <p:txBody>
          <a:bodyPr>
            <a:normAutofit fontScale="90000"/>
          </a:bodyPr>
          <a:lstStyle/>
          <a:p>
            <a:r>
              <a:rPr lang="en-US" altLang="x-none" dirty="0" smtClean="0"/>
              <a:t>DAYA SAING DI DALAM PERDAGANGAN</a:t>
            </a:r>
            <a:endParaRPr lang="x-none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0" name="Content Placeholder 104864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altLang="x-none" sz="3600" dirty="0" err="1"/>
              <a:t>Daya</a:t>
            </a:r>
            <a:r>
              <a:rPr lang="en-US" altLang="x-none" sz="3600" dirty="0"/>
              <a:t> </a:t>
            </a:r>
            <a:r>
              <a:rPr lang="en-US" altLang="x-none" sz="3600" dirty="0" err="1"/>
              <a:t>saing</a:t>
            </a:r>
            <a:r>
              <a:rPr lang="en-US" altLang="x-none" sz="3600" dirty="0"/>
              <a:t> </a:t>
            </a:r>
            <a:r>
              <a:rPr lang="en-US" altLang="x-none" sz="3600" dirty="0" err="1"/>
              <a:t>adalah</a:t>
            </a:r>
            <a:r>
              <a:rPr lang="en-US" altLang="x-none" sz="3600" dirty="0"/>
              <a:t> </a:t>
            </a:r>
            <a:r>
              <a:rPr lang="en-US" altLang="x-none" sz="3600" dirty="0" err="1"/>
              <a:t>salah</a:t>
            </a:r>
            <a:r>
              <a:rPr lang="en-US" altLang="x-none" sz="3600" dirty="0"/>
              <a:t> </a:t>
            </a:r>
            <a:r>
              <a:rPr lang="en-US" altLang="x-none" sz="3600" dirty="0" err="1"/>
              <a:t>satu</a:t>
            </a:r>
            <a:r>
              <a:rPr lang="en-US" altLang="x-none" sz="3600" dirty="0"/>
              <a:t> </a:t>
            </a:r>
            <a:r>
              <a:rPr lang="en-US" altLang="x-none" sz="3600" dirty="0" err="1"/>
              <a:t>kriteria</a:t>
            </a:r>
            <a:r>
              <a:rPr lang="en-US" altLang="x-none" sz="3600" dirty="0"/>
              <a:t> yang </a:t>
            </a:r>
            <a:r>
              <a:rPr lang="en-US" altLang="x-none" sz="3600" dirty="0" err="1"/>
              <a:t>menentukan</a:t>
            </a:r>
            <a:r>
              <a:rPr lang="en-US" altLang="x-none" sz="3600" dirty="0"/>
              <a:t> </a:t>
            </a:r>
            <a:r>
              <a:rPr lang="en-US" altLang="x-none" sz="3600" dirty="0" err="1"/>
              <a:t>keberhasilan</a:t>
            </a:r>
            <a:r>
              <a:rPr lang="en-US" altLang="x-none" sz="3600" dirty="0"/>
              <a:t> </a:t>
            </a:r>
            <a:r>
              <a:rPr lang="en-US" altLang="x-none" sz="3600" dirty="0" err="1"/>
              <a:t>suatu</a:t>
            </a:r>
            <a:r>
              <a:rPr lang="en-US" altLang="x-none" sz="3600" dirty="0"/>
              <a:t> </a:t>
            </a:r>
            <a:r>
              <a:rPr lang="en-US" altLang="x-none" sz="3600" dirty="0" err="1"/>
              <a:t>negara</a:t>
            </a:r>
            <a:r>
              <a:rPr lang="en-US" altLang="x-none" sz="3600" dirty="0"/>
              <a:t> di </a:t>
            </a:r>
            <a:r>
              <a:rPr lang="en-US" altLang="x-none" sz="3600" dirty="0" err="1"/>
              <a:t>dalam</a:t>
            </a:r>
            <a:r>
              <a:rPr lang="en-US" altLang="x-none" sz="3600" dirty="0"/>
              <a:t> </a:t>
            </a:r>
            <a:r>
              <a:rPr lang="en-US" altLang="x-none" sz="3600" dirty="0" err="1"/>
              <a:t>perdagangan</a:t>
            </a:r>
            <a:r>
              <a:rPr lang="en-US" altLang="x-none" sz="3600" dirty="0"/>
              <a:t> </a:t>
            </a:r>
            <a:r>
              <a:rPr lang="en-US" altLang="x-none" sz="3600" dirty="0" err="1"/>
              <a:t>internasional</a:t>
            </a:r>
            <a:endParaRPr lang="x-none" sz="36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2" name="Content Placeholder 1048651"/>
          <p:cNvSpPr>
            <a:spLocks noGrp="1"/>
          </p:cNvSpPr>
          <p:nvPr>
            <p:ph idx="1"/>
          </p:nvPr>
        </p:nvSpPr>
        <p:spPr>
          <a:xfrm>
            <a:off x="628650" y="2635777"/>
            <a:ext cx="7886700" cy="3541185"/>
          </a:xfrm>
        </p:spPr>
        <p:txBody>
          <a:bodyPr/>
          <a:lstStyle/>
          <a:p>
            <a:r>
              <a:rPr lang="en-US" altLang="x-none" dirty="0" err="1"/>
              <a:t>Kinerja</a:t>
            </a:r>
            <a:r>
              <a:rPr lang="en-US" altLang="x-none" dirty="0"/>
              <a:t> </a:t>
            </a:r>
            <a:r>
              <a:rPr lang="en-US" altLang="x-none" dirty="0" err="1"/>
              <a:t>ekonomi</a:t>
            </a:r>
            <a:r>
              <a:rPr lang="en-US" altLang="x-none" dirty="0"/>
              <a:t>, </a:t>
            </a:r>
            <a:r>
              <a:rPr lang="en-US" altLang="x-none" dirty="0" err="1"/>
              <a:t>memiliki</a:t>
            </a:r>
            <a:r>
              <a:rPr lang="en-US" altLang="x-none" dirty="0"/>
              <a:t> </a:t>
            </a:r>
            <a:r>
              <a:rPr lang="en-US" altLang="x-none" dirty="0" err="1"/>
              <a:t>kriteria</a:t>
            </a:r>
            <a:r>
              <a:rPr lang="en-US" altLang="x-none" dirty="0"/>
              <a:t> </a:t>
            </a:r>
            <a:r>
              <a:rPr lang="en-US" altLang="x-none" dirty="0" err="1"/>
              <a:t>sebagai</a:t>
            </a:r>
            <a:r>
              <a:rPr lang="en-US" altLang="x-none" dirty="0"/>
              <a:t> </a:t>
            </a:r>
            <a:r>
              <a:rPr lang="en-US" altLang="x-none" dirty="0" err="1"/>
              <a:t>berikut</a:t>
            </a:r>
            <a:r>
              <a:rPr lang="en-US" altLang="x-none" dirty="0"/>
              <a:t> :</a:t>
            </a:r>
            <a:endParaRPr lang="x-none"/>
          </a:p>
          <a:p>
            <a:pPr marL="457200" indent="-457200">
              <a:buFont typeface="+mj-lt"/>
              <a:buAutoNum type="arabicPeriod"/>
            </a:pPr>
            <a:r>
              <a:rPr lang="en-US" altLang="x-none" dirty="0" err="1"/>
              <a:t>Ekonomi</a:t>
            </a:r>
            <a:r>
              <a:rPr lang="en-US" altLang="x-none" dirty="0"/>
              <a:t> </a:t>
            </a:r>
            <a:r>
              <a:rPr lang="en-US" altLang="x-none" dirty="0" err="1" smtClean="0"/>
              <a:t>domestik</a:t>
            </a:r>
            <a:endParaRPr lang="en-US" altLang="x-none" dirty="0"/>
          </a:p>
          <a:p>
            <a:pPr marL="457200" indent="-457200">
              <a:buFont typeface="+mj-lt"/>
              <a:buAutoNum type="arabicPeriod"/>
            </a:pPr>
            <a:r>
              <a:rPr lang="en-US" altLang="x-none" dirty="0" err="1" smtClean="0"/>
              <a:t>Perdagangan</a:t>
            </a:r>
            <a:r>
              <a:rPr lang="en-US" altLang="x-none" dirty="0" smtClean="0"/>
              <a:t> </a:t>
            </a:r>
            <a:r>
              <a:rPr lang="en-US" altLang="x-none" dirty="0" err="1" smtClean="0"/>
              <a:t>internasional</a:t>
            </a:r>
            <a:endParaRPr lang="en-US" altLang="x-none" dirty="0"/>
          </a:p>
          <a:p>
            <a:pPr marL="457200" indent="-457200">
              <a:buFont typeface="+mj-lt"/>
              <a:buAutoNum type="arabicPeriod"/>
            </a:pPr>
            <a:r>
              <a:rPr lang="en-US" altLang="x-none" dirty="0" err="1" smtClean="0"/>
              <a:t>Investasi</a:t>
            </a:r>
            <a:endParaRPr lang="en-US" altLang="x-none" dirty="0"/>
          </a:p>
          <a:p>
            <a:pPr marL="457200" indent="-457200">
              <a:buFont typeface="+mj-lt"/>
              <a:buAutoNum type="arabicPeriod"/>
            </a:pPr>
            <a:r>
              <a:rPr lang="en-US" altLang="x-none" dirty="0" err="1" smtClean="0"/>
              <a:t>Penganguran</a:t>
            </a:r>
            <a:endParaRPr lang="en-US" altLang="x-none" dirty="0"/>
          </a:p>
          <a:p>
            <a:pPr marL="457200" indent="-457200">
              <a:buFont typeface="+mj-lt"/>
              <a:buAutoNum type="arabicPeriod"/>
            </a:pPr>
            <a:r>
              <a:rPr lang="en-US" altLang="x-none" dirty="0" err="1" smtClean="0"/>
              <a:t>Harga</a:t>
            </a:r>
            <a:endParaRPr lang="x-none"/>
          </a:p>
        </p:txBody>
      </p:sp>
      <p:sp>
        <p:nvSpPr>
          <p:cNvPr id="1048651" name="Title 1048650"/>
          <p:cNvSpPr>
            <a:spLocks noGrp="1"/>
          </p:cNvSpPr>
          <p:nvPr>
            <p:ph type="title"/>
          </p:nvPr>
        </p:nvSpPr>
        <p:spPr>
          <a:xfrm>
            <a:off x="418034" y="-103032"/>
            <a:ext cx="7756263" cy="2242592"/>
          </a:xfrm>
        </p:spPr>
        <p:txBody>
          <a:bodyPr>
            <a:normAutofit/>
          </a:bodyPr>
          <a:lstStyle/>
          <a:p>
            <a:r>
              <a:rPr lang="en-US" altLang="x-none" sz="2800" dirty="0" smtClean="0"/>
              <a:t>4 FAKTOR DALAM MENENTUKAN DAYA SAING MENURUT IMD WORLD COMPETITIVENESS YEARBOOK</a:t>
            </a:r>
            <a:endParaRPr lang="x-none" sz="28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4" name="Content Placeholder 1048653"/>
          <p:cNvSpPr>
            <a:spLocks noGrp="1"/>
          </p:cNvSpPr>
          <p:nvPr>
            <p:ph idx="1"/>
          </p:nvPr>
        </p:nvSpPr>
        <p:spPr>
          <a:xfrm>
            <a:off x="628650" y="354387"/>
            <a:ext cx="7886700" cy="5822576"/>
          </a:xfrm>
        </p:spPr>
        <p:txBody>
          <a:bodyPr>
            <a:normAutofit fontScale="92857"/>
          </a:bodyPr>
          <a:lstStyle/>
          <a:p>
            <a:r>
              <a:rPr lang="en-US" altLang="x-none" dirty="0" err="1"/>
              <a:t>Efisiensi</a:t>
            </a:r>
            <a:r>
              <a:rPr lang="en-US" altLang="x-none" dirty="0"/>
              <a:t> </a:t>
            </a:r>
            <a:r>
              <a:rPr lang="en-US" altLang="x-none" dirty="0" err="1"/>
              <a:t>pemerintah</a:t>
            </a:r>
            <a:endParaRPr lang="x-none"/>
          </a:p>
          <a:p>
            <a:pPr marL="0" indent="0">
              <a:buNone/>
            </a:pPr>
            <a:r>
              <a:rPr lang="en-US" altLang="x-none" dirty="0" err="1"/>
              <a:t>Adapun</a:t>
            </a:r>
            <a:r>
              <a:rPr lang="en-US" altLang="x-none" dirty="0"/>
              <a:t> </a:t>
            </a:r>
            <a:r>
              <a:rPr lang="en-US" altLang="x-none" dirty="0" err="1"/>
              <a:t>kriterianya</a:t>
            </a:r>
            <a:r>
              <a:rPr lang="en-US" altLang="x-none" dirty="0"/>
              <a:t> </a:t>
            </a:r>
            <a:r>
              <a:rPr lang="en-US" altLang="x-none" dirty="0" err="1"/>
              <a:t>sebagai</a:t>
            </a:r>
            <a:r>
              <a:rPr lang="en-US" altLang="x-none" dirty="0"/>
              <a:t> </a:t>
            </a:r>
            <a:r>
              <a:rPr lang="en-US" altLang="x-none" dirty="0" err="1"/>
              <a:t>berikut</a:t>
            </a:r>
            <a:r>
              <a:rPr lang="en-US" altLang="x-none" dirty="0"/>
              <a:t> :</a:t>
            </a:r>
            <a:endParaRPr lang="x-none"/>
          </a:p>
          <a:p>
            <a:pPr marL="457200" indent="-457200">
              <a:buFont typeface="+mj-lt"/>
              <a:buAutoNum type="arabicPeriod"/>
            </a:pPr>
            <a:r>
              <a:rPr lang="en-US" altLang="x-none" dirty="0" err="1"/>
              <a:t>Keuangan</a:t>
            </a:r>
            <a:r>
              <a:rPr lang="en-US" altLang="x-none" dirty="0"/>
              <a:t> </a:t>
            </a:r>
            <a:r>
              <a:rPr lang="en-US" altLang="x-none" dirty="0" err="1" smtClean="0"/>
              <a:t>publik</a:t>
            </a:r>
            <a:endParaRPr lang="en-US" altLang="x-none" dirty="0"/>
          </a:p>
          <a:p>
            <a:pPr marL="457200" indent="-457200">
              <a:buFont typeface="+mj-lt"/>
              <a:buAutoNum type="arabicPeriod"/>
            </a:pPr>
            <a:r>
              <a:rPr lang="en-US" altLang="x-none" dirty="0" err="1" smtClean="0"/>
              <a:t>Kebijakan</a:t>
            </a:r>
            <a:r>
              <a:rPr lang="en-US" altLang="x-none" dirty="0" smtClean="0"/>
              <a:t> </a:t>
            </a:r>
            <a:r>
              <a:rPr lang="en-US" altLang="x-none" dirty="0" err="1" smtClean="0"/>
              <a:t>fiskal</a:t>
            </a:r>
            <a:endParaRPr lang="en-US" altLang="x-none" dirty="0"/>
          </a:p>
          <a:p>
            <a:pPr marL="457200" indent="-457200">
              <a:buFont typeface="+mj-lt"/>
              <a:buAutoNum type="arabicPeriod"/>
            </a:pPr>
            <a:r>
              <a:rPr lang="en-US" altLang="x-none" dirty="0" err="1" smtClean="0"/>
              <a:t>Kerangka</a:t>
            </a:r>
            <a:r>
              <a:rPr lang="en-US" altLang="x-none" dirty="0" smtClean="0"/>
              <a:t> </a:t>
            </a:r>
            <a:r>
              <a:rPr lang="en-US" altLang="x-none" dirty="0" err="1"/>
              <a:t>kerja</a:t>
            </a:r>
            <a:r>
              <a:rPr lang="en-US" altLang="x-none" dirty="0"/>
              <a:t> </a:t>
            </a:r>
            <a:r>
              <a:rPr lang="en-US" altLang="x-none" dirty="0" err="1" smtClean="0"/>
              <a:t>intitusi</a:t>
            </a:r>
            <a:endParaRPr lang="en-US" altLang="x-none" dirty="0"/>
          </a:p>
          <a:p>
            <a:pPr marL="457200" indent="-457200">
              <a:buFont typeface="+mj-lt"/>
              <a:buAutoNum type="arabicPeriod"/>
            </a:pPr>
            <a:r>
              <a:rPr lang="en-US" altLang="x-none" dirty="0" err="1" smtClean="0"/>
              <a:t>Peraturan</a:t>
            </a:r>
            <a:r>
              <a:rPr lang="en-US" altLang="x-none" dirty="0" smtClean="0"/>
              <a:t> </a:t>
            </a:r>
            <a:r>
              <a:rPr lang="en-US" altLang="x-none" dirty="0" err="1" smtClean="0"/>
              <a:t>bisnis</a:t>
            </a:r>
            <a:endParaRPr lang="en-US" altLang="x-none" dirty="0"/>
          </a:p>
          <a:p>
            <a:pPr marL="457200" indent="-457200">
              <a:buFont typeface="+mj-lt"/>
              <a:buAutoNum type="arabicPeriod"/>
            </a:pPr>
            <a:r>
              <a:rPr lang="en-US" altLang="x-none" dirty="0" err="1" smtClean="0"/>
              <a:t>Kerangka</a:t>
            </a:r>
            <a:r>
              <a:rPr lang="en-US" altLang="x-none" dirty="0" smtClean="0"/>
              <a:t> </a:t>
            </a:r>
            <a:r>
              <a:rPr lang="en-US" altLang="x-none" dirty="0" err="1"/>
              <a:t>kerja</a:t>
            </a:r>
            <a:r>
              <a:rPr lang="en-US" altLang="x-none" dirty="0"/>
              <a:t> </a:t>
            </a:r>
            <a:r>
              <a:rPr lang="en-US" altLang="x-none" dirty="0" err="1"/>
              <a:t>sosial</a:t>
            </a:r>
            <a:endParaRPr lang="x-none"/>
          </a:p>
          <a:p>
            <a:endParaRPr lang="x-none"/>
          </a:p>
          <a:p>
            <a:r>
              <a:rPr lang="en-US" altLang="x-none" dirty="0" err="1"/>
              <a:t>Efisiensi</a:t>
            </a:r>
            <a:r>
              <a:rPr lang="en-US" altLang="x-none" dirty="0"/>
              <a:t> </a:t>
            </a:r>
            <a:r>
              <a:rPr lang="en-US" altLang="x-none" dirty="0" err="1"/>
              <a:t>bisnis</a:t>
            </a:r>
            <a:r>
              <a:rPr lang="en-US" altLang="x-none" dirty="0"/>
              <a:t>. </a:t>
            </a:r>
            <a:r>
              <a:rPr lang="en-US" altLang="x-none" dirty="0" err="1"/>
              <a:t>Adapun</a:t>
            </a:r>
            <a:r>
              <a:rPr lang="en-US" altLang="x-none" dirty="0"/>
              <a:t> </a:t>
            </a:r>
            <a:r>
              <a:rPr lang="en-US" altLang="x-none" dirty="0" err="1"/>
              <a:t>kriteria</a:t>
            </a:r>
            <a:r>
              <a:rPr lang="en-US" altLang="x-none" dirty="0"/>
              <a:t> yang </a:t>
            </a:r>
            <a:r>
              <a:rPr lang="en-US" altLang="x-none" dirty="0" err="1"/>
              <a:t>dimilikki</a:t>
            </a:r>
            <a:r>
              <a:rPr lang="en-US" altLang="x-none" dirty="0"/>
              <a:t> </a:t>
            </a:r>
            <a:r>
              <a:rPr lang="en-US" altLang="x-none" dirty="0" err="1"/>
              <a:t>adalah</a:t>
            </a:r>
            <a:endParaRPr lang="x-none"/>
          </a:p>
          <a:p>
            <a:pPr marL="457200" indent="-457200">
              <a:buFont typeface="+mj-lt"/>
              <a:buAutoNum type="arabicPeriod"/>
            </a:pPr>
            <a:r>
              <a:rPr lang="en-US" altLang="x-none" dirty="0" err="1" smtClean="0"/>
              <a:t>Produktivitas</a:t>
            </a:r>
            <a:endParaRPr lang="en-US" altLang="x-none" dirty="0"/>
          </a:p>
          <a:p>
            <a:pPr marL="457200" indent="-457200">
              <a:buFont typeface="+mj-lt"/>
              <a:buAutoNum type="arabicPeriod"/>
            </a:pPr>
            <a:r>
              <a:rPr lang="en-US" altLang="x-none" dirty="0" err="1" smtClean="0"/>
              <a:t>Pembiayaan</a:t>
            </a:r>
            <a:endParaRPr lang="en-US" altLang="x-none" dirty="0"/>
          </a:p>
          <a:p>
            <a:pPr marL="457200" indent="-457200">
              <a:buFont typeface="+mj-lt"/>
              <a:buAutoNum type="arabicPeriod"/>
            </a:pPr>
            <a:r>
              <a:rPr lang="en-US" altLang="x-none" dirty="0" err="1" smtClean="0"/>
              <a:t>erilaku</a:t>
            </a:r>
            <a:r>
              <a:rPr lang="en-US" altLang="x-none" dirty="0" smtClean="0"/>
              <a:t> </a:t>
            </a:r>
            <a:r>
              <a:rPr lang="en-US" altLang="x-none" dirty="0" err="1"/>
              <a:t>dan</a:t>
            </a:r>
            <a:r>
              <a:rPr lang="en-US" altLang="x-none" dirty="0"/>
              <a:t> </a:t>
            </a:r>
            <a:r>
              <a:rPr lang="en-US" altLang="x-none" dirty="0" err="1"/>
              <a:t>praktik</a:t>
            </a:r>
            <a:r>
              <a:rPr lang="en-US" altLang="x-none" dirty="0"/>
              <a:t> </a:t>
            </a:r>
            <a:r>
              <a:rPr lang="en-US" altLang="x-none" dirty="0" err="1"/>
              <a:t>manajemen</a:t>
            </a:r>
            <a:endParaRPr lang="x-none"/>
          </a:p>
          <a:p>
            <a:endParaRPr lang="x-none"/>
          </a:p>
          <a:p>
            <a:r>
              <a:rPr lang="en-US" altLang="x-none" dirty="0" err="1"/>
              <a:t>Infrastruktur</a:t>
            </a:r>
            <a:endParaRPr lang="x-none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6" name="Content Placeholder 1048655"/>
          <p:cNvSpPr>
            <a:spLocks noGrp="1"/>
          </p:cNvSpPr>
          <p:nvPr>
            <p:ph idx="1"/>
          </p:nvPr>
        </p:nvSpPr>
        <p:spPr>
          <a:xfrm>
            <a:off x="628650" y="2079800"/>
            <a:ext cx="7886700" cy="409716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x-none" sz="3200" dirty="0" smtClean="0"/>
              <a:t>	Di </a:t>
            </a:r>
            <a:r>
              <a:rPr lang="en-US" altLang="x-none" sz="3200" dirty="0"/>
              <a:t>Indonesia </a:t>
            </a:r>
            <a:r>
              <a:rPr lang="en-US" altLang="x-none" sz="3200" dirty="0" err="1"/>
              <a:t>daya</a:t>
            </a:r>
            <a:r>
              <a:rPr lang="en-US" altLang="x-none" sz="3200" dirty="0"/>
              <a:t> </a:t>
            </a:r>
            <a:r>
              <a:rPr lang="en-US" altLang="x-none" sz="3200" dirty="0" err="1"/>
              <a:t>saing</a:t>
            </a:r>
            <a:r>
              <a:rPr lang="en-US" altLang="x-none" sz="3200" dirty="0"/>
              <a:t> </a:t>
            </a:r>
            <a:r>
              <a:rPr lang="en-US" altLang="x-none" sz="3200" dirty="0" err="1"/>
              <a:t>rendah</a:t>
            </a:r>
            <a:r>
              <a:rPr lang="en-US" altLang="x-none" sz="3200" dirty="0"/>
              <a:t> </a:t>
            </a:r>
            <a:r>
              <a:rPr lang="en-US" altLang="x-none" sz="3200" dirty="0" err="1"/>
              <a:t>karena</a:t>
            </a:r>
            <a:r>
              <a:rPr lang="en-US" altLang="x-none" sz="3200" dirty="0"/>
              <a:t> </a:t>
            </a:r>
            <a:r>
              <a:rPr lang="en-US" altLang="x-none" sz="3200" dirty="0" err="1"/>
              <a:t>disebabkan</a:t>
            </a:r>
            <a:r>
              <a:rPr lang="en-US" altLang="x-none" sz="3200" dirty="0"/>
              <a:t> </a:t>
            </a:r>
            <a:r>
              <a:rPr lang="en-US" altLang="x-none" sz="3200" dirty="0" err="1"/>
              <a:t>iklim</a:t>
            </a:r>
            <a:r>
              <a:rPr lang="en-US" altLang="x-none" sz="3200" dirty="0"/>
              <a:t> </a:t>
            </a:r>
            <a:r>
              <a:rPr lang="en-US" altLang="x-none" sz="3200" dirty="0" err="1"/>
              <a:t>usaha</a:t>
            </a:r>
            <a:r>
              <a:rPr lang="en-US" altLang="x-none" sz="3200" dirty="0"/>
              <a:t> yang </a:t>
            </a:r>
            <a:r>
              <a:rPr lang="en-US" altLang="x-none" sz="3200" dirty="0" err="1"/>
              <a:t>kurang</a:t>
            </a:r>
            <a:r>
              <a:rPr lang="en-US" altLang="x-none" sz="3200" dirty="0"/>
              <a:t> </a:t>
            </a:r>
            <a:r>
              <a:rPr lang="en-US" altLang="x-none" sz="3200" dirty="0" err="1"/>
              <a:t>kondusif</a:t>
            </a:r>
            <a:r>
              <a:rPr lang="en-US" altLang="x-none" sz="3200" dirty="0"/>
              <a:t> ,</a:t>
            </a:r>
            <a:r>
              <a:rPr lang="en-US" altLang="x-none" sz="3200" dirty="0" err="1"/>
              <a:t>biaya</a:t>
            </a:r>
            <a:r>
              <a:rPr lang="en-US" altLang="x-none" sz="3200" dirty="0"/>
              <a:t> </a:t>
            </a:r>
            <a:r>
              <a:rPr lang="en-US" altLang="x-none" sz="3200" dirty="0" err="1"/>
              <a:t>ekonomi</a:t>
            </a:r>
            <a:r>
              <a:rPr lang="en-US" altLang="x-none" sz="3200" dirty="0"/>
              <a:t> </a:t>
            </a:r>
            <a:r>
              <a:rPr lang="en-US" altLang="x-none" sz="3200" dirty="0" err="1"/>
              <a:t>tinggi,ketergantungan</a:t>
            </a:r>
            <a:r>
              <a:rPr lang="en-US" altLang="x-none" sz="3200" dirty="0"/>
              <a:t> </a:t>
            </a:r>
            <a:r>
              <a:rPr lang="en-US" altLang="x-none" sz="3200" dirty="0" err="1"/>
              <a:t>terhadap</a:t>
            </a:r>
            <a:r>
              <a:rPr lang="en-US" altLang="x-none" sz="3200" dirty="0"/>
              <a:t> </a:t>
            </a:r>
            <a:r>
              <a:rPr lang="en-US" altLang="x-none" sz="3200" dirty="0" err="1"/>
              <a:t>produk</a:t>
            </a:r>
            <a:r>
              <a:rPr lang="en-US" altLang="x-none" sz="3200" dirty="0"/>
              <a:t> </a:t>
            </a:r>
            <a:r>
              <a:rPr lang="en-US" altLang="x-none" sz="3200" dirty="0" err="1"/>
              <a:t>impor</a:t>
            </a:r>
            <a:r>
              <a:rPr lang="en-US" altLang="x-none" sz="3200" dirty="0"/>
              <a:t> </a:t>
            </a:r>
            <a:r>
              <a:rPr lang="en-US" altLang="x-none" sz="3200" dirty="0" err="1"/>
              <a:t>semakin</a:t>
            </a:r>
            <a:r>
              <a:rPr lang="en-US" altLang="x-none" sz="3200" dirty="0"/>
              <a:t> </a:t>
            </a:r>
            <a:r>
              <a:rPr lang="en-US" altLang="x-none" sz="3200" dirty="0" err="1"/>
              <a:t>tinggi</a:t>
            </a:r>
            <a:r>
              <a:rPr lang="en-US" altLang="x-none" sz="3200" dirty="0"/>
              <a:t> </a:t>
            </a:r>
            <a:r>
              <a:rPr lang="en-US" altLang="x-none" sz="3200" dirty="0" err="1"/>
              <a:t>dan</a:t>
            </a:r>
            <a:r>
              <a:rPr lang="en-US" altLang="x-none" sz="3200" dirty="0"/>
              <a:t> </a:t>
            </a:r>
            <a:r>
              <a:rPr lang="en-US" altLang="x-none" sz="3200" dirty="0" err="1"/>
              <a:t>masih</a:t>
            </a:r>
            <a:r>
              <a:rPr lang="en-US" altLang="x-none" sz="3200" dirty="0"/>
              <a:t> </a:t>
            </a:r>
            <a:r>
              <a:rPr lang="en-US" altLang="x-none" sz="3200" dirty="0" err="1"/>
              <a:t>besarnya</a:t>
            </a:r>
            <a:r>
              <a:rPr lang="en-US" altLang="x-none" sz="3200" dirty="0"/>
              <a:t> </a:t>
            </a:r>
            <a:r>
              <a:rPr lang="en-US" altLang="x-none" sz="3200" dirty="0" err="1"/>
              <a:t>tingkat</a:t>
            </a:r>
            <a:r>
              <a:rPr lang="en-US" altLang="x-none" sz="3200" dirty="0"/>
              <a:t> </a:t>
            </a:r>
            <a:r>
              <a:rPr lang="en-US" altLang="x-none" sz="3200" dirty="0" err="1"/>
              <a:t>penyelundupan</a:t>
            </a:r>
            <a:r>
              <a:rPr lang="en-US" altLang="x-none" sz="3200" dirty="0"/>
              <a:t>  </a:t>
            </a:r>
            <a:endParaRPr lang="x-none" sz="32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8" name="Content Placeholder 104865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x-none"/>
              <a:t>Meningkatkan membangun industri berbasis kompetensi yang dimiliki daerah</a:t>
            </a:r>
            <a:endParaRPr lang="x-none"/>
          </a:p>
          <a:p>
            <a:r>
              <a:rPr lang="en-US" altLang="x-none"/>
              <a:t>Meningkatkan efisiensi dan kesesuaian produk agar daya saing menguat</a:t>
            </a:r>
            <a:endParaRPr lang="x-none"/>
          </a:p>
        </p:txBody>
      </p:sp>
      <p:sp>
        <p:nvSpPr>
          <p:cNvPr id="1048657" name="Title 1048656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x-none" sz="3200" dirty="0" smtClean="0"/>
              <a:t>CARA MENINGKATKAN DAYA SAING DI INDONESIA</a:t>
            </a:r>
            <a:endParaRPr lang="x-none" sz="32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0" name="Content Placeholder 104865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altLang="x-none" dirty="0" smtClean="0"/>
              <a:t>	</a:t>
            </a:r>
            <a:r>
              <a:rPr lang="en-US" altLang="x-none" dirty="0" err="1" smtClean="0"/>
              <a:t>Pemerintah</a:t>
            </a:r>
            <a:r>
              <a:rPr lang="en-US" altLang="x-none" dirty="0" smtClean="0"/>
              <a:t> </a:t>
            </a:r>
            <a:r>
              <a:rPr lang="en-US" altLang="x-none" dirty="0" err="1"/>
              <a:t>seharusnya</a:t>
            </a:r>
            <a:r>
              <a:rPr lang="en-US" altLang="x-none" dirty="0"/>
              <a:t> </a:t>
            </a:r>
            <a:r>
              <a:rPr lang="en-US" altLang="x-none" dirty="0" err="1"/>
              <a:t>mampu</a:t>
            </a:r>
            <a:r>
              <a:rPr lang="en-US" altLang="x-none" dirty="0"/>
              <a:t> </a:t>
            </a:r>
            <a:r>
              <a:rPr lang="en-US" altLang="x-none" dirty="0" err="1"/>
              <a:t>menciptakan</a:t>
            </a:r>
            <a:r>
              <a:rPr lang="en-US" altLang="x-none" dirty="0"/>
              <a:t> </a:t>
            </a:r>
            <a:r>
              <a:rPr lang="en-US" altLang="x-none" dirty="0" err="1"/>
              <a:t>iklim</a:t>
            </a:r>
            <a:r>
              <a:rPr lang="en-US" altLang="x-none" dirty="0"/>
              <a:t> yang </a:t>
            </a:r>
            <a:r>
              <a:rPr lang="en-US" altLang="x-none" dirty="0" err="1"/>
              <a:t>kondusif</a:t>
            </a:r>
            <a:r>
              <a:rPr lang="en-US" altLang="x-none" dirty="0"/>
              <a:t> </a:t>
            </a:r>
            <a:r>
              <a:rPr lang="en-US" altLang="x-none" dirty="0" err="1"/>
              <a:t>bagi</a:t>
            </a:r>
            <a:r>
              <a:rPr lang="en-US" altLang="x-none" dirty="0"/>
              <a:t> </a:t>
            </a:r>
            <a:r>
              <a:rPr lang="en-US" altLang="x-none" dirty="0" err="1"/>
              <a:t>ekonomi</a:t>
            </a:r>
            <a:r>
              <a:rPr lang="en-US" altLang="x-none" dirty="0"/>
              <a:t> Indonesia. </a:t>
            </a:r>
            <a:r>
              <a:rPr lang="en-US" altLang="x-none" dirty="0" err="1"/>
              <a:t>Selain</a:t>
            </a:r>
            <a:r>
              <a:rPr lang="en-US" altLang="x-none" dirty="0"/>
              <a:t> </a:t>
            </a:r>
            <a:r>
              <a:rPr lang="en-US" altLang="x-none" dirty="0" err="1"/>
              <a:t>itu</a:t>
            </a:r>
            <a:r>
              <a:rPr lang="en-US" altLang="x-none" dirty="0"/>
              <a:t> </a:t>
            </a:r>
            <a:r>
              <a:rPr lang="en-US" altLang="x-none" dirty="0" err="1"/>
              <a:t>harus</a:t>
            </a:r>
            <a:r>
              <a:rPr lang="en-US" altLang="x-none" dirty="0"/>
              <a:t> </a:t>
            </a:r>
            <a:r>
              <a:rPr lang="en-US" altLang="x-none" dirty="0" err="1"/>
              <a:t>ada</a:t>
            </a:r>
            <a:r>
              <a:rPr lang="en-US" altLang="x-none" dirty="0"/>
              <a:t> </a:t>
            </a:r>
            <a:r>
              <a:rPr lang="en-US" altLang="x-none" dirty="0" err="1"/>
              <a:t>upaya</a:t>
            </a:r>
            <a:r>
              <a:rPr lang="en-US" altLang="x-none" dirty="0"/>
              <a:t> yang </a:t>
            </a:r>
            <a:r>
              <a:rPr lang="en-US" altLang="x-none" dirty="0" err="1"/>
              <a:t>serius</a:t>
            </a:r>
            <a:r>
              <a:rPr lang="en-US" altLang="x-none" dirty="0"/>
              <a:t> </a:t>
            </a:r>
            <a:r>
              <a:rPr lang="en-US" altLang="x-none" dirty="0" err="1"/>
              <a:t>dalam</a:t>
            </a:r>
            <a:r>
              <a:rPr lang="en-US" altLang="x-none" dirty="0"/>
              <a:t> </a:t>
            </a:r>
            <a:r>
              <a:rPr lang="en-US" altLang="x-none" dirty="0" err="1"/>
              <a:t>peningkatan</a:t>
            </a:r>
            <a:r>
              <a:rPr lang="en-US" altLang="x-none" dirty="0"/>
              <a:t> </a:t>
            </a:r>
            <a:r>
              <a:rPr lang="en-US" altLang="x-none" dirty="0" err="1"/>
              <a:t>kualitas</a:t>
            </a:r>
            <a:r>
              <a:rPr lang="en-US" altLang="x-none" dirty="0"/>
              <a:t> SDM </a:t>
            </a:r>
            <a:r>
              <a:rPr lang="en-US" altLang="x-none" dirty="0" err="1"/>
              <a:t>untuk</a:t>
            </a:r>
            <a:r>
              <a:rPr lang="en-US" altLang="x-none" dirty="0"/>
              <a:t> </a:t>
            </a:r>
            <a:r>
              <a:rPr lang="en-US" altLang="x-none" dirty="0" err="1"/>
              <a:t>menciptakan</a:t>
            </a:r>
            <a:r>
              <a:rPr lang="en-US" altLang="x-none" dirty="0"/>
              <a:t> </a:t>
            </a:r>
            <a:r>
              <a:rPr lang="en-US" altLang="x-none" dirty="0" err="1"/>
              <a:t>keunggulan</a:t>
            </a:r>
            <a:r>
              <a:rPr lang="en-US" altLang="x-none" dirty="0"/>
              <a:t> </a:t>
            </a:r>
            <a:r>
              <a:rPr lang="en-US" altLang="x-none" dirty="0" err="1" smtClean="0"/>
              <a:t>kompetitif</a:t>
            </a:r>
            <a:r>
              <a:rPr lang="en-US" altLang="x-none" dirty="0" smtClean="0"/>
              <a:t>.</a:t>
            </a:r>
            <a:endParaRPr lang="x-none"/>
          </a:p>
          <a:p>
            <a:pPr marL="0" indent="0">
              <a:buNone/>
            </a:pPr>
            <a:endParaRPr lang="x-none"/>
          </a:p>
        </p:txBody>
      </p:sp>
      <p:sp>
        <p:nvSpPr>
          <p:cNvPr id="1048659" name="Title 1048658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x-none" sz="3200" dirty="0" smtClean="0"/>
              <a:t>PERAN PEMERINTAH TERHADAP DAYA SAING DALAM PERDAGANGAN DI INDONESIA</a:t>
            </a:r>
            <a:endParaRPr lang="x-none" sz="32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2" name="Content Placeholder 104866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dirty="0" err="1"/>
              <a:t>Sepanjang</a:t>
            </a:r>
            <a:r>
              <a:rPr lang="en-US" dirty="0"/>
              <a:t> </a:t>
            </a:r>
            <a:r>
              <a:rPr lang="en-US" dirty="0" err="1"/>
              <a:t>tahun</a:t>
            </a:r>
            <a:r>
              <a:rPr lang="en-US" dirty="0"/>
              <a:t> 2017 </a:t>
            </a:r>
            <a:r>
              <a:rPr lang="en-US" dirty="0" err="1"/>
              <a:t>pertumbuhan</a:t>
            </a:r>
            <a:r>
              <a:rPr lang="en-US" dirty="0"/>
              <a:t> </a:t>
            </a:r>
            <a:r>
              <a:rPr lang="en-US" dirty="0" err="1"/>
              <a:t>ekonmi</a:t>
            </a:r>
            <a:r>
              <a:rPr lang="en-US" dirty="0"/>
              <a:t> </a:t>
            </a:r>
            <a:r>
              <a:rPr lang="en-US" dirty="0" err="1"/>
              <a:t>berjalan</a:t>
            </a:r>
            <a:r>
              <a:rPr lang="en-US" dirty="0"/>
              <a:t> </a:t>
            </a:r>
            <a:r>
              <a:rPr lang="en-US" dirty="0" err="1"/>
              <a:t>cenderung</a:t>
            </a:r>
            <a:r>
              <a:rPr lang="en-US" dirty="0"/>
              <a:t> </a:t>
            </a:r>
            <a:r>
              <a:rPr lang="en-US" dirty="0" err="1"/>
              <a:t>stagnan</a:t>
            </a:r>
            <a:r>
              <a:rPr lang="en-US" dirty="0"/>
              <a:t> </a:t>
            </a:r>
            <a:r>
              <a:rPr lang="en-US" dirty="0" err="1"/>
              <a:t>tanpa</a:t>
            </a:r>
            <a:r>
              <a:rPr lang="en-US" dirty="0"/>
              <a:t> </a:t>
            </a:r>
            <a:r>
              <a:rPr lang="en-US" dirty="0" err="1"/>
              <a:t>adanya</a:t>
            </a:r>
            <a:r>
              <a:rPr lang="en-US" dirty="0"/>
              <a:t> </a:t>
            </a:r>
            <a:r>
              <a:rPr lang="en-US" dirty="0" err="1"/>
              <a:t>akeselerasi</a:t>
            </a:r>
            <a:r>
              <a:rPr lang="en-US" dirty="0"/>
              <a:t>, </a:t>
            </a:r>
            <a:r>
              <a:rPr lang="en-US" dirty="0" err="1"/>
              <a:t>dibandingkan</a:t>
            </a:r>
            <a:r>
              <a:rPr lang="en-US" dirty="0"/>
              <a:t> </a:t>
            </a:r>
            <a:r>
              <a:rPr lang="en-US" dirty="0" err="1"/>
              <a:t>tahun</a:t>
            </a:r>
            <a:r>
              <a:rPr lang="en-US" dirty="0"/>
              <a:t> 2016. </a:t>
            </a:r>
            <a:r>
              <a:rPr lang="en-US" dirty="0" err="1"/>
              <a:t>Struktur</a:t>
            </a:r>
            <a:r>
              <a:rPr lang="en-US" dirty="0"/>
              <a:t> </a:t>
            </a:r>
            <a:r>
              <a:rPr lang="en-US" dirty="0" err="1"/>
              <a:t>perekonomian</a:t>
            </a:r>
            <a:r>
              <a:rPr lang="en-US" dirty="0"/>
              <a:t> </a:t>
            </a:r>
            <a:r>
              <a:rPr lang="en-US" dirty="0" err="1"/>
              <a:t>masih</a:t>
            </a:r>
            <a:r>
              <a:rPr lang="en-US" dirty="0"/>
              <a:t> </a:t>
            </a:r>
            <a:r>
              <a:rPr lang="en-US" dirty="0" err="1"/>
              <a:t>didominasi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kekuatan</a:t>
            </a:r>
            <a:r>
              <a:rPr lang="en-US" dirty="0"/>
              <a:t> </a:t>
            </a:r>
            <a:r>
              <a:rPr lang="en-US" dirty="0" err="1"/>
              <a:t>ekonomi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provinsi</a:t>
            </a:r>
            <a:r>
              <a:rPr lang="en-US" dirty="0"/>
              <a:t> di </a:t>
            </a:r>
            <a:r>
              <a:rPr lang="en-US" dirty="0" err="1"/>
              <a:t>Pulau</a:t>
            </a:r>
            <a:r>
              <a:rPr lang="en-US" dirty="0"/>
              <a:t> </a:t>
            </a:r>
            <a:r>
              <a:rPr lang="en-US" dirty="0" err="1"/>
              <a:t>Jawa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kontribusi</a:t>
            </a:r>
            <a:r>
              <a:rPr lang="en-US" dirty="0"/>
              <a:t> </a:t>
            </a:r>
            <a:r>
              <a:rPr lang="en-US" dirty="0" err="1"/>
              <a:t>sebesar</a:t>
            </a:r>
            <a:r>
              <a:rPr lang="en-US" dirty="0"/>
              <a:t> 58,1 %.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umum</a:t>
            </a:r>
            <a:r>
              <a:rPr lang="en-US" dirty="0"/>
              <a:t> </a:t>
            </a:r>
            <a:r>
              <a:rPr lang="en-US" dirty="0" err="1"/>
              <a:t>perkembangan</a:t>
            </a:r>
            <a:r>
              <a:rPr lang="en-US" dirty="0"/>
              <a:t> Indonesia </a:t>
            </a:r>
            <a:r>
              <a:rPr lang="en-US" dirty="0" err="1"/>
              <a:t>mengalami</a:t>
            </a:r>
            <a:r>
              <a:rPr lang="en-US" dirty="0"/>
              <a:t> </a:t>
            </a:r>
            <a:r>
              <a:rPr lang="en-US" dirty="0" err="1"/>
              <a:t>kenaikan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tahun</a:t>
            </a:r>
            <a:r>
              <a:rPr lang="en-US" dirty="0"/>
              <a:t> 2017 </a:t>
            </a:r>
            <a:r>
              <a:rPr lang="en-US" dirty="0" err="1"/>
              <a:t>walaupun</a:t>
            </a:r>
            <a:r>
              <a:rPr lang="en-US" dirty="0"/>
              <a:t> </a:t>
            </a:r>
            <a:r>
              <a:rPr lang="en-US" dirty="0" err="1"/>
              <a:t>masih</a:t>
            </a:r>
            <a:r>
              <a:rPr lang="en-US" dirty="0"/>
              <a:t> </a:t>
            </a:r>
            <a:r>
              <a:rPr lang="en-US" dirty="0" err="1"/>
              <a:t>berada</a:t>
            </a:r>
            <a:r>
              <a:rPr lang="en-US" dirty="0"/>
              <a:t> di </a:t>
            </a:r>
            <a:r>
              <a:rPr lang="en-US" dirty="0" err="1"/>
              <a:t>bawah</a:t>
            </a:r>
            <a:r>
              <a:rPr lang="en-US" dirty="0"/>
              <a:t> target </a:t>
            </a:r>
            <a:r>
              <a:rPr lang="en-US" dirty="0" err="1"/>
              <a:t>pemerintah</a:t>
            </a:r>
            <a:r>
              <a:rPr lang="en-US" dirty="0"/>
              <a:t>.</a:t>
            </a:r>
          </a:p>
          <a:p>
            <a:pPr marL="0" indent="0">
              <a:buNone/>
            </a:pPr>
            <a:r>
              <a:rPr lang="en-US" dirty="0" err="1"/>
              <a:t>Laporan</a:t>
            </a:r>
            <a:r>
              <a:rPr lang="en-US" dirty="0"/>
              <a:t> Global </a:t>
            </a:r>
            <a:r>
              <a:rPr lang="en-US" dirty="0" err="1"/>
              <a:t>Competitivess</a:t>
            </a:r>
            <a:r>
              <a:rPr lang="en-US" dirty="0"/>
              <a:t> Report 2017-2018 </a:t>
            </a:r>
            <a:r>
              <a:rPr lang="en-US" dirty="0" err="1"/>
              <a:t>menyebutkan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indeks</a:t>
            </a:r>
            <a:r>
              <a:rPr lang="en-US" dirty="0"/>
              <a:t> </a:t>
            </a:r>
            <a:r>
              <a:rPr lang="en-US" dirty="0" err="1"/>
              <a:t>kompetisi</a:t>
            </a:r>
            <a:r>
              <a:rPr lang="en-US" dirty="0"/>
              <a:t> Indonesia </a:t>
            </a:r>
            <a:r>
              <a:rPr lang="en-US" dirty="0" err="1"/>
              <a:t>meningkat</a:t>
            </a:r>
            <a:r>
              <a:rPr lang="en-US" dirty="0"/>
              <a:t> 5 point </a:t>
            </a:r>
            <a:r>
              <a:rPr lang="en-US" dirty="0" err="1"/>
              <a:t>menjadi</a:t>
            </a:r>
            <a:r>
              <a:rPr lang="en-US" dirty="0"/>
              <a:t> 36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peningkatan</a:t>
            </a:r>
            <a:r>
              <a:rPr lang="en-US" dirty="0"/>
              <a:t> </a:t>
            </a:r>
            <a:r>
              <a:rPr lang="en-US" dirty="0" err="1"/>
              <a:t>performa</a:t>
            </a:r>
            <a:r>
              <a:rPr lang="en-US" dirty="0"/>
              <a:t> </a:t>
            </a:r>
            <a:r>
              <a:rPr lang="en-US" dirty="0" err="1"/>
              <a:t>hanya</a:t>
            </a:r>
            <a:r>
              <a:rPr lang="en-US" dirty="0"/>
              <a:t> </a:t>
            </a:r>
            <a:r>
              <a:rPr lang="en-US" dirty="0" err="1"/>
              <a:t>menonjol</a:t>
            </a:r>
            <a:r>
              <a:rPr lang="en-US" dirty="0"/>
              <a:t> </a:t>
            </a:r>
            <a:r>
              <a:rPr lang="en-US" dirty="0" err="1"/>
              <a:t>signifikan</a:t>
            </a:r>
            <a:r>
              <a:rPr lang="en-US" dirty="0"/>
              <a:t> </a:t>
            </a:r>
            <a:r>
              <a:rPr lang="en-US" dirty="0" err="1"/>
              <a:t>beberapa</a:t>
            </a:r>
            <a:r>
              <a:rPr lang="en-US" dirty="0"/>
              <a:t> </a:t>
            </a:r>
            <a:r>
              <a:rPr lang="en-US" dirty="0" err="1"/>
              <a:t>pilar</a:t>
            </a:r>
            <a:r>
              <a:rPr lang="en-US" dirty="0"/>
              <a:t> </a:t>
            </a:r>
            <a:r>
              <a:rPr lang="en-US" dirty="0" err="1"/>
              <a:t>tertentu</a:t>
            </a:r>
            <a:r>
              <a:rPr lang="en-US" dirty="0"/>
              <a:t>. </a:t>
            </a:r>
          </a:p>
          <a:p>
            <a:pPr marL="0" indent="0">
              <a:buNone/>
            </a:pPr>
            <a:endParaRPr lang="x-none"/>
          </a:p>
        </p:txBody>
      </p:sp>
      <p:sp>
        <p:nvSpPr>
          <p:cNvPr id="1048661" name="Title 1048660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x-none" sz="3200" dirty="0" smtClean="0"/>
              <a:t>STUDY KASUS </a:t>
            </a:r>
            <a:endParaRPr lang="x-none" sz="32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99247" y="2176530"/>
            <a:ext cx="7745505" cy="3949632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US" dirty="0" smtClean="0"/>
              <a:t>	</a:t>
            </a:r>
            <a:r>
              <a:rPr lang="en-US" sz="5600" dirty="0" err="1" smtClean="0"/>
              <a:t>Kenaikan</a:t>
            </a:r>
            <a:r>
              <a:rPr lang="en-US" sz="5600" dirty="0" smtClean="0"/>
              <a:t> </a:t>
            </a:r>
            <a:r>
              <a:rPr lang="en-US" sz="5600" dirty="0" err="1"/>
              <a:t>daya</a:t>
            </a:r>
            <a:r>
              <a:rPr lang="en-US" sz="5600" dirty="0"/>
              <a:t> </a:t>
            </a:r>
            <a:r>
              <a:rPr lang="en-US" sz="5600" dirty="0" err="1"/>
              <a:t>saing</a:t>
            </a:r>
            <a:r>
              <a:rPr lang="en-US" sz="5600" dirty="0"/>
              <a:t> Indonesia </a:t>
            </a:r>
            <a:r>
              <a:rPr lang="en-US" sz="5600" dirty="0" err="1"/>
              <a:t>cenderung</a:t>
            </a:r>
            <a:r>
              <a:rPr lang="en-US" sz="5600" dirty="0"/>
              <a:t> </a:t>
            </a:r>
            <a:r>
              <a:rPr lang="en-US" sz="5600" dirty="0" err="1"/>
              <a:t>disebabkan</a:t>
            </a:r>
            <a:r>
              <a:rPr lang="en-US" sz="5600" dirty="0"/>
              <a:t> </a:t>
            </a:r>
            <a:r>
              <a:rPr lang="en-US" sz="5600" dirty="0" err="1"/>
              <a:t>oleh</a:t>
            </a:r>
            <a:r>
              <a:rPr lang="en-US" sz="5600" dirty="0"/>
              <a:t> </a:t>
            </a:r>
            <a:r>
              <a:rPr lang="en-US" sz="5600" dirty="0" err="1"/>
              <a:t>faktor</a:t>
            </a:r>
            <a:r>
              <a:rPr lang="en-US" sz="5600" dirty="0"/>
              <a:t> </a:t>
            </a:r>
            <a:r>
              <a:rPr lang="en-US" sz="5600" dirty="0" err="1"/>
              <a:t>eksternal</a:t>
            </a:r>
            <a:r>
              <a:rPr lang="en-US" sz="5600" dirty="0"/>
              <a:t>, market size </a:t>
            </a:r>
            <a:r>
              <a:rPr lang="en-US" sz="5600" dirty="0" err="1"/>
              <a:t>dan</a:t>
            </a:r>
            <a:r>
              <a:rPr lang="en-US" sz="5600" dirty="0"/>
              <a:t> </a:t>
            </a:r>
            <a:r>
              <a:rPr lang="en-US" sz="5600" dirty="0" err="1"/>
              <a:t>makro</a:t>
            </a:r>
            <a:r>
              <a:rPr lang="en-US" sz="5600" dirty="0"/>
              <a:t> </a:t>
            </a:r>
            <a:r>
              <a:rPr lang="en-US" sz="5600" dirty="0" err="1"/>
              <a:t>ekonomi</a:t>
            </a:r>
            <a:r>
              <a:rPr lang="en-US" sz="5600" dirty="0"/>
              <a:t>, </a:t>
            </a:r>
            <a:r>
              <a:rPr lang="en-US" sz="5600" dirty="0" err="1"/>
              <a:t>dibandingkan</a:t>
            </a:r>
            <a:r>
              <a:rPr lang="en-US" sz="5600" dirty="0"/>
              <a:t> </a:t>
            </a:r>
            <a:r>
              <a:rPr lang="en-US" sz="5600" dirty="0" err="1"/>
              <a:t>dengan</a:t>
            </a:r>
            <a:r>
              <a:rPr lang="en-US" sz="5600" dirty="0"/>
              <a:t> </a:t>
            </a:r>
            <a:r>
              <a:rPr lang="en-US" sz="5600" dirty="0" err="1"/>
              <a:t>perkembangan</a:t>
            </a:r>
            <a:r>
              <a:rPr lang="en-US" sz="5600" dirty="0"/>
              <a:t> </a:t>
            </a:r>
            <a:r>
              <a:rPr lang="en-US" sz="5600" dirty="0" err="1"/>
              <a:t>atau</a:t>
            </a:r>
            <a:r>
              <a:rPr lang="en-US" sz="5600" dirty="0"/>
              <a:t> </a:t>
            </a:r>
            <a:r>
              <a:rPr lang="en-US" sz="5600" dirty="0" err="1"/>
              <a:t>pertumbuhan</a:t>
            </a:r>
            <a:r>
              <a:rPr lang="en-US" sz="5600" dirty="0"/>
              <a:t> </a:t>
            </a:r>
            <a:r>
              <a:rPr lang="en-US" sz="5600" dirty="0" err="1"/>
              <a:t>faktor-faktor</a:t>
            </a:r>
            <a:r>
              <a:rPr lang="en-US" sz="5600" dirty="0"/>
              <a:t> internal, </a:t>
            </a:r>
            <a:r>
              <a:rPr lang="en-US" sz="5600" dirty="0" err="1"/>
              <a:t>seperti</a:t>
            </a:r>
            <a:r>
              <a:rPr lang="en-US" sz="5600" dirty="0"/>
              <a:t> </a:t>
            </a:r>
            <a:r>
              <a:rPr lang="en-US" sz="5600" dirty="0" err="1"/>
              <a:t>inovasi</a:t>
            </a:r>
            <a:r>
              <a:rPr lang="en-US" sz="5600" dirty="0"/>
              <a:t>, </a:t>
            </a:r>
            <a:r>
              <a:rPr lang="en-US" sz="5600" dirty="0" err="1"/>
              <a:t>kesiapan</a:t>
            </a:r>
            <a:r>
              <a:rPr lang="en-US" sz="5600" dirty="0"/>
              <a:t> </a:t>
            </a:r>
            <a:r>
              <a:rPr lang="en-US" sz="5600" dirty="0" err="1"/>
              <a:t>teknologi</a:t>
            </a:r>
            <a:r>
              <a:rPr lang="en-US" sz="5600" dirty="0"/>
              <a:t>, </a:t>
            </a:r>
            <a:r>
              <a:rPr lang="en-US" sz="5600" dirty="0" err="1"/>
              <a:t>efisiensi</a:t>
            </a:r>
            <a:r>
              <a:rPr lang="en-US" sz="5600" dirty="0"/>
              <a:t> </a:t>
            </a:r>
            <a:r>
              <a:rPr lang="en-US" sz="5600" dirty="0" err="1"/>
              <a:t>pasar</a:t>
            </a:r>
            <a:r>
              <a:rPr lang="en-US" sz="5600" dirty="0"/>
              <a:t> </a:t>
            </a:r>
            <a:r>
              <a:rPr lang="en-US" sz="5600" dirty="0" err="1"/>
              <a:t>tenaga</a:t>
            </a:r>
            <a:r>
              <a:rPr lang="en-US" sz="5600" dirty="0"/>
              <a:t> </a:t>
            </a:r>
            <a:r>
              <a:rPr lang="en-US" sz="5600" dirty="0" err="1"/>
              <a:t>kerja</a:t>
            </a:r>
            <a:r>
              <a:rPr lang="en-US" sz="5600" dirty="0"/>
              <a:t>, </a:t>
            </a:r>
            <a:r>
              <a:rPr lang="en-US" sz="5600" dirty="0" err="1"/>
              <a:t>Infrastruktur</a:t>
            </a:r>
            <a:r>
              <a:rPr lang="en-US" sz="5600" dirty="0"/>
              <a:t>, </a:t>
            </a:r>
            <a:r>
              <a:rPr lang="en-US" sz="5600" dirty="0" err="1"/>
              <a:t>Pendidikan</a:t>
            </a:r>
            <a:r>
              <a:rPr lang="en-US" sz="5600" dirty="0"/>
              <a:t> </a:t>
            </a:r>
            <a:r>
              <a:rPr lang="en-US" sz="5600" dirty="0" err="1"/>
              <a:t>tinggi</a:t>
            </a:r>
            <a:r>
              <a:rPr lang="en-US" sz="5600" dirty="0"/>
              <a:t> </a:t>
            </a:r>
            <a:r>
              <a:rPr lang="en-US" sz="5600" dirty="0" err="1"/>
              <a:t>dan</a:t>
            </a:r>
            <a:r>
              <a:rPr lang="en-US" sz="5600" dirty="0"/>
              <a:t> </a:t>
            </a:r>
            <a:r>
              <a:rPr lang="en-US" sz="5600" dirty="0" err="1"/>
              <a:t>pelatihan</a:t>
            </a:r>
            <a:r>
              <a:rPr lang="en-US" sz="5600" dirty="0"/>
              <a:t> </a:t>
            </a:r>
            <a:r>
              <a:rPr lang="en-US" sz="5600" dirty="0" err="1"/>
              <a:t>untuk</a:t>
            </a:r>
            <a:r>
              <a:rPr lang="en-US" sz="5600" dirty="0"/>
              <a:t> </a:t>
            </a:r>
            <a:r>
              <a:rPr lang="en-US" sz="5600" dirty="0" err="1"/>
              <a:t>memperkuat</a:t>
            </a:r>
            <a:r>
              <a:rPr lang="en-US" sz="5600" dirty="0"/>
              <a:t> skill. </a:t>
            </a:r>
            <a:r>
              <a:rPr lang="en-US" sz="5600" b="1" i="1" dirty="0"/>
              <a:t>Hal </a:t>
            </a:r>
            <a:r>
              <a:rPr lang="en-US" sz="5600" b="1" i="1" dirty="0" err="1"/>
              <a:t>ini</a:t>
            </a:r>
            <a:r>
              <a:rPr lang="en-US" sz="5600" b="1" i="1" dirty="0"/>
              <a:t> </a:t>
            </a:r>
            <a:r>
              <a:rPr lang="en-US" sz="5600" b="1" i="1" dirty="0" err="1"/>
              <a:t>dapat</a:t>
            </a:r>
            <a:r>
              <a:rPr lang="en-US" sz="5600" b="1" i="1" dirty="0"/>
              <a:t> </a:t>
            </a:r>
            <a:r>
              <a:rPr lang="en-US" sz="5600" b="1" i="1" dirty="0" err="1"/>
              <a:t>disimpulkan</a:t>
            </a:r>
            <a:r>
              <a:rPr lang="en-US" sz="5600" b="1" i="1" dirty="0"/>
              <a:t>, </a:t>
            </a:r>
            <a:r>
              <a:rPr lang="en-US" sz="5600" b="1" i="1" dirty="0" err="1"/>
              <a:t>daya</a:t>
            </a:r>
            <a:r>
              <a:rPr lang="en-US" sz="5600" b="1" i="1" dirty="0"/>
              <a:t> </a:t>
            </a:r>
            <a:r>
              <a:rPr lang="en-US" sz="5600" b="1" i="1" dirty="0" err="1"/>
              <a:t>saing</a:t>
            </a:r>
            <a:r>
              <a:rPr lang="en-US" sz="5600" b="1" i="1" dirty="0"/>
              <a:t> Indonesia yang </a:t>
            </a:r>
            <a:r>
              <a:rPr lang="en-US" sz="5600" b="1" i="1" dirty="0" err="1"/>
              <a:t>bertumpu</a:t>
            </a:r>
            <a:r>
              <a:rPr lang="en-US" sz="5600" b="1" i="1" dirty="0"/>
              <a:t> </a:t>
            </a:r>
            <a:r>
              <a:rPr lang="en-US" sz="5600" b="1" i="1" dirty="0" err="1"/>
              <a:t>pada</a:t>
            </a:r>
            <a:r>
              <a:rPr lang="en-US" sz="5600" b="1" i="1" dirty="0"/>
              <a:t> </a:t>
            </a:r>
            <a:r>
              <a:rPr lang="en-US" sz="5600" b="1" i="1" dirty="0" err="1"/>
              <a:t>nilai</a:t>
            </a:r>
            <a:r>
              <a:rPr lang="en-US" sz="5600" b="1" i="1" dirty="0"/>
              <a:t> </a:t>
            </a:r>
            <a:r>
              <a:rPr lang="en-US" sz="5600" b="1" i="1" dirty="0" err="1"/>
              <a:t>tambah</a:t>
            </a:r>
            <a:r>
              <a:rPr lang="en-US" sz="5600" b="1" i="1" dirty="0"/>
              <a:t> </a:t>
            </a:r>
            <a:r>
              <a:rPr lang="en-US" sz="5600" b="1" i="1" dirty="0" err="1"/>
              <a:t>produksi</a:t>
            </a:r>
            <a:r>
              <a:rPr lang="en-US" sz="5600" b="1" i="1" dirty="0"/>
              <a:t> </a:t>
            </a:r>
            <a:r>
              <a:rPr lang="en-US" sz="5600" b="1" i="1" dirty="0" err="1"/>
              <a:t>masih</a:t>
            </a:r>
            <a:r>
              <a:rPr lang="en-US" sz="5600" b="1" i="1" dirty="0"/>
              <a:t> </a:t>
            </a:r>
            <a:r>
              <a:rPr lang="en-US" sz="5600" b="1" i="1" dirty="0" err="1"/>
              <a:t>lemah</a:t>
            </a:r>
            <a:r>
              <a:rPr lang="en-US" sz="5600" b="1" i="1" dirty="0"/>
              <a:t>.  </a:t>
            </a:r>
            <a:endParaRPr lang="en-US" sz="5600" dirty="0"/>
          </a:p>
          <a:p>
            <a:pPr marL="0" indent="0">
              <a:buNone/>
            </a:pPr>
            <a:r>
              <a:rPr lang="en-US" sz="5600" dirty="0" smtClean="0"/>
              <a:t>	</a:t>
            </a:r>
            <a:r>
              <a:rPr lang="en-US" sz="5600" dirty="0" err="1" smtClean="0"/>
              <a:t>Catatan</a:t>
            </a:r>
            <a:r>
              <a:rPr lang="en-US" sz="5600" dirty="0" smtClean="0"/>
              <a:t> </a:t>
            </a:r>
            <a:r>
              <a:rPr lang="en-US" sz="5600" dirty="0" err="1"/>
              <a:t>terhadap</a:t>
            </a:r>
            <a:r>
              <a:rPr lang="en-US" sz="5600" dirty="0"/>
              <a:t> </a:t>
            </a:r>
            <a:r>
              <a:rPr lang="en-US" sz="5600" dirty="0" err="1"/>
              <a:t>neraca</a:t>
            </a:r>
            <a:r>
              <a:rPr lang="en-US" sz="5600" dirty="0"/>
              <a:t> </a:t>
            </a:r>
            <a:r>
              <a:rPr lang="en-US" sz="5600" dirty="0" err="1"/>
              <a:t>perdagangan</a:t>
            </a:r>
            <a:r>
              <a:rPr lang="en-US" sz="5600" dirty="0"/>
              <a:t> Indonesia di </a:t>
            </a:r>
            <a:r>
              <a:rPr lang="en-US" sz="5600" dirty="0" err="1"/>
              <a:t>tahun</a:t>
            </a:r>
            <a:r>
              <a:rPr lang="en-US" sz="5600" dirty="0"/>
              <a:t> 2017 </a:t>
            </a:r>
            <a:r>
              <a:rPr lang="en-US" sz="5600" dirty="0" err="1"/>
              <a:t>menunjukan</a:t>
            </a:r>
            <a:r>
              <a:rPr lang="en-US" sz="5600" dirty="0"/>
              <a:t> surplus. </a:t>
            </a:r>
            <a:r>
              <a:rPr lang="en-US" sz="5600" dirty="0" err="1"/>
              <a:t>Secara</a:t>
            </a:r>
            <a:r>
              <a:rPr lang="en-US" sz="5600" dirty="0"/>
              <a:t> </a:t>
            </a:r>
            <a:r>
              <a:rPr lang="en-US" sz="5600" dirty="0" err="1"/>
              <a:t>kumulatif</a:t>
            </a:r>
            <a:r>
              <a:rPr lang="en-US" sz="5600" dirty="0"/>
              <a:t> </a:t>
            </a:r>
            <a:r>
              <a:rPr lang="en-US" sz="5600" dirty="0" err="1"/>
              <a:t>nilai</a:t>
            </a:r>
            <a:r>
              <a:rPr lang="en-US" sz="5600" dirty="0"/>
              <a:t> </a:t>
            </a:r>
            <a:r>
              <a:rPr lang="en-US" sz="5600" dirty="0" err="1"/>
              <a:t>ekspor</a:t>
            </a:r>
            <a:r>
              <a:rPr lang="en-US" sz="5600" dirty="0"/>
              <a:t> Indonesia </a:t>
            </a:r>
            <a:r>
              <a:rPr lang="en-US" sz="5600" dirty="0" err="1"/>
              <a:t>Januari</a:t>
            </a:r>
            <a:r>
              <a:rPr lang="en-US" sz="5600" dirty="0"/>
              <a:t>–</a:t>
            </a:r>
            <a:r>
              <a:rPr lang="en-US" sz="5600" dirty="0" err="1"/>
              <a:t>Desember</a:t>
            </a:r>
            <a:r>
              <a:rPr lang="en-US" sz="5600" dirty="0"/>
              <a:t> 2017 </a:t>
            </a:r>
            <a:r>
              <a:rPr lang="en-US" sz="5600" dirty="0" err="1"/>
              <a:t>mencapai</a:t>
            </a:r>
            <a:r>
              <a:rPr lang="en-US" sz="5600" dirty="0"/>
              <a:t> US$168,73 </a:t>
            </a:r>
            <a:r>
              <a:rPr lang="en-US" sz="5600" dirty="0" err="1"/>
              <a:t>miliar</a:t>
            </a:r>
            <a:r>
              <a:rPr lang="en-US" sz="5600" dirty="0"/>
              <a:t> </a:t>
            </a:r>
            <a:r>
              <a:rPr lang="en-US" sz="5600" dirty="0" err="1"/>
              <a:t>atau</a:t>
            </a:r>
            <a:r>
              <a:rPr lang="en-US" sz="5600" dirty="0"/>
              <a:t> </a:t>
            </a:r>
            <a:r>
              <a:rPr lang="en-US" sz="5600" dirty="0" err="1"/>
              <a:t>meningkat</a:t>
            </a:r>
            <a:r>
              <a:rPr lang="en-US" sz="5600" dirty="0"/>
              <a:t> 16,22 </a:t>
            </a:r>
            <a:r>
              <a:rPr lang="en-US" sz="5600" dirty="0" err="1"/>
              <a:t>persen</a:t>
            </a:r>
            <a:r>
              <a:rPr lang="en-US" sz="5600" dirty="0"/>
              <a:t> </a:t>
            </a:r>
            <a:r>
              <a:rPr lang="en-US" sz="5600" dirty="0" err="1"/>
              <a:t>dibanding</a:t>
            </a:r>
            <a:r>
              <a:rPr lang="en-US" sz="5600" dirty="0"/>
              <a:t> </a:t>
            </a:r>
            <a:r>
              <a:rPr lang="en-US" sz="5600" dirty="0" err="1"/>
              <a:t>periode</a:t>
            </a:r>
            <a:r>
              <a:rPr lang="en-US" sz="5600" dirty="0"/>
              <a:t> 2016. </a:t>
            </a:r>
          </a:p>
          <a:p>
            <a:pPr marL="0" indent="0">
              <a:buNone/>
            </a:pPr>
            <a:r>
              <a:rPr lang="en-US" sz="5600" dirty="0" err="1" smtClean="0"/>
              <a:t>Peningkatan</a:t>
            </a:r>
            <a:r>
              <a:rPr lang="en-US" sz="5600" dirty="0" smtClean="0"/>
              <a:t> </a:t>
            </a:r>
            <a:r>
              <a:rPr lang="en-US" sz="5600" dirty="0" err="1"/>
              <a:t>ini</a:t>
            </a:r>
            <a:r>
              <a:rPr lang="en-US" sz="5600" dirty="0"/>
              <a:t> </a:t>
            </a:r>
            <a:r>
              <a:rPr lang="en-US" sz="5600" dirty="0" err="1"/>
              <a:t>disumbangkan</a:t>
            </a:r>
            <a:r>
              <a:rPr lang="en-US" sz="5600" dirty="0"/>
              <a:t> </a:t>
            </a:r>
            <a:r>
              <a:rPr lang="en-US" sz="5600" dirty="0" err="1"/>
              <a:t>oleh</a:t>
            </a:r>
            <a:r>
              <a:rPr lang="en-US" sz="5600" dirty="0"/>
              <a:t> </a:t>
            </a:r>
            <a:r>
              <a:rPr lang="en-US" sz="5600" dirty="0" err="1"/>
              <a:t>kenaikan</a:t>
            </a:r>
            <a:r>
              <a:rPr lang="en-US" sz="5600" dirty="0"/>
              <a:t> </a:t>
            </a:r>
            <a:r>
              <a:rPr lang="en-US" sz="5600" dirty="0" err="1"/>
              <a:t>ekspor</a:t>
            </a:r>
            <a:r>
              <a:rPr lang="en-US" sz="5600" dirty="0"/>
              <a:t> </a:t>
            </a:r>
            <a:r>
              <a:rPr lang="en-US" sz="5600" dirty="0" err="1"/>
              <a:t>nonmigas</a:t>
            </a:r>
            <a:r>
              <a:rPr lang="en-US" sz="5600" dirty="0"/>
              <a:t> di </a:t>
            </a:r>
            <a:r>
              <a:rPr lang="en-US" sz="5600" dirty="0" err="1"/>
              <a:t>sepanjang</a:t>
            </a:r>
            <a:r>
              <a:rPr lang="en-US" sz="5600" dirty="0"/>
              <a:t> </a:t>
            </a:r>
            <a:r>
              <a:rPr lang="en-US" sz="5600" dirty="0" err="1"/>
              <a:t>tahun</a:t>
            </a:r>
            <a:r>
              <a:rPr lang="en-US" sz="5600" dirty="0"/>
              <a:t> </a:t>
            </a:r>
            <a:r>
              <a:rPr lang="en-US" sz="5600" dirty="0" err="1"/>
              <a:t>mencapai</a:t>
            </a:r>
            <a:r>
              <a:rPr lang="en-US" sz="5600" dirty="0"/>
              <a:t> US$152,99 </a:t>
            </a:r>
            <a:r>
              <a:rPr lang="en-US" sz="5600" dirty="0" err="1"/>
              <a:t>miliar</a:t>
            </a:r>
            <a:r>
              <a:rPr lang="en-US" sz="5600" dirty="0"/>
              <a:t> </a:t>
            </a:r>
            <a:r>
              <a:rPr lang="en-US" sz="5600" dirty="0" err="1"/>
              <a:t>atau</a:t>
            </a:r>
            <a:r>
              <a:rPr lang="en-US" sz="5600" dirty="0"/>
              <a:t> </a:t>
            </a:r>
            <a:r>
              <a:rPr lang="en-US" sz="5600" dirty="0" err="1"/>
              <a:t>meningkat</a:t>
            </a:r>
            <a:r>
              <a:rPr lang="en-US" sz="5600" dirty="0"/>
              <a:t> 15,83 </a:t>
            </a:r>
            <a:r>
              <a:rPr lang="en-US" sz="5600" dirty="0" err="1"/>
              <a:t>persen</a:t>
            </a:r>
            <a:r>
              <a:rPr lang="en-US" sz="5600" dirty="0"/>
              <a:t>. </a:t>
            </a:r>
            <a:r>
              <a:rPr lang="en-US" sz="5600" dirty="0" err="1"/>
              <a:t>Dilihat</a:t>
            </a:r>
            <a:r>
              <a:rPr lang="en-US" sz="5600" dirty="0"/>
              <a:t> </a:t>
            </a:r>
            <a:r>
              <a:rPr lang="en-US" sz="5600" dirty="0" err="1"/>
              <a:t>dari</a:t>
            </a:r>
            <a:r>
              <a:rPr lang="en-US" sz="5600" dirty="0"/>
              <a:t> </a:t>
            </a:r>
            <a:r>
              <a:rPr lang="en-US" sz="5600" dirty="0" err="1"/>
              <a:t>kontribusinya</a:t>
            </a:r>
            <a:r>
              <a:rPr lang="en-US" sz="5600" dirty="0"/>
              <a:t> </a:t>
            </a:r>
            <a:r>
              <a:rPr lang="en-US" sz="5600" dirty="0" err="1"/>
              <a:t>terhadap</a:t>
            </a:r>
            <a:r>
              <a:rPr lang="en-US" sz="5600" dirty="0"/>
              <a:t> </a:t>
            </a:r>
            <a:r>
              <a:rPr lang="en-US" sz="5600" dirty="0" err="1"/>
              <a:t>ekspor</a:t>
            </a:r>
            <a:r>
              <a:rPr lang="en-US" sz="5600" dirty="0"/>
              <a:t> </a:t>
            </a:r>
            <a:r>
              <a:rPr lang="en-US" sz="5600" dirty="0" err="1"/>
              <a:t>keseluruhan</a:t>
            </a:r>
            <a:r>
              <a:rPr lang="en-US" sz="5600" dirty="0"/>
              <a:t> </a:t>
            </a:r>
            <a:r>
              <a:rPr lang="en-US" sz="5600" dirty="0" err="1"/>
              <a:t>Januari</a:t>
            </a:r>
            <a:r>
              <a:rPr lang="en-US" sz="5600" dirty="0"/>
              <a:t>–</a:t>
            </a:r>
            <a:r>
              <a:rPr lang="en-US" sz="5600" dirty="0" err="1"/>
              <a:t>Desember</a:t>
            </a:r>
            <a:r>
              <a:rPr lang="en-US" sz="5600" dirty="0"/>
              <a:t> 2017, </a:t>
            </a:r>
            <a:r>
              <a:rPr lang="en-US" sz="5600" dirty="0" err="1"/>
              <a:t>kontribusi</a:t>
            </a:r>
            <a:r>
              <a:rPr lang="en-US" sz="5600" dirty="0"/>
              <a:t> </a:t>
            </a:r>
            <a:r>
              <a:rPr lang="en-US" sz="5600" dirty="0" err="1"/>
              <a:t>ekspor</a:t>
            </a:r>
            <a:r>
              <a:rPr lang="en-US" sz="5600" dirty="0"/>
              <a:t> </a:t>
            </a:r>
            <a:r>
              <a:rPr lang="en-US" sz="5600" dirty="0" err="1"/>
              <a:t>nonmigas</a:t>
            </a:r>
            <a:r>
              <a:rPr lang="en-US" sz="5600" dirty="0"/>
              <a:t> </a:t>
            </a:r>
            <a:r>
              <a:rPr lang="en-US" sz="5600" dirty="0" err="1"/>
              <a:t>produk</a:t>
            </a:r>
            <a:r>
              <a:rPr lang="en-US" sz="5600" dirty="0"/>
              <a:t> </a:t>
            </a:r>
            <a:r>
              <a:rPr lang="en-US" sz="5600" dirty="0" err="1"/>
              <a:t>industri</a:t>
            </a:r>
            <a:r>
              <a:rPr lang="en-US" sz="5600" dirty="0"/>
              <a:t> </a:t>
            </a:r>
            <a:r>
              <a:rPr lang="en-US" sz="5600" dirty="0" err="1"/>
              <a:t>pengolahan</a:t>
            </a:r>
            <a:r>
              <a:rPr lang="en-US" sz="5600" dirty="0"/>
              <a:t> </a:t>
            </a:r>
            <a:r>
              <a:rPr lang="en-US" sz="5600" dirty="0" err="1"/>
              <a:t>adalah</a:t>
            </a:r>
            <a:r>
              <a:rPr lang="en-US" sz="5600" dirty="0"/>
              <a:t> 74,10 </a:t>
            </a:r>
            <a:r>
              <a:rPr lang="en-US" sz="5600" dirty="0" err="1"/>
              <a:t>persen</a:t>
            </a:r>
            <a:r>
              <a:rPr lang="en-US" sz="5600" dirty="0"/>
              <a:t>, </a:t>
            </a:r>
            <a:r>
              <a:rPr lang="en-US" sz="5600" dirty="0" err="1"/>
              <a:t>ekspor</a:t>
            </a:r>
            <a:r>
              <a:rPr lang="en-US" sz="5600" dirty="0"/>
              <a:t> </a:t>
            </a:r>
            <a:r>
              <a:rPr lang="en-US" sz="5600" dirty="0" err="1"/>
              <a:t>produk</a:t>
            </a:r>
            <a:r>
              <a:rPr lang="en-US" sz="5600" dirty="0"/>
              <a:t> </a:t>
            </a:r>
            <a:r>
              <a:rPr lang="en-US" sz="5600" dirty="0" err="1"/>
              <a:t>pertanian</a:t>
            </a:r>
            <a:r>
              <a:rPr lang="en-US" sz="5600" dirty="0"/>
              <a:t> </a:t>
            </a:r>
            <a:r>
              <a:rPr lang="en-US" sz="5600" dirty="0" err="1"/>
              <a:t>adalah</a:t>
            </a:r>
            <a:r>
              <a:rPr lang="en-US" sz="5600" dirty="0"/>
              <a:t> 2,18 </a:t>
            </a:r>
            <a:r>
              <a:rPr lang="en-US" sz="5600" dirty="0" err="1"/>
              <a:t>persen</a:t>
            </a:r>
            <a:r>
              <a:rPr lang="en-US" sz="5600" dirty="0"/>
              <a:t>, </a:t>
            </a:r>
            <a:r>
              <a:rPr lang="en-US" sz="5600" dirty="0" err="1"/>
              <a:t>dan</a:t>
            </a:r>
            <a:r>
              <a:rPr lang="en-US" sz="5600" dirty="0"/>
              <a:t> </a:t>
            </a:r>
            <a:r>
              <a:rPr lang="en-US" sz="5600" dirty="0" err="1"/>
              <a:t>kontribusi</a:t>
            </a:r>
            <a:r>
              <a:rPr lang="en-US" sz="5600" dirty="0"/>
              <a:t> </a:t>
            </a:r>
            <a:r>
              <a:rPr lang="en-US" sz="5600" dirty="0" err="1"/>
              <a:t>ekspor</a:t>
            </a:r>
            <a:r>
              <a:rPr lang="en-US" sz="5600" dirty="0"/>
              <a:t> </a:t>
            </a:r>
            <a:r>
              <a:rPr lang="en-US" sz="5600" dirty="0" err="1"/>
              <a:t>produk</a:t>
            </a:r>
            <a:r>
              <a:rPr lang="en-US" sz="5600" dirty="0"/>
              <a:t> </a:t>
            </a:r>
            <a:r>
              <a:rPr lang="en-US" sz="5600" dirty="0" err="1"/>
              <a:t>pertambangan</a:t>
            </a:r>
            <a:r>
              <a:rPr lang="en-US" sz="5600" dirty="0"/>
              <a:t> </a:t>
            </a:r>
            <a:r>
              <a:rPr lang="en-US" sz="5600" dirty="0" err="1"/>
              <a:t>dan</a:t>
            </a:r>
            <a:r>
              <a:rPr lang="en-US" sz="5600" dirty="0"/>
              <a:t> </a:t>
            </a:r>
            <a:r>
              <a:rPr lang="en-US" sz="5600" dirty="0" err="1"/>
              <a:t>lainnya</a:t>
            </a:r>
            <a:r>
              <a:rPr lang="en-US" sz="5600" dirty="0"/>
              <a:t> </a:t>
            </a:r>
            <a:r>
              <a:rPr lang="en-US" sz="5600" dirty="0" err="1"/>
              <a:t>adalah</a:t>
            </a:r>
            <a:r>
              <a:rPr lang="en-US" sz="5600" dirty="0"/>
              <a:t> 14,39 </a:t>
            </a:r>
            <a:r>
              <a:rPr lang="en-US" sz="5600" dirty="0" err="1"/>
              <a:t>persen</a:t>
            </a:r>
            <a:r>
              <a:rPr lang="en-US" sz="5600" dirty="0"/>
              <a:t>, </a:t>
            </a:r>
            <a:r>
              <a:rPr lang="en-US" sz="5600" dirty="0" err="1"/>
              <a:t>sementara</a:t>
            </a:r>
            <a:r>
              <a:rPr lang="en-US" sz="5600" dirty="0"/>
              <a:t> </a:t>
            </a:r>
            <a:r>
              <a:rPr lang="en-US" sz="5600" dirty="0" err="1"/>
              <a:t>kontribusi</a:t>
            </a:r>
            <a:r>
              <a:rPr lang="en-US" sz="5600" dirty="0"/>
              <a:t> </a:t>
            </a:r>
            <a:r>
              <a:rPr lang="en-US" sz="5600" dirty="0" err="1"/>
              <a:t>ekspor</a:t>
            </a:r>
            <a:r>
              <a:rPr lang="en-US" sz="5600" dirty="0"/>
              <a:t> </a:t>
            </a:r>
            <a:r>
              <a:rPr lang="en-US" sz="5600" dirty="0" err="1"/>
              <a:t>migas</a:t>
            </a:r>
            <a:r>
              <a:rPr lang="en-US" sz="5600" dirty="0"/>
              <a:t> </a:t>
            </a:r>
            <a:r>
              <a:rPr lang="en-US" sz="5600" dirty="0" err="1"/>
              <a:t>adalah</a:t>
            </a:r>
            <a:r>
              <a:rPr lang="en-US" sz="5600" dirty="0"/>
              <a:t> 9,33 </a:t>
            </a:r>
            <a:r>
              <a:rPr lang="en-US" sz="5600" dirty="0" err="1"/>
              <a:t>persen</a:t>
            </a:r>
            <a:endParaRPr lang="en-US" sz="5600" dirty="0"/>
          </a:p>
          <a:p>
            <a:pPr marL="0" indent="0">
              <a:buNone/>
            </a:pPr>
            <a:r>
              <a:rPr lang="en-US" sz="5600" dirty="0" smtClean="0"/>
              <a:t>	</a:t>
            </a:r>
            <a:r>
              <a:rPr lang="en-US" sz="5600" dirty="0" err="1" smtClean="0"/>
              <a:t>Hingga</a:t>
            </a:r>
            <a:r>
              <a:rPr lang="en-US" sz="5600" dirty="0" smtClean="0"/>
              <a:t> </a:t>
            </a:r>
            <a:r>
              <a:rPr lang="en-US" sz="5600" dirty="0"/>
              <a:t>September 2017, </a:t>
            </a:r>
            <a:r>
              <a:rPr lang="en-US" sz="5600" dirty="0" err="1"/>
              <a:t>tercatat</a:t>
            </a:r>
            <a:r>
              <a:rPr lang="en-US" sz="5600" dirty="0"/>
              <a:t> </a:t>
            </a:r>
            <a:r>
              <a:rPr lang="en-US" sz="5600" dirty="0" err="1"/>
              <a:t>sudah</a:t>
            </a:r>
            <a:r>
              <a:rPr lang="en-US" sz="5600" dirty="0"/>
              <a:t> 10 </a:t>
            </a:r>
            <a:r>
              <a:rPr lang="en-US" sz="5600" dirty="0" err="1"/>
              <a:t>perjanjian</a:t>
            </a:r>
            <a:r>
              <a:rPr lang="en-US" sz="5600" dirty="0"/>
              <a:t> </a:t>
            </a:r>
            <a:r>
              <a:rPr lang="en-US" sz="5600" dirty="0" err="1"/>
              <a:t>ekonomi</a:t>
            </a:r>
            <a:r>
              <a:rPr lang="en-US" sz="5600" dirty="0"/>
              <a:t> </a:t>
            </a:r>
            <a:r>
              <a:rPr lang="en-US" sz="5600" dirty="0" err="1"/>
              <a:t>internasional</a:t>
            </a:r>
            <a:r>
              <a:rPr lang="en-US" sz="5600" dirty="0"/>
              <a:t> </a:t>
            </a:r>
            <a:r>
              <a:rPr lang="en-US" sz="5600" dirty="0" err="1"/>
              <a:t>telah</a:t>
            </a:r>
            <a:r>
              <a:rPr lang="en-US" sz="5600" dirty="0"/>
              <a:t> </a:t>
            </a:r>
            <a:r>
              <a:rPr lang="en-US" sz="5600" dirty="0" err="1"/>
              <a:t>ditandatangani</a:t>
            </a:r>
            <a:r>
              <a:rPr lang="en-US" sz="5600" dirty="0"/>
              <a:t> </a:t>
            </a:r>
            <a:r>
              <a:rPr lang="en-US" sz="5600" dirty="0" err="1"/>
              <a:t>dari</a:t>
            </a:r>
            <a:r>
              <a:rPr lang="en-US" sz="5600" dirty="0"/>
              <a:t> 21 </a:t>
            </a:r>
            <a:r>
              <a:rPr lang="en-US" sz="5600" dirty="0" err="1"/>
              <a:t>perundingan</a:t>
            </a:r>
            <a:r>
              <a:rPr lang="en-US" sz="5600" dirty="0"/>
              <a:t> yang </a:t>
            </a:r>
            <a:r>
              <a:rPr lang="en-US" sz="5600" dirty="0" err="1"/>
              <a:t>dilakukan</a:t>
            </a:r>
            <a:r>
              <a:rPr lang="en-US" sz="5600" dirty="0"/>
              <a:t> Indonesia. </a:t>
            </a:r>
            <a:r>
              <a:rPr lang="en-US" sz="5600" dirty="0" err="1"/>
              <a:t>Sebanyak</a:t>
            </a:r>
            <a:r>
              <a:rPr lang="en-US" sz="5600" dirty="0"/>
              <a:t> 2 </a:t>
            </a:r>
            <a:r>
              <a:rPr lang="en-US" sz="5600" dirty="0" err="1"/>
              <a:t>perjanjian</a:t>
            </a:r>
            <a:r>
              <a:rPr lang="en-US" sz="5600" dirty="0"/>
              <a:t> </a:t>
            </a:r>
            <a:r>
              <a:rPr lang="en-US" sz="5600" dirty="0" err="1"/>
              <a:t>dilakukan</a:t>
            </a:r>
            <a:r>
              <a:rPr lang="en-US" sz="5600" dirty="0"/>
              <a:t> </a:t>
            </a:r>
            <a:r>
              <a:rPr lang="en-US" sz="5600" dirty="0" err="1"/>
              <a:t>secara</a:t>
            </a:r>
            <a:r>
              <a:rPr lang="en-US" sz="5600" dirty="0"/>
              <a:t> bilateral </a:t>
            </a:r>
            <a:r>
              <a:rPr lang="en-US" sz="5600" dirty="0" err="1"/>
              <a:t>dan</a:t>
            </a:r>
            <a:r>
              <a:rPr lang="en-US" sz="5600" dirty="0"/>
              <a:t> 6 </a:t>
            </a:r>
            <a:r>
              <a:rPr lang="en-US" sz="5600" dirty="0" err="1"/>
              <a:t>merupakan</a:t>
            </a:r>
            <a:r>
              <a:rPr lang="en-US" sz="5600" dirty="0"/>
              <a:t> </a:t>
            </a:r>
            <a:r>
              <a:rPr lang="en-US" sz="5600" dirty="0" err="1"/>
              <a:t>perjanjian</a:t>
            </a:r>
            <a:r>
              <a:rPr lang="en-US" sz="5600" dirty="0"/>
              <a:t> </a:t>
            </a:r>
            <a:r>
              <a:rPr lang="en-US" sz="5600" dirty="0" err="1"/>
              <a:t>dalam</a:t>
            </a:r>
            <a:r>
              <a:rPr lang="en-US" sz="5600" dirty="0"/>
              <a:t> </a:t>
            </a:r>
            <a:r>
              <a:rPr lang="en-US" sz="5600" dirty="0" err="1"/>
              <a:t>konteks</a:t>
            </a:r>
            <a:r>
              <a:rPr lang="en-US" sz="5600" dirty="0"/>
              <a:t> Indonesia </a:t>
            </a:r>
            <a:r>
              <a:rPr lang="en-US" sz="5600" dirty="0" err="1"/>
              <a:t>sebagai</a:t>
            </a:r>
            <a:r>
              <a:rPr lang="en-US" sz="5600" dirty="0"/>
              <a:t> </a:t>
            </a:r>
            <a:r>
              <a:rPr lang="en-US" sz="5600" dirty="0" err="1"/>
              <a:t>anggota</a:t>
            </a:r>
            <a:r>
              <a:rPr lang="en-US" sz="5600" dirty="0"/>
              <a:t> ASEAN. </a:t>
            </a:r>
            <a:r>
              <a:rPr lang="en-US" sz="5600" dirty="0" err="1"/>
              <a:t>Setiap</a:t>
            </a:r>
            <a:r>
              <a:rPr lang="en-US" sz="5600" dirty="0"/>
              <a:t> </a:t>
            </a:r>
            <a:r>
              <a:rPr lang="en-US" sz="5600" dirty="0" err="1"/>
              <a:t>kawasan</a:t>
            </a:r>
            <a:r>
              <a:rPr lang="en-US" sz="5600" dirty="0"/>
              <a:t> </a:t>
            </a:r>
            <a:r>
              <a:rPr lang="en-US" sz="5600" dirty="0" err="1"/>
              <a:t>ekonomi</a:t>
            </a:r>
            <a:r>
              <a:rPr lang="en-US" sz="5600" dirty="0"/>
              <a:t> </a:t>
            </a:r>
            <a:r>
              <a:rPr lang="en-US" sz="5600" dirty="0" err="1"/>
              <a:t>dimana</a:t>
            </a:r>
            <a:r>
              <a:rPr lang="en-US" sz="5600" dirty="0"/>
              <a:t> FTA </a:t>
            </a:r>
            <a:r>
              <a:rPr lang="en-US" sz="5600" dirty="0" err="1"/>
              <a:t>dilakukan</a:t>
            </a:r>
            <a:r>
              <a:rPr lang="en-US" sz="5600" dirty="0"/>
              <a:t>, </a:t>
            </a:r>
            <a:r>
              <a:rPr lang="en-US" sz="5600" dirty="0" err="1"/>
              <a:t>memiliki</a:t>
            </a:r>
            <a:r>
              <a:rPr lang="en-US" sz="5600" dirty="0"/>
              <a:t> </a:t>
            </a:r>
            <a:r>
              <a:rPr lang="en-US" sz="5600" dirty="0" err="1"/>
              <a:t>peluang</a:t>
            </a:r>
            <a:r>
              <a:rPr lang="en-US" sz="5600" dirty="0"/>
              <a:t> </a:t>
            </a:r>
            <a:r>
              <a:rPr lang="en-US" sz="5600" dirty="0" err="1"/>
              <a:t>dan</a:t>
            </a:r>
            <a:r>
              <a:rPr lang="en-US" sz="5600" dirty="0"/>
              <a:t> </a:t>
            </a:r>
            <a:r>
              <a:rPr lang="en-US" sz="5600" dirty="0" err="1"/>
              <a:t>tantangan</a:t>
            </a:r>
            <a:r>
              <a:rPr lang="en-US" sz="5600" dirty="0"/>
              <a:t> </a:t>
            </a:r>
            <a:r>
              <a:rPr lang="en-US" sz="5600" dirty="0" err="1"/>
              <a:t>perdagangan</a:t>
            </a:r>
            <a:r>
              <a:rPr lang="en-US" sz="5600" dirty="0"/>
              <a:t> yang </a:t>
            </a:r>
            <a:r>
              <a:rPr lang="en-US" sz="5600" dirty="0" err="1"/>
              <a:t>tidak</a:t>
            </a:r>
            <a:r>
              <a:rPr lang="en-US" sz="5600" dirty="0"/>
              <a:t> </a:t>
            </a:r>
            <a:r>
              <a:rPr lang="en-US" sz="5600" dirty="0" err="1"/>
              <a:t>sama</a:t>
            </a:r>
            <a:r>
              <a:rPr lang="en-US" sz="5600" dirty="0"/>
              <a:t>. </a:t>
            </a:r>
          </a:p>
          <a:p>
            <a:pPr marL="0" indent="0">
              <a:buNone/>
            </a:pPr>
            <a:r>
              <a:rPr lang="en-US" sz="5600" dirty="0" err="1" smtClean="0"/>
              <a:t>Fakta</a:t>
            </a:r>
            <a:r>
              <a:rPr lang="en-US" sz="5600" dirty="0" smtClean="0"/>
              <a:t> </a:t>
            </a:r>
            <a:r>
              <a:rPr lang="en-US" sz="5600" dirty="0" err="1"/>
              <a:t>menunjukan</a:t>
            </a:r>
            <a:r>
              <a:rPr lang="en-US" sz="5600" dirty="0"/>
              <a:t> </a:t>
            </a:r>
            <a:r>
              <a:rPr lang="en-US" sz="5600" dirty="0" err="1"/>
              <a:t>bahwa</a:t>
            </a:r>
            <a:r>
              <a:rPr lang="en-US" sz="5600" dirty="0"/>
              <a:t> </a:t>
            </a:r>
            <a:r>
              <a:rPr lang="en-US" sz="5600" dirty="0" err="1"/>
              <a:t>kebijakan</a:t>
            </a:r>
            <a:r>
              <a:rPr lang="en-US" sz="5600" dirty="0"/>
              <a:t> </a:t>
            </a:r>
            <a:r>
              <a:rPr lang="en-US" sz="5600" dirty="0" err="1"/>
              <a:t>liberalisasi</a:t>
            </a:r>
            <a:r>
              <a:rPr lang="en-US" sz="5600" dirty="0"/>
              <a:t> </a:t>
            </a:r>
            <a:r>
              <a:rPr lang="en-US" sz="5600" dirty="0" err="1"/>
              <a:t>perdagangan</a:t>
            </a:r>
            <a:r>
              <a:rPr lang="en-US" sz="5600" dirty="0"/>
              <a:t> yang </a:t>
            </a:r>
            <a:r>
              <a:rPr lang="en-US" sz="5600" dirty="0" err="1"/>
              <a:t>diambil</a:t>
            </a:r>
            <a:r>
              <a:rPr lang="en-US" sz="5600" dirty="0"/>
              <a:t> </a:t>
            </a:r>
            <a:r>
              <a:rPr lang="en-US" sz="5600" dirty="0" err="1"/>
              <a:t>oleh</a:t>
            </a:r>
            <a:r>
              <a:rPr lang="en-US" sz="5600" dirty="0"/>
              <a:t> </a:t>
            </a:r>
            <a:r>
              <a:rPr lang="en-US" sz="5600" dirty="0" err="1"/>
              <a:t>Indoensia</a:t>
            </a:r>
            <a:r>
              <a:rPr lang="en-US" sz="5600" dirty="0"/>
              <a:t> </a:t>
            </a:r>
            <a:r>
              <a:rPr lang="en-US" sz="5600" dirty="0" err="1"/>
              <a:t>tidak</a:t>
            </a:r>
            <a:r>
              <a:rPr lang="en-US" sz="5600" dirty="0"/>
              <a:t> </a:t>
            </a:r>
            <a:r>
              <a:rPr lang="en-US" sz="5600" dirty="0" err="1"/>
              <a:t>mendorong</a:t>
            </a:r>
            <a:r>
              <a:rPr lang="en-US" sz="5600" dirty="0"/>
              <a:t> </a:t>
            </a:r>
            <a:r>
              <a:rPr lang="en-US" sz="5600" dirty="0" err="1"/>
              <a:t>terjadinya</a:t>
            </a:r>
            <a:r>
              <a:rPr lang="en-US" sz="5600" dirty="0"/>
              <a:t> trade diversion2, </a:t>
            </a:r>
            <a:r>
              <a:rPr lang="en-US" sz="5600" dirty="0" err="1"/>
              <a:t>tetapi</a:t>
            </a:r>
            <a:r>
              <a:rPr lang="en-US" sz="5600" dirty="0"/>
              <a:t> </a:t>
            </a:r>
            <a:r>
              <a:rPr lang="en-US" sz="5600" dirty="0" err="1"/>
              <a:t>semakin</a:t>
            </a:r>
            <a:r>
              <a:rPr lang="en-US" sz="5600" dirty="0"/>
              <a:t> </a:t>
            </a:r>
            <a:r>
              <a:rPr lang="en-US" sz="5600" dirty="0" err="1"/>
              <a:t>mengarah</a:t>
            </a:r>
            <a:r>
              <a:rPr lang="en-US" sz="5600" dirty="0"/>
              <a:t> </a:t>
            </a:r>
            <a:r>
              <a:rPr lang="en-US" sz="5600" dirty="0" err="1"/>
              <a:t>pada</a:t>
            </a:r>
            <a:r>
              <a:rPr lang="en-US" sz="5600" dirty="0"/>
              <a:t> trade creation3 yang </a:t>
            </a:r>
            <a:r>
              <a:rPr lang="en-US" sz="5600" dirty="0" err="1"/>
              <a:t>meningkatkan</a:t>
            </a:r>
            <a:r>
              <a:rPr lang="en-US" sz="5600" dirty="0"/>
              <a:t> </a:t>
            </a:r>
            <a:r>
              <a:rPr lang="en-US" sz="5600" dirty="0" err="1"/>
              <a:t>ketergantungan</a:t>
            </a:r>
            <a:r>
              <a:rPr lang="en-US" sz="5600" dirty="0"/>
              <a:t> </a:t>
            </a:r>
            <a:r>
              <a:rPr lang="en-US" sz="5600" dirty="0" err="1"/>
              <a:t>pada</a:t>
            </a:r>
            <a:r>
              <a:rPr lang="en-US" sz="5600" dirty="0"/>
              <a:t> </a:t>
            </a:r>
            <a:r>
              <a:rPr lang="en-US" sz="5600" dirty="0" err="1"/>
              <a:t>produk</a:t>
            </a:r>
            <a:r>
              <a:rPr lang="en-US" sz="5600" dirty="0"/>
              <a:t> </a:t>
            </a:r>
            <a:r>
              <a:rPr lang="en-US" sz="5600" dirty="0" err="1"/>
              <a:t>impor</a:t>
            </a:r>
            <a:r>
              <a:rPr lang="en-US" sz="5600" dirty="0"/>
              <a:t> </a:t>
            </a:r>
            <a:r>
              <a:rPr lang="en-US" sz="5600" dirty="0" err="1"/>
              <a:t>sebagai</a:t>
            </a:r>
            <a:r>
              <a:rPr lang="en-US" sz="5600" dirty="0"/>
              <a:t> </a:t>
            </a:r>
            <a:r>
              <a:rPr lang="en-US" sz="5600" dirty="0" err="1"/>
              <a:t>substitusi</a:t>
            </a:r>
            <a:r>
              <a:rPr lang="en-US" sz="5600" dirty="0"/>
              <a:t> </a:t>
            </a:r>
            <a:r>
              <a:rPr lang="en-US" sz="5600" dirty="0" err="1"/>
              <a:t>produk</a:t>
            </a:r>
            <a:r>
              <a:rPr lang="en-US" sz="5600" dirty="0"/>
              <a:t> </a:t>
            </a:r>
            <a:r>
              <a:rPr lang="en-US" sz="5600" dirty="0" err="1"/>
              <a:t>lokal</a:t>
            </a:r>
            <a:r>
              <a:rPr lang="en-US" sz="5600" dirty="0"/>
              <a:t> yang </a:t>
            </a:r>
            <a:r>
              <a:rPr lang="en-US" sz="5600" dirty="0" err="1"/>
              <a:t>dianggap</a:t>
            </a:r>
            <a:r>
              <a:rPr lang="en-US" sz="5600" dirty="0"/>
              <a:t> </a:t>
            </a:r>
            <a:r>
              <a:rPr lang="en-US" sz="5600" dirty="0" err="1"/>
              <a:t>mahal</a:t>
            </a:r>
            <a:r>
              <a:rPr lang="en-US" sz="5600" dirty="0"/>
              <a:t> </a:t>
            </a:r>
            <a:r>
              <a:rPr lang="en-US" sz="5600" dirty="0" err="1"/>
              <a:t>dan</a:t>
            </a:r>
            <a:r>
              <a:rPr lang="en-US" sz="5600" dirty="0"/>
              <a:t> </a:t>
            </a:r>
            <a:r>
              <a:rPr lang="en-US" sz="5600" dirty="0" err="1"/>
              <a:t>tidak</a:t>
            </a:r>
            <a:r>
              <a:rPr lang="en-US" sz="5600" dirty="0"/>
              <a:t> </a:t>
            </a:r>
            <a:r>
              <a:rPr lang="en-US" sz="5600" dirty="0" err="1"/>
              <a:t>kompetitif</a:t>
            </a:r>
            <a:r>
              <a:rPr lang="en-US" sz="5600" dirty="0"/>
              <a:t>. </a:t>
            </a:r>
          </a:p>
          <a:p>
            <a:pPr marL="0" indent="0">
              <a:buNone/>
            </a:pPr>
            <a:r>
              <a:rPr lang="en-US" sz="5600" dirty="0"/>
              <a:t> </a:t>
            </a:r>
          </a:p>
          <a:p>
            <a:pPr marL="0" indent="0">
              <a:buNone/>
            </a:pPr>
            <a:endParaRPr lang="en-US" sz="5600" dirty="0"/>
          </a:p>
        </p:txBody>
      </p:sp>
    </p:spTree>
    <p:extLst>
      <p:ext uri="{BB962C8B-B14F-4D97-AF65-F5344CB8AC3E}">
        <p14:creationId xmlns:p14="http://schemas.microsoft.com/office/powerpoint/2010/main" xmlns="" val="34790090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62732" y="3210325"/>
            <a:ext cx="7756263" cy="1054250"/>
          </a:xfrm>
        </p:spPr>
        <p:txBody>
          <a:bodyPr/>
          <a:lstStyle/>
          <a:p>
            <a:r>
              <a:rPr lang="en-US" dirty="0" err="1" smtClean="0"/>
              <a:t>Sekian</a:t>
            </a:r>
            <a:r>
              <a:rPr lang="en-US" dirty="0" smtClean="0"/>
              <a:t> Dan </a:t>
            </a:r>
            <a:r>
              <a:rPr lang="en-US" dirty="0" err="1" smtClean="0"/>
              <a:t>Terima</a:t>
            </a:r>
            <a:r>
              <a:rPr lang="en-US" dirty="0" smtClean="0"/>
              <a:t> </a:t>
            </a:r>
            <a:r>
              <a:rPr lang="en-US" dirty="0" err="1"/>
              <a:t>K</a:t>
            </a:r>
            <a:r>
              <a:rPr lang="en-US" dirty="0" err="1" smtClean="0"/>
              <a:t>asih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62219541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ardcover">
  <a:themeElements>
    <a:clrScheme name="Hardcover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Hardcover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Hardcover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50</TotalTime>
  <Words>212</Words>
  <Application>Microsoft Office PowerPoint</Application>
  <PresentationFormat>On-screen Show (4:3)</PresentationFormat>
  <Paragraphs>43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Hardcover</vt:lpstr>
      <vt:lpstr>Slide 1</vt:lpstr>
      <vt:lpstr>DAYA SAING DI DALAM PERDAGANGAN</vt:lpstr>
      <vt:lpstr>Slide 3</vt:lpstr>
      <vt:lpstr>4 FAKTOR DALAM MENENTUKAN DAYA SAING MENURUT IMD WORLD COMPETITIVENESS YEARBOOK</vt:lpstr>
      <vt:lpstr>Slide 5</vt:lpstr>
      <vt:lpstr>Slide 6</vt:lpstr>
      <vt:lpstr>CARA MENINGKATKAN DAYA SAING DI INDONESIA</vt:lpstr>
      <vt:lpstr>PERAN PEMERINTAH TERHADAP DAYA SAING DALAM PERDAGANGAN DI INDONESIA</vt:lpstr>
      <vt:lpstr>STUDY KASUS </vt:lpstr>
      <vt:lpstr>Slide 10</vt:lpstr>
      <vt:lpstr>Sekian Dan Terima Kasih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efri</dc:creator>
  <cp:lastModifiedBy>efri</cp:lastModifiedBy>
  <cp:revision>3</cp:revision>
  <dcterms:created xsi:type="dcterms:W3CDTF">2015-05-11T19:30:45Z</dcterms:created>
  <dcterms:modified xsi:type="dcterms:W3CDTF">2019-05-14T15:11:15Z</dcterms:modified>
</cp:coreProperties>
</file>