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89" r:id="rId2"/>
    <p:sldId id="290" r:id="rId3"/>
    <p:sldId id="338" r:id="rId4"/>
    <p:sldId id="291" r:id="rId5"/>
    <p:sldId id="292" r:id="rId6"/>
    <p:sldId id="343" r:id="rId7"/>
    <p:sldId id="344" r:id="rId8"/>
    <p:sldId id="345" r:id="rId9"/>
    <p:sldId id="346" r:id="rId10"/>
    <p:sldId id="341" r:id="rId11"/>
    <p:sldId id="342" r:id="rId12"/>
    <p:sldId id="34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8" autoAdjust="0"/>
    <p:restoredTop sz="86410" autoAdjust="0"/>
  </p:normalViewPr>
  <p:slideViewPr>
    <p:cSldViewPr snapToGrid="0">
      <p:cViewPr>
        <p:scale>
          <a:sx n="75" d="100"/>
          <a:sy n="75" d="100"/>
        </p:scale>
        <p:origin x="-1936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8230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97AD3-8AF1-4BB4-82C5-016939B629F3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BEF31D-3DF3-4CDE-8C11-E221E43D9D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3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-13494" y="3695514"/>
            <a:ext cx="9170988" cy="97808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5902416"/>
            <a:ext cx="9160281" cy="955583"/>
          </a:xfrm>
          <a:prstGeom prst="rect">
            <a:avLst/>
          </a:prstGeom>
          <a:solidFill>
            <a:srgbClr val="0070C0"/>
          </a:solidFill>
          <a:ln>
            <a:solidFill>
              <a:srgbClr val="00009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/>
        </p:spPr>
      </p:pic>
      <p:sp>
        <p:nvSpPr>
          <p:cNvPr id="9" name="TextBox 8"/>
          <p:cNvSpPr txBox="1"/>
          <p:nvPr userDrawn="1"/>
        </p:nvSpPr>
        <p:spPr>
          <a:xfrm>
            <a:off x="1449006" y="5918400"/>
            <a:ext cx="6885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Pembinaan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Sekolah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Atas</a:t>
            </a:r>
            <a:endParaRPr lang="en-US" b="1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Jenderal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Dasar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endParaRPr lang="en-US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Kementerian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Kebudayaan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 </a:t>
            </a:r>
            <a:endParaRPr lang="en-US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2070100"/>
            <a:ext cx="9170988" cy="162790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7000" y="2297270"/>
            <a:ext cx="8890000" cy="1308555"/>
          </a:xfrm>
        </p:spPr>
        <p:txBody>
          <a:bodyPr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7000" y="3748808"/>
            <a:ext cx="8890000" cy="810491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862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476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2070100"/>
            <a:ext cx="9170988" cy="249237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2070100"/>
            <a:ext cx="7886700" cy="2492376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8417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645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939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8509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itle 1"/>
          <p:cNvSpPr txBox="1">
            <a:spLocks/>
          </p:cNvSpPr>
          <p:nvPr userDrawn="1"/>
        </p:nvSpPr>
        <p:spPr>
          <a:xfrm>
            <a:off x="0" y="1003283"/>
            <a:ext cx="9042400" cy="6477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08171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642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20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88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473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348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658F5-8B69-487D-B62D-55E23621E4CD}" type="datetimeFigureOut">
              <a:rPr lang="en-US" smtClean="0"/>
              <a:pPr/>
              <a:t>10/23/19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603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package" Target="../embeddings/Microsoft_Word_Document1.docx"/><Relationship Id="rId5" Type="http://schemas.openxmlformats.org/officeDocument/2006/relationships/image" Target="../media/image3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64504"/>
          </a:xfrm>
        </p:spPr>
        <p:txBody>
          <a:bodyPr/>
          <a:lstStyle/>
          <a:p>
            <a:pPr algn="ctr">
              <a:spcBef>
                <a:spcPts val="0"/>
              </a:spcBef>
              <a:defRPr/>
            </a:pPr>
            <a:r>
              <a:rPr lang="id-ID" sz="3200" dirty="0"/>
              <a:t> UNIT </a:t>
            </a:r>
            <a:r>
              <a:rPr lang="en-US" sz="3200" dirty="0"/>
              <a:t>2</a:t>
            </a:r>
            <a:br>
              <a:rPr lang="en-US" sz="3200" dirty="0"/>
            </a:br>
            <a:r>
              <a:rPr lang="id-ID" sz="2800" dirty="0"/>
              <a:t>PENGEMBANGAN MATERI </a:t>
            </a:r>
            <a:r>
              <a:rPr lang="id-ID" sz="2800" dirty="0" smtClean="0"/>
              <a:t>PEMBELAJARAN</a:t>
            </a:r>
            <a:endParaRPr lang="en-US" sz="2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63351" y="1199129"/>
            <a:ext cx="8545513" cy="5348287"/>
          </a:xfrm>
          <a:prstGeom prst="rect">
            <a:avLst/>
          </a:prstGeom>
          <a:solidFill>
            <a:srgbClr val="002060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US" sz="3600" b="1" dirty="0">
                <a:solidFill>
                  <a:schemeClr val="lt1"/>
                </a:solidFill>
                <a:latin typeface="Century Gothic" panose="020B0502020202020204" pitchFamily="34" charset="0"/>
              </a:rPr>
              <a:t>KEGIATAN PEMBELAJARAN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99901" y="1386454"/>
            <a:ext cx="7810500" cy="3503612"/>
            <a:chOff x="587375" y="1198563"/>
            <a:chExt cx="7810500" cy="3503612"/>
          </a:xfrm>
        </p:grpSpPr>
        <p:sp>
          <p:nvSpPr>
            <p:cNvPr id="5" name="Down Arrow 4"/>
            <p:cNvSpPr/>
            <p:nvPr/>
          </p:nvSpPr>
          <p:spPr>
            <a:xfrm>
              <a:off x="5765800" y="2368550"/>
              <a:ext cx="631825" cy="971550"/>
            </a:xfrm>
            <a:prstGeom prst="downArrow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  <p:sp>
          <p:nvSpPr>
            <p:cNvPr id="6" name="Right Arrow 5"/>
            <p:cNvSpPr/>
            <p:nvPr/>
          </p:nvSpPr>
          <p:spPr>
            <a:xfrm>
              <a:off x="2779713" y="1554163"/>
              <a:ext cx="1006475" cy="571500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587375" y="1198563"/>
              <a:ext cx="2070100" cy="1241425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KD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951288" y="1366838"/>
              <a:ext cx="4446587" cy="830262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MATERI POKOK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3930650" y="3511550"/>
              <a:ext cx="4445000" cy="1190625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MATERI PEMBELAJARAN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611188" y="3511550"/>
              <a:ext cx="2070100" cy="1190625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IPK</a:t>
              </a:r>
            </a:p>
          </p:txBody>
        </p:sp>
        <p:sp>
          <p:nvSpPr>
            <p:cNvPr id="11" name="Down Arrow 10"/>
            <p:cNvSpPr/>
            <p:nvPr/>
          </p:nvSpPr>
          <p:spPr>
            <a:xfrm>
              <a:off x="1425575" y="2581275"/>
              <a:ext cx="461963" cy="758825"/>
            </a:xfrm>
            <a:prstGeom prst="downArrow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2851150" y="3894138"/>
              <a:ext cx="1006475" cy="571500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43618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 algn="ctr" rtl="0">
              <a:lnSpc>
                <a:spcPct val="90000"/>
              </a:lnSpc>
              <a:spcBef>
                <a:spcPct val="0"/>
              </a:spcBef>
            </a:pP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Analisis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materi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dalam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buku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teks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pelajaran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 (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dan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buku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sumber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lain yang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relevan</a:t>
            </a:r>
            <a:r>
              <a:rPr lang="en-US" sz="2800" b="1" dirty="0" smtClean="0">
                <a:solidFill>
                  <a:schemeClr val="bg1"/>
                </a:solidFill>
                <a:latin typeface="Century Gothic" pitchFamily="34" charset="0"/>
              </a:rPr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835025" y="1608138"/>
            <a:ext cx="7535863" cy="5061221"/>
            <a:chOff x="0" y="0"/>
            <a:chExt cx="5486400" cy="2798891"/>
          </a:xfrm>
        </p:grpSpPr>
        <p:sp>
          <p:nvSpPr>
            <p:cNvPr id="4" name="Rectangle 3"/>
            <p:cNvSpPr>
              <a:spLocks noChangeArrowheads="1"/>
            </p:cNvSpPr>
            <p:nvPr/>
          </p:nvSpPr>
          <p:spPr bwMode="auto">
            <a:xfrm>
              <a:off x="570946" y="0"/>
              <a:ext cx="1029784" cy="685639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2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Buku Teks</a:t>
              </a:r>
              <a:endParaRPr lang="en-US" sz="2000" dirty="0">
                <a:solidFill>
                  <a:schemeClr val="lt1"/>
                </a:solidFill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3657985" y="0"/>
              <a:ext cx="1143048" cy="68563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2000" b="1" dirty="0" smtClean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Buku/</a:t>
              </a:r>
              <a:r>
                <a:rPr lang="en-US" sz="2000" b="1" dirty="0" smtClean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 S</a:t>
              </a:r>
              <a:r>
                <a:rPr lang="id-ID" sz="2000" b="1" dirty="0" smtClean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umber </a:t>
              </a:r>
              <a:r>
                <a:rPr lang="id-ID" sz="2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lain</a:t>
              </a:r>
              <a:endParaRPr lang="en-US" sz="2000" dirty="0">
                <a:solidFill>
                  <a:schemeClr val="lt1"/>
                </a:solidFill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371889" y="1253638"/>
              <a:ext cx="1257468" cy="154525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t"/>
            <a:lstStyle>
              <a:lvl1pPr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Pengetahuan</a:t>
              </a: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tentang</a:t>
              </a: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;</a:t>
              </a:r>
            </a:p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Fakt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ual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Konsep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tual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Prosedur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al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spcAft>
                  <a:spcPts val="1000"/>
                </a:spcAft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Metakognisi</a:t>
              </a:r>
              <a:endParaRPr lang="id-ID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spcAft>
                  <a:spcPts val="1000"/>
                </a:spcAft>
                <a:defRPr/>
              </a:pP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Materi terkait dengan PPK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algn="ctr" eaLnBrk="1" hangingPunct="1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 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2057255" y="0"/>
              <a:ext cx="1143048" cy="685639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2000" b="1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Materi</a:t>
              </a:r>
              <a:endParaRPr lang="en-US" sz="2000">
                <a:solidFill>
                  <a:schemeClr val="lt1"/>
                </a:solidFill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0" y="1253639"/>
              <a:ext cx="1143048" cy="12571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1600" dirty="0">
                  <a:latin typeface="Century Gothic" panose="020B0502020202020204" pitchFamily="34" charset="0"/>
                  <a:ea typeface="Times New Roman"/>
                  <a:cs typeface="Times New Roman"/>
                </a:rPr>
                <a:t>Memuat Konteks muatan lokal</a:t>
              </a:r>
              <a:endParaRPr lang="en-US" sz="1600" dirty="0"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228932" y="1253639"/>
              <a:ext cx="1257468" cy="12571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1600" dirty="0">
                  <a:latin typeface="Century Gothic" panose="020B0502020202020204" pitchFamily="34" charset="0"/>
                  <a:ea typeface="Times New Roman"/>
                  <a:cs typeface="Times New Roman"/>
                </a:rPr>
                <a:t>Dapat diaktualisasikan dalam </a:t>
              </a:r>
              <a:r>
                <a:rPr lang="id-ID" sz="1600" dirty="0" smtClean="0">
                  <a:latin typeface="Century Gothic" panose="020B0502020202020204" pitchFamily="34" charset="0"/>
                  <a:ea typeface="Times New Roman"/>
                  <a:cs typeface="Times New Roman"/>
                </a:rPr>
                <a:t>kegaiatan kepramukaan</a:t>
              </a:r>
            </a:p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1600" dirty="0" smtClean="0">
                  <a:latin typeface="Century Gothic" panose="020B0502020202020204" pitchFamily="34" charset="0"/>
                  <a:ea typeface="Times New Roman"/>
                  <a:cs typeface="Times New Roman"/>
                </a:rPr>
                <a:t>(disesuaikan dengan SKU)</a:t>
              </a:r>
              <a:endParaRPr lang="en-US" sz="1600" dirty="0"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cxnSp>
          <p:nvCxnSpPr>
            <p:cNvPr id="10" name="Straight Connector 9"/>
            <p:cNvCxnSpPr>
              <a:cxnSpLocks noChangeShapeType="1"/>
            </p:cNvCxnSpPr>
            <p:nvPr/>
          </p:nvCxnSpPr>
          <p:spPr bwMode="auto">
            <a:xfrm>
              <a:off x="570946" y="1016607"/>
              <a:ext cx="434450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857042" y="1253639"/>
              <a:ext cx="1257468" cy="12571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>
              <a:lvl1pPr marL="179388" indent="-179388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lnSpc>
                  <a:spcPct val="150000"/>
                </a:lnSpc>
                <a:defRPr/>
              </a:pP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    </a:t>
              </a:r>
            </a:p>
            <a:p>
              <a:pPr algn="ctr" eaLnBrk="1" hangingPunct="1">
                <a:lnSpc>
                  <a:spcPct val="150000"/>
                </a:lnSpc>
                <a:spcAft>
                  <a:spcPts val="1000"/>
                </a:spcAft>
                <a:defRPr/>
              </a:pP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Re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guler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algn="ctr" eaLnBrk="1" hangingPunct="1">
                <a:spcAft>
                  <a:spcPts val="1000"/>
                </a:spcAft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Pengayaan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algn="ctr" eaLnBrk="1" hangingPunct="1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 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Straight Connector 11"/>
            <p:cNvCxnSpPr>
              <a:cxnSpLocks noChangeShapeType="1"/>
            </p:cNvCxnSpPr>
            <p:nvPr/>
          </p:nvCxnSpPr>
          <p:spPr bwMode="auto">
            <a:xfrm>
              <a:off x="2629358" y="673348"/>
              <a:ext cx="0" cy="343259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" name="Straight Connector 12"/>
            <p:cNvCxnSpPr>
              <a:cxnSpLocks noChangeShapeType="1"/>
            </p:cNvCxnSpPr>
            <p:nvPr/>
          </p:nvCxnSpPr>
          <p:spPr bwMode="auto">
            <a:xfrm>
              <a:off x="570946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" name="Straight Connector 13"/>
            <p:cNvCxnSpPr>
              <a:cxnSpLocks noChangeShapeType="1"/>
            </p:cNvCxnSpPr>
            <p:nvPr/>
          </p:nvCxnSpPr>
          <p:spPr bwMode="auto">
            <a:xfrm>
              <a:off x="2057255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" name="Straight Connector 14"/>
            <p:cNvCxnSpPr>
              <a:cxnSpLocks noChangeShapeType="1"/>
            </p:cNvCxnSpPr>
            <p:nvPr/>
          </p:nvCxnSpPr>
          <p:spPr bwMode="auto">
            <a:xfrm>
              <a:off x="3429145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Straight Connector 15"/>
            <p:cNvCxnSpPr>
              <a:cxnSpLocks noChangeShapeType="1"/>
            </p:cNvCxnSpPr>
            <p:nvPr/>
          </p:nvCxnSpPr>
          <p:spPr bwMode="auto">
            <a:xfrm>
              <a:off x="4915454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8" name="Straight Connector 17"/>
          <p:cNvCxnSpPr>
            <a:stCxn id="4" idx="3"/>
            <a:endCxn id="7" idx="1"/>
          </p:cNvCxnSpPr>
          <p:nvPr/>
        </p:nvCxnSpPr>
        <p:spPr>
          <a:xfrm>
            <a:off x="3033713" y="2228057"/>
            <a:ext cx="62706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7" idx="3"/>
            <a:endCxn id="5" idx="1"/>
          </p:cNvCxnSpPr>
          <p:nvPr/>
        </p:nvCxnSpPr>
        <p:spPr>
          <a:xfrm>
            <a:off x="5230811" y="2228057"/>
            <a:ext cx="62865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3206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sz="3200" dirty="0"/>
              <a:t>Pengembangan Materi Pembelajaran 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736397"/>
              </p:ext>
            </p:extLst>
          </p:nvPr>
        </p:nvGraphicFramePr>
        <p:xfrm>
          <a:off x="84667" y="1371600"/>
          <a:ext cx="8957733" cy="47544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5200"/>
                <a:gridCol w="4199466"/>
                <a:gridCol w="2523067"/>
              </a:tblGrid>
              <a:tr h="440266">
                <a:tc>
                  <a:txBody>
                    <a:bodyPr/>
                    <a:lstStyle/>
                    <a:p>
                      <a:pPr marL="166370" marR="7620" indent="-6350" algn="ctr">
                        <a:lnSpc>
                          <a:spcPct val="100000"/>
                        </a:lnSpc>
                        <a:spcAft>
                          <a:spcPts val="200"/>
                        </a:spcAft>
                      </a:pPr>
                      <a:r>
                        <a:rPr lang="id-ID" sz="1800" dirty="0">
                          <a:effectLst/>
                        </a:rPr>
                        <a:t>Pasangan KD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effectLst/>
                        </a:rPr>
                        <a:t>*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66370" marR="7620" indent="-6350" algn="ctr">
                        <a:lnSpc>
                          <a:spcPct val="100000"/>
                        </a:lnSpc>
                        <a:spcAft>
                          <a:spcPts val="200"/>
                        </a:spcAft>
                      </a:pPr>
                      <a:r>
                        <a:rPr lang="id-ID" sz="1800" dirty="0" smtClean="0">
                          <a:effectLst/>
                        </a:rPr>
                        <a:t>Materi Pembelajaran </a:t>
                      </a:r>
                    </a:p>
                    <a:p>
                      <a:pPr marL="166370" marR="7620" indent="-6350" algn="ctr">
                        <a:lnSpc>
                          <a:spcPct val="100000"/>
                        </a:lnSpc>
                        <a:spcAft>
                          <a:spcPts val="200"/>
                        </a:spcAft>
                      </a:pPr>
                      <a:r>
                        <a:rPr lang="id-ID" sz="18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</a:rPr>
                        <a:t>(Fakta, Konsep, Prinsip, Prosedur)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66370" marR="7620" indent="-6350" algn="ctr">
                        <a:lnSpc>
                          <a:spcPct val="100000"/>
                        </a:lnSpc>
                        <a:spcAft>
                          <a:spcPts val="200"/>
                        </a:spcAft>
                      </a:pPr>
                      <a:r>
                        <a:rPr lang="id-ID" sz="1800" dirty="0">
                          <a:effectLst/>
                        </a:rPr>
                        <a:t>IPK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/>
                </a:tc>
              </a:tr>
              <a:tr h="9703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</a:tr>
              <a:tr h="9703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/>
                </a:tc>
              </a:tr>
              <a:tr h="121297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/>
                </a:tc>
              </a:tr>
              <a:tr h="513317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/>
                </a:tc>
              </a:tr>
              <a:tr h="51331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4509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Yang </a:t>
            </a:r>
            <a:r>
              <a:rPr lang="en-US" sz="2800" dirty="0" err="1"/>
              <a:t>dimaksud</a:t>
            </a:r>
            <a:r>
              <a:rPr lang="en-US" sz="2800" dirty="0"/>
              <a:t> </a:t>
            </a:r>
            <a:r>
              <a:rPr lang="en-US" sz="2800" dirty="0" err="1"/>
              <a:t>buku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/>
              <a:t> </a:t>
            </a:r>
            <a:r>
              <a:rPr lang="en-US" sz="2800" dirty="0" err="1"/>
              <a:t>bukan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buku</a:t>
            </a:r>
            <a:r>
              <a:rPr lang="en-US" sz="2800" dirty="0"/>
              <a:t> “</a:t>
            </a:r>
            <a:r>
              <a:rPr lang="en-US" sz="2800" dirty="0" err="1"/>
              <a:t>paket</a:t>
            </a:r>
            <a:r>
              <a:rPr lang="en-US" sz="2800" dirty="0"/>
              <a:t> </a:t>
            </a:r>
            <a:r>
              <a:rPr lang="en-US" sz="2800" dirty="0" err="1"/>
              <a:t>mata</a:t>
            </a:r>
            <a:r>
              <a:rPr lang="en-US" sz="2800" dirty="0"/>
              <a:t> </a:t>
            </a:r>
            <a:r>
              <a:rPr lang="en-US" sz="2800" dirty="0" err="1"/>
              <a:t>pelajaran</a:t>
            </a:r>
            <a:r>
              <a:rPr lang="en-US" sz="2800" dirty="0"/>
              <a:t>” yang </a:t>
            </a:r>
            <a:r>
              <a:rPr lang="en-US" sz="2800" dirty="0" err="1"/>
              <a:t>disediakan</a:t>
            </a:r>
            <a:r>
              <a:rPr lang="en-US" sz="2800" dirty="0"/>
              <a:t> </a:t>
            </a:r>
            <a:r>
              <a:rPr lang="en-US" sz="2800" dirty="0" err="1"/>
              <a:t>Pemerintah</a:t>
            </a:r>
            <a:r>
              <a:rPr lang="en-US" sz="2800" dirty="0"/>
              <a:t>, </a:t>
            </a:r>
            <a:r>
              <a:rPr lang="en-US" sz="2800" dirty="0" err="1"/>
              <a:t>tetapi</a:t>
            </a:r>
            <a:r>
              <a:rPr lang="en-US" sz="2800" dirty="0"/>
              <a:t> </a:t>
            </a:r>
            <a:r>
              <a:rPr lang="en-US" sz="2800" dirty="0" err="1"/>
              <a:t>buku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/>
              <a:t> </a:t>
            </a:r>
            <a:r>
              <a:rPr lang="en-US" sz="2800" dirty="0" err="1"/>
              <a:t>mata</a:t>
            </a:r>
            <a:r>
              <a:rPr lang="en-US" sz="2800" dirty="0"/>
              <a:t> </a:t>
            </a:r>
            <a:r>
              <a:rPr lang="en-US" sz="2800" dirty="0" err="1"/>
              <a:t>pelajaran</a:t>
            </a:r>
            <a:r>
              <a:rPr lang="en-US" sz="2800" dirty="0"/>
              <a:t> yang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kompetensi</a:t>
            </a:r>
            <a:r>
              <a:rPr lang="en-US" sz="2800" dirty="0"/>
              <a:t> yang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dicapai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Kurikulum</a:t>
            </a:r>
            <a:r>
              <a:rPr lang="en-US" sz="2800" dirty="0"/>
              <a:t> 2013 </a:t>
            </a:r>
          </a:p>
        </p:txBody>
      </p:sp>
    </p:spTree>
    <p:extLst>
      <p:ext uri="{BB962C8B-B14F-4D97-AF65-F5344CB8AC3E}">
        <p14:creationId xmlns:p14="http://schemas.microsoft.com/office/powerpoint/2010/main" val="21768026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2218268"/>
          </a:xfrm>
        </p:spPr>
        <p:txBody>
          <a:bodyPr/>
          <a:lstStyle/>
          <a:p>
            <a:pPr algn="ctr"/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Contoh</a:t>
            </a:r>
            <a:r>
              <a:rPr lang="en-US" sz="2800" dirty="0" smtClean="0"/>
              <a:t> </a:t>
            </a:r>
            <a:r>
              <a:rPr lang="en-US" sz="2800" dirty="0" err="1"/>
              <a:t>Hasil</a:t>
            </a:r>
            <a:r>
              <a:rPr lang="en-US" sz="2800" dirty="0"/>
              <a:t> </a:t>
            </a:r>
            <a:r>
              <a:rPr lang="en-US" sz="2800" dirty="0" err="1" smtClean="0"/>
              <a:t>Analisis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err="1" smtClean="0"/>
              <a:t>Buku</a:t>
            </a:r>
            <a:r>
              <a:rPr lang="en-US" sz="2800" dirty="0" smtClean="0"/>
              <a:t> </a:t>
            </a:r>
            <a:r>
              <a:rPr lang="en-US" sz="2800" dirty="0" err="1"/>
              <a:t>Teks</a:t>
            </a:r>
            <a:r>
              <a:rPr lang="en-US" sz="2800" dirty="0"/>
              <a:t> </a:t>
            </a:r>
            <a:r>
              <a:rPr lang="en-US" sz="2800" dirty="0" err="1"/>
              <a:t>Pelajaran</a:t>
            </a:r>
            <a:r>
              <a:rPr lang="en-US" sz="2800" dirty="0"/>
              <a:t> </a:t>
            </a:r>
            <a:r>
              <a:rPr lang="en-US" sz="2800" dirty="0" smtClean="0"/>
              <a:t>M</a:t>
            </a:r>
            <a:r>
              <a:rPr lang="id-ID" sz="2800" dirty="0" smtClean="0"/>
              <a:t>a</a:t>
            </a:r>
            <a:r>
              <a:rPr lang="en-US" sz="2800" dirty="0" err="1" smtClean="0"/>
              <a:t>tematika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>
                <a:solidFill>
                  <a:srgbClr val="000000"/>
                </a:solidFill>
              </a:rPr>
              <a:t>(</a:t>
            </a:r>
            <a:r>
              <a:rPr lang="id-ID" sz="2800" dirty="0">
                <a:solidFill>
                  <a:srgbClr val="000000"/>
                </a:solidFill>
              </a:rPr>
              <a:t>Mengembangkan Materi Muatan Lokal dan </a:t>
            </a:r>
            <a:r>
              <a:rPr lang="id-ID" sz="2800" dirty="0" smtClean="0">
                <a:solidFill>
                  <a:srgbClr val="000000"/>
                </a:solidFill>
              </a:rPr>
              <a:t>Kepramukaan) </a:t>
            </a:r>
            <a:r>
              <a:rPr lang="en-US" sz="3200" dirty="0" smtClean="0">
                <a:solidFill>
                  <a:srgbClr val="000000"/>
                </a:solidFill>
              </a:rPr>
              <a:t/>
            </a:r>
            <a:br>
              <a:rPr lang="en-US" sz="3200" dirty="0" smtClean="0">
                <a:solidFill>
                  <a:srgbClr val="000000"/>
                </a:solidFill>
              </a:rPr>
            </a:br>
            <a:endParaRPr lang="en-US" sz="3200" dirty="0">
              <a:solidFill>
                <a:srgbClr val="00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958558"/>
              </p:ext>
            </p:extLst>
          </p:nvPr>
        </p:nvGraphicFramePr>
        <p:xfrm>
          <a:off x="26988" y="2472266"/>
          <a:ext cx="9034462" cy="4196862"/>
        </p:xfrm>
        <a:graphic>
          <a:graphicData uri="http://schemas.openxmlformats.org/drawingml/2006/table">
            <a:tbl>
              <a:tblPr/>
              <a:tblGrid>
                <a:gridCol w="16269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387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619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798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2691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810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Reguler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Pengayaan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Muatan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Lokal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yang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dapat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diaktualisasikan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dalam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Kegiatan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Kepramukaan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ID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ID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yang </a:t>
                      </a:r>
                      <a:r>
                        <a:rPr kumimoji="0" lang="en-ID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terkait</a:t>
                      </a:r>
                      <a:r>
                        <a:rPr kumimoji="0" lang="en-ID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id-ID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nilai </a:t>
                      </a:r>
                      <a:r>
                        <a:rPr kumimoji="0" lang="en-ID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karakter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215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2675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/>
              <a:t>UNIT 3</a:t>
            </a:r>
            <a:br>
              <a:rPr lang="en-US" sz="2800" dirty="0"/>
            </a:br>
            <a:r>
              <a:rPr lang="en-US" sz="2800" dirty="0"/>
              <a:t>ANALISIS PENERAPAN MODEL </a:t>
            </a:r>
            <a:r>
              <a:rPr lang="en-US" sz="2800" dirty="0" smtClean="0"/>
              <a:t>PEMBELAJARAN</a:t>
            </a:r>
            <a:endParaRPr lang="en-US" sz="28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39700" y="1161377"/>
            <a:ext cx="8763000" cy="5551487"/>
          </a:xfrm>
          <a:prstGeom prst="rect">
            <a:avLst/>
          </a:prstGeom>
        </p:spPr>
        <p:txBody>
          <a:bodyPr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8788" lvl="2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id-ID" dirty="0" smtClean="0">
                <a:latin typeface="Century Gothic" panose="020B0502020202020204" pitchFamily="34" charset="0"/>
              </a:rPr>
              <a:t>Pembelajaran pada Kurikulum 2013 merupakan pembelajaran berbasis aktivitas </a:t>
            </a:r>
            <a:r>
              <a:rPr lang="en-US" dirty="0" err="1" smtClean="0">
                <a:latin typeface="Century Gothic" panose="020B0502020202020204" pitchFamily="34" charset="0"/>
              </a:rPr>
              <a:t>dengan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karakteristik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antara</a:t>
            </a:r>
            <a:r>
              <a:rPr lang="en-US" dirty="0" smtClean="0">
                <a:latin typeface="Century Gothic" panose="020B0502020202020204" pitchFamily="34" charset="0"/>
              </a:rPr>
              <a:t> lain;  </a:t>
            </a:r>
          </a:p>
          <a:p>
            <a:pPr marL="1257300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interaktif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inspiratif</a:t>
            </a:r>
            <a:r>
              <a:rPr lang="id-ID" dirty="0" smtClean="0">
                <a:latin typeface="Century Gothic" panose="020B0502020202020204" pitchFamily="34" charset="0"/>
              </a:rPr>
              <a:t>;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menyenangkan</a:t>
            </a:r>
            <a:r>
              <a:rPr lang="en-US" dirty="0" smtClean="0">
                <a:latin typeface="Century Gothic" panose="020B0502020202020204" pitchFamily="34" charset="0"/>
              </a:rPr>
              <a:t>,</a:t>
            </a:r>
          </a:p>
          <a:p>
            <a:pPr marL="1257300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menantang</a:t>
            </a:r>
            <a:r>
              <a:rPr lang="en-US" dirty="0" smtClean="0">
                <a:latin typeface="Century Gothic" panose="020B0502020202020204" pitchFamily="34" charset="0"/>
              </a:rPr>
              <a:t>,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memotivasi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peserta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didik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untuk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berpartisipasi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aktif</a:t>
            </a:r>
            <a:r>
              <a:rPr lang="en-US" dirty="0" smtClean="0">
                <a:latin typeface="Century Gothic" panose="020B0502020202020204" pitchFamily="34" charset="0"/>
              </a:rPr>
              <a:t>;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endParaRPr lang="en-US" dirty="0" smtClean="0">
              <a:latin typeface="Century Gothic" panose="020B0502020202020204" pitchFamily="34" charset="0"/>
            </a:endParaRPr>
          </a:p>
          <a:p>
            <a:pPr marL="1257300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kontekstual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kolaboratif</a:t>
            </a:r>
            <a:r>
              <a:rPr lang="en-US" dirty="0" smtClean="0">
                <a:latin typeface="Century Gothic" panose="020B0502020202020204" pitchFamily="34" charset="0"/>
              </a:rPr>
              <a:t>;</a:t>
            </a:r>
          </a:p>
          <a:p>
            <a:pPr marL="800100" lvl="2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 smtClean="0">
              <a:latin typeface="Century Gothic" panose="020B0502020202020204" pitchFamily="34" charset="0"/>
            </a:endParaRPr>
          </a:p>
          <a:p>
            <a:pPr marL="457200" lvl="2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2"/>
              <a:defRPr/>
            </a:pPr>
            <a:r>
              <a:rPr lang="id-ID" dirty="0" smtClean="0">
                <a:latin typeface="Century Gothic" panose="020B0502020202020204" pitchFamily="34" charset="0"/>
              </a:rPr>
              <a:t>P</a:t>
            </a:r>
            <a:r>
              <a:rPr lang="en-US" dirty="0" err="1" smtClean="0">
                <a:latin typeface="Century Gothic" panose="020B0502020202020204" pitchFamily="34" charset="0"/>
              </a:rPr>
              <a:t>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tersebut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menerapkan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prinsip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antara</a:t>
            </a:r>
            <a:r>
              <a:rPr lang="en-US" dirty="0" smtClean="0">
                <a:latin typeface="Century Gothic" panose="020B0502020202020204" pitchFamily="34" charset="0"/>
              </a:rPr>
              <a:t> lain; 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peserta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didik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belajar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dari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berbagai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sumber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belajar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smtClean="0">
                <a:latin typeface="Century Gothic" panose="020B0502020202020204" pitchFamily="34" charset="0"/>
              </a:rPr>
              <a:t>proses </a:t>
            </a: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menggunakan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pendekatan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ilmiah</a:t>
            </a:r>
            <a:r>
              <a:rPr lang="en-US" dirty="0" smtClean="0">
                <a:latin typeface="Century Gothic" panose="020B0502020202020204" pitchFamily="34" charset="0"/>
              </a:rPr>
              <a:t>; 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berbasis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kompetensi</a:t>
            </a:r>
            <a:r>
              <a:rPr lang="en-US" dirty="0" smtClean="0">
                <a:latin typeface="Century Gothic" panose="020B0502020202020204" pitchFamily="34" charset="0"/>
              </a:rPr>
              <a:t>;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peningkatan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keseimbangan</a:t>
            </a:r>
            <a:r>
              <a:rPr lang="en-US" dirty="0" smtClean="0">
                <a:latin typeface="Century Gothic" panose="020B0502020202020204" pitchFamily="34" charset="0"/>
              </a:rPr>
              <a:t>, </a:t>
            </a:r>
            <a:r>
              <a:rPr lang="en-US" dirty="0" err="1" smtClean="0">
                <a:latin typeface="Century Gothic" panose="020B0502020202020204" pitchFamily="34" charset="0"/>
              </a:rPr>
              <a:t>kesinambungan</a:t>
            </a:r>
            <a:r>
              <a:rPr lang="en-US" dirty="0" smtClean="0">
                <a:latin typeface="Century Gothic" panose="020B0502020202020204" pitchFamily="34" charset="0"/>
              </a:rPr>
              <a:t>,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keterkaitan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antara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i="1" dirty="0" smtClean="0">
                <a:latin typeface="Century Gothic" panose="020B0502020202020204" pitchFamily="34" charset="0"/>
              </a:rPr>
              <a:t>hard-skills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i="1" dirty="0" smtClean="0">
                <a:latin typeface="Century Gothic" panose="020B0502020202020204" pitchFamily="34" charset="0"/>
              </a:rPr>
              <a:t>soft-skills</a:t>
            </a:r>
            <a:r>
              <a:rPr lang="en-US" dirty="0" smtClean="0">
                <a:latin typeface="Century Gothic" panose="020B0502020202020204" pitchFamily="34" charset="0"/>
              </a:rPr>
              <a:t>;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endParaRPr lang="en-US" dirty="0" smtClean="0">
              <a:latin typeface="Century Gothic" panose="020B0502020202020204" pitchFamily="34" charset="0"/>
            </a:endParaRP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yang </a:t>
            </a:r>
            <a:r>
              <a:rPr lang="en-US" dirty="0" err="1" smtClean="0">
                <a:latin typeface="Century Gothic" panose="020B0502020202020204" pitchFamily="34" charset="0"/>
              </a:rPr>
              <a:t>mengutamakan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pembudayaan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pemberdayaan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peserta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didik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sebagai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pembelajar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sepanjang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hayat</a:t>
            </a:r>
            <a:r>
              <a:rPr lang="en-US" dirty="0" smtClean="0">
                <a:latin typeface="Century Gothic" panose="020B0502020202020204" pitchFamily="34" charset="0"/>
              </a:rPr>
              <a:t>;</a:t>
            </a:r>
          </a:p>
          <a:p>
            <a:pPr marL="512763" lvl="2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id-ID" dirty="0" smtClean="0">
              <a:latin typeface="Century Gothic" panose="020B0502020202020204" pitchFamily="34" charset="0"/>
            </a:endParaRPr>
          </a:p>
          <a:p>
            <a:pPr marL="457200" lvl="2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3"/>
              <a:defRPr/>
            </a:pPr>
            <a:r>
              <a:rPr lang="id-ID" dirty="0" smtClean="0">
                <a:latin typeface="Century Gothic" panose="020B0502020202020204" pitchFamily="34" charset="0"/>
              </a:rPr>
              <a:t>Melalui kegiatan berliterasi mengintegrasikan penguatan pendidikan karakter dan keterampilan berpikir tingkat tinggi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/>
              <a:buNone/>
              <a:defRPr/>
            </a:pPr>
            <a:endParaRPr lang="en-US" sz="2000" dirty="0" smtClean="0">
              <a:latin typeface="Century Gothic" panose="020B0502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Arial"/>
              <a:buChar char="•"/>
              <a:defRPr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125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Penjelasan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13518" y="1152417"/>
            <a:ext cx="8615363" cy="5472112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 err="1" smtClean="0">
                <a:latin typeface="Century Gothic" panose="020B0502020202020204" pitchFamily="34" charset="0"/>
                <a:ea typeface="ＭＳ Ｐゴシック" charset="0"/>
              </a:rPr>
              <a:t>Pembelajaran</a:t>
            </a:r>
            <a:r>
              <a:rPr lang="id-ID" sz="2400" dirty="0" smtClean="0">
                <a:latin typeface="Century Gothic" panose="020B0502020202020204" pitchFamily="34" charset="0"/>
                <a:ea typeface="ＭＳ Ｐゴシック" charset="0"/>
              </a:rPr>
              <a:t> dalam Kurikulum 2013 bertujuan mengembangkan bakat, minat, dan potensi peserta didik agar </a:t>
            </a:r>
            <a:r>
              <a:rPr lang="id-ID" sz="2400" b="1" dirty="0" smtClean="0">
                <a:latin typeface="Century Gothic" panose="020B0502020202020204" pitchFamily="34" charset="0"/>
                <a:ea typeface="ＭＳ Ｐゴシック" charset="0"/>
              </a:rPr>
              <a:t>berkarakter, kompeten dan literat. 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id-ID" sz="2400" dirty="0" smtClean="0">
                <a:latin typeface="Century Gothic" panose="020B0502020202020204" pitchFamily="34" charset="0"/>
                <a:ea typeface="ＭＳ Ｐゴシック" charset="0"/>
              </a:rPr>
              <a:t>Setiap mata pelajaran terkait dengan kompetensi dan konteks yang dapat memacu peserta didik untuk memiliki ketrampilan berpikir dari yang sederhana </a:t>
            </a:r>
            <a:r>
              <a:rPr lang="id-ID" sz="2400" b="1" dirty="0" smtClean="0">
                <a:latin typeface="Century Gothic" panose="020B0502020202020204" pitchFamily="34" charset="0"/>
                <a:ea typeface="ＭＳ Ｐゴシック" charset="0"/>
              </a:rPr>
              <a:t>(LOTS) </a:t>
            </a:r>
            <a:r>
              <a:rPr lang="id-ID" sz="2400" dirty="0" smtClean="0">
                <a:latin typeface="Century Gothic" panose="020B0502020202020204" pitchFamily="34" charset="0"/>
                <a:ea typeface="ＭＳ Ｐゴシック" charset="0"/>
              </a:rPr>
              <a:t>menuju proses berpikir tingkat tinggi </a:t>
            </a:r>
            <a:r>
              <a:rPr lang="id-ID" sz="2400" b="1" dirty="0" smtClean="0">
                <a:latin typeface="Century Gothic" panose="020B0502020202020204" pitchFamily="34" charset="0"/>
                <a:ea typeface="ＭＳ Ｐゴシック" charset="0"/>
              </a:rPr>
              <a:t>(HOTS).</a:t>
            </a:r>
            <a:endParaRPr lang="en-US" sz="2400" b="1" dirty="0" smtClean="0">
              <a:latin typeface="Century Gothic" panose="020B0502020202020204" pitchFamily="34" charset="0"/>
              <a:ea typeface="ＭＳ Ｐゴシック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n-US" sz="2400" dirty="0" err="1" smtClean="0">
                <a:latin typeface="Century Gothic" panose="020B0502020202020204" pitchFamily="34" charset="0"/>
                <a:ea typeface="ＭＳ Ｐゴシック" charset="0"/>
              </a:rPr>
              <a:t>Kegiatan</a:t>
            </a:r>
            <a:r>
              <a:rPr lang="id-ID" sz="2400" dirty="0" smtClean="0">
                <a:latin typeface="Century Gothic" panose="020B0502020202020204" pitchFamily="34" charset="0"/>
                <a:ea typeface="ＭＳ Ｐゴシック" charset="0"/>
              </a:rPr>
              <a:t> pembelajaran harus ada perubahan, dari kapasitas LOTS yang banyak sedikit demi sedikit menajdi kapasitas HOTS, sehingga pada akhirnya </a:t>
            </a:r>
            <a:r>
              <a:rPr lang="id-ID" sz="2400" b="1" dirty="0" smtClean="0">
                <a:latin typeface="Century Gothic" panose="020B0502020202020204" pitchFamily="34" charset="0"/>
                <a:ea typeface="ＭＳ Ｐゴシック" charset="0"/>
              </a:rPr>
              <a:t>kapasitas HOTS menjadi karakter peserta didik</a:t>
            </a:r>
            <a:r>
              <a:rPr lang="id-ID" sz="2400" dirty="0" smtClean="0">
                <a:latin typeface="Century Gothic" panose="020B0502020202020204" pitchFamily="34" charset="0"/>
                <a:ea typeface="ＭＳ Ｐゴシック" charset="0"/>
              </a:rPr>
              <a:t>.</a:t>
            </a:r>
            <a:endParaRPr lang="en-US" sz="2400" dirty="0" smtClean="0">
              <a:latin typeface="Century Gothic" panose="020B0502020202020204" pitchFamily="34" charset="0"/>
              <a:ea typeface="ＭＳ Ｐゴシック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id-ID" sz="2400" dirty="0" smtClean="0">
                <a:latin typeface="Century Gothic" panose="020B0502020202020204" pitchFamily="34" charset="0"/>
                <a:ea typeface="ＭＳ Ｐゴシック" charset="0"/>
              </a:rPr>
              <a:t>Melalui pembelajaran pada akhirnya harus dapat mengahasilkan </a:t>
            </a:r>
            <a:r>
              <a:rPr lang="id-ID" sz="2400" b="1" dirty="0" smtClean="0">
                <a:latin typeface="Century Gothic" panose="020B0502020202020204" pitchFamily="34" charset="0"/>
                <a:ea typeface="ＭＳ Ｐゴシック" charset="0"/>
              </a:rPr>
              <a:t>lulusan yang berkarakter, kompeten dan literat untuk siap menhadapi tantangan Abad 21.</a:t>
            </a:r>
            <a:endParaRPr lang="en-US" sz="2400" b="1" dirty="0">
              <a:latin typeface="Century Gothic" panose="020B0502020202020204" pitchFamily="34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989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101600" y="1130300"/>
            <a:ext cx="8851900" cy="5591175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id-ID" sz="2400" dirty="0" smtClean="0">
                <a:latin typeface="Century Gothic" panose="020B0502020202020204" pitchFamily="34" charset="0"/>
              </a:rPr>
              <a:t>Pembelajaran </a:t>
            </a:r>
            <a:r>
              <a:rPr lang="en-US" sz="2400" dirty="0" err="1" smtClean="0">
                <a:latin typeface="Century Gothic" panose="020B0502020202020204" pitchFamily="34" charset="0"/>
              </a:rPr>
              <a:t>pada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id-ID" sz="2400" dirty="0" smtClean="0">
                <a:latin typeface="Century Gothic" panose="020B0502020202020204" pitchFamily="34" charset="0"/>
              </a:rPr>
              <a:t>Kurikulum 2013 dilaksanakan dengan menggunakan pendekatan berbasis keilmua</a:t>
            </a:r>
            <a:r>
              <a:rPr lang="en-US" sz="2400" dirty="0" smtClean="0">
                <a:latin typeface="Century Gothic" panose="020B0502020202020204" pitchFamily="34" charset="0"/>
              </a:rPr>
              <a:t>n</a:t>
            </a:r>
          </a:p>
          <a:p>
            <a:pPr marL="627063" algn="just">
              <a:buFont typeface="Wingdings" charset="2"/>
              <a:buChar char="ü"/>
              <a:tabLst>
                <a:tab pos="463550" algn="l"/>
              </a:tabLst>
              <a:defRPr/>
            </a:pPr>
            <a:r>
              <a:rPr lang="id-ID" sz="2400" dirty="0" smtClean="0">
                <a:latin typeface="Century Gothic" panose="020B0502020202020204" pitchFamily="34" charset="0"/>
              </a:rPr>
              <a:t>pembelajaran yang mengadopsi langkah-langkah saintis dalam membangun pengetahuan melalui metode ilmiah </a:t>
            </a:r>
            <a:endParaRPr lang="en-US" sz="2400" dirty="0" smtClean="0">
              <a:latin typeface="Century Gothic" panose="020B0502020202020204" pitchFamily="34" charset="0"/>
            </a:endParaRPr>
          </a:p>
          <a:p>
            <a:pPr marL="627063" algn="just">
              <a:buFont typeface="Wingdings" charset="2"/>
              <a:buChar char="ü"/>
              <a:tabLst>
                <a:tab pos="463550" algn="l"/>
              </a:tabLst>
              <a:defRPr/>
            </a:pPr>
            <a:r>
              <a:rPr lang="id-ID" sz="2400" dirty="0" smtClean="0">
                <a:latin typeface="Century Gothic" panose="020B0502020202020204" pitchFamily="34" charset="0"/>
              </a:rPr>
              <a:t>menekankan pada proses pencarian pengetahuan, berkenaan dengan materi pembelajaran melalui pengalaman belajar </a:t>
            </a:r>
            <a:r>
              <a:rPr lang="id-ID" sz="2400" b="1" dirty="0" smtClean="0">
                <a:latin typeface="Century Gothic" panose="020B0502020202020204" pitchFamily="34" charset="0"/>
              </a:rPr>
              <a:t>dengan mengintegrasikan nilai karakter melalui kegiatan berliterasi dan keterampilan berpikir tingkat tinggi</a:t>
            </a:r>
            <a:endParaRPr lang="en-US" sz="2400" b="1" dirty="0" smtClean="0">
              <a:latin typeface="Century Gothic" panose="020B0502020202020204" pitchFamily="34" charset="0"/>
            </a:endParaRPr>
          </a:p>
          <a:p>
            <a:pPr marL="627063" algn="just">
              <a:buFont typeface="Wingdings" charset="2"/>
              <a:buChar char="ü"/>
              <a:tabLst>
                <a:tab pos="463550" algn="l"/>
              </a:tabLst>
              <a:defRPr/>
            </a:pPr>
            <a:endParaRPr lang="en-US" sz="2400" dirty="0" smtClean="0">
              <a:latin typeface="Century Gothic" panose="020B0502020202020204" pitchFamily="34" charset="0"/>
            </a:endParaRPr>
          </a:p>
          <a:p>
            <a:pPr algn="just">
              <a:tabLst>
                <a:tab pos="463550" algn="l"/>
              </a:tabLst>
              <a:defRPr/>
            </a:pP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pembelajaran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dilakukan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melalaui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tahapan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pendahuluan</a:t>
            </a:r>
            <a:r>
              <a:rPr lang="en-US" sz="2400" dirty="0" smtClean="0">
                <a:latin typeface="Century Gothic" panose="020B0502020202020204" pitchFamily="34" charset="0"/>
              </a:rPr>
              <a:t>, </a:t>
            </a: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inti</a:t>
            </a:r>
            <a:r>
              <a:rPr lang="en-US" sz="2400" dirty="0" smtClean="0">
                <a:latin typeface="Century Gothic" panose="020B0502020202020204" pitchFamily="34" charset="0"/>
              </a:rPr>
              <a:t>, </a:t>
            </a:r>
            <a:r>
              <a:rPr lang="en-US" sz="2400" dirty="0" err="1" smtClean="0">
                <a:latin typeface="Century Gothic" panose="020B0502020202020204" pitchFamily="34" charset="0"/>
              </a:rPr>
              <a:t>dan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penutup</a:t>
            </a:r>
            <a:endParaRPr lang="en-US" sz="24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158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4" name="Content Placeholder 4"/>
          <p:cNvSpPr txBox="1">
            <a:spLocks/>
          </p:cNvSpPr>
          <p:nvPr/>
        </p:nvSpPr>
        <p:spPr>
          <a:xfrm>
            <a:off x="155275" y="1104182"/>
            <a:ext cx="8731850" cy="5641675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Arial"/>
              <a:buAutoNum type="arabicPeriod"/>
              <a:defRPr/>
            </a:pPr>
            <a:r>
              <a:rPr lang="id-ID" sz="1700" b="1" dirty="0" smtClean="0">
                <a:latin typeface="Century Gothic" panose="020B0502020202020204" pitchFamily="34" charset="0"/>
              </a:rPr>
              <a:t>Kegiatan Pendahuluan</a:t>
            </a:r>
            <a:r>
              <a:rPr lang="id-ID" sz="1700" dirty="0" smtClean="0">
                <a:latin typeface="Century Gothic" panose="020B0502020202020204" pitchFamily="34" charset="0"/>
              </a:rPr>
              <a:t>,  antara lain; 1) </a:t>
            </a:r>
            <a:r>
              <a:rPr lang="en-US" sz="1700" dirty="0" err="1" smtClean="0">
                <a:latin typeface="Century Gothic" panose="020B0502020202020204" pitchFamily="34" charset="0"/>
              </a:rPr>
              <a:t>mengondisikan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suasana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belajar</a:t>
            </a:r>
            <a:r>
              <a:rPr lang="en-US" sz="1700" dirty="0" smtClean="0">
                <a:latin typeface="Century Gothic" panose="020B0502020202020204" pitchFamily="34" charset="0"/>
              </a:rPr>
              <a:t> yang </a:t>
            </a:r>
            <a:r>
              <a:rPr lang="en-US" sz="1700" dirty="0" err="1" smtClean="0">
                <a:latin typeface="Century Gothic" panose="020B0502020202020204" pitchFamily="34" charset="0"/>
              </a:rPr>
              <a:t>menyenangkan</a:t>
            </a:r>
            <a:r>
              <a:rPr lang="en-US" sz="1700" dirty="0" smtClean="0">
                <a:latin typeface="Century Gothic" panose="020B0502020202020204" pitchFamily="34" charset="0"/>
              </a:rPr>
              <a:t>; 2) </a:t>
            </a:r>
            <a:r>
              <a:rPr lang="en-US" sz="1700" dirty="0" err="1" smtClean="0">
                <a:latin typeface="Century Gothic" panose="020B0502020202020204" pitchFamily="34" charset="0"/>
              </a:rPr>
              <a:t>menyampaikan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kompetensi</a:t>
            </a:r>
            <a:r>
              <a:rPr lang="en-US" sz="1700" dirty="0" smtClean="0">
                <a:latin typeface="Century Gothic" panose="020B0502020202020204" pitchFamily="34" charset="0"/>
              </a:rPr>
              <a:t> yang </a:t>
            </a:r>
            <a:r>
              <a:rPr lang="en-US" sz="1700" dirty="0" err="1" smtClean="0">
                <a:latin typeface="Century Gothic" panose="020B0502020202020204" pitchFamily="34" charset="0"/>
              </a:rPr>
              <a:t>akan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dicapai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dan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manfaatnya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dalam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kehidupan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sehari-hari</a:t>
            </a:r>
            <a:r>
              <a:rPr lang="en-US" sz="1700" dirty="0" smtClean="0">
                <a:latin typeface="Century Gothic" panose="020B0502020202020204" pitchFamily="34" charset="0"/>
              </a:rPr>
              <a:t>; </a:t>
            </a:r>
            <a:r>
              <a:rPr lang="en-US" sz="1700" dirty="0" err="1" smtClean="0">
                <a:latin typeface="Century Gothic" panose="020B0502020202020204" pitchFamily="34" charset="0"/>
              </a:rPr>
              <a:t>dan</a:t>
            </a:r>
            <a:r>
              <a:rPr lang="en-US" sz="1700" dirty="0" smtClean="0">
                <a:latin typeface="Century Gothic" panose="020B0502020202020204" pitchFamily="34" charset="0"/>
              </a:rPr>
              <a:t> 3) </a:t>
            </a:r>
            <a:r>
              <a:rPr lang="en-US" sz="1700" dirty="0" err="1" smtClean="0">
                <a:latin typeface="Century Gothic" panose="020B0502020202020204" pitchFamily="34" charset="0"/>
              </a:rPr>
              <a:t>menyampaikan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lingkup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dan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teknik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penilaian</a:t>
            </a:r>
            <a:r>
              <a:rPr lang="en-US" sz="1700" dirty="0" smtClean="0">
                <a:latin typeface="Century Gothic" panose="020B0502020202020204" pitchFamily="34" charset="0"/>
              </a:rPr>
              <a:t> yang </a:t>
            </a:r>
            <a:r>
              <a:rPr lang="en-US" sz="1700" dirty="0" err="1" smtClean="0">
                <a:latin typeface="Century Gothic" panose="020B0502020202020204" pitchFamily="34" charset="0"/>
              </a:rPr>
              <a:t>akan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digunakan</a:t>
            </a:r>
            <a:r>
              <a:rPr lang="en-US" sz="1700" dirty="0" smtClean="0">
                <a:latin typeface="Century Gothic" panose="020B0502020202020204" pitchFamily="34" charset="0"/>
              </a:rPr>
              <a:t>. </a:t>
            </a:r>
            <a:endParaRPr lang="id-ID" sz="1700" dirty="0" smtClean="0">
              <a:latin typeface="Century Gothic" panose="020B0502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id-ID" sz="1700" dirty="0" smtClean="0">
                <a:latin typeface="Century Gothic" panose="020B0502020202020204" pitchFamily="34" charset="0"/>
              </a:rPr>
              <a:t>      </a:t>
            </a:r>
            <a:r>
              <a:rPr lang="id-ID" sz="1700" b="1" dirty="0" smtClean="0">
                <a:latin typeface="Century Gothic" panose="020B0502020202020204" pitchFamily="34" charset="0"/>
              </a:rPr>
              <a:t>  ( Penguatan nilai karakter berbasis budaya sekolah)</a:t>
            </a:r>
            <a:endParaRPr lang="en-US" sz="1700" b="1" dirty="0" smtClean="0">
              <a:latin typeface="Century Gothic" panose="020B0502020202020204" pitchFamily="34" charset="0"/>
            </a:endParaRPr>
          </a:p>
          <a:p>
            <a:pPr marL="514350" indent="-514350" algn="just">
              <a:buFont typeface="+mj-lt"/>
              <a:buAutoNum type="arabicPeriod" startAt="2"/>
              <a:defRPr/>
            </a:pPr>
            <a:r>
              <a:rPr lang="en-US" sz="1700" b="1" dirty="0" err="1" smtClean="0">
                <a:latin typeface="Century Gothic" panose="020B0502020202020204" pitchFamily="34" charset="0"/>
              </a:rPr>
              <a:t>Kegiatan</a:t>
            </a:r>
            <a:r>
              <a:rPr lang="en-US" sz="1700" b="1" dirty="0" smtClean="0">
                <a:latin typeface="Century Gothic" panose="020B0502020202020204" pitchFamily="34" charset="0"/>
              </a:rPr>
              <a:t> </a:t>
            </a:r>
            <a:r>
              <a:rPr lang="en-US" sz="1700" b="1" dirty="0" err="1" smtClean="0">
                <a:latin typeface="Century Gothic" panose="020B0502020202020204" pitchFamily="34" charset="0"/>
              </a:rPr>
              <a:t>Inti</a:t>
            </a:r>
            <a:r>
              <a:rPr lang="en-US" sz="1700" b="1" dirty="0" smtClean="0">
                <a:latin typeface="Century Gothic" panose="020B0502020202020204" pitchFamily="34" charset="0"/>
              </a:rPr>
              <a:t>, </a:t>
            </a:r>
            <a:r>
              <a:rPr lang="en-US" sz="1700" dirty="0" err="1" smtClean="0">
                <a:latin typeface="Century Gothic" panose="020B0502020202020204" pitchFamily="34" charset="0"/>
              </a:rPr>
              <a:t>antara</a:t>
            </a:r>
            <a:r>
              <a:rPr lang="en-US" sz="1700" dirty="0" smtClean="0">
                <a:latin typeface="Century Gothic" panose="020B0502020202020204" pitchFamily="34" charset="0"/>
              </a:rPr>
              <a:t> lain 1) </a:t>
            </a:r>
            <a:r>
              <a:rPr lang="id-ID" sz="1700" dirty="0" smtClean="0">
                <a:latin typeface="Century Gothic" panose="020B0502020202020204" pitchFamily="34" charset="0"/>
              </a:rPr>
              <a:t>menggunakan pembelajaran berbasis keilmuan dan berbasis aktivitas, dan 2) memfasilitasi peserta didik untuk melakukan aktivitas yang membangun kemampuan sesuai dengan tuntutan kompetensi </a:t>
            </a:r>
            <a:r>
              <a:rPr lang="id-ID" sz="1700" b="1" dirty="0" smtClean="0">
                <a:latin typeface="Century Gothic" panose="020B0502020202020204" pitchFamily="34" charset="0"/>
              </a:rPr>
              <a:t>( Penguatan nilai karakter berbasis kelas)</a:t>
            </a:r>
          </a:p>
          <a:p>
            <a:pPr marL="514350" indent="-514350" algn="just">
              <a:buFont typeface="+mj-lt"/>
              <a:buAutoNum type="arabicPeriod" startAt="3"/>
              <a:defRPr/>
            </a:pPr>
            <a:r>
              <a:rPr lang="id-ID" sz="1700" b="1" dirty="0" smtClean="0">
                <a:latin typeface="Century Gothic" panose="020B0502020202020204" pitchFamily="34" charset="0"/>
              </a:rPr>
              <a:t>Kegiatan Penutup</a:t>
            </a:r>
            <a:r>
              <a:rPr lang="id-ID" sz="1700" dirty="0" smtClean="0">
                <a:latin typeface="Century Gothic" panose="020B0502020202020204" pitchFamily="34" charset="0"/>
              </a:rPr>
              <a:t>; </a:t>
            </a:r>
          </a:p>
          <a:p>
            <a:pPr marL="1162050" indent="-514350" algn="just">
              <a:buFont typeface="Arial"/>
              <a:buAutoNum type="arabicParenR"/>
              <a:defRPr/>
            </a:pPr>
            <a:r>
              <a:rPr lang="id-ID" sz="1700" dirty="0" smtClean="0">
                <a:latin typeface="Century Gothic" panose="020B0502020202020204" pitchFamily="34" charset="0"/>
              </a:rPr>
              <a:t>kegiatan peserta didik; </a:t>
            </a:r>
            <a:r>
              <a:rPr lang="en-US" sz="1700" dirty="0" err="1" smtClean="0">
                <a:latin typeface="Century Gothic" panose="020B0502020202020204" pitchFamily="34" charset="0"/>
              </a:rPr>
              <a:t>membuat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rangkuman</a:t>
            </a:r>
            <a:r>
              <a:rPr lang="en-US" sz="1700" dirty="0" smtClean="0">
                <a:latin typeface="Century Gothic" panose="020B0502020202020204" pitchFamily="34" charset="0"/>
              </a:rPr>
              <a:t>/</a:t>
            </a:r>
            <a:r>
              <a:rPr lang="en-US" sz="1700" dirty="0" err="1" smtClean="0">
                <a:latin typeface="Century Gothic" panose="020B0502020202020204" pitchFamily="34" charset="0"/>
              </a:rPr>
              <a:t>simpulan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pelajaranmelakukan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refleksi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terhadap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1700" dirty="0" smtClean="0">
                <a:latin typeface="Century Gothic" panose="020B0502020202020204" pitchFamily="34" charset="0"/>
              </a:rPr>
              <a:t> yang </a:t>
            </a:r>
            <a:r>
              <a:rPr lang="en-US" sz="1700" dirty="0" err="1" smtClean="0">
                <a:latin typeface="Century Gothic" panose="020B0502020202020204" pitchFamily="34" charset="0"/>
              </a:rPr>
              <a:t>sudah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dilaksanakan</a:t>
            </a:r>
            <a:r>
              <a:rPr lang="en-US" sz="1700" dirty="0" smtClean="0">
                <a:latin typeface="Century Gothic" panose="020B0502020202020204" pitchFamily="34" charset="0"/>
              </a:rPr>
              <a:t>; </a:t>
            </a:r>
            <a:r>
              <a:rPr lang="en-US" sz="1700" dirty="0" err="1" smtClean="0">
                <a:latin typeface="Century Gothic" panose="020B0502020202020204" pitchFamily="34" charset="0"/>
              </a:rPr>
              <a:t>dan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memberikan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umpan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balik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terhadap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proses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dan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hasil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pembelajaran</a:t>
            </a:r>
            <a:r>
              <a:rPr lang="en-US" sz="1700" dirty="0" smtClean="0">
                <a:latin typeface="Century Gothic" panose="020B0502020202020204" pitchFamily="34" charset="0"/>
              </a:rPr>
              <a:t>,  </a:t>
            </a:r>
          </a:p>
          <a:p>
            <a:pPr marL="1162050" indent="-514350" algn="just">
              <a:buFont typeface="Arial"/>
              <a:buAutoNum type="arabicParenR"/>
              <a:defRPr/>
            </a:pPr>
            <a:r>
              <a:rPr lang="en-US" sz="17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1700" dirty="0" smtClean="0">
                <a:latin typeface="Century Gothic" panose="020B0502020202020204" pitchFamily="34" charset="0"/>
              </a:rPr>
              <a:t> guru: </a:t>
            </a:r>
            <a:r>
              <a:rPr lang="en-US" sz="1700" dirty="0" err="1" smtClean="0">
                <a:latin typeface="Century Gothic" panose="020B0502020202020204" pitchFamily="34" charset="0"/>
              </a:rPr>
              <a:t>melakukan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penilaian</a:t>
            </a:r>
            <a:r>
              <a:rPr lang="en-US" sz="1700" dirty="0" smtClean="0">
                <a:latin typeface="Century Gothic" panose="020B0502020202020204" pitchFamily="34" charset="0"/>
              </a:rPr>
              <a:t>; </a:t>
            </a:r>
            <a:r>
              <a:rPr lang="en-US" sz="1700" dirty="0" err="1" smtClean="0">
                <a:latin typeface="Century Gothic" panose="020B0502020202020204" pitchFamily="34" charset="0"/>
              </a:rPr>
              <a:t>merencanakan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tindak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lanjut</a:t>
            </a:r>
            <a:r>
              <a:rPr lang="en-US" sz="1700" dirty="0" smtClean="0">
                <a:latin typeface="Century Gothic" panose="020B0502020202020204" pitchFamily="34" charset="0"/>
              </a:rPr>
              <a:t>, </a:t>
            </a:r>
            <a:r>
              <a:rPr lang="en-US" sz="1700" dirty="0" err="1" smtClean="0">
                <a:latin typeface="Century Gothic" panose="020B0502020202020204" pitchFamily="34" charset="0"/>
              </a:rPr>
              <a:t>dan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menyampaikan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rencana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pembelajaran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pada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pertemuan</a:t>
            </a:r>
            <a:r>
              <a:rPr lang="en-US" sz="1700" dirty="0" smtClean="0">
                <a:latin typeface="Century Gothic" panose="020B0502020202020204" pitchFamily="34" charset="0"/>
              </a:rPr>
              <a:t> </a:t>
            </a:r>
            <a:r>
              <a:rPr lang="en-US" sz="1700" dirty="0" err="1" smtClean="0">
                <a:latin typeface="Century Gothic" panose="020B0502020202020204" pitchFamily="34" charset="0"/>
              </a:rPr>
              <a:t>berikutnya</a:t>
            </a:r>
            <a:r>
              <a:rPr lang="en-US" sz="1700" dirty="0" smtClean="0">
                <a:latin typeface="Century Gothic" panose="020B0502020202020204" pitchFamily="34" charset="0"/>
              </a:rPr>
              <a:t>.</a:t>
            </a:r>
            <a:endParaRPr lang="id-ID" sz="1700" dirty="0" smtClean="0">
              <a:latin typeface="Century Gothic" panose="020B0502020202020204" pitchFamily="34" charset="0"/>
            </a:endParaRPr>
          </a:p>
          <a:p>
            <a:pPr marL="1162050" indent="-514350" algn="just">
              <a:buFont typeface="Arial"/>
              <a:buAutoNum type="arabicParenR"/>
              <a:defRPr/>
            </a:pPr>
            <a:r>
              <a:rPr lang="id-ID" sz="1700" dirty="0" smtClean="0">
                <a:latin typeface="Century Gothic" panose="020B0502020202020204" pitchFamily="34" charset="0"/>
              </a:rPr>
              <a:t>Pemberian tugas tidak harus selalu berupa soal, tetapi merupakan kegiatan pembelajaran dengan mengimplementasikan penguatan nilai karakter berbasis masyarakat</a:t>
            </a:r>
            <a:endParaRPr lang="en-US" sz="1700" dirty="0" smtClean="0">
              <a:latin typeface="Century Gothic" panose="020B0502020202020204" pitchFamily="34" charset="0"/>
            </a:endParaRPr>
          </a:p>
          <a:p>
            <a:pPr marL="514350" indent="-514350">
              <a:buFont typeface="Arial"/>
              <a:buAutoNum type="arabicPeriod"/>
              <a:defRPr/>
            </a:pPr>
            <a:endParaRPr lang="en-US" sz="17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071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933" y="101598"/>
            <a:ext cx="9042400" cy="850900"/>
          </a:xfrm>
        </p:spPr>
        <p:txBody>
          <a:bodyPr/>
          <a:lstStyle/>
          <a:p>
            <a:r>
              <a:rPr lang="id-ID" sz="2400" b="0" dirty="0"/>
              <a:t>Rancanglah suatu kegiatan pembelajaran </a:t>
            </a:r>
            <a:r>
              <a:rPr lang="id-ID" sz="2400" b="0" dirty="0" smtClean="0"/>
              <a:t>untuk pencapaian kompetensi keterampilan menggunakan kegiatan 5M</a:t>
            </a:r>
            <a:endParaRPr lang="en-US" sz="2400" b="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5192575"/>
              </p:ext>
            </p:extLst>
          </p:nvPr>
        </p:nvGraphicFramePr>
        <p:xfrm>
          <a:off x="1591732" y="1065647"/>
          <a:ext cx="5869517" cy="40566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Document" r:id="rId4" imgW="5880100" imgH="4064000" progId="Word.Document.12">
                  <p:embed/>
                </p:oleObj>
              </mc:Choice>
              <mc:Fallback>
                <p:oleObj name="Document" r:id="rId4" imgW="5880100" imgH="4064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91732" y="1065647"/>
                        <a:ext cx="5869517" cy="40566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4619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2300"/>
            <a:ext cx="9144000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 smtClean="0">
              <a:solidFill>
                <a:schemeClr val="bg1"/>
              </a:solidFill>
            </a:endParaRPr>
          </a:p>
          <a:p>
            <a:endParaRPr lang="en-US" b="1" dirty="0">
              <a:solidFill>
                <a:schemeClr val="bg1"/>
              </a:solidFill>
            </a:endParaRPr>
          </a:p>
          <a:p>
            <a:endParaRPr lang="en-US" b="1" dirty="0" smtClean="0">
              <a:solidFill>
                <a:schemeClr val="bg1"/>
              </a:solidFill>
            </a:endParaRPr>
          </a:p>
          <a:p>
            <a:r>
              <a:rPr lang="en-US" sz="2400" b="1" dirty="0" err="1" smtClean="0"/>
              <a:t>Buatlah</a:t>
            </a:r>
            <a:r>
              <a:rPr lang="en-US" sz="2400" b="1" dirty="0" smtClean="0"/>
              <a:t> </a:t>
            </a:r>
            <a:r>
              <a:rPr lang="en-US" sz="2400" b="1" dirty="0" err="1"/>
              <a:t>rancangan</a:t>
            </a:r>
            <a:r>
              <a:rPr lang="en-US" sz="2400" b="1" dirty="0"/>
              <a:t> </a:t>
            </a:r>
            <a:r>
              <a:rPr lang="en-US" sz="2400" b="1" dirty="0" err="1" smtClean="0"/>
              <a:t>kegiatan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pembelajaran</a:t>
            </a:r>
            <a:r>
              <a:rPr lang="en-US" sz="2400" b="1" dirty="0" smtClean="0"/>
              <a:t> </a:t>
            </a:r>
            <a:r>
              <a:rPr lang="en-US" sz="2400" b="1" dirty="0" err="1"/>
              <a:t>inovatif</a:t>
            </a:r>
            <a:r>
              <a:rPr lang="en-US" sz="2400" b="1" dirty="0"/>
              <a:t> yang </a:t>
            </a:r>
            <a:r>
              <a:rPr lang="en-US" sz="2400" b="1" dirty="0" err="1"/>
              <a:t>akan</a:t>
            </a:r>
            <a:r>
              <a:rPr lang="en-US" sz="2400" b="1" dirty="0"/>
              <a:t> </a:t>
            </a:r>
            <a:r>
              <a:rPr lang="en-US" sz="2400" b="1" dirty="0" err="1"/>
              <a:t>dilakukan</a:t>
            </a:r>
            <a:r>
              <a:rPr lang="en-US" sz="2400" b="1" dirty="0"/>
              <a:t> </a:t>
            </a:r>
            <a:r>
              <a:rPr lang="en-US" sz="2400" b="1" dirty="0" err="1" smtClean="0"/>
              <a:t>untuk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memfasilitasi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pencapaian</a:t>
            </a:r>
            <a:r>
              <a:rPr lang="en-US" sz="2400" b="1" dirty="0" smtClean="0"/>
              <a:t> KD </a:t>
            </a:r>
            <a:r>
              <a:rPr lang="en-US" sz="2400" b="1" dirty="0" err="1" smtClean="0"/>
              <a:t>pengetahuan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dengan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memperhatikan</a:t>
            </a:r>
            <a:r>
              <a:rPr lang="en-US" sz="2400" b="1" dirty="0" smtClean="0"/>
              <a:t> HOTS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model </a:t>
            </a:r>
            <a:r>
              <a:rPr lang="en-US" sz="2400" b="1" dirty="0" err="1" smtClean="0"/>
              <a:t>pembelajaran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digunakan</a:t>
            </a:r>
            <a:endParaRPr lang="en-US" sz="2400" b="1" dirty="0" smtClean="0"/>
          </a:p>
          <a:p>
            <a:endParaRPr lang="en-US" b="1" dirty="0">
              <a:solidFill>
                <a:schemeClr val="bg1"/>
              </a:solidFill>
            </a:endParaRPr>
          </a:p>
          <a:p>
            <a:r>
              <a:rPr lang="en-US" sz="2400" dirty="0" err="1" smtClean="0"/>
              <a:t>Materi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pembelajaran</a:t>
            </a:r>
            <a:r>
              <a:rPr lang="en-US" sz="2400" dirty="0"/>
              <a:t>	</a:t>
            </a:r>
            <a:r>
              <a:rPr lang="en-US" sz="2400" dirty="0" smtClean="0"/>
              <a:t>	: </a:t>
            </a:r>
            <a:r>
              <a:rPr lang="en-US" sz="2400" dirty="0"/>
              <a:t>………………………</a:t>
            </a:r>
          </a:p>
          <a:p>
            <a:r>
              <a:rPr lang="en-US" sz="2400" dirty="0" smtClean="0"/>
              <a:t>IPK		</a:t>
            </a:r>
            <a:r>
              <a:rPr lang="en-US" sz="2400" dirty="0"/>
              <a:t>	</a:t>
            </a:r>
            <a:r>
              <a:rPr lang="en-US" sz="2400" dirty="0" smtClean="0"/>
              <a:t>	: </a:t>
            </a:r>
            <a:r>
              <a:rPr lang="en-US" sz="2400" dirty="0"/>
              <a:t>………………………</a:t>
            </a:r>
          </a:p>
          <a:p>
            <a:r>
              <a:rPr lang="id-ID" sz="2400" dirty="0" smtClean="0"/>
              <a:t>Tujuan Pembelajaran		: ........................</a:t>
            </a:r>
          </a:p>
          <a:p>
            <a:r>
              <a:rPr lang="en-US" sz="2400" dirty="0" smtClean="0"/>
              <a:t>Model </a:t>
            </a:r>
            <a:r>
              <a:rPr lang="en-US" sz="2400" dirty="0" err="1" smtClean="0"/>
              <a:t>Pembelajaran</a:t>
            </a:r>
            <a:r>
              <a:rPr lang="id-ID" sz="2400" dirty="0"/>
              <a:t>	</a:t>
            </a:r>
            <a:r>
              <a:rPr lang="id-ID" sz="2400" dirty="0" smtClean="0"/>
              <a:t>	</a:t>
            </a:r>
            <a:r>
              <a:rPr lang="en-US" sz="2400" dirty="0" smtClean="0"/>
              <a:t>: </a:t>
            </a:r>
            <a:r>
              <a:rPr lang="en-US" sz="2400" dirty="0"/>
              <a:t>………………………</a:t>
            </a:r>
            <a:r>
              <a:rPr lang="id-ID" sz="2400" dirty="0"/>
              <a:t>	</a:t>
            </a:r>
            <a:endParaRPr lang="en-US" sz="2400" dirty="0"/>
          </a:p>
          <a:p>
            <a:r>
              <a:rPr lang="en-US" sz="2400" dirty="0" err="1" smtClean="0"/>
              <a:t>Langkah-langkah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pembelajaran</a:t>
            </a:r>
            <a:r>
              <a:rPr lang="en-US" sz="2400" dirty="0"/>
              <a:t>	: ………………………</a:t>
            </a: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18820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Yayu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r>
              <a:rPr lang="en-US" dirty="0" smtClean="0"/>
              <a:t> V </a:t>
            </a:r>
            <a:r>
              <a:rPr lang="en-US" dirty="0" err="1" smtClean="0"/>
              <a:t>tp</a:t>
            </a:r>
            <a:r>
              <a:rPr lang="en-US" dirty="0" smtClean="0"/>
              <a:t> IPK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, </a:t>
            </a:r>
            <a:r>
              <a:rPr lang="en-US" dirty="0" err="1" smtClean="0"/>
              <a:t>prosedur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Amelia idem </a:t>
            </a:r>
            <a:r>
              <a:rPr lang="en-US" dirty="0" err="1" smtClean="0"/>
              <a:t>Yayu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Rizal</a:t>
            </a:r>
          </a:p>
          <a:p>
            <a:pPr marL="0" indent="0">
              <a:buNone/>
            </a:pPr>
            <a:r>
              <a:rPr lang="en-US" smtClean="0"/>
              <a:t>Miariza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488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2021</TotalTime>
  <Words>601</Words>
  <Application>Microsoft Macintosh PowerPoint</Application>
  <PresentationFormat>On-screen Show (4:3)</PresentationFormat>
  <Paragraphs>91</Paragraphs>
  <Slides>12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Document</vt:lpstr>
      <vt:lpstr> UNIT 2 PENGEMBANGAN MATERI PEMBELAJARAN</vt:lpstr>
      <vt:lpstr>Analisis materi dalam buku teks pelajaran  (dan buku sumber lain yang relevan)</vt:lpstr>
      <vt:lpstr>Pengembangan Materi Pembelajaran </vt:lpstr>
      <vt:lpstr>Yang dimaksud buku teks bukan hanya buku “paket mata pelajaran” yang disediakan Pemerintah, tetapi buku teks mata pelajaran yang sesuai dengan kompetensi yang harus dicapai dalam Kurikulum 2013 </vt:lpstr>
      <vt:lpstr>   Contoh Hasil Analisis Buku Teks Pelajaran Matematika (Mengembangkan Materi Muatan Lokal dan Kepramukaan)  </vt:lpstr>
      <vt:lpstr>UNIT 3 ANALISIS PENERAPAN MODEL PEMBELAJARAN</vt:lpstr>
      <vt:lpstr>Penjelasan</vt:lpstr>
      <vt:lpstr>Kegiatan Pembelajaran</vt:lpstr>
      <vt:lpstr>Kegiatan Pembelajaran</vt:lpstr>
      <vt:lpstr>Rancanglah suatu kegiatan pembelajaran untuk pencapaian kompetensi keterampilan menggunakan kegiatan 5M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Lenovo-K2450</dc:creator>
  <cp:lastModifiedBy>intan</cp:lastModifiedBy>
  <cp:revision>108</cp:revision>
  <dcterms:created xsi:type="dcterms:W3CDTF">2018-01-12T23:32:09Z</dcterms:created>
  <dcterms:modified xsi:type="dcterms:W3CDTF">2019-10-23T02:57:15Z</dcterms:modified>
</cp:coreProperties>
</file>