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DD2A6AF-8CDF-4618-AD5C-E9F38FF084AD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42AC745-1BD8-4E2A-9D1C-E1E236BA35D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700809"/>
            <a:ext cx="8458200" cy="1728191"/>
          </a:xfrm>
        </p:spPr>
        <p:txBody>
          <a:bodyPr>
            <a:normAutofit/>
          </a:bodyPr>
          <a:lstStyle/>
          <a:p>
            <a:r>
              <a:rPr lang="en-US" b="1" dirty="0"/>
              <a:t>PROSES BELAJAR MENGAJAR DI PENDIDIKAN ANAK USIA </a:t>
            </a:r>
            <a:r>
              <a:rPr lang="en-US" b="1" dirty="0" smtClean="0"/>
              <a:t>DINI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312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80120"/>
          </a:xfrm>
        </p:spPr>
        <p:txBody>
          <a:bodyPr>
            <a:normAutofit/>
          </a:bodyPr>
          <a:lstStyle/>
          <a:p>
            <a:pPr lvl="0"/>
            <a:r>
              <a:rPr lang="en-GB" dirty="0" err="1" smtClean="0"/>
              <a:t>Pengertian</a:t>
            </a:r>
            <a:r>
              <a:rPr lang="en-GB" dirty="0" smtClean="0"/>
              <a:t> </a:t>
            </a:r>
            <a:r>
              <a:rPr lang="en-GB" dirty="0" err="1" smtClean="0"/>
              <a:t>Belajar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44824"/>
            <a:ext cx="8686800" cy="472971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b="1" dirty="0"/>
              <a:t> </a:t>
            </a:r>
            <a:r>
              <a:rPr lang="en-US" dirty="0"/>
              <a:t>W.S </a:t>
            </a:r>
            <a:r>
              <a:rPr lang="en-US" dirty="0" err="1"/>
              <a:t>Winkel</a:t>
            </a:r>
            <a:r>
              <a:rPr lang="en-US" dirty="0"/>
              <a:t>,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mental/</a:t>
            </a:r>
            <a:r>
              <a:rPr lang="en-US" dirty="0" err="1"/>
              <a:t>psikis</a:t>
            </a:r>
            <a:r>
              <a:rPr lang="en-US" dirty="0"/>
              <a:t> yang </a:t>
            </a:r>
            <a:r>
              <a:rPr lang="en-US" dirty="0" err="1"/>
              <a:t>berlangsung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interaksi</a:t>
            </a:r>
            <a:r>
              <a:rPr lang="en-GB" dirty="0"/>
              <a:t> </a:t>
            </a:r>
            <a:r>
              <a:rPr lang="en-GB" dirty="0" err="1"/>
              <a:t>aktif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lingkungan</a:t>
            </a:r>
            <a:r>
              <a:rPr lang="en-GB" dirty="0"/>
              <a:t> yang </a:t>
            </a:r>
            <a:r>
              <a:rPr lang="en-GB" dirty="0" err="1"/>
              <a:t>menghasilkan</a:t>
            </a:r>
            <a:r>
              <a:rPr lang="en-GB" dirty="0"/>
              <a:t> </a:t>
            </a:r>
            <a:r>
              <a:rPr lang="en-GB" dirty="0" err="1"/>
              <a:t>perubahan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pengetahuan-pemahaman</a:t>
            </a:r>
            <a:r>
              <a:rPr lang="en-GB" dirty="0"/>
              <a:t>, </a:t>
            </a:r>
            <a:r>
              <a:rPr lang="en-GB" dirty="0" err="1"/>
              <a:t>ketrampilan</a:t>
            </a:r>
            <a:r>
              <a:rPr lang="en-GB" dirty="0"/>
              <a:t>,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nilai</a:t>
            </a:r>
            <a:r>
              <a:rPr lang="en-GB" dirty="0"/>
              <a:t> </a:t>
            </a:r>
            <a:r>
              <a:rPr lang="en-GB" dirty="0" err="1"/>
              <a:t>sikap</a:t>
            </a:r>
            <a:r>
              <a:rPr lang="en-GB" dirty="0" smtClean="0"/>
              <a:t>.</a:t>
            </a:r>
          </a:p>
          <a:p>
            <a:pPr marL="109728" indent="0" algn="just">
              <a:buNone/>
            </a:pPr>
            <a:endParaRPr lang="en-GB" dirty="0"/>
          </a:p>
          <a:p>
            <a:pPr algn="just"/>
            <a:r>
              <a:rPr lang="en-GB" dirty="0" err="1" smtClean="0"/>
              <a:t>Menurut</a:t>
            </a:r>
            <a:r>
              <a:rPr lang="en-GB" dirty="0" smtClean="0"/>
              <a:t> </a:t>
            </a:r>
            <a:r>
              <a:rPr lang="en-GB" dirty="0" err="1"/>
              <a:t>Idris</a:t>
            </a:r>
            <a:r>
              <a:rPr lang="en-GB" dirty="0"/>
              <a:t> (2014:3)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adalah</a:t>
            </a:r>
            <a:r>
              <a:rPr lang="en-GB" dirty="0"/>
              <a:t> “</a:t>
            </a:r>
            <a:r>
              <a:rPr lang="en-GB" dirty="0" err="1"/>
              <a:t>aktivitas</a:t>
            </a:r>
            <a:r>
              <a:rPr lang="en-GB" dirty="0"/>
              <a:t> </a:t>
            </a:r>
            <a:r>
              <a:rPr lang="en-GB" dirty="0" err="1"/>
              <a:t>manusia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 smtClean="0"/>
              <a:t>melakukan</a:t>
            </a:r>
            <a:r>
              <a:rPr lang="en-GB" dirty="0" smtClean="0"/>
              <a:t> </a:t>
            </a:r>
            <a:r>
              <a:rPr lang="en-GB" dirty="0" err="1" smtClean="0"/>
              <a:t>perubahan</a:t>
            </a:r>
            <a:r>
              <a:rPr lang="en-GB" dirty="0" smtClean="0"/>
              <a:t> </a:t>
            </a:r>
            <a:r>
              <a:rPr lang="en-GB" dirty="0" err="1"/>
              <a:t>tingkah</a:t>
            </a:r>
            <a:r>
              <a:rPr lang="en-GB" dirty="0"/>
              <a:t> </a:t>
            </a:r>
            <a:r>
              <a:rPr lang="en-GB" dirty="0" err="1"/>
              <a:t>laku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diri</a:t>
            </a:r>
            <a:r>
              <a:rPr lang="en-GB" dirty="0"/>
              <a:t> </a:t>
            </a:r>
            <a:r>
              <a:rPr lang="en-GB" dirty="0" err="1"/>
              <a:t>individu</a:t>
            </a:r>
            <a:r>
              <a:rPr lang="en-GB" dirty="0"/>
              <a:t> yang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 smtClean="0"/>
              <a:t>mencapai</a:t>
            </a:r>
            <a:r>
              <a:rPr lang="en-GB" dirty="0" smtClean="0"/>
              <a:t> </a:t>
            </a:r>
            <a:r>
              <a:rPr lang="en-GB" dirty="0" err="1" smtClean="0"/>
              <a:t>berbagai</a:t>
            </a:r>
            <a:r>
              <a:rPr lang="en-GB" dirty="0" smtClean="0"/>
              <a:t> </a:t>
            </a:r>
            <a:r>
              <a:rPr lang="en-GB" dirty="0" err="1" smtClean="0"/>
              <a:t>kompetensi</a:t>
            </a:r>
            <a:r>
              <a:rPr lang="en-GB" dirty="0" smtClean="0"/>
              <a:t>, </a:t>
            </a:r>
            <a:r>
              <a:rPr lang="en-GB" dirty="0" err="1" smtClean="0"/>
              <a:t>keterampilan</a:t>
            </a:r>
            <a:r>
              <a:rPr lang="en-GB" dirty="0"/>
              <a:t>,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sikap</a:t>
            </a:r>
            <a:r>
              <a:rPr lang="en-GB" dirty="0"/>
              <a:t>”. </a:t>
            </a:r>
            <a:endParaRPr lang="en-GB" dirty="0" smtClean="0"/>
          </a:p>
          <a:p>
            <a:pPr marL="109728" indent="0" algn="just">
              <a:buNone/>
            </a:pPr>
            <a:endParaRPr lang="en-GB" dirty="0" smtClean="0"/>
          </a:p>
          <a:p>
            <a:pPr algn="just"/>
            <a:r>
              <a:rPr lang="en-GB" dirty="0" err="1" smtClean="0"/>
              <a:t>Sedangkan</a:t>
            </a:r>
            <a:r>
              <a:rPr lang="en-GB" dirty="0" smtClean="0"/>
              <a:t> </a:t>
            </a:r>
            <a:r>
              <a:rPr lang="en-GB" dirty="0" err="1"/>
              <a:t>menurut</a:t>
            </a:r>
            <a:r>
              <a:rPr lang="en-GB" dirty="0"/>
              <a:t> </a:t>
            </a:r>
            <a:r>
              <a:rPr lang="en-GB" dirty="0" smtClean="0"/>
              <a:t>Bruner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/>
              <a:t>Trianto</a:t>
            </a:r>
            <a:r>
              <a:rPr lang="en-GB" dirty="0"/>
              <a:t> (2009:20) </a:t>
            </a:r>
            <a:r>
              <a:rPr lang="en-GB" dirty="0" err="1"/>
              <a:t>mengemukakan</a:t>
            </a:r>
            <a:r>
              <a:rPr lang="en-GB" dirty="0"/>
              <a:t> </a:t>
            </a:r>
            <a:r>
              <a:rPr lang="en-GB" dirty="0" err="1"/>
              <a:t>bahwa</a:t>
            </a:r>
            <a:r>
              <a:rPr lang="en-GB" dirty="0"/>
              <a:t>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adalah</a:t>
            </a:r>
            <a:r>
              <a:rPr lang="en-GB" dirty="0"/>
              <a:t> “</a:t>
            </a:r>
            <a:r>
              <a:rPr lang="en-GB" dirty="0" err="1"/>
              <a:t>suatu</a:t>
            </a:r>
            <a:r>
              <a:rPr lang="en-GB" dirty="0"/>
              <a:t> </a:t>
            </a:r>
            <a:r>
              <a:rPr lang="en-GB" dirty="0" smtClean="0"/>
              <a:t>proses </a:t>
            </a:r>
            <a:r>
              <a:rPr lang="en-GB" dirty="0" err="1" smtClean="0"/>
              <a:t>aktif</a:t>
            </a:r>
            <a:r>
              <a:rPr lang="en-GB" dirty="0" smtClean="0"/>
              <a:t> </a:t>
            </a:r>
            <a:r>
              <a:rPr lang="en-GB" dirty="0" err="1"/>
              <a:t>dimana</a:t>
            </a:r>
            <a:r>
              <a:rPr lang="en-GB" dirty="0"/>
              <a:t> </a:t>
            </a:r>
            <a:r>
              <a:rPr lang="en-GB" dirty="0" err="1"/>
              <a:t>siswa</a:t>
            </a:r>
            <a:r>
              <a:rPr lang="en-GB" dirty="0"/>
              <a:t> </a:t>
            </a:r>
            <a:r>
              <a:rPr lang="en-GB" dirty="0" err="1" smtClean="0"/>
              <a:t>membangun</a:t>
            </a:r>
            <a:r>
              <a:rPr lang="en-GB" dirty="0" smtClean="0"/>
              <a:t> </a:t>
            </a:r>
            <a:r>
              <a:rPr lang="en-GB" dirty="0" err="1" smtClean="0"/>
              <a:t>pengetahuan</a:t>
            </a:r>
            <a:r>
              <a:rPr lang="en-GB" dirty="0" smtClean="0"/>
              <a:t> </a:t>
            </a:r>
            <a:r>
              <a:rPr lang="en-GB" dirty="0" err="1"/>
              <a:t>baru</a:t>
            </a:r>
            <a:r>
              <a:rPr lang="en-GB" dirty="0"/>
              <a:t> </a:t>
            </a:r>
            <a:r>
              <a:rPr lang="en-GB" dirty="0" err="1"/>
              <a:t>berdasarkan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pengalaman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pengetahuan</a:t>
            </a:r>
            <a:r>
              <a:rPr lang="en-GB" dirty="0"/>
              <a:t> yang </a:t>
            </a:r>
            <a:r>
              <a:rPr lang="en-GB" dirty="0" err="1"/>
              <a:t>sudah</a:t>
            </a:r>
            <a:r>
              <a:rPr lang="en-GB" dirty="0"/>
              <a:t> </a:t>
            </a:r>
            <a:r>
              <a:rPr lang="en-GB" dirty="0" err="1"/>
              <a:t>dimilikinya</a:t>
            </a:r>
            <a:r>
              <a:rPr lang="en-GB" dirty="0"/>
              <a:t>”. </a:t>
            </a:r>
          </a:p>
        </p:txBody>
      </p:sp>
    </p:spTree>
    <p:extLst>
      <p:ext uri="{BB962C8B-B14F-4D97-AF65-F5344CB8AC3E}">
        <p14:creationId xmlns:p14="http://schemas.microsoft.com/office/powerpoint/2010/main" val="92257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6381328"/>
          </a:xfrm>
        </p:spPr>
        <p:txBody>
          <a:bodyPr>
            <a:noAutofit/>
          </a:bodyPr>
          <a:lstStyle/>
          <a:p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Ada 4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aliran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psikologis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mendasari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pengertian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khusus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yaitu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1800" b="1" dirty="0" err="1" smtClean="0">
                <a:latin typeface="Times New Roman" pitchFamily="18" charset="0"/>
                <a:cs typeface="Times New Roman" pitchFamily="18" charset="0"/>
              </a:rPr>
              <a:t>Teori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latin typeface="Times New Roman" pitchFamily="18" charset="0"/>
                <a:cs typeface="Times New Roman" pitchFamily="18" charset="0"/>
              </a:rPr>
              <a:t>Behavioristik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perubahan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tingkah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laku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akibat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adanya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interaksi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stimulus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respon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None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1800" b="1" dirty="0" err="1" smtClean="0">
                <a:latin typeface="Times New Roman" pitchFamily="18" charset="0"/>
                <a:cs typeface="Times New Roman" pitchFamily="18" charset="0"/>
              </a:rPr>
              <a:t>Teori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latin typeface="Times New Roman" pitchFamily="18" charset="0"/>
                <a:cs typeface="Times New Roman" pitchFamily="18" charset="0"/>
              </a:rPr>
              <a:t>Kognitif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peristiwa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internal,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artinya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baru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terjadi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bila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diri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orang yang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tersebut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ialah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mengenal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>
              <a:buNone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1800" b="1" dirty="0" err="1" smtClean="0">
                <a:latin typeface="Times New Roman" pitchFamily="18" charset="0"/>
                <a:cs typeface="Times New Roman" pitchFamily="18" charset="0"/>
              </a:rPr>
              <a:t>Teori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Gestalt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menurut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aliran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Gestalt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bagaimana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seseorang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memandang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objek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persepsi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kemampuan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mengatur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mengorganisir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objek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dipersepsi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khususnya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kompleks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sehingga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menjadi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bentuk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 yang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bermakna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mudah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dipahami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Salain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itu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teori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menekankan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insight 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pemahaman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1800" b="1" dirty="0" err="1" smtClean="0">
                <a:latin typeface="Times New Roman" pitchFamily="18" charset="0"/>
                <a:cs typeface="Times New Roman" pitchFamily="18" charset="0"/>
              </a:rPr>
              <a:t>Teori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>
                <a:latin typeface="Times New Roman" pitchFamily="18" charset="0"/>
                <a:cs typeface="Times New Roman" pitchFamily="18" charset="0"/>
              </a:rPr>
              <a:t>Humanis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Menurut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teori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humanis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memanusiakan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manusia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Proses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dianggap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berhasil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jika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siswa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telah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memahami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lingkungannya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dirinya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sendir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sz="1800" dirty="0" err="1" smtClean="0">
                <a:latin typeface="Times New Roman" pitchFamily="18" charset="0"/>
                <a:cs typeface="Times New Roman" pitchFamily="18" charset="0"/>
              </a:rPr>
              <a:t>Berdasarkan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pendapat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atas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disimpulkan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bahwa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belajar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aktivitas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kegiatan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dilakukan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seseorang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memperoleh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pengetahuan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keterampilan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sikap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dibarengi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perubahan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tingkah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laku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proses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melihat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memahami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sesuatu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menghubungkan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pengalaman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belajarnya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diharapkan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mengembangkan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aspek-aspek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kematangan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pertumbuhan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perkembangan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31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143"/>
            <a:ext cx="8229600" cy="1066800"/>
          </a:xfrm>
        </p:spPr>
        <p:txBody>
          <a:bodyPr/>
          <a:lstStyle/>
          <a:p>
            <a:r>
              <a:rPr lang="en-GB" dirty="0" err="1" smtClean="0"/>
              <a:t>Pengertian</a:t>
            </a:r>
            <a:r>
              <a:rPr lang="en-GB" dirty="0" smtClean="0"/>
              <a:t> </a:t>
            </a:r>
            <a:r>
              <a:rPr lang="en-GB" dirty="0" err="1" smtClean="0"/>
              <a:t>Pembelajaran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836713"/>
            <a:ext cx="9036496" cy="518457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2000" dirty="0" err="1" smtClean="0"/>
              <a:t>Pengertian</a:t>
            </a:r>
            <a:r>
              <a:rPr lang="en-GB" sz="2000" dirty="0" smtClean="0"/>
              <a:t> </a:t>
            </a:r>
            <a:r>
              <a:rPr lang="en-GB" sz="2000" dirty="0" err="1" smtClean="0"/>
              <a:t>pembelajaran</a:t>
            </a:r>
            <a:r>
              <a:rPr lang="en-GB" sz="2000" dirty="0" smtClean="0"/>
              <a:t> </a:t>
            </a:r>
            <a:r>
              <a:rPr lang="en-GB" sz="2000" dirty="0" err="1" smtClean="0"/>
              <a:t>secara</a:t>
            </a:r>
            <a:r>
              <a:rPr lang="en-GB" sz="2000" dirty="0" smtClean="0"/>
              <a:t> </a:t>
            </a:r>
            <a:r>
              <a:rPr lang="en-GB" sz="2000" dirty="0" err="1" smtClean="0"/>
              <a:t>umum</a:t>
            </a:r>
            <a:endParaRPr lang="en-GB" sz="2000" dirty="0" smtClean="0"/>
          </a:p>
          <a:p>
            <a:pPr marL="0" indent="0" algn="just">
              <a:buNone/>
            </a:pPr>
            <a:endParaRPr lang="en-GB" sz="2000" dirty="0" smtClean="0"/>
          </a:p>
          <a:p>
            <a:pPr algn="just"/>
            <a:r>
              <a:rPr lang="en-GB" sz="2000" dirty="0" err="1" smtClean="0"/>
              <a:t>Menurut</a:t>
            </a:r>
            <a:r>
              <a:rPr lang="en-GB" sz="2000" dirty="0" smtClean="0"/>
              <a:t> </a:t>
            </a:r>
            <a:r>
              <a:rPr lang="en-GB" sz="2000" dirty="0" err="1"/>
              <a:t>Risaldy</a:t>
            </a:r>
            <a:r>
              <a:rPr lang="en-GB" sz="2000" dirty="0"/>
              <a:t> (2014:1) </a:t>
            </a:r>
            <a:r>
              <a:rPr lang="en-GB" sz="2000" dirty="0" err="1"/>
              <a:t>Pembelajaran</a:t>
            </a:r>
            <a:r>
              <a:rPr lang="en-GB" sz="2000" dirty="0"/>
              <a:t> </a:t>
            </a:r>
            <a:r>
              <a:rPr lang="en-GB" sz="2000" dirty="0" err="1"/>
              <a:t>adalah</a:t>
            </a:r>
            <a:r>
              <a:rPr lang="en-GB" sz="2000" dirty="0"/>
              <a:t> “</a:t>
            </a:r>
            <a:r>
              <a:rPr lang="en-GB" sz="2000" dirty="0" err="1"/>
              <a:t>suatu</a:t>
            </a:r>
            <a:r>
              <a:rPr lang="en-GB" sz="2000" dirty="0"/>
              <a:t> proses yang </a:t>
            </a:r>
            <a:r>
              <a:rPr lang="en-GB" sz="2000" dirty="0" err="1"/>
              <a:t>dilakukan</a:t>
            </a:r>
            <a:r>
              <a:rPr lang="en-GB" sz="2000" dirty="0"/>
              <a:t> </a:t>
            </a:r>
            <a:r>
              <a:rPr lang="en-GB" sz="2000" dirty="0" err="1"/>
              <a:t>oleh</a:t>
            </a:r>
            <a:r>
              <a:rPr lang="en-GB" sz="2000" dirty="0"/>
              <a:t> </a:t>
            </a:r>
            <a:r>
              <a:rPr lang="en-GB" sz="2000" dirty="0" err="1"/>
              <a:t>individu</a:t>
            </a:r>
            <a:r>
              <a:rPr lang="en-GB" sz="2000" dirty="0"/>
              <a:t> </a:t>
            </a:r>
            <a:r>
              <a:rPr lang="en-GB" sz="2000" dirty="0" err="1"/>
              <a:t>untuk</a:t>
            </a:r>
            <a:r>
              <a:rPr lang="en-GB" sz="2000" dirty="0"/>
              <a:t> </a:t>
            </a:r>
            <a:r>
              <a:rPr lang="en-GB" sz="2000" dirty="0" err="1"/>
              <a:t>memperoleh</a:t>
            </a:r>
            <a:r>
              <a:rPr lang="en-GB" sz="2000" dirty="0"/>
              <a:t> </a:t>
            </a:r>
            <a:r>
              <a:rPr lang="en-GB" sz="2000" dirty="0" err="1"/>
              <a:t>suatu</a:t>
            </a:r>
            <a:r>
              <a:rPr lang="en-GB" sz="2000" dirty="0"/>
              <a:t> </a:t>
            </a:r>
            <a:r>
              <a:rPr lang="en-GB" sz="2000" dirty="0" err="1"/>
              <a:t>perubahan</a:t>
            </a:r>
            <a:r>
              <a:rPr lang="en-GB" sz="2000" dirty="0"/>
              <a:t> </a:t>
            </a:r>
            <a:r>
              <a:rPr lang="en-GB" sz="2000" dirty="0" err="1"/>
              <a:t>perilaku</a:t>
            </a:r>
            <a:r>
              <a:rPr lang="en-GB" sz="2000" dirty="0"/>
              <a:t> yang </a:t>
            </a:r>
            <a:r>
              <a:rPr lang="en-GB" sz="2000" dirty="0" err="1"/>
              <a:t>baru</a:t>
            </a:r>
            <a:r>
              <a:rPr lang="en-GB" sz="2000" dirty="0"/>
              <a:t> </a:t>
            </a:r>
            <a:r>
              <a:rPr lang="en-GB" sz="2000" dirty="0" err="1"/>
              <a:t>secara</a:t>
            </a:r>
            <a:r>
              <a:rPr lang="en-GB" sz="2000" dirty="0"/>
              <a:t> </a:t>
            </a:r>
            <a:r>
              <a:rPr lang="en-GB" sz="2000" dirty="0" err="1"/>
              <a:t>keseluruhan</a:t>
            </a:r>
            <a:r>
              <a:rPr lang="en-GB" sz="2000" dirty="0"/>
              <a:t> ,</a:t>
            </a:r>
            <a:r>
              <a:rPr lang="en-GB" sz="2000" dirty="0" err="1"/>
              <a:t>sebagai</a:t>
            </a:r>
            <a:r>
              <a:rPr lang="en-GB" sz="2000" dirty="0"/>
              <a:t> </a:t>
            </a:r>
            <a:r>
              <a:rPr lang="en-GB" sz="2000" dirty="0" err="1"/>
              <a:t>hasil</a:t>
            </a:r>
            <a:r>
              <a:rPr lang="en-GB" sz="2000" dirty="0"/>
              <a:t> </a:t>
            </a:r>
            <a:r>
              <a:rPr lang="en-GB" sz="2000" dirty="0" err="1"/>
              <a:t>dari</a:t>
            </a:r>
            <a:r>
              <a:rPr lang="en-GB" sz="2000" dirty="0"/>
              <a:t> </a:t>
            </a:r>
            <a:r>
              <a:rPr lang="en-GB" sz="2000" dirty="0" err="1"/>
              <a:t>pengalaman</a:t>
            </a:r>
            <a:r>
              <a:rPr lang="en-GB" sz="2000" dirty="0"/>
              <a:t> </a:t>
            </a:r>
            <a:r>
              <a:rPr lang="en-GB" sz="2000" dirty="0" err="1"/>
              <a:t>individu</a:t>
            </a:r>
            <a:r>
              <a:rPr lang="en-GB" sz="2000" dirty="0"/>
              <a:t> </a:t>
            </a:r>
            <a:r>
              <a:rPr lang="en-GB" sz="2000" dirty="0" err="1"/>
              <a:t>itu</a:t>
            </a:r>
            <a:r>
              <a:rPr lang="en-GB" sz="2000" dirty="0"/>
              <a:t> </a:t>
            </a:r>
            <a:r>
              <a:rPr lang="en-GB" sz="2000" dirty="0" err="1"/>
              <a:t>sendiri</a:t>
            </a:r>
            <a:r>
              <a:rPr lang="en-GB" sz="2000" dirty="0"/>
              <a:t> </a:t>
            </a:r>
            <a:r>
              <a:rPr lang="en-GB" sz="2000" dirty="0" err="1"/>
              <a:t>dalam</a:t>
            </a:r>
            <a:r>
              <a:rPr lang="en-GB" sz="2000" dirty="0"/>
              <a:t> </a:t>
            </a:r>
            <a:r>
              <a:rPr lang="en-GB" sz="2000" dirty="0" err="1"/>
              <a:t>interaksi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lingkungannya</a:t>
            </a:r>
            <a:r>
              <a:rPr lang="en-GB" sz="2000" dirty="0" smtClean="0"/>
              <a:t>”.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 err="1" smtClean="0"/>
              <a:t>Menurut</a:t>
            </a:r>
            <a:r>
              <a:rPr lang="en-GB" sz="2000" dirty="0" smtClean="0"/>
              <a:t> </a:t>
            </a:r>
            <a:r>
              <a:rPr lang="en-GB" sz="2000" dirty="0" err="1"/>
              <a:t>Isjoni</a:t>
            </a:r>
            <a:r>
              <a:rPr lang="en-GB" sz="2000" dirty="0"/>
              <a:t> (2011:56) </a:t>
            </a:r>
            <a:r>
              <a:rPr lang="en-GB" sz="2000" dirty="0" err="1"/>
              <a:t>Pembelajaran</a:t>
            </a:r>
            <a:r>
              <a:rPr lang="en-GB" sz="2000" dirty="0"/>
              <a:t> </a:t>
            </a:r>
            <a:r>
              <a:rPr lang="en-GB" sz="2000" dirty="0" err="1"/>
              <a:t>adalah</a:t>
            </a:r>
            <a:r>
              <a:rPr lang="en-GB" sz="2000" dirty="0"/>
              <a:t> “proses </a:t>
            </a:r>
            <a:r>
              <a:rPr lang="en-GB" sz="2000" dirty="0" err="1"/>
              <a:t>interaksi</a:t>
            </a:r>
            <a:r>
              <a:rPr lang="en-GB" sz="2000" dirty="0"/>
              <a:t> </a:t>
            </a:r>
            <a:r>
              <a:rPr lang="en-GB" sz="2000" dirty="0" err="1"/>
              <a:t>antara</a:t>
            </a:r>
            <a:r>
              <a:rPr lang="en-GB" sz="2000" dirty="0"/>
              <a:t> </a:t>
            </a:r>
            <a:r>
              <a:rPr lang="en-GB" sz="2000" dirty="0" err="1"/>
              <a:t>anak</a:t>
            </a:r>
            <a:r>
              <a:rPr lang="en-GB" sz="2000" dirty="0"/>
              <a:t>, </a:t>
            </a:r>
            <a:r>
              <a:rPr lang="en-GB" sz="2000" dirty="0" err="1"/>
              <a:t>orangtua,atau</a:t>
            </a:r>
            <a:r>
              <a:rPr lang="en-GB" sz="2000" dirty="0"/>
              <a:t> orang </a:t>
            </a:r>
            <a:r>
              <a:rPr lang="en-GB" sz="2000" dirty="0" err="1"/>
              <a:t>dewasa</a:t>
            </a:r>
            <a:r>
              <a:rPr lang="en-GB" sz="2000" dirty="0"/>
              <a:t> </a:t>
            </a:r>
            <a:r>
              <a:rPr lang="en-GB" sz="2000" dirty="0" err="1"/>
              <a:t>lainnya</a:t>
            </a:r>
            <a:r>
              <a:rPr lang="en-GB" sz="2000" dirty="0"/>
              <a:t> </a:t>
            </a:r>
            <a:r>
              <a:rPr lang="en-GB" sz="2000" dirty="0" err="1"/>
              <a:t>dalam</a:t>
            </a:r>
            <a:r>
              <a:rPr lang="en-GB" sz="2000" dirty="0"/>
              <a:t> </a:t>
            </a:r>
            <a:r>
              <a:rPr lang="en-GB" sz="2000" dirty="0" err="1"/>
              <a:t>suatu</a:t>
            </a:r>
            <a:r>
              <a:rPr lang="en-GB" sz="2000" dirty="0"/>
              <a:t> </a:t>
            </a:r>
            <a:r>
              <a:rPr lang="en-GB" sz="2000" dirty="0" err="1"/>
              <a:t>lingkungan</a:t>
            </a:r>
            <a:r>
              <a:rPr lang="en-GB" sz="2000" dirty="0"/>
              <a:t> </a:t>
            </a:r>
            <a:r>
              <a:rPr lang="en-GB" sz="2000" dirty="0" err="1"/>
              <a:t>untuk</a:t>
            </a:r>
            <a:r>
              <a:rPr lang="en-GB" sz="2000" dirty="0"/>
              <a:t> </a:t>
            </a:r>
            <a:r>
              <a:rPr lang="en-GB" sz="2000" dirty="0" err="1"/>
              <a:t>mencapai</a:t>
            </a:r>
            <a:r>
              <a:rPr lang="en-GB" sz="2000" dirty="0"/>
              <a:t> </a:t>
            </a:r>
            <a:r>
              <a:rPr lang="en-GB" sz="2000" dirty="0" err="1"/>
              <a:t>tugas</a:t>
            </a:r>
            <a:r>
              <a:rPr lang="en-GB" sz="2000" dirty="0"/>
              <a:t> </a:t>
            </a:r>
            <a:r>
              <a:rPr lang="en-GB" sz="2000" dirty="0" err="1"/>
              <a:t>perkembangan</a:t>
            </a:r>
            <a:r>
              <a:rPr lang="en-GB" sz="2000" dirty="0"/>
              <a:t>, </a:t>
            </a:r>
            <a:r>
              <a:rPr lang="en-GB" sz="2000" dirty="0" err="1"/>
              <a:t>interaksi</a:t>
            </a:r>
            <a:r>
              <a:rPr lang="en-GB" sz="2000" dirty="0"/>
              <a:t> yang </a:t>
            </a:r>
            <a:r>
              <a:rPr lang="en-GB" sz="2000" dirty="0" err="1"/>
              <a:t>dibangun</a:t>
            </a:r>
            <a:r>
              <a:rPr lang="en-GB" sz="2000" dirty="0"/>
              <a:t> </a:t>
            </a:r>
            <a:r>
              <a:rPr lang="en-GB" sz="2000" dirty="0" err="1"/>
              <a:t>merupakan</a:t>
            </a:r>
            <a:r>
              <a:rPr lang="en-GB" sz="2000" dirty="0"/>
              <a:t> </a:t>
            </a:r>
            <a:r>
              <a:rPr lang="en-GB" sz="2000" dirty="0" err="1"/>
              <a:t>faktor</a:t>
            </a:r>
            <a:r>
              <a:rPr lang="en-GB" sz="2000" dirty="0"/>
              <a:t> yang </a:t>
            </a:r>
            <a:r>
              <a:rPr lang="en-GB" sz="2000" dirty="0" err="1"/>
              <a:t>mempengaruhi</a:t>
            </a:r>
            <a:r>
              <a:rPr lang="en-GB" sz="2000" dirty="0"/>
              <a:t> </a:t>
            </a:r>
            <a:r>
              <a:rPr lang="en-GB" sz="2000" dirty="0" err="1"/>
              <a:t>tercapainya</a:t>
            </a:r>
            <a:r>
              <a:rPr lang="en-GB" sz="2000" dirty="0"/>
              <a:t> </a:t>
            </a:r>
            <a:r>
              <a:rPr lang="en-GB" sz="2000" dirty="0" err="1"/>
              <a:t>tujuan</a:t>
            </a:r>
            <a:r>
              <a:rPr lang="en-GB" sz="2000" dirty="0"/>
              <a:t> </a:t>
            </a:r>
            <a:r>
              <a:rPr lang="en-GB" sz="2000" dirty="0" err="1"/>
              <a:t>pembelajaran</a:t>
            </a:r>
            <a:r>
              <a:rPr lang="en-GB" sz="2000" dirty="0"/>
              <a:t> yang </a:t>
            </a:r>
            <a:r>
              <a:rPr lang="en-GB" sz="2000" dirty="0" err="1"/>
              <a:t>akan</a:t>
            </a:r>
            <a:r>
              <a:rPr lang="en-GB" sz="2000" dirty="0"/>
              <a:t> </a:t>
            </a:r>
            <a:r>
              <a:rPr lang="en-GB" sz="2000" dirty="0" err="1"/>
              <a:t>dicapai</a:t>
            </a:r>
            <a:r>
              <a:rPr lang="en-GB" sz="2000" dirty="0" smtClean="0"/>
              <a:t>”.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 err="1"/>
              <a:t>Berdasarkan</a:t>
            </a:r>
            <a:r>
              <a:rPr lang="en-GB" sz="2000" dirty="0"/>
              <a:t> </a:t>
            </a:r>
            <a:r>
              <a:rPr lang="en-GB" sz="2000" dirty="0" err="1"/>
              <a:t>pendapat-pendapat</a:t>
            </a:r>
            <a:r>
              <a:rPr lang="en-GB" sz="2000" dirty="0"/>
              <a:t> di </a:t>
            </a:r>
            <a:r>
              <a:rPr lang="en-GB" sz="2000" dirty="0" err="1"/>
              <a:t>atas</a:t>
            </a:r>
            <a:r>
              <a:rPr lang="en-GB" sz="2000" dirty="0"/>
              <a:t> </a:t>
            </a:r>
            <a:r>
              <a:rPr lang="en-GB" sz="2000" dirty="0" err="1"/>
              <a:t>dapat</a:t>
            </a:r>
            <a:r>
              <a:rPr lang="en-GB" sz="2000" dirty="0"/>
              <a:t> </a:t>
            </a:r>
            <a:r>
              <a:rPr lang="en-GB" sz="2000" dirty="0" err="1"/>
              <a:t>disimpulkan</a:t>
            </a:r>
            <a:r>
              <a:rPr lang="en-GB" sz="2000" dirty="0"/>
              <a:t> </a:t>
            </a:r>
            <a:r>
              <a:rPr lang="en-GB" sz="2000" dirty="0" err="1"/>
              <a:t>bahwa</a:t>
            </a:r>
            <a:r>
              <a:rPr lang="en-GB" sz="2000" dirty="0"/>
              <a:t> </a:t>
            </a:r>
            <a:r>
              <a:rPr lang="en-GB" sz="2000" dirty="0" err="1"/>
              <a:t>pembelajaran</a:t>
            </a:r>
            <a:r>
              <a:rPr lang="en-GB" sz="2000" dirty="0"/>
              <a:t> </a:t>
            </a:r>
            <a:r>
              <a:rPr lang="en-GB" sz="2000" dirty="0" err="1"/>
              <a:t>merupakan</a:t>
            </a:r>
            <a:r>
              <a:rPr lang="en-GB" sz="2000" dirty="0"/>
              <a:t> proses yang </a:t>
            </a:r>
            <a:r>
              <a:rPr lang="en-GB" sz="2000" dirty="0" err="1"/>
              <a:t>dilalui</a:t>
            </a:r>
            <a:r>
              <a:rPr lang="en-GB" sz="2000" dirty="0"/>
              <a:t> </a:t>
            </a:r>
            <a:r>
              <a:rPr lang="en-GB" sz="2000" dirty="0" err="1"/>
              <a:t>individu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segala</a:t>
            </a:r>
            <a:r>
              <a:rPr lang="en-GB" sz="2000" dirty="0"/>
              <a:t> </a:t>
            </a:r>
            <a:r>
              <a:rPr lang="en-GB" sz="2000" dirty="0" err="1"/>
              <a:t>aktivitas</a:t>
            </a:r>
            <a:r>
              <a:rPr lang="en-GB" sz="2000" dirty="0"/>
              <a:t> </a:t>
            </a:r>
            <a:r>
              <a:rPr lang="en-GB" sz="2000" dirty="0" err="1"/>
              <a:t>dan</a:t>
            </a:r>
            <a:r>
              <a:rPr lang="en-GB" sz="2000" dirty="0"/>
              <a:t> </a:t>
            </a:r>
            <a:r>
              <a:rPr lang="en-GB" sz="2000" dirty="0" err="1"/>
              <a:t>unsur-unsur</a:t>
            </a:r>
            <a:r>
              <a:rPr lang="en-GB" sz="2000" dirty="0"/>
              <a:t> lain yang </a:t>
            </a:r>
            <a:r>
              <a:rPr lang="en-GB" sz="2000" dirty="0" err="1"/>
              <a:t>mendukung</a:t>
            </a:r>
            <a:r>
              <a:rPr lang="en-GB" sz="2000" dirty="0"/>
              <a:t> </a:t>
            </a:r>
            <a:r>
              <a:rPr lang="en-GB" sz="2000" dirty="0" err="1"/>
              <a:t>untuk</a:t>
            </a:r>
            <a:r>
              <a:rPr lang="en-GB" sz="2000" dirty="0"/>
              <a:t> </a:t>
            </a:r>
            <a:r>
              <a:rPr lang="en-GB" sz="2000" dirty="0" err="1"/>
              <a:t>merubah</a:t>
            </a:r>
            <a:r>
              <a:rPr lang="en-GB" sz="2000" dirty="0"/>
              <a:t> </a:t>
            </a:r>
            <a:r>
              <a:rPr lang="en-GB" sz="2000" dirty="0" err="1"/>
              <a:t>tingkah</a:t>
            </a:r>
            <a:r>
              <a:rPr lang="en-GB" sz="2000" dirty="0"/>
              <a:t> </a:t>
            </a:r>
            <a:r>
              <a:rPr lang="en-GB" sz="2000" dirty="0" err="1"/>
              <a:t>laku</a:t>
            </a:r>
            <a:r>
              <a:rPr lang="en-GB" sz="2000" dirty="0"/>
              <a:t> </a:t>
            </a:r>
            <a:r>
              <a:rPr lang="en-GB" sz="2000" dirty="0" err="1"/>
              <a:t>seseorang</a:t>
            </a:r>
            <a:r>
              <a:rPr lang="en-GB" sz="2000" dirty="0"/>
              <a:t> </a:t>
            </a:r>
            <a:r>
              <a:rPr lang="en-GB" sz="2000" dirty="0" err="1"/>
              <a:t>melalui</a:t>
            </a:r>
            <a:r>
              <a:rPr lang="en-GB" sz="2000" dirty="0"/>
              <a:t> </a:t>
            </a:r>
            <a:r>
              <a:rPr lang="en-GB" sz="2000" dirty="0" err="1"/>
              <a:t>pengalaman</a:t>
            </a:r>
            <a:r>
              <a:rPr lang="en-GB" sz="2000" dirty="0"/>
              <a:t> yang </a:t>
            </a:r>
            <a:r>
              <a:rPr lang="en-GB" sz="2000" dirty="0" err="1"/>
              <a:t>menimbulkan</a:t>
            </a:r>
            <a:r>
              <a:rPr lang="en-GB" sz="2000" dirty="0"/>
              <a:t> </a:t>
            </a:r>
            <a:r>
              <a:rPr lang="en-GB" sz="2000" dirty="0" err="1"/>
              <a:t>interaksi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individu</a:t>
            </a:r>
            <a:r>
              <a:rPr lang="en-GB" sz="2000" dirty="0"/>
              <a:t> lain </a:t>
            </a:r>
            <a:r>
              <a:rPr lang="en-GB" sz="2000" dirty="0" err="1"/>
              <a:t>pada</a:t>
            </a:r>
            <a:r>
              <a:rPr lang="en-GB" sz="2000" dirty="0"/>
              <a:t> </a:t>
            </a:r>
            <a:r>
              <a:rPr lang="en-GB" sz="2000" dirty="0" err="1"/>
              <a:t>lingkungan</a:t>
            </a:r>
            <a:r>
              <a:rPr lang="en-GB" sz="2000" dirty="0"/>
              <a:t> </a:t>
            </a:r>
            <a:r>
              <a:rPr lang="en-GB" sz="2000" dirty="0" err="1"/>
              <a:t>belajarnya</a:t>
            </a:r>
            <a:r>
              <a:rPr lang="en-GB" sz="2000" dirty="0"/>
              <a:t> </a:t>
            </a:r>
            <a:r>
              <a:rPr lang="en-GB" sz="2000" dirty="0" err="1"/>
              <a:t>sehingga</a:t>
            </a:r>
            <a:r>
              <a:rPr lang="en-GB" sz="2000" dirty="0"/>
              <a:t> </a:t>
            </a:r>
            <a:r>
              <a:rPr lang="en-GB" sz="2000" dirty="0" err="1"/>
              <a:t>tercapinya</a:t>
            </a:r>
            <a:r>
              <a:rPr lang="en-GB" sz="2000" dirty="0"/>
              <a:t> </a:t>
            </a:r>
            <a:r>
              <a:rPr lang="en-GB" sz="2000" dirty="0" err="1"/>
              <a:t>tujuan</a:t>
            </a:r>
            <a:r>
              <a:rPr lang="en-GB" sz="2000" dirty="0"/>
              <a:t> </a:t>
            </a:r>
            <a:r>
              <a:rPr lang="en-GB" sz="2000" dirty="0" err="1"/>
              <a:t>pembelajaran</a:t>
            </a:r>
            <a:r>
              <a:rPr lang="en-GB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3379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1097281"/>
            <a:ext cx="8229600" cy="45719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764704"/>
            <a:ext cx="8291264" cy="5809832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GB" dirty="0" err="1"/>
              <a:t>Pengertian</a:t>
            </a:r>
            <a:r>
              <a:rPr lang="en-GB" dirty="0"/>
              <a:t> </a:t>
            </a:r>
            <a:r>
              <a:rPr lang="en-GB" dirty="0" err="1"/>
              <a:t>pembelajaran</a:t>
            </a:r>
            <a:r>
              <a:rPr lang="en-GB" dirty="0"/>
              <a:t> </a:t>
            </a:r>
            <a:r>
              <a:rPr lang="en-GB" dirty="0" err="1"/>
              <a:t>secara</a:t>
            </a:r>
            <a:r>
              <a:rPr lang="en-GB" dirty="0"/>
              <a:t> </a:t>
            </a:r>
            <a:r>
              <a:rPr lang="en-GB" dirty="0" err="1"/>
              <a:t>khusus</a:t>
            </a:r>
            <a:r>
              <a:rPr lang="en-GB" dirty="0"/>
              <a:t> </a:t>
            </a:r>
            <a:r>
              <a:rPr lang="en-GB" dirty="0" err="1"/>
              <a:t>antara</a:t>
            </a:r>
            <a:r>
              <a:rPr lang="en-GB" dirty="0"/>
              <a:t> lain</a:t>
            </a:r>
            <a:r>
              <a:rPr lang="en-GB" dirty="0" smtClean="0"/>
              <a:t>:</a:t>
            </a:r>
          </a:p>
          <a:p>
            <a:pPr marL="0" indent="0" algn="just">
              <a:buNone/>
            </a:pPr>
            <a:endParaRPr lang="en-GB" dirty="0"/>
          </a:p>
          <a:p>
            <a:pPr lvl="0" algn="just"/>
            <a:r>
              <a:rPr lang="en-GB" dirty="0" err="1"/>
              <a:t>Behavioristik</a:t>
            </a:r>
            <a:r>
              <a:rPr lang="en-GB" dirty="0"/>
              <a:t> </a:t>
            </a:r>
          </a:p>
          <a:p>
            <a:pPr marL="0" indent="0" algn="just">
              <a:buNone/>
            </a:pPr>
            <a:r>
              <a:rPr lang="en-US" dirty="0" err="1"/>
              <a:t>Pembelajaran</a:t>
            </a:r>
            <a:r>
              <a:rPr lang="en-US" dirty="0"/>
              <a:t> 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guru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tingkahlaku</a:t>
            </a:r>
            <a:r>
              <a:rPr lang="en-US" dirty="0"/>
              <a:t> yang </a:t>
            </a:r>
            <a:r>
              <a:rPr lang="en-US" dirty="0" err="1"/>
              <a:t>diinginkan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(stimulus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endParaRPr lang="en-GB" dirty="0"/>
          </a:p>
          <a:p>
            <a:pPr lvl="0" algn="just"/>
            <a:r>
              <a:rPr lang="en-US" dirty="0"/>
              <a:t> </a:t>
            </a:r>
            <a:r>
              <a:rPr lang="en-US" dirty="0" err="1"/>
              <a:t>Kognitif</a:t>
            </a:r>
            <a:r>
              <a:rPr lang="en-US" dirty="0"/>
              <a:t> </a:t>
            </a:r>
            <a:endParaRPr lang="en-GB" dirty="0"/>
          </a:p>
          <a:p>
            <a:pPr marL="0" indent="0" algn="just">
              <a:buNone/>
            </a:pP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guru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berfikir</a:t>
            </a:r>
            <a:r>
              <a:rPr lang="en-US" dirty="0"/>
              <a:t> agar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mengenal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sedang</a:t>
            </a:r>
            <a:r>
              <a:rPr lang="en-US" dirty="0"/>
              <a:t> </a:t>
            </a:r>
            <a:r>
              <a:rPr lang="en-US" dirty="0" err="1"/>
              <a:t>dipelajari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GB" dirty="0"/>
          </a:p>
          <a:p>
            <a:pPr lvl="0" algn="just"/>
            <a:r>
              <a:rPr lang="en-US" dirty="0"/>
              <a:t>Gestalt</a:t>
            </a:r>
            <a:endParaRPr lang="en-GB" dirty="0"/>
          </a:p>
          <a:p>
            <a:pPr marL="0" indent="0" algn="just">
              <a:buNone/>
            </a:pP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guru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sedemikian</a:t>
            </a:r>
            <a:r>
              <a:rPr lang="en-US" dirty="0"/>
              <a:t> </a:t>
            </a:r>
            <a:r>
              <a:rPr lang="en-US" dirty="0" err="1"/>
              <a:t>rupa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mengorganisirnya</a:t>
            </a:r>
            <a:r>
              <a:rPr lang="en-US" dirty="0"/>
              <a:t> (</a:t>
            </a:r>
            <a:r>
              <a:rPr lang="en-US" dirty="0" err="1"/>
              <a:t>mengaturnya</a:t>
            </a:r>
            <a:r>
              <a:rPr lang="en-US" dirty="0"/>
              <a:t>)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gestalt (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bermakna</a:t>
            </a:r>
            <a:r>
              <a:rPr lang="en-US" dirty="0"/>
              <a:t>)</a:t>
            </a:r>
            <a:r>
              <a:rPr lang="en-GB" dirty="0" smtClean="0"/>
              <a:t>.</a:t>
            </a:r>
          </a:p>
          <a:p>
            <a:pPr marL="0" indent="0" algn="just">
              <a:buNone/>
            </a:pPr>
            <a:endParaRPr lang="en-GB" dirty="0"/>
          </a:p>
          <a:p>
            <a:pPr lvl="0" algn="just"/>
            <a:r>
              <a:rPr lang="en-US" dirty="0" err="1"/>
              <a:t>Humanistik</a:t>
            </a:r>
            <a:r>
              <a:rPr lang="en-US" dirty="0"/>
              <a:t> </a:t>
            </a:r>
            <a:endParaRPr lang="en-GB" dirty="0"/>
          </a:p>
          <a:p>
            <a:pPr marL="0" indent="0" algn="just">
              <a:buNone/>
            </a:pP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kebebasan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mempelajarinya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minat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.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199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76064"/>
          </a:xfrm>
        </p:spPr>
        <p:txBody>
          <a:bodyPr>
            <a:normAutofit/>
          </a:bodyPr>
          <a:lstStyle/>
          <a:p>
            <a:r>
              <a:rPr lang="en-GB" sz="2400" dirty="0" err="1" smtClean="0"/>
              <a:t>Prinsip-Prinsip</a:t>
            </a:r>
            <a:r>
              <a:rPr lang="en-GB" sz="2400" dirty="0" smtClean="0"/>
              <a:t> </a:t>
            </a:r>
            <a:r>
              <a:rPr lang="en-GB" sz="2400" dirty="0" err="1" smtClean="0"/>
              <a:t>Pembelajaran</a:t>
            </a:r>
            <a:r>
              <a:rPr lang="en-GB" sz="2400" dirty="0" smtClean="0"/>
              <a:t> AUD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21800"/>
          </a:xfrm>
        </p:spPr>
        <p:txBody>
          <a:bodyPr>
            <a:noAutofit/>
          </a:bodyPr>
          <a:lstStyle/>
          <a:p>
            <a:pPr algn="just"/>
            <a:r>
              <a:rPr lang="en-GB" sz="2000" dirty="0" err="1" smtClean="0"/>
              <a:t>Menurut</a:t>
            </a:r>
            <a:r>
              <a:rPr lang="en-GB" sz="2000" dirty="0" smtClean="0"/>
              <a:t> </a:t>
            </a:r>
            <a:r>
              <a:rPr lang="en-GB" sz="2000" dirty="0" err="1"/>
              <a:t>Sujiono</a:t>
            </a:r>
            <a:r>
              <a:rPr lang="en-GB" sz="2000" dirty="0"/>
              <a:t> (2007:59) </a:t>
            </a:r>
            <a:r>
              <a:rPr lang="en-GB" sz="2000" dirty="0" err="1"/>
              <a:t>Prinsip-prinsip</a:t>
            </a:r>
            <a:r>
              <a:rPr lang="en-GB" sz="2000" dirty="0"/>
              <a:t> </a:t>
            </a:r>
            <a:r>
              <a:rPr lang="en-GB" sz="2000" dirty="0" err="1"/>
              <a:t>pembelajaran</a:t>
            </a:r>
            <a:r>
              <a:rPr lang="en-GB" sz="2000" dirty="0"/>
              <a:t> </a:t>
            </a:r>
            <a:r>
              <a:rPr lang="en-GB" sz="2000" dirty="0" err="1"/>
              <a:t>anak</a:t>
            </a:r>
            <a:r>
              <a:rPr lang="en-GB" sz="2000" dirty="0"/>
              <a:t> </a:t>
            </a:r>
            <a:r>
              <a:rPr lang="en-GB" sz="2000" dirty="0" err="1"/>
              <a:t>usia</a:t>
            </a:r>
            <a:r>
              <a:rPr lang="en-GB" sz="2000" dirty="0"/>
              <a:t> </a:t>
            </a:r>
            <a:r>
              <a:rPr lang="en-GB" sz="2000" dirty="0" err="1"/>
              <a:t>dini</a:t>
            </a:r>
            <a:r>
              <a:rPr lang="en-GB" sz="2000" dirty="0"/>
              <a:t> </a:t>
            </a:r>
            <a:r>
              <a:rPr lang="en-GB" sz="2000" dirty="0" err="1"/>
              <a:t>diantaranya</a:t>
            </a:r>
            <a:r>
              <a:rPr lang="en-GB" sz="2000" dirty="0"/>
              <a:t>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/>
              <a:t>sebagai</a:t>
            </a:r>
            <a:r>
              <a:rPr lang="en-GB" sz="2000" dirty="0"/>
              <a:t> </a:t>
            </a:r>
            <a:r>
              <a:rPr lang="en-GB" sz="2000" dirty="0" err="1"/>
              <a:t>pembelajar</a:t>
            </a:r>
            <a:r>
              <a:rPr lang="en-GB" sz="2000" dirty="0"/>
              <a:t> </a:t>
            </a:r>
            <a:r>
              <a:rPr lang="en-GB" sz="2000" dirty="0" err="1"/>
              <a:t>aktif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/>
              <a:t>belajar</a:t>
            </a:r>
            <a:r>
              <a:rPr lang="en-GB" sz="2000" dirty="0"/>
              <a:t> </a:t>
            </a:r>
            <a:r>
              <a:rPr lang="en-GB" sz="2000" dirty="0" err="1"/>
              <a:t>melalui</a:t>
            </a:r>
            <a:r>
              <a:rPr lang="en-GB" sz="2000" dirty="0"/>
              <a:t> </a:t>
            </a:r>
            <a:r>
              <a:rPr lang="en-GB" sz="2000" dirty="0" err="1"/>
              <a:t>sensori</a:t>
            </a:r>
            <a:r>
              <a:rPr lang="en-GB" sz="2000" dirty="0"/>
              <a:t> </a:t>
            </a:r>
            <a:r>
              <a:rPr lang="en-GB" sz="2000" dirty="0" err="1"/>
              <a:t>dan</a:t>
            </a:r>
            <a:r>
              <a:rPr lang="en-GB" sz="2000" dirty="0"/>
              <a:t> </a:t>
            </a:r>
            <a:r>
              <a:rPr lang="en-GB" sz="2000" dirty="0" err="1"/>
              <a:t>panca</a:t>
            </a:r>
            <a:r>
              <a:rPr lang="en-GB" sz="2000" dirty="0"/>
              <a:t> </a:t>
            </a:r>
            <a:r>
              <a:rPr lang="en-GB" sz="2000" dirty="0" err="1"/>
              <a:t>indera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/>
              <a:t>membangun</a:t>
            </a:r>
            <a:r>
              <a:rPr lang="en-GB" sz="2000" dirty="0"/>
              <a:t> </a:t>
            </a:r>
            <a:r>
              <a:rPr lang="en-GB" sz="2000" dirty="0" err="1"/>
              <a:t>pengetahuannya</a:t>
            </a:r>
            <a:r>
              <a:rPr lang="en-GB" sz="2000" dirty="0"/>
              <a:t> </a:t>
            </a:r>
            <a:r>
              <a:rPr lang="en-GB" sz="2000" dirty="0" err="1"/>
              <a:t>sendiri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/>
              <a:t>berpikir</a:t>
            </a:r>
            <a:r>
              <a:rPr lang="en-GB" sz="2000" dirty="0"/>
              <a:t> </a:t>
            </a:r>
            <a:r>
              <a:rPr lang="en-GB" sz="2000" dirty="0" err="1"/>
              <a:t>melalui</a:t>
            </a:r>
            <a:r>
              <a:rPr lang="en-GB" sz="2000" dirty="0"/>
              <a:t> </a:t>
            </a:r>
            <a:r>
              <a:rPr lang="en-GB" sz="2000" dirty="0" err="1"/>
              <a:t>benda</a:t>
            </a:r>
            <a:r>
              <a:rPr lang="en-GB" sz="2000" dirty="0"/>
              <a:t> </a:t>
            </a:r>
            <a:r>
              <a:rPr lang="en-GB" sz="2000" dirty="0" err="1"/>
              <a:t>konkret</a:t>
            </a:r>
            <a:r>
              <a:rPr lang="en-GB" sz="2000" dirty="0" smtClean="0"/>
              <a:t>,</a:t>
            </a:r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/>
              <a:t>belajar</a:t>
            </a:r>
            <a:r>
              <a:rPr lang="en-GB" sz="2000" dirty="0"/>
              <a:t> </a:t>
            </a:r>
            <a:r>
              <a:rPr lang="en-GB" sz="2000" dirty="0" err="1"/>
              <a:t>dari</a:t>
            </a:r>
            <a:r>
              <a:rPr lang="en-GB" sz="2000" dirty="0"/>
              <a:t> </a:t>
            </a:r>
            <a:r>
              <a:rPr lang="en-GB" sz="2000" dirty="0" err="1"/>
              <a:t>lingkungan</a:t>
            </a:r>
            <a:r>
              <a:rPr lang="en-GB" sz="2000" dirty="0"/>
              <a:t>”. </a:t>
            </a:r>
          </a:p>
          <a:p>
            <a:pPr algn="just"/>
            <a:r>
              <a:rPr lang="en-GB" sz="2000" dirty="0" err="1"/>
              <a:t>Sedangkan</a:t>
            </a:r>
            <a:r>
              <a:rPr lang="en-GB" sz="2000" dirty="0"/>
              <a:t> </a:t>
            </a:r>
            <a:r>
              <a:rPr lang="en-GB" sz="2000" dirty="0" err="1"/>
              <a:t>menurut</a:t>
            </a:r>
            <a:r>
              <a:rPr lang="en-GB" sz="2000" dirty="0"/>
              <a:t> </a:t>
            </a:r>
            <a:r>
              <a:rPr lang="en-GB" sz="2000" dirty="0" err="1"/>
              <a:t>Risaldy</a:t>
            </a:r>
            <a:r>
              <a:rPr lang="en-GB" sz="2000" dirty="0"/>
              <a:t> (2014:21) Proses </a:t>
            </a:r>
            <a:r>
              <a:rPr lang="en-GB" sz="2000" dirty="0" err="1"/>
              <a:t>pembelajaran</a:t>
            </a:r>
            <a:r>
              <a:rPr lang="en-GB" sz="2000" dirty="0"/>
              <a:t> yang </a:t>
            </a:r>
            <a:r>
              <a:rPr lang="en-GB" sz="2000" dirty="0" err="1"/>
              <a:t>akan</a:t>
            </a:r>
            <a:r>
              <a:rPr lang="en-GB" sz="2000" dirty="0"/>
              <a:t> </a:t>
            </a:r>
            <a:r>
              <a:rPr lang="en-GB" sz="2000" dirty="0" err="1"/>
              <a:t>dilakukan</a:t>
            </a:r>
            <a:r>
              <a:rPr lang="en-GB" sz="2000" dirty="0"/>
              <a:t> </a:t>
            </a:r>
            <a:r>
              <a:rPr lang="en-GB" sz="2000" dirty="0" err="1"/>
              <a:t>harus</a:t>
            </a:r>
            <a:r>
              <a:rPr lang="en-GB" sz="2000" dirty="0"/>
              <a:t> </a:t>
            </a:r>
            <a:r>
              <a:rPr lang="en-GB" sz="2000" dirty="0" err="1"/>
              <a:t>memenuhi</a:t>
            </a:r>
            <a:r>
              <a:rPr lang="en-GB" sz="2000" dirty="0"/>
              <a:t> </a:t>
            </a:r>
            <a:r>
              <a:rPr lang="en-GB" sz="2000" dirty="0" err="1"/>
              <a:t>prinsip</a:t>
            </a:r>
            <a:r>
              <a:rPr lang="en-GB" sz="2000" dirty="0"/>
              <a:t> </a:t>
            </a:r>
            <a:r>
              <a:rPr lang="en-GB" sz="2000" dirty="0" err="1"/>
              <a:t>pembelajaran</a:t>
            </a:r>
            <a:r>
              <a:rPr lang="en-GB" sz="2000" dirty="0"/>
              <a:t> </a:t>
            </a:r>
            <a:r>
              <a:rPr lang="en-GB" sz="2000" dirty="0" err="1"/>
              <a:t>yaitu</a:t>
            </a:r>
            <a:r>
              <a:rPr lang="en-GB" sz="2000" dirty="0"/>
              <a:t>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Berangkat</a:t>
            </a:r>
            <a:r>
              <a:rPr lang="en-GB" sz="2000" dirty="0" smtClean="0"/>
              <a:t> </a:t>
            </a:r>
            <a:r>
              <a:rPr lang="en-GB" sz="2000" dirty="0" err="1"/>
              <a:t>dari</a:t>
            </a:r>
            <a:r>
              <a:rPr lang="en-GB" sz="2000" dirty="0"/>
              <a:t> yang </a:t>
            </a:r>
            <a:r>
              <a:rPr lang="en-GB" sz="2000" dirty="0" err="1"/>
              <a:t>dimiliki</a:t>
            </a:r>
            <a:r>
              <a:rPr lang="en-GB" sz="2000" dirty="0"/>
              <a:t> </a:t>
            </a:r>
            <a:r>
              <a:rPr lang="en-GB" sz="2000" dirty="0" err="1"/>
              <a:t>anak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Belajar</a:t>
            </a:r>
            <a:r>
              <a:rPr lang="en-GB" sz="2000" dirty="0" smtClean="0"/>
              <a:t> </a:t>
            </a:r>
            <a:r>
              <a:rPr lang="en-GB" sz="2000" dirty="0" err="1"/>
              <a:t>harus</a:t>
            </a:r>
            <a:r>
              <a:rPr lang="en-GB" sz="2000" dirty="0"/>
              <a:t> </a:t>
            </a:r>
            <a:r>
              <a:rPr lang="en-GB" sz="2000" dirty="0" err="1"/>
              <a:t>menantang</a:t>
            </a:r>
            <a:r>
              <a:rPr lang="en-GB" sz="2000" dirty="0"/>
              <a:t> </a:t>
            </a:r>
            <a:r>
              <a:rPr lang="en-GB" sz="2000" dirty="0" err="1"/>
              <a:t>pemahaman</a:t>
            </a:r>
            <a:r>
              <a:rPr lang="en-GB" sz="2000" dirty="0"/>
              <a:t> </a:t>
            </a:r>
            <a:r>
              <a:rPr lang="en-GB" sz="2000" dirty="0" err="1"/>
              <a:t>anak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Belajar</a:t>
            </a:r>
            <a:r>
              <a:rPr lang="en-GB" sz="2000" dirty="0" smtClean="0"/>
              <a:t> </a:t>
            </a:r>
            <a:r>
              <a:rPr lang="en-GB" sz="2000" dirty="0" err="1"/>
              <a:t>dilakukan</a:t>
            </a:r>
            <a:r>
              <a:rPr lang="en-GB" sz="2000" dirty="0"/>
              <a:t> </a:t>
            </a:r>
            <a:r>
              <a:rPr lang="en-GB" sz="2000" dirty="0" err="1"/>
              <a:t>sambil</a:t>
            </a:r>
            <a:r>
              <a:rPr lang="en-GB" sz="2000" dirty="0"/>
              <a:t> </a:t>
            </a:r>
            <a:r>
              <a:rPr lang="en-GB" sz="2000" dirty="0" err="1"/>
              <a:t>bermain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Menggunakan</a:t>
            </a:r>
            <a:r>
              <a:rPr lang="en-GB" sz="2000" dirty="0" smtClean="0"/>
              <a:t> </a:t>
            </a:r>
            <a:r>
              <a:rPr lang="en-GB" sz="2000" dirty="0" err="1"/>
              <a:t>alam</a:t>
            </a:r>
            <a:r>
              <a:rPr lang="en-GB" sz="2000" dirty="0"/>
              <a:t> </a:t>
            </a:r>
            <a:r>
              <a:rPr lang="en-GB" sz="2000" dirty="0" err="1"/>
              <a:t>sebagai</a:t>
            </a:r>
            <a:r>
              <a:rPr lang="en-GB" sz="2000" dirty="0"/>
              <a:t> </a:t>
            </a:r>
            <a:r>
              <a:rPr lang="en-GB" sz="2000" dirty="0" err="1"/>
              <a:t>sarana</a:t>
            </a:r>
            <a:r>
              <a:rPr lang="en-GB" sz="2000" dirty="0"/>
              <a:t> </a:t>
            </a:r>
            <a:r>
              <a:rPr lang="en-GB" sz="2000" dirty="0" err="1"/>
              <a:t>pembelajaran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Belajar</a:t>
            </a:r>
            <a:r>
              <a:rPr lang="en-GB" sz="2000" dirty="0" smtClean="0"/>
              <a:t> </a:t>
            </a:r>
            <a:r>
              <a:rPr lang="en-GB" sz="2000" dirty="0" err="1"/>
              <a:t>dilakukan</a:t>
            </a:r>
            <a:r>
              <a:rPr lang="en-GB" sz="2000" dirty="0"/>
              <a:t> </a:t>
            </a:r>
            <a:r>
              <a:rPr lang="en-GB" sz="2000" dirty="0" err="1"/>
              <a:t>melalui</a:t>
            </a:r>
            <a:r>
              <a:rPr lang="en-GB" sz="2000" dirty="0"/>
              <a:t> </a:t>
            </a:r>
            <a:r>
              <a:rPr lang="en-GB" sz="2000" dirty="0" err="1"/>
              <a:t>sensorinya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Belajar</a:t>
            </a:r>
            <a:r>
              <a:rPr lang="en-GB" sz="2000" dirty="0" smtClean="0"/>
              <a:t> </a:t>
            </a:r>
            <a:r>
              <a:rPr lang="en-GB" sz="2000" dirty="0" err="1"/>
              <a:t>membekali</a:t>
            </a:r>
            <a:r>
              <a:rPr lang="en-GB" sz="2000" dirty="0"/>
              <a:t> </a:t>
            </a:r>
            <a:r>
              <a:rPr lang="en-GB" sz="2000" dirty="0" err="1"/>
              <a:t>keterampilan</a:t>
            </a:r>
            <a:r>
              <a:rPr lang="en-GB" sz="2000" dirty="0"/>
              <a:t> </a:t>
            </a:r>
            <a:r>
              <a:rPr lang="en-GB" sz="2000" dirty="0" err="1"/>
              <a:t>hidup</a:t>
            </a:r>
            <a:r>
              <a:rPr lang="en-GB" sz="2000" dirty="0"/>
              <a:t>,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r>
              <a:rPr lang="en-GB" sz="2000" dirty="0" err="1" smtClean="0"/>
              <a:t>Belajar</a:t>
            </a:r>
            <a:r>
              <a:rPr lang="en-GB" sz="2000" dirty="0" smtClean="0"/>
              <a:t> </a:t>
            </a:r>
            <a:r>
              <a:rPr lang="en-GB" sz="2000" dirty="0" err="1"/>
              <a:t>sambil</a:t>
            </a:r>
            <a:r>
              <a:rPr lang="en-GB" sz="2000" dirty="0"/>
              <a:t> </a:t>
            </a:r>
            <a:r>
              <a:rPr lang="en-GB" sz="2000" dirty="0" err="1"/>
              <a:t>melakukan</a:t>
            </a:r>
            <a:r>
              <a:rPr lang="en-GB" sz="2000" dirty="0"/>
              <a:t>”. </a:t>
            </a:r>
            <a:endParaRPr lang="en-GB" sz="2000" dirty="0" smtClean="0"/>
          </a:p>
          <a:p>
            <a:pPr marL="514350" indent="-514350" algn="just">
              <a:buAutoNum type="arabicParenBoth"/>
            </a:pPr>
            <a:endParaRPr lang="en-GB" sz="2000" dirty="0" smtClean="0"/>
          </a:p>
          <a:p>
            <a:pPr algn="just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6556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/>
          </a:bodyPr>
          <a:lstStyle/>
          <a:p>
            <a:r>
              <a:rPr lang="en-GB" sz="3200" dirty="0" err="1" smtClean="0"/>
              <a:t>Aktifitas</a:t>
            </a:r>
            <a:r>
              <a:rPr lang="en-GB" sz="3200" dirty="0" smtClean="0"/>
              <a:t> </a:t>
            </a:r>
            <a:r>
              <a:rPr lang="en-GB" sz="3200" dirty="0" err="1" smtClean="0"/>
              <a:t>Belajar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8098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2400" dirty="0" err="1" smtClean="0"/>
              <a:t>Pengertian</a:t>
            </a:r>
            <a:r>
              <a:rPr lang="en-GB" sz="2400" dirty="0" smtClean="0"/>
              <a:t> </a:t>
            </a:r>
            <a:r>
              <a:rPr lang="en-GB" sz="2400" dirty="0" err="1" smtClean="0"/>
              <a:t>Aktifitas</a:t>
            </a:r>
            <a:r>
              <a:rPr lang="en-GB" sz="2400" dirty="0" smtClean="0"/>
              <a:t> </a:t>
            </a:r>
            <a:r>
              <a:rPr lang="en-GB" sz="2400" dirty="0" err="1" smtClean="0"/>
              <a:t>Belajar</a:t>
            </a:r>
            <a:endParaRPr lang="en-GB" sz="2400" dirty="0" smtClean="0"/>
          </a:p>
          <a:p>
            <a:pPr algn="just"/>
            <a:r>
              <a:rPr lang="en-GB" sz="2400" dirty="0" err="1"/>
              <a:t>Menurut</a:t>
            </a:r>
            <a:r>
              <a:rPr lang="en-GB" sz="2400" dirty="0"/>
              <a:t> </a:t>
            </a:r>
            <a:r>
              <a:rPr lang="en-GB" sz="2400" dirty="0" err="1"/>
              <a:t>Sardiman</a:t>
            </a:r>
            <a:r>
              <a:rPr lang="en-GB" sz="2400" dirty="0"/>
              <a:t> (2011:100) </a:t>
            </a:r>
            <a:r>
              <a:rPr lang="en-GB" sz="2400" dirty="0" err="1"/>
              <a:t>mengemukakan</a:t>
            </a:r>
            <a:r>
              <a:rPr lang="en-GB" sz="2400" dirty="0"/>
              <a:t> </a:t>
            </a:r>
            <a:r>
              <a:rPr lang="en-GB" sz="2400" dirty="0" err="1"/>
              <a:t>bahwa</a:t>
            </a:r>
            <a:r>
              <a:rPr lang="en-GB" sz="2400" dirty="0"/>
              <a:t> </a:t>
            </a:r>
            <a:r>
              <a:rPr lang="en-GB" sz="2400" dirty="0" err="1"/>
              <a:t>aktivitas</a:t>
            </a:r>
            <a:r>
              <a:rPr lang="en-GB" sz="2400" dirty="0"/>
              <a:t> </a:t>
            </a:r>
            <a:r>
              <a:rPr lang="en-GB" sz="2400" dirty="0" err="1"/>
              <a:t>belajar</a:t>
            </a:r>
            <a:r>
              <a:rPr lang="en-GB" sz="2400" dirty="0"/>
              <a:t> </a:t>
            </a:r>
            <a:r>
              <a:rPr lang="en-GB" sz="2400" dirty="0" err="1"/>
              <a:t>adalah</a:t>
            </a:r>
            <a:r>
              <a:rPr lang="en-GB" sz="2400" dirty="0"/>
              <a:t> “</a:t>
            </a:r>
            <a:r>
              <a:rPr lang="en-GB" sz="2400" dirty="0" err="1"/>
              <a:t>aktivitas</a:t>
            </a:r>
            <a:r>
              <a:rPr lang="en-GB" sz="2400" dirty="0"/>
              <a:t> yang </a:t>
            </a:r>
            <a:r>
              <a:rPr lang="en-GB" sz="2400" dirty="0" err="1"/>
              <a:t>bersifat</a:t>
            </a:r>
            <a:r>
              <a:rPr lang="en-GB" sz="2400" dirty="0"/>
              <a:t> </a:t>
            </a:r>
            <a:r>
              <a:rPr lang="en-GB" sz="2400" dirty="0" err="1"/>
              <a:t>fisik</a:t>
            </a:r>
            <a:r>
              <a:rPr lang="en-GB" sz="2400" dirty="0"/>
              <a:t> </a:t>
            </a:r>
            <a:r>
              <a:rPr lang="en-GB" sz="2400" dirty="0" err="1"/>
              <a:t>maupun</a:t>
            </a:r>
            <a:r>
              <a:rPr lang="en-GB" sz="2400" dirty="0"/>
              <a:t> mental, </a:t>
            </a:r>
            <a:r>
              <a:rPr lang="en-GB" sz="2400" dirty="0" err="1"/>
              <a:t>dalam</a:t>
            </a:r>
            <a:r>
              <a:rPr lang="en-GB" sz="2400" dirty="0"/>
              <a:t> proses </a:t>
            </a:r>
            <a:r>
              <a:rPr lang="en-GB" sz="2400" dirty="0" err="1"/>
              <a:t>pembelajaran</a:t>
            </a:r>
            <a:r>
              <a:rPr lang="en-GB" sz="2400" dirty="0"/>
              <a:t> </a:t>
            </a:r>
            <a:r>
              <a:rPr lang="en-GB" sz="2400" dirty="0" err="1"/>
              <a:t>kedua</a:t>
            </a:r>
            <a:r>
              <a:rPr lang="en-GB" sz="2400" dirty="0"/>
              <a:t> </a:t>
            </a:r>
            <a:r>
              <a:rPr lang="en-GB" sz="2400" dirty="0" err="1"/>
              <a:t>aktivitas</a:t>
            </a:r>
            <a:r>
              <a:rPr lang="en-GB" sz="2400" dirty="0"/>
              <a:t> </a:t>
            </a:r>
            <a:r>
              <a:rPr lang="en-GB" sz="2400" dirty="0" err="1"/>
              <a:t>itu</a:t>
            </a:r>
            <a:r>
              <a:rPr lang="en-GB" sz="2400" dirty="0"/>
              <a:t> </a:t>
            </a:r>
            <a:r>
              <a:rPr lang="en-GB" sz="2400" dirty="0" err="1"/>
              <a:t>harus</a:t>
            </a:r>
            <a:r>
              <a:rPr lang="en-GB" sz="2400" dirty="0"/>
              <a:t> </a:t>
            </a:r>
            <a:r>
              <a:rPr lang="en-GB" sz="2400" dirty="0" err="1"/>
              <a:t>saling</a:t>
            </a:r>
            <a:r>
              <a:rPr lang="en-GB" sz="2400" dirty="0"/>
              <a:t> </a:t>
            </a:r>
            <a:r>
              <a:rPr lang="en-GB" sz="2400" dirty="0" err="1"/>
              <a:t>berkaitan</a:t>
            </a:r>
            <a:r>
              <a:rPr lang="en-GB" sz="2400" dirty="0"/>
              <a:t>”. </a:t>
            </a:r>
            <a:endParaRPr lang="en-GB" sz="2400" dirty="0" smtClean="0"/>
          </a:p>
          <a:p>
            <a:pPr algn="just"/>
            <a:r>
              <a:rPr lang="en-GB" sz="2400" dirty="0" err="1" smtClean="0"/>
              <a:t>Sedangkan</a:t>
            </a:r>
            <a:r>
              <a:rPr lang="en-GB" sz="2400" dirty="0" smtClean="0"/>
              <a:t> </a:t>
            </a:r>
            <a:r>
              <a:rPr lang="en-GB" sz="2400" dirty="0" err="1"/>
              <a:t>menurut</a:t>
            </a:r>
            <a:r>
              <a:rPr lang="en-GB" sz="2400" dirty="0"/>
              <a:t> </a:t>
            </a:r>
            <a:r>
              <a:rPr lang="en-GB" sz="2400" dirty="0" err="1"/>
              <a:t>Kunandar</a:t>
            </a:r>
            <a:r>
              <a:rPr lang="en-GB" sz="2400" dirty="0"/>
              <a:t> (2010:277) </a:t>
            </a:r>
            <a:r>
              <a:rPr lang="en-GB" sz="2400" dirty="0" err="1"/>
              <a:t>menyebutkan</a:t>
            </a:r>
            <a:r>
              <a:rPr lang="en-GB" sz="2400" dirty="0"/>
              <a:t> </a:t>
            </a:r>
            <a:r>
              <a:rPr lang="en-GB" sz="2400" dirty="0" err="1"/>
              <a:t>bahwa</a:t>
            </a:r>
            <a:r>
              <a:rPr lang="en-GB" sz="2400" dirty="0"/>
              <a:t> </a:t>
            </a:r>
            <a:r>
              <a:rPr lang="en-GB" sz="2400" dirty="0" err="1"/>
              <a:t>aktivitas</a:t>
            </a:r>
            <a:r>
              <a:rPr lang="en-GB" sz="2400" dirty="0"/>
              <a:t> </a:t>
            </a:r>
            <a:r>
              <a:rPr lang="en-GB" sz="2400" dirty="0" err="1"/>
              <a:t>belajar</a:t>
            </a:r>
            <a:r>
              <a:rPr lang="en-GB" sz="2400" dirty="0"/>
              <a:t> </a:t>
            </a:r>
            <a:r>
              <a:rPr lang="en-GB" sz="2400" dirty="0" err="1"/>
              <a:t>adalah</a:t>
            </a:r>
            <a:r>
              <a:rPr lang="en-GB" sz="2400" dirty="0"/>
              <a:t> “</a:t>
            </a:r>
            <a:r>
              <a:rPr lang="en-GB" sz="2400" dirty="0" err="1"/>
              <a:t>keterlibatan</a:t>
            </a:r>
            <a:r>
              <a:rPr lang="en-GB" sz="2400" dirty="0"/>
              <a:t> </a:t>
            </a:r>
            <a:r>
              <a:rPr lang="en-GB" sz="2400" dirty="0" err="1"/>
              <a:t>siswa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bentuk</a:t>
            </a:r>
            <a:r>
              <a:rPr lang="en-GB" sz="2400" dirty="0"/>
              <a:t> </a:t>
            </a:r>
            <a:r>
              <a:rPr lang="en-GB" sz="2400" dirty="0" err="1"/>
              <a:t>sikap,pikiran,perhatian,dan</a:t>
            </a:r>
            <a:r>
              <a:rPr lang="en-GB" sz="2400" dirty="0"/>
              <a:t> </a:t>
            </a:r>
            <a:r>
              <a:rPr lang="en-GB" sz="2400" dirty="0" err="1"/>
              <a:t>aktivitas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 smtClean="0"/>
              <a:t>kegiatan</a:t>
            </a:r>
            <a:r>
              <a:rPr lang="en-GB" sz="2400" dirty="0" smtClean="0"/>
              <a:t> </a:t>
            </a:r>
            <a:r>
              <a:rPr lang="en-GB" sz="2400" dirty="0" err="1" smtClean="0"/>
              <a:t>pembelajaran</a:t>
            </a:r>
            <a:r>
              <a:rPr lang="en-GB" sz="2400" dirty="0" smtClean="0"/>
              <a:t> </a:t>
            </a:r>
            <a:r>
              <a:rPr lang="en-GB" sz="2400" dirty="0" err="1"/>
              <a:t>guna</a:t>
            </a:r>
            <a:r>
              <a:rPr lang="en-GB" sz="2400" dirty="0"/>
              <a:t> </a:t>
            </a:r>
            <a:r>
              <a:rPr lang="en-GB" sz="2400" dirty="0" err="1"/>
              <a:t>menunjang</a:t>
            </a:r>
            <a:r>
              <a:rPr lang="en-GB" sz="2400" dirty="0"/>
              <a:t> </a:t>
            </a:r>
            <a:r>
              <a:rPr lang="en-GB" sz="2400" dirty="0" err="1"/>
              <a:t>keberhasilan</a:t>
            </a:r>
            <a:r>
              <a:rPr lang="en-GB" sz="2400" dirty="0"/>
              <a:t> proses </a:t>
            </a:r>
            <a:r>
              <a:rPr lang="en-GB" sz="2400" dirty="0" err="1"/>
              <a:t>belajar</a:t>
            </a:r>
            <a:r>
              <a:rPr lang="en-GB" sz="2400" dirty="0"/>
              <a:t> </a:t>
            </a:r>
            <a:r>
              <a:rPr lang="en-GB" sz="2400" dirty="0" err="1"/>
              <a:t>mengajar</a:t>
            </a:r>
            <a:r>
              <a:rPr lang="en-GB" sz="2400" dirty="0"/>
              <a:t>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memperoleh</a:t>
            </a:r>
            <a:r>
              <a:rPr lang="en-GB" sz="2400" dirty="0"/>
              <a:t> </a:t>
            </a:r>
            <a:r>
              <a:rPr lang="en-GB" sz="2400" dirty="0" err="1"/>
              <a:t>manfaat</a:t>
            </a:r>
            <a:r>
              <a:rPr lang="en-GB" sz="2400" dirty="0"/>
              <a:t> </a:t>
            </a:r>
            <a:r>
              <a:rPr lang="en-GB" sz="2400" dirty="0" err="1"/>
              <a:t>dari</a:t>
            </a:r>
            <a:r>
              <a:rPr lang="en-GB" sz="2400" dirty="0"/>
              <a:t> </a:t>
            </a:r>
            <a:r>
              <a:rPr lang="en-GB" sz="2400" dirty="0" err="1"/>
              <a:t>kegiatan</a:t>
            </a:r>
            <a:r>
              <a:rPr lang="en-GB" sz="2400" dirty="0"/>
              <a:t> </a:t>
            </a:r>
            <a:r>
              <a:rPr lang="en-GB" sz="2400" dirty="0" err="1"/>
              <a:t>tersebut</a:t>
            </a:r>
            <a:r>
              <a:rPr lang="en-GB" sz="2400" dirty="0"/>
              <a:t>”. </a:t>
            </a:r>
            <a:endParaRPr lang="en-GB" sz="2400" dirty="0" smtClean="0"/>
          </a:p>
          <a:p>
            <a:pPr algn="just"/>
            <a:r>
              <a:rPr lang="en-GB" sz="2400" dirty="0" err="1" smtClean="0"/>
              <a:t>Berdasarkan</a:t>
            </a:r>
            <a:r>
              <a:rPr lang="en-GB" sz="2400" dirty="0" smtClean="0"/>
              <a:t> </a:t>
            </a:r>
            <a:r>
              <a:rPr lang="en-GB" sz="2400" dirty="0" err="1"/>
              <a:t>dari</a:t>
            </a:r>
            <a:r>
              <a:rPr lang="en-GB" sz="2400" dirty="0"/>
              <a:t> </a:t>
            </a:r>
            <a:r>
              <a:rPr lang="en-GB" sz="2400" dirty="0" err="1"/>
              <a:t>pendapat</a:t>
            </a:r>
            <a:r>
              <a:rPr lang="en-GB" sz="2400" dirty="0"/>
              <a:t> di </a:t>
            </a:r>
            <a:r>
              <a:rPr lang="en-GB" sz="2400" dirty="0" err="1"/>
              <a:t>atas</a:t>
            </a:r>
            <a:r>
              <a:rPr lang="en-GB" sz="2400" dirty="0"/>
              <a:t> </a:t>
            </a:r>
            <a:r>
              <a:rPr lang="en-GB" sz="2400" dirty="0" err="1"/>
              <a:t>dapat</a:t>
            </a:r>
            <a:r>
              <a:rPr lang="en-GB" sz="2400" dirty="0"/>
              <a:t> </a:t>
            </a:r>
            <a:r>
              <a:rPr lang="en-GB" sz="2400" dirty="0" err="1"/>
              <a:t>disimpulkan</a:t>
            </a:r>
            <a:r>
              <a:rPr lang="en-GB" sz="2400" dirty="0"/>
              <a:t> </a:t>
            </a:r>
            <a:r>
              <a:rPr lang="en-GB" sz="2400" dirty="0" err="1"/>
              <a:t>bahwa</a:t>
            </a:r>
            <a:r>
              <a:rPr lang="en-GB" sz="2400" dirty="0"/>
              <a:t> </a:t>
            </a:r>
            <a:r>
              <a:rPr lang="en-GB" sz="2400" dirty="0" err="1"/>
              <a:t>aktivitas</a:t>
            </a:r>
            <a:r>
              <a:rPr lang="en-GB" sz="2400" dirty="0"/>
              <a:t> </a:t>
            </a:r>
            <a:r>
              <a:rPr lang="en-GB" sz="2400" dirty="0" err="1"/>
              <a:t>belajar</a:t>
            </a:r>
            <a:r>
              <a:rPr lang="en-GB" sz="2400" dirty="0"/>
              <a:t> </a:t>
            </a:r>
            <a:r>
              <a:rPr lang="en-GB" sz="2400" dirty="0" err="1"/>
              <a:t>merupakan</a:t>
            </a:r>
            <a:r>
              <a:rPr lang="en-GB" sz="2400" dirty="0"/>
              <a:t> </a:t>
            </a:r>
            <a:r>
              <a:rPr lang="en-GB" sz="2400" dirty="0" err="1"/>
              <a:t>suatu</a:t>
            </a:r>
            <a:r>
              <a:rPr lang="en-GB" sz="2400" dirty="0"/>
              <a:t> </a:t>
            </a:r>
            <a:r>
              <a:rPr lang="en-GB" sz="2400" dirty="0" err="1"/>
              <a:t>kegiatan</a:t>
            </a:r>
            <a:r>
              <a:rPr lang="en-GB" sz="2400" dirty="0"/>
              <a:t> yang </a:t>
            </a:r>
            <a:r>
              <a:rPr lang="en-GB" sz="2400" dirty="0" err="1"/>
              <a:t>dilakukan</a:t>
            </a:r>
            <a:r>
              <a:rPr lang="en-GB" sz="2400" dirty="0"/>
              <a:t> </a:t>
            </a:r>
            <a:r>
              <a:rPr lang="en-GB" sz="2400" dirty="0" err="1"/>
              <a:t>oleh</a:t>
            </a:r>
            <a:r>
              <a:rPr lang="en-GB" sz="2400" dirty="0"/>
              <a:t> </a:t>
            </a:r>
            <a:r>
              <a:rPr lang="en-GB" sz="2400" dirty="0" err="1"/>
              <a:t>individu</a:t>
            </a:r>
            <a:r>
              <a:rPr lang="en-GB" sz="2400" dirty="0"/>
              <a:t> </a:t>
            </a:r>
            <a:r>
              <a:rPr lang="en-GB" sz="2400" dirty="0" err="1"/>
              <a:t>melalui</a:t>
            </a:r>
            <a:r>
              <a:rPr lang="en-GB" sz="2400" dirty="0"/>
              <a:t> </a:t>
            </a:r>
            <a:r>
              <a:rPr lang="en-GB" sz="2400" dirty="0" err="1"/>
              <a:t>keterlibatannya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proses </a:t>
            </a:r>
            <a:r>
              <a:rPr lang="en-GB" sz="2400" dirty="0" err="1"/>
              <a:t>belajar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mencapai</a:t>
            </a:r>
            <a:r>
              <a:rPr lang="en-GB" sz="2400" dirty="0"/>
              <a:t> </a:t>
            </a:r>
            <a:r>
              <a:rPr lang="en-GB" sz="2400" dirty="0" err="1"/>
              <a:t>hasil</a:t>
            </a:r>
            <a:r>
              <a:rPr lang="en-GB" sz="2400" dirty="0"/>
              <a:t> </a:t>
            </a:r>
            <a:r>
              <a:rPr lang="en-GB" sz="2400" dirty="0" err="1"/>
              <a:t>belajar</a:t>
            </a:r>
            <a:r>
              <a:rPr lang="en-GB" sz="2400" dirty="0"/>
              <a:t>,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berbuat</a:t>
            </a:r>
            <a:r>
              <a:rPr lang="en-GB" sz="2400" dirty="0"/>
              <a:t> </a:t>
            </a:r>
            <a:r>
              <a:rPr lang="en-GB" sz="2400" dirty="0" err="1"/>
              <a:t>anak</a:t>
            </a:r>
            <a:r>
              <a:rPr lang="en-GB" sz="2400" dirty="0"/>
              <a:t> </a:t>
            </a:r>
            <a:r>
              <a:rPr lang="en-GB" sz="2400" dirty="0" err="1"/>
              <a:t>berpikir</a:t>
            </a:r>
            <a:r>
              <a:rPr lang="en-GB" sz="2400" dirty="0"/>
              <a:t> yang </a:t>
            </a:r>
            <a:r>
              <a:rPr lang="en-GB" sz="2400" dirty="0" err="1"/>
              <a:t>akan</a:t>
            </a:r>
            <a:r>
              <a:rPr lang="en-GB" sz="2400" dirty="0"/>
              <a:t> </a:t>
            </a:r>
            <a:r>
              <a:rPr lang="en-GB" sz="2400" dirty="0" err="1"/>
              <a:t>mempengaruhi</a:t>
            </a:r>
            <a:r>
              <a:rPr lang="en-GB" sz="2400" dirty="0"/>
              <a:t> </a:t>
            </a:r>
            <a:r>
              <a:rPr lang="en-GB" sz="2400" dirty="0" err="1"/>
              <a:t>taraf</a:t>
            </a:r>
            <a:r>
              <a:rPr lang="en-GB" sz="2400" dirty="0"/>
              <a:t> </a:t>
            </a:r>
            <a:r>
              <a:rPr lang="en-GB" sz="2400" dirty="0" err="1"/>
              <a:t>berpikirnya</a:t>
            </a:r>
            <a:r>
              <a:rPr lang="en-GB" sz="2400" dirty="0"/>
              <a:t>. </a:t>
            </a:r>
          </a:p>
          <a:p>
            <a:pPr algn="just"/>
            <a:endParaRPr lang="en-GB" sz="2400" dirty="0" smtClean="0"/>
          </a:p>
          <a:p>
            <a:pPr algn="just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5483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GB" dirty="0" err="1" smtClean="0"/>
              <a:t>Kategori</a:t>
            </a:r>
            <a:r>
              <a:rPr lang="en-GB" dirty="0" smtClean="0"/>
              <a:t> </a:t>
            </a:r>
            <a:r>
              <a:rPr lang="en-GB" dirty="0" err="1" smtClean="0"/>
              <a:t>Aktifitas</a:t>
            </a:r>
            <a:r>
              <a:rPr lang="en-GB" dirty="0" smtClean="0"/>
              <a:t> </a:t>
            </a:r>
            <a:r>
              <a:rPr lang="en-GB" dirty="0" err="1" smtClean="0"/>
              <a:t>Belajar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5445224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/>
              <a:t>Menurut</a:t>
            </a:r>
            <a:r>
              <a:rPr lang="en-GB" dirty="0"/>
              <a:t> Paul D. </a:t>
            </a:r>
            <a:r>
              <a:rPr lang="en-GB" dirty="0" err="1"/>
              <a:t>Dierich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Hamalik</a:t>
            </a:r>
            <a:r>
              <a:rPr lang="en-GB" dirty="0"/>
              <a:t> (2013:172) </a:t>
            </a:r>
            <a:r>
              <a:rPr lang="en-GB" dirty="0" err="1"/>
              <a:t>mengemukakan</a:t>
            </a:r>
            <a:r>
              <a:rPr lang="en-GB" dirty="0"/>
              <a:t> </a:t>
            </a:r>
            <a:r>
              <a:rPr lang="en-GB" dirty="0" err="1"/>
              <a:t>bahwa</a:t>
            </a:r>
            <a:r>
              <a:rPr lang="en-GB" dirty="0"/>
              <a:t> </a:t>
            </a:r>
            <a:r>
              <a:rPr lang="en-GB" dirty="0" err="1"/>
              <a:t>kategori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belajar</a:t>
            </a:r>
            <a:r>
              <a:rPr lang="en-GB" dirty="0"/>
              <a:t> yang </a:t>
            </a:r>
            <a:r>
              <a:rPr lang="en-GB" dirty="0" err="1"/>
              <a:t>terdiri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“</a:t>
            </a:r>
            <a:r>
              <a:rPr lang="en-GB" dirty="0" err="1"/>
              <a:t>kegiatan</a:t>
            </a:r>
            <a:r>
              <a:rPr lang="en-GB" dirty="0"/>
              <a:t> visual,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lisan</a:t>
            </a:r>
            <a:r>
              <a:rPr lang="en-GB" dirty="0"/>
              <a:t>,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mendengarkan</a:t>
            </a:r>
            <a:r>
              <a:rPr lang="en-GB" dirty="0"/>
              <a:t>,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menulis</a:t>
            </a:r>
            <a:r>
              <a:rPr lang="en-GB" dirty="0"/>
              <a:t>,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menggambar</a:t>
            </a:r>
            <a:r>
              <a:rPr lang="en-GB" dirty="0"/>
              <a:t>,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metrik</a:t>
            </a:r>
            <a:r>
              <a:rPr lang="en-GB" dirty="0"/>
              <a:t>, </a:t>
            </a:r>
            <a:r>
              <a:rPr lang="en-GB" dirty="0" err="1"/>
              <a:t>kegiatan</a:t>
            </a:r>
            <a:r>
              <a:rPr lang="en-GB" dirty="0"/>
              <a:t> mental,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emosional</a:t>
            </a:r>
            <a:r>
              <a:rPr lang="en-GB" dirty="0"/>
              <a:t>”.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err="1" smtClean="0"/>
              <a:t>Sedangkan</a:t>
            </a:r>
            <a:r>
              <a:rPr lang="en-GB" dirty="0" smtClean="0"/>
              <a:t> </a:t>
            </a:r>
            <a:r>
              <a:rPr lang="en-GB" dirty="0" err="1"/>
              <a:t>menurut</a:t>
            </a:r>
            <a:r>
              <a:rPr lang="en-GB" dirty="0"/>
              <a:t> </a:t>
            </a:r>
            <a:r>
              <a:rPr lang="en-GB" dirty="0" err="1"/>
              <a:t>Djamarah</a:t>
            </a:r>
            <a:r>
              <a:rPr lang="en-GB" dirty="0"/>
              <a:t> (2013:38) </a:t>
            </a:r>
            <a:r>
              <a:rPr lang="en-GB" dirty="0" err="1"/>
              <a:t>mengemukakan</a:t>
            </a: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mencakup</a:t>
            </a:r>
            <a:r>
              <a:rPr lang="en-GB" dirty="0"/>
              <a:t> </a:t>
            </a:r>
            <a:r>
              <a:rPr lang="en-GB" dirty="0" err="1"/>
              <a:t>beberapa</a:t>
            </a:r>
            <a:r>
              <a:rPr lang="en-GB" dirty="0"/>
              <a:t> </a:t>
            </a:r>
            <a:r>
              <a:rPr lang="en-GB" dirty="0" err="1"/>
              <a:t>aspek</a:t>
            </a:r>
            <a:r>
              <a:rPr lang="en-GB" dirty="0"/>
              <a:t> </a:t>
            </a:r>
            <a:r>
              <a:rPr lang="en-GB" dirty="0" err="1"/>
              <a:t>yaitu</a:t>
            </a:r>
            <a:r>
              <a:rPr lang="en-GB" dirty="0"/>
              <a:t> (1) </a:t>
            </a:r>
            <a:r>
              <a:rPr lang="en-GB" dirty="0" err="1"/>
              <a:t>mendengarkan</a:t>
            </a:r>
            <a:r>
              <a:rPr lang="en-GB" dirty="0"/>
              <a:t>, (2) </a:t>
            </a:r>
            <a:r>
              <a:rPr lang="en-GB" dirty="0" err="1"/>
              <a:t>memandang</a:t>
            </a:r>
            <a:r>
              <a:rPr lang="en-GB" dirty="0"/>
              <a:t>, (3) </a:t>
            </a:r>
            <a:r>
              <a:rPr lang="en-GB" dirty="0" err="1"/>
              <a:t>meraba</a:t>
            </a:r>
            <a:r>
              <a:rPr lang="en-GB" dirty="0"/>
              <a:t>, (4) </a:t>
            </a:r>
            <a:r>
              <a:rPr lang="en-GB" dirty="0" err="1"/>
              <a:t>membau</a:t>
            </a:r>
            <a:r>
              <a:rPr lang="en-GB" dirty="0"/>
              <a:t>, </a:t>
            </a:r>
            <a:r>
              <a:rPr lang="en-GB" dirty="0" err="1"/>
              <a:t>dan</a:t>
            </a:r>
            <a:r>
              <a:rPr lang="en-GB" dirty="0"/>
              <a:t> (5) </a:t>
            </a:r>
            <a:r>
              <a:rPr lang="en-GB" dirty="0" err="1"/>
              <a:t>mencicipi</a:t>
            </a:r>
            <a:r>
              <a:rPr lang="en-GB" dirty="0"/>
              <a:t>/</a:t>
            </a:r>
            <a:r>
              <a:rPr lang="en-GB" dirty="0" err="1"/>
              <a:t>mengecap</a:t>
            </a:r>
            <a:r>
              <a:rPr lang="en-GB" dirty="0"/>
              <a:t>, (6) </a:t>
            </a:r>
            <a:r>
              <a:rPr lang="en-GB" dirty="0" err="1"/>
              <a:t>menulis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mencatat</a:t>
            </a:r>
            <a:r>
              <a:rPr lang="en-GB" dirty="0"/>
              <a:t>, </a:t>
            </a:r>
            <a:r>
              <a:rPr lang="en-GB" dirty="0" err="1"/>
              <a:t>membaca</a:t>
            </a:r>
            <a:r>
              <a:rPr lang="en-GB" dirty="0"/>
              <a:t>, (7) </a:t>
            </a:r>
            <a:r>
              <a:rPr lang="en-GB" dirty="0" err="1"/>
              <a:t>membuat</a:t>
            </a:r>
            <a:r>
              <a:rPr lang="en-GB" dirty="0"/>
              <a:t> </a:t>
            </a:r>
            <a:r>
              <a:rPr lang="en-GB" dirty="0" err="1"/>
              <a:t>ikhtisar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ringkasan</a:t>
            </a:r>
            <a:r>
              <a:rPr lang="en-GB" dirty="0"/>
              <a:t>, (8) </a:t>
            </a:r>
            <a:r>
              <a:rPr lang="en-GB" dirty="0" err="1"/>
              <a:t>mengamati</a:t>
            </a:r>
            <a:r>
              <a:rPr lang="en-GB" dirty="0"/>
              <a:t> </a:t>
            </a:r>
            <a:r>
              <a:rPr lang="en-GB" dirty="0" err="1"/>
              <a:t>tabel-tabel</a:t>
            </a:r>
            <a:r>
              <a:rPr lang="en-GB" dirty="0"/>
              <a:t>, diagram,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bagan-bagan</a:t>
            </a:r>
            <a:r>
              <a:rPr lang="en-GB" dirty="0"/>
              <a:t>, (9) </a:t>
            </a:r>
            <a:r>
              <a:rPr lang="en-GB" dirty="0" err="1"/>
              <a:t>menyusun</a:t>
            </a:r>
            <a:r>
              <a:rPr lang="en-GB" dirty="0"/>
              <a:t> paper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kertas</a:t>
            </a:r>
            <a:r>
              <a:rPr lang="en-GB" dirty="0"/>
              <a:t> </a:t>
            </a:r>
            <a:r>
              <a:rPr lang="en-GB" dirty="0" err="1"/>
              <a:t>kerja</a:t>
            </a:r>
            <a:r>
              <a:rPr lang="en-GB" dirty="0"/>
              <a:t>, (10) </a:t>
            </a:r>
            <a:r>
              <a:rPr lang="en-GB" dirty="0" err="1"/>
              <a:t>mengingat</a:t>
            </a:r>
            <a:r>
              <a:rPr lang="en-GB" dirty="0"/>
              <a:t>, </a:t>
            </a:r>
            <a:r>
              <a:rPr lang="en-GB" dirty="0" err="1"/>
              <a:t>berfikir</a:t>
            </a:r>
            <a:r>
              <a:rPr lang="en-GB" dirty="0"/>
              <a:t>, </a:t>
            </a:r>
            <a:r>
              <a:rPr lang="en-GB" dirty="0" err="1"/>
              <a:t>latihan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praktek</a:t>
            </a:r>
            <a:r>
              <a:rPr lang="en-GB" dirty="0"/>
              <a:t>. </a:t>
            </a:r>
            <a:endParaRPr lang="en-GB" dirty="0" smtClean="0"/>
          </a:p>
          <a:p>
            <a:endParaRPr lang="en-GB" dirty="0"/>
          </a:p>
          <a:p>
            <a:r>
              <a:rPr lang="en-GB" dirty="0" err="1"/>
              <a:t>Berdasarkan</a:t>
            </a:r>
            <a:r>
              <a:rPr lang="en-GB" dirty="0"/>
              <a:t> </a:t>
            </a:r>
            <a:r>
              <a:rPr lang="en-GB" dirty="0" err="1"/>
              <a:t>pendapat</a:t>
            </a:r>
            <a:r>
              <a:rPr lang="en-GB" dirty="0"/>
              <a:t> di </a:t>
            </a:r>
            <a:r>
              <a:rPr lang="en-GB" dirty="0" err="1"/>
              <a:t>atas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disimpulkan</a:t>
            </a:r>
            <a:r>
              <a:rPr lang="en-GB" dirty="0"/>
              <a:t> </a:t>
            </a:r>
            <a:r>
              <a:rPr lang="en-GB" dirty="0" err="1"/>
              <a:t>bahwa</a:t>
            </a: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yang </a:t>
            </a:r>
            <a:r>
              <a:rPr lang="en-GB" dirty="0" err="1"/>
              <a:t>terdiri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</a:t>
            </a:r>
            <a:r>
              <a:rPr lang="en-GB" dirty="0" err="1"/>
              <a:t>jasmani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rohani</a:t>
            </a:r>
            <a:r>
              <a:rPr lang="en-GB" dirty="0"/>
              <a:t>, </a:t>
            </a:r>
            <a:r>
              <a:rPr lang="en-GB" dirty="0" err="1"/>
              <a:t>menyangkut</a:t>
            </a: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siswa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sebagaimana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siswa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umumnya</a:t>
            </a:r>
            <a:r>
              <a:rPr lang="en-GB" dirty="0"/>
              <a:t>, </a:t>
            </a:r>
            <a:r>
              <a:rPr lang="en-GB" dirty="0" err="1"/>
              <a:t>yaitu</a:t>
            </a: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visual, oral, </a:t>
            </a:r>
            <a:r>
              <a:rPr lang="en-GB" dirty="0" err="1"/>
              <a:t>mendengarkan</a:t>
            </a:r>
            <a:r>
              <a:rPr lang="en-GB" dirty="0"/>
              <a:t>, </a:t>
            </a:r>
            <a:r>
              <a:rPr lang="en-GB" dirty="0" err="1"/>
              <a:t>mencatat</a:t>
            </a:r>
            <a:r>
              <a:rPr lang="en-GB" dirty="0"/>
              <a:t>, </a:t>
            </a:r>
            <a:r>
              <a:rPr lang="en-GB" dirty="0" err="1"/>
              <a:t>menggambar</a:t>
            </a:r>
            <a:r>
              <a:rPr lang="en-GB" dirty="0"/>
              <a:t>, </a:t>
            </a:r>
            <a:r>
              <a:rPr lang="en-GB" dirty="0" err="1"/>
              <a:t>bergerak</a:t>
            </a:r>
            <a:r>
              <a:rPr lang="en-GB" dirty="0"/>
              <a:t>, mental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</a:t>
            </a:r>
            <a:r>
              <a:rPr lang="en-GB" dirty="0" err="1"/>
              <a:t>emosional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624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rmAutofit/>
          </a:bodyPr>
          <a:lstStyle/>
          <a:p>
            <a:r>
              <a:rPr lang="en-GB" sz="2800" dirty="0" err="1" smtClean="0"/>
              <a:t>Prinsip</a:t>
            </a:r>
            <a:r>
              <a:rPr lang="en-GB" sz="2800" dirty="0" smtClean="0"/>
              <a:t> </a:t>
            </a:r>
            <a:r>
              <a:rPr lang="en-GB" sz="2800" dirty="0" err="1" smtClean="0"/>
              <a:t>Aktifitas</a:t>
            </a:r>
            <a:r>
              <a:rPr lang="en-GB" sz="2800" dirty="0" smtClean="0"/>
              <a:t> </a:t>
            </a:r>
            <a:r>
              <a:rPr lang="en-GB" sz="2800" dirty="0" err="1" smtClean="0"/>
              <a:t>Belajar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805264"/>
          </a:xfrm>
        </p:spPr>
        <p:txBody>
          <a:bodyPr>
            <a:normAutofit/>
          </a:bodyPr>
          <a:lstStyle/>
          <a:p>
            <a:pPr algn="just"/>
            <a:r>
              <a:rPr lang="en-GB" sz="2400" dirty="0" err="1" smtClean="0"/>
              <a:t>Menurut</a:t>
            </a:r>
            <a:r>
              <a:rPr lang="en-GB" sz="2400" dirty="0" smtClean="0"/>
              <a:t> </a:t>
            </a:r>
            <a:r>
              <a:rPr lang="en-GB" sz="2400" dirty="0" err="1"/>
              <a:t>Sardiman</a:t>
            </a:r>
            <a:r>
              <a:rPr lang="en-GB" sz="2400" dirty="0"/>
              <a:t> (2012:98) </a:t>
            </a:r>
            <a:r>
              <a:rPr lang="en-GB" sz="2400" dirty="0" err="1"/>
              <a:t>prinsip</a:t>
            </a:r>
            <a:r>
              <a:rPr lang="en-GB" sz="2400" dirty="0"/>
              <a:t> </a:t>
            </a:r>
            <a:r>
              <a:rPr lang="en-GB" sz="2400" dirty="0" err="1"/>
              <a:t>aktivitas</a:t>
            </a:r>
            <a:r>
              <a:rPr lang="en-GB" sz="2400" dirty="0"/>
              <a:t> </a:t>
            </a:r>
            <a:r>
              <a:rPr lang="en-GB" sz="2400" dirty="0" err="1"/>
              <a:t>belajar</a:t>
            </a:r>
            <a:r>
              <a:rPr lang="en-GB" sz="2400" dirty="0"/>
              <a:t> </a:t>
            </a:r>
            <a:r>
              <a:rPr lang="en-GB" sz="2400" dirty="0" err="1"/>
              <a:t>dibagi</a:t>
            </a:r>
            <a:r>
              <a:rPr lang="en-GB" sz="2400" dirty="0"/>
              <a:t> </a:t>
            </a:r>
            <a:r>
              <a:rPr lang="en-GB" sz="2400" dirty="0" err="1"/>
              <a:t>menjadi</a:t>
            </a:r>
            <a:r>
              <a:rPr lang="en-GB" sz="2400" dirty="0"/>
              <a:t> </a:t>
            </a:r>
            <a:r>
              <a:rPr lang="en-GB" sz="2400" dirty="0" err="1"/>
              <a:t>dua</a:t>
            </a:r>
            <a:r>
              <a:rPr lang="en-GB" sz="2400" dirty="0"/>
              <a:t> </a:t>
            </a:r>
            <a:r>
              <a:rPr lang="en-GB" sz="2400" dirty="0" err="1"/>
              <a:t>pandangan</a:t>
            </a:r>
            <a:r>
              <a:rPr lang="en-GB" sz="2400" dirty="0"/>
              <a:t> </a:t>
            </a:r>
          </a:p>
          <a:p>
            <a:pPr lvl="1" algn="just"/>
            <a:r>
              <a:rPr lang="en-GB" dirty="0" err="1">
                <a:solidFill>
                  <a:schemeClr val="tx1"/>
                </a:solidFill>
              </a:rPr>
              <a:t>Menurut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Pandangan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Ilmu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Jiwa</a:t>
            </a:r>
            <a:r>
              <a:rPr lang="en-GB" dirty="0">
                <a:solidFill>
                  <a:schemeClr val="tx1"/>
                </a:solidFill>
              </a:rPr>
              <a:t> Lama</a:t>
            </a:r>
          </a:p>
          <a:p>
            <a:pPr lvl="2" algn="just"/>
            <a:r>
              <a:rPr lang="en-GB" dirty="0" smtClean="0">
                <a:solidFill>
                  <a:schemeClr val="tx1"/>
                </a:solidFill>
              </a:rPr>
              <a:t>“</a:t>
            </a:r>
            <a:r>
              <a:rPr lang="en-GB" dirty="0">
                <a:solidFill>
                  <a:schemeClr val="tx1"/>
                </a:solidFill>
              </a:rPr>
              <a:t>proses </a:t>
            </a:r>
            <a:r>
              <a:rPr lang="en-GB" dirty="0" err="1">
                <a:solidFill>
                  <a:schemeClr val="tx1"/>
                </a:solidFill>
              </a:rPr>
              <a:t>belajar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mengajar</a:t>
            </a:r>
            <a:r>
              <a:rPr lang="en-GB" dirty="0">
                <a:solidFill>
                  <a:schemeClr val="tx1"/>
                </a:solidFill>
              </a:rPr>
              <a:t> guru </a:t>
            </a:r>
            <a:r>
              <a:rPr lang="en-GB" dirty="0" err="1">
                <a:solidFill>
                  <a:schemeClr val="tx1"/>
                </a:solidFill>
              </a:rPr>
              <a:t>akan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senantiasa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mendominasi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kegiatan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siswa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pasif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mengajar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akan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senantiasa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mendominasi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kegiatan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dengan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menentukan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bahan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metode</a:t>
            </a:r>
            <a:r>
              <a:rPr lang="en-GB" dirty="0" smtClean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dalam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hal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ini</a:t>
            </a:r>
            <a:r>
              <a:rPr lang="en-GB" dirty="0">
                <a:solidFill>
                  <a:schemeClr val="tx1"/>
                </a:solidFill>
              </a:rPr>
              <a:t> proses </a:t>
            </a:r>
            <a:r>
              <a:rPr lang="en-GB" dirty="0" err="1">
                <a:solidFill>
                  <a:schemeClr val="tx1"/>
                </a:solidFill>
              </a:rPr>
              <a:t>belajar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tidak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didorong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anak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didik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untuk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berpikir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beraktivitas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dalam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hal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ini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aktivitas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lebih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banyak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dilakukan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oleh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guru” </a:t>
            </a:r>
            <a:endParaRPr lang="en-GB" dirty="0">
              <a:solidFill>
                <a:schemeClr val="tx1"/>
              </a:solidFill>
            </a:endParaRPr>
          </a:p>
          <a:p>
            <a:pPr lvl="1" algn="just"/>
            <a:r>
              <a:rPr lang="en-GB" dirty="0" err="1">
                <a:solidFill>
                  <a:schemeClr val="tx1"/>
                </a:solidFill>
              </a:rPr>
              <a:t>Menurut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Pandangan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Ilmu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Jiwa</a:t>
            </a:r>
            <a:r>
              <a:rPr lang="en-GB" dirty="0">
                <a:solidFill>
                  <a:schemeClr val="tx1"/>
                </a:solidFill>
              </a:rPr>
              <a:t> Modern</a:t>
            </a:r>
          </a:p>
          <a:p>
            <a:pPr lvl="2" algn="just"/>
            <a:r>
              <a:rPr lang="en-GB" dirty="0" err="1" smtClean="0">
                <a:solidFill>
                  <a:schemeClr val="tx1"/>
                </a:solidFill>
              </a:rPr>
              <a:t>Siswa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harus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aktif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sendiri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untuk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mendapatkan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suatu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pengetahuan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atau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nilai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sedangkan</a:t>
            </a:r>
            <a:r>
              <a:rPr lang="en-GB" dirty="0">
                <a:solidFill>
                  <a:schemeClr val="tx1"/>
                </a:solidFill>
              </a:rPr>
              <a:t> guru </a:t>
            </a:r>
            <a:r>
              <a:rPr lang="en-GB" dirty="0" err="1">
                <a:solidFill>
                  <a:schemeClr val="tx1"/>
                </a:solidFill>
              </a:rPr>
              <a:t>hanya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memberikan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acuan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atau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alat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dalam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kegiatan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belajar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harus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adanya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keterkaitan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antara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aktivitas</a:t>
            </a:r>
            <a:r>
              <a:rPr lang="en-GB" dirty="0">
                <a:solidFill>
                  <a:schemeClr val="tx1"/>
                </a:solidFill>
              </a:rPr>
              <a:t> yang </a:t>
            </a:r>
            <a:r>
              <a:rPr lang="en-GB" dirty="0" err="1">
                <a:solidFill>
                  <a:schemeClr val="tx1"/>
                </a:solidFill>
              </a:rPr>
              <a:t>bersifat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fisik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maupun</a:t>
            </a:r>
            <a:r>
              <a:rPr lang="en-GB" dirty="0">
                <a:solidFill>
                  <a:schemeClr val="tx1"/>
                </a:solidFill>
              </a:rPr>
              <a:t> mental. </a:t>
            </a:r>
          </a:p>
        </p:txBody>
      </p:sp>
    </p:spTree>
    <p:extLst>
      <p:ext uri="{BB962C8B-B14F-4D97-AF65-F5344CB8AC3E}">
        <p14:creationId xmlns:p14="http://schemas.microsoft.com/office/powerpoint/2010/main" val="227313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92088"/>
          </a:xfrm>
        </p:spPr>
        <p:txBody>
          <a:bodyPr>
            <a:normAutofit/>
          </a:bodyPr>
          <a:lstStyle/>
          <a:p>
            <a:r>
              <a:rPr lang="en-GB" dirty="0" err="1" smtClean="0"/>
              <a:t>Contoh</a:t>
            </a:r>
            <a:r>
              <a:rPr lang="en-GB" dirty="0" smtClean="0"/>
              <a:t> </a:t>
            </a:r>
            <a:r>
              <a:rPr lang="en-GB" dirty="0" err="1" smtClean="0"/>
              <a:t>Kasus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856984" cy="5233768"/>
          </a:xfrm>
        </p:spPr>
        <p:txBody>
          <a:bodyPr>
            <a:noAutofit/>
          </a:bodyPr>
          <a:lstStyle/>
          <a:p>
            <a:pPr algn="just"/>
            <a:r>
              <a:rPr lang="en-GB" sz="2000" dirty="0" err="1"/>
              <a:t>Kebiasaan</a:t>
            </a:r>
            <a:r>
              <a:rPr lang="en-GB" sz="2000" dirty="0"/>
              <a:t> </a:t>
            </a:r>
            <a:r>
              <a:rPr lang="en-GB" sz="2000" dirty="0" err="1"/>
              <a:t>belajar</a:t>
            </a:r>
            <a:r>
              <a:rPr lang="en-GB" sz="2000" dirty="0"/>
              <a:t> </a:t>
            </a:r>
            <a:r>
              <a:rPr lang="en-GB" sz="2000" dirty="0" err="1"/>
              <a:t>siswa</a:t>
            </a:r>
            <a:r>
              <a:rPr lang="en-GB" sz="2000" dirty="0"/>
              <a:t> </a:t>
            </a:r>
            <a:r>
              <a:rPr lang="en-GB" sz="2000" dirty="0" err="1"/>
              <a:t>akan</a:t>
            </a:r>
            <a:r>
              <a:rPr lang="en-GB" sz="2000" dirty="0"/>
              <a:t> </a:t>
            </a:r>
            <a:r>
              <a:rPr lang="en-GB" sz="2000" dirty="0" err="1"/>
              <a:t>mempengaruhi</a:t>
            </a:r>
            <a:r>
              <a:rPr lang="en-GB" sz="2000" dirty="0"/>
              <a:t> </a:t>
            </a:r>
            <a:r>
              <a:rPr lang="en-GB" sz="2000" dirty="0" err="1"/>
              <a:t>kemampuannya</a:t>
            </a:r>
            <a:r>
              <a:rPr lang="en-GB" sz="2000" dirty="0"/>
              <a:t> </a:t>
            </a:r>
            <a:r>
              <a:rPr lang="en-GB" sz="2000" dirty="0" err="1"/>
              <a:t>dalam</a:t>
            </a:r>
            <a:r>
              <a:rPr lang="en-GB" sz="2000" dirty="0"/>
              <a:t> </a:t>
            </a:r>
            <a:r>
              <a:rPr lang="en-GB" sz="2000" dirty="0" err="1"/>
              <a:t>berlatih</a:t>
            </a:r>
            <a:r>
              <a:rPr lang="en-GB" sz="2000" dirty="0"/>
              <a:t> </a:t>
            </a:r>
            <a:r>
              <a:rPr lang="en-GB" sz="2000" dirty="0" err="1"/>
              <a:t>dan</a:t>
            </a:r>
            <a:r>
              <a:rPr lang="en-GB" sz="2000" dirty="0"/>
              <a:t> </a:t>
            </a:r>
            <a:r>
              <a:rPr lang="en-GB" sz="2000" dirty="0" err="1"/>
              <a:t>menguasai</a:t>
            </a:r>
            <a:r>
              <a:rPr lang="en-GB" sz="2000" dirty="0"/>
              <a:t> </a:t>
            </a:r>
            <a:r>
              <a:rPr lang="en-GB" sz="2000" dirty="0" err="1"/>
              <a:t>materi</a:t>
            </a:r>
            <a:r>
              <a:rPr lang="en-GB" sz="2000" dirty="0"/>
              <a:t> yang </a:t>
            </a:r>
            <a:r>
              <a:rPr lang="en-GB" sz="2000" dirty="0" err="1"/>
              <a:t>telah</a:t>
            </a:r>
            <a:r>
              <a:rPr lang="en-GB" sz="2000" dirty="0"/>
              <a:t> di </a:t>
            </a:r>
            <a:r>
              <a:rPr lang="en-GB" sz="2000" dirty="0" err="1"/>
              <a:t>sampaikan</a:t>
            </a:r>
            <a:r>
              <a:rPr lang="en-GB" sz="2000" dirty="0"/>
              <a:t> </a:t>
            </a:r>
            <a:r>
              <a:rPr lang="en-GB" sz="2000" dirty="0" err="1"/>
              <a:t>oleh</a:t>
            </a:r>
            <a:r>
              <a:rPr lang="en-GB" sz="2000" dirty="0"/>
              <a:t> guru </a:t>
            </a:r>
            <a:r>
              <a:rPr lang="en-GB" sz="2000" dirty="0" err="1"/>
              <a:t>kebiasaan</a:t>
            </a:r>
            <a:r>
              <a:rPr lang="en-GB" sz="2000" dirty="0"/>
              <a:t> </a:t>
            </a:r>
            <a:r>
              <a:rPr lang="en-GB" sz="2000" dirty="0" err="1"/>
              <a:t>buruk</a:t>
            </a:r>
            <a:r>
              <a:rPr lang="en-GB" sz="2000" dirty="0"/>
              <a:t> </a:t>
            </a:r>
            <a:r>
              <a:rPr lang="en-GB" sz="2000" dirty="0" err="1"/>
              <a:t>tersebut</a:t>
            </a:r>
            <a:r>
              <a:rPr lang="en-GB" sz="2000" dirty="0"/>
              <a:t> </a:t>
            </a:r>
            <a:r>
              <a:rPr lang="en-GB" sz="2000" dirty="0" err="1"/>
              <a:t>dapat</a:t>
            </a:r>
            <a:r>
              <a:rPr lang="en-GB" sz="2000" dirty="0"/>
              <a:t> </a:t>
            </a:r>
            <a:r>
              <a:rPr lang="en-GB" sz="2000" dirty="0" err="1"/>
              <a:t>berupa</a:t>
            </a:r>
            <a:r>
              <a:rPr lang="en-GB" sz="2000" dirty="0"/>
              <a:t> </a:t>
            </a:r>
            <a:r>
              <a:rPr lang="en-GB" sz="2000" dirty="0" err="1"/>
              <a:t>belajar</a:t>
            </a:r>
            <a:r>
              <a:rPr lang="en-GB" sz="2000" dirty="0"/>
              <a:t> </a:t>
            </a:r>
            <a:r>
              <a:rPr lang="en-GB" sz="2000" dirty="0" err="1"/>
              <a:t>pada</a:t>
            </a:r>
            <a:r>
              <a:rPr lang="en-GB" sz="2000" dirty="0"/>
              <a:t> </a:t>
            </a:r>
            <a:r>
              <a:rPr lang="en-GB" sz="2000" dirty="0" err="1"/>
              <a:t>akhir</a:t>
            </a:r>
            <a:r>
              <a:rPr lang="en-GB" sz="2000" dirty="0"/>
              <a:t> semester, </a:t>
            </a:r>
            <a:r>
              <a:rPr lang="en-GB" sz="2000" dirty="0" err="1"/>
              <a:t>belajar</a:t>
            </a:r>
            <a:r>
              <a:rPr lang="en-GB" sz="2000" dirty="0"/>
              <a:t> </a:t>
            </a:r>
            <a:r>
              <a:rPr lang="en-GB" sz="2000" dirty="0" err="1"/>
              <a:t>tidak</a:t>
            </a:r>
            <a:r>
              <a:rPr lang="en-GB" sz="2000" dirty="0"/>
              <a:t> </a:t>
            </a:r>
            <a:r>
              <a:rPr lang="en-GB" sz="2000" dirty="0" err="1"/>
              <a:t>teratur</a:t>
            </a:r>
            <a:r>
              <a:rPr lang="en-GB" sz="2000" dirty="0"/>
              <a:t>, </a:t>
            </a:r>
            <a:r>
              <a:rPr lang="en-GB" sz="2000" dirty="0" err="1"/>
              <a:t>menyianyiakan</a:t>
            </a:r>
            <a:r>
              <a:rPr lang="en-GB" sz="2000" dirty="0"/>
              <a:t> </a:t>
            </a:r>
            <a:r>
              <a:rPr lang="en-GB" sz="2000" dirty="0" err="1"/>
              <a:t>kesempatan</a:t>
            </a:r>
            <a:r>
              <a:rPr lang="en-GB" sz="2000" dirty="0"/>
              <a:t> </a:t>
            </a:r>
            <a:r>
              <a:rPr lang="en-GB" sz="2000" dirty="0" err="1"/>
              <a:t>belajar</a:t>
            </a:r>
            <a:r>
              <a:rPr lang="en-GB" sz="2000" dirty="0"/>
              <a:t>, </a:t>
            </a:r>
            <a:r>
              <a:rPr lang="en-GB" sz="2000" dirty="0" err="1"/>
              <a:t>bersekolah</a:t>
            </a:r>
            <a:r>
              <a:rPr lang="en-GB" sz="2000" dirty="0"/>
              <a:t> </a:t>
            </a:r>
            <a:r>
              <a:rPr lang="en-GB" sz="2000" dirty="0" err="1"/>
              <a:t>hanya</a:t>
            </a:r>
            <a:r>
              <a:rPr lang="en-GB" sz="2000" dirty="0"/>
              <a:t> </a:t>
            </a:r>
            <a:r>
              <a:rPr lang="en-GB" sz="2000" dirty="0" err="1"/>
              <a:t>untuk</a:t>
            </a:r>
            <a:r>
              <a:rPr lang="en-GB" sz="2000" dirty="0"/>
              <a:t> </a:t>
            </a:r>
            <a:r>
              <a:rPr lang="en-GB" sz="2000" dirty="0" err="1"/>
              <a:t>bergengsi</a:t>
            </a:r>
            <a:r>
              <a:rPr lang="en-GB" sz="2000" dirty="0"/>
              <a:t>, </a:t>
            </a:r>
            <a:r>
              <a:rPr lang="en-GB" sz="2000" dirty="0" err="1"/>
              <a:t>datang</a:t>
            </a:r>
            <a:r>
              <a:rPr lang="en-GB" sz="2000" dirty="0"/>
              <a:t> </a:t>
            </a:r>
            <a:r>
              <a:rPr lang="en-GB" sz="2000" dirty="0" err="1"/>
              <a:t>terlambat</a:t>
            </a:r>
            <a:r>
              <a:rPr lang="en-GB" sz="2000" dirty="0"/>
              <a:t> </a:t>
            </a:r>
            <a:r>
              <a:rPr lang="en-GB" sz="2000" dirty="0" err="1"/>
              <a:t>bergaya</a:t>
            </a:r>
            <a:r>
              <a:rPr lang="en-GB" sz="2000" dirty="0"/>
              <a:t> </a:t>
            </a:r>
            <a:r>
              <a:rPr lang="en-GB" sz="2000" dirty="0" err="1"/>
              <a:t>sebagai</a:t>
            </a:r>
            <a:r>
              <a:rPr lang="en-GB" sz="2000" dirty="0"/>
              <a:t> </a:t>
            </a:r>
            <a:r>
              <a:rPr lang="en-GB" sz="2000" dirty="0" err="1"/>
              <a:t>pemimpin</a:t>
            </a:r>
            <a:r>
              <a:rPr lang="en-GB" sz="2000" dirty="0"/>
              <a:t>. </a:t>
            </a:r>
            <a:r>
              <a:rPr lang="en-GB" sz="2000" dirty="0" err="1"/>
              <a:t>Kebisaan</a:t>
            </a:r>
            <a:r>
              <a:rPr lang="en-GB" sz="2000" dirty="0"/>
              <a:t> </a:t>
            </a:r>
            <a:r>
              <a:rPr lang="en-GB" sz="2000" dirty="0" err="1"/>
              <a:t>kebiasaan</a:t>
            </a:r>
            <a:r>
              <a:rPr lang="en-GB" sz="2000" dirty="0"/>
              <a:t> </a:t>
            </a:r>
            <a:r>
              <a:rPr lang="en-GB" sz="2000" dirty="0" err="1"/>
              <a:t>tersebut</a:t>
            </a:r>
            <a:r>
              <a:rPr lang="en-GB" sz="2000" dirty="0"/>
              <a:t> di </a:t>
            </a:r>
            <a:r>
              <a:rPr lang="en-GB" sz="2000" dirty="0" err="1"/>
              <a:t>karenakan</a:t>
            </a:r>
            <a:r>
              <a:rPr lang="en-GB" sz="2000" dirty="0"/>
              <a:t> </a:t>
            </a:r>
            <a:r>
              <a:rPr lang="en-GB" sz="2000" dirty="0" err="1"/>
              <a:t>oleh</a:t>
            </a:r>
            <a:r>
              <a:rPr lang="en-GB" sz="2000" dirty="0"/>
              <a:t> </a:t>
            </a:r>
            <a:r>
              <a:rPr lang="en-GB" sz="2000" dirty="0" err="1"/>
              <a:t>ketidak</a:t>
            </a:r>
            <a:r>
              <a:rPr lang="en-GB" sz="2000" dirty="0"/>
              <a:t> </a:t>
            </a:r>
            <a:r>
              <a:rPr lang="en-GB" sz="2000" dirty="0" err="1"/>
              <a:t>pengertian</a:t>
            </a:r>
            <a:r>
              <a:rPr lang="en-GB" sz="2000" dirty="0"/>
              <a:t> </a:t>
            </a:r>
            <a:r>
              <a:rPr lang="en-GB" sz="2000" dirty="0" err="1"/>
              <a:t>siswa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/>
              <a:t>arti</a:t>
            </a:r>
            <a:r>
              <a:rPr lang="en-GB" sz="2000" dirty="0"/>
              <a:t> </a:t>
            </a:r>
            <a:r>
              <a:rPr lang="en-GB" sz="2000" dirty="0" err="1"/>
              <a:t>belajar</a:t>
            </a:r>
            <a:r>
              <a:rPr lang="en-GB" sz="2000" dirty="0"/>
              <a:t> </a:t>
            </a:r>
            <a:r>
              <a:rPr lang="en-GB" sz="2000" dirty="0" err="1"/>
              <a:t>bagi</a:t>
            </a:r>
            <a:r>
              <a:rPr lang="en-GB" sz="2000" dirty="0"/>
              <a:t> </a:t>
            </a:r>
            <a:r>
              <a:rPr lang="en-GB" sz="2000" dirty="0" err="1"/>
              <a:t>diri</a:t>
            </a:r>
            <a:r>
              <a:rPr lang="en-GB" sz="2000" dirty="0"/>
              <a:t> </a:t>
            </a:r>
            <a:r>
              <a:rPr lang="en-GB" sz="2000" dirty="0" err="1"/>
              <a:t>sendiri</a:t>
            </a:r>
            <a:r>
              <a:rPr lang="en-GB" sz="2000" dirty="0"/>
              <a:t>.</a:t>
            </a:r>
          </a:p>
          <a:p>
            <a:pPr algn="just"/>
            <a:r>
              <a:rPr lang="en-GB" sz="2000" dirty="0" err="1"/>
              <a:t>Berdasarkan</a:t>
            </a:r>
            <a:r>
              <a:rPr lang="en-GB" sz="2000" dirty="0"/>
              <a:t> </a:t>
            </a:r>
            <a:r>
              <a:rPr lang="en-GB" sz="2000" dirty="0" err="1"/>
              <a:t>penelitian</a:t>
            </a:r>
            <a:r>
              <a:rPr lang="en-GB" sz="2000" dirty="0"/>
              <a:t> yang </a:t>
            </a:r>
            <a:r>
              <a:rPr lang="en-GB" sz="2000" dirty="0" err="1"/>
              <a:t>dilakukan</a:t>
            </a:r>
            <a:r>
              <a:rPr lang="en-GB" sz="2000" dirty="0"/>
              <a:t> </a:t>
            </a:r>
            <a:r>
              <a:rPr lang="en-GB" sz="2000" dirty="0" err="1"/>
              <a:t>oleh</a:t>
            </a:r>
            <a:r>
              <a:rPr lang="en-GB" sz="2000" dirty="0"/>
              <a:t> </a:t>
            </a:r>
            <a:r>
              <a:rPr lang="en-GB" sz="2000" dirty="0" err="1"/>
              <a:t>Etik</a:t>
            </a:r>
            <a:r>
              <a:rPr lang="en-GB" sz="2000" dirty="0"/>
              <a:t> </a:t>
            </a:r>
            <a:r>
              <a:rPr lang="en-GB" sz="2000" dirty="0" err="1"/>
              <a:t>Wahyu</a:t>
            </a:r>
            <a:r>
              <a:rPr lang="en-GB" sz="2000" dirty="0"/>
              <a:t> </a:t>
            </a:r>
            <a:r>
              <a:rPr lang="en-GB" sz="2000" dirty="0" err="1"/>
              <a:t>Setyowati</a:t>
            </a:r>
            <a:r>
              <a:rPr lang="en-GB" sz="2000" dirty="0"/>
              <a:t> (2013</a:t>
            </a:r>
            <a:r>
              <a:rPr lang="en-GB" sz="2000" dirty="0" smtClean="0"/>
              <a:t>), </a:t>
            </a:r>
            <a:r>
              <a:rPr lang="en-GB" sz="2000" dirty="0" err="1" smtClean="0"/>
              <a:t>Universitas</a:t>
            </a:r>
            <a:r>
              <a:rPr lang="en-GB" sz="2000" dirty="0" smtClean="0"/>
              <a:t> </a:t>
            </a:r>
            <a:r>
              <a:rPr lang="en-GB" sz="2000" dirty="0" err="1"/>
              <a:t>Muhammadiyah</a:t>
            </a:r>
            <a:r>
              <a:rPr lang="en-GB" sz="2000" dirty="0"/>
              <a:t> </a:t>
            </a:r>
            <a:r>
              <a:rPr lang="en-GB" sz="2000" dirty="0" smtClean="0"/>
              <a:t>Surakarta </a:t>
            </a:r>
            <a:r>
              <a:rPr lang="en-GB" sz="2000" dirty="0" err="1" smtClean="0"/>
              <a:t>dalam</a:t>
            </a:r>
            <a:r>
              <a:rPr lang="en-GB" sz="2000" dirty="0" smtClean="0"/>
              <a:t> </a:t>
            </a:r>
            <a:r>
              <a:rPr lang="en-GB" sz="2000" dirty="0" err="1"/>
              <a:t>penelitian</a:t>
            </a:r>
            <a:r>
              <a:rPr lang="en-GB" sz="2000" dirty="0"/>
              <a:t> yang </a:t>
            </a:r>
            <a:r>
              <a:rPr lang="en-GB" sz="2000" dirty="0" err="1" smtClean="0"/>
              <a:t>berjudul</a:t>
            </a:r>
            <a:r>
              <a:rPr lang="en-GB" sz="2000" dirty="0" smtClean="0"/>
              <a:t> “</a:t>
            </a:r>
            <a:r>
              <a:rPr lang="en-GB" sz="2000" dirty="0" err="1" smtClean="0"/>
              <a:t>Pengembangan</a:t>
            </a:r>
            <a:r>
              <a:rPr lang="en-GB" sz="2000" dirty="0" smtClean="0"/>
              <a:t> </a:t>
            </a:r>
            <a:r>
              <a:rPr lang="en-GB" sz="2000" dirty="0" err="1"/>
              <a:t>Kemampuan</a:t>
            </a:r>
            <a:r>
              <a:rPr lang="en-GB" sz="2000" dirty="0"/>
              <a:t> </a:t>
            </a:r>
            <a:r>
              <a:rPr lang="en-GB" sz="2000" dirty="0" err="1"/>
              <a:t>Berhitung</a:t>
            </a:r>
            <a:r>
              <a:rPr lang="en-GB" sz="2000" dirty="0"/>
              <a:t> </a:t>
            </a:r>
            <a:r>
              <a:rPr lang="en-GB" sz="2000" dirty="0" err="1"/>
              <a:t>Permulaan</a:t>
            </a:r>
            <a:r>
              <a:rPr lang="en-GB" sz="2000" dirty="0"/>
              <a:t> </a:t>
            </a:r>
            <a:r>
              <a:rPr lang="en-GB" sz="2000" dirty="0" err="1"/>
              <a:t>Melalui</a:t>
            </a:r>
            <a:r>
              <a:rPr lang="en-GB" sz="2000" dirty="0"/>
              <a:t> </a:t>
            </a:r>
            <a:r>
              <a:rPr lang="en-GB" sz="2000" dirty="0" err="1"/>
              <a:t>Bermain</a:t>
            </a:r>
            <a:r>
              <a:rPr lang="en-GB" sz="2000" dirty="0"/>
              <a:t> </a:t>
            </a:r>
            <a:r>
              <a:rPr lang="en-GB" sz="2000" dirty="0" err="1" smtClean="0"/>
              <a:t>Kartu</a:t>
            </a:r>
            <a:r>
              <a:rPr lang="en-GB" sz="2000" dirty="0" smtClean="0"/>
              <a:t> </a:t>
            </a:r>
            <a:r>
              <a:rPr lang="en-GB" sz="2000" dirty="0" err="1" smtClean="0"/>
              <a:t>Angka</a:t>
            </a:r>
            <a:r>
              <a:rPr lang="en-GB" sz="2000" dirty="0" smtClean="0"/>
              <a:t> </a:t>
            </a:r>
            <a:r>
              <a:rPr lang="en-GB" sz="2000" dirty="0" err="1"/>
              <a:t>Pada</a:t>
            </a:r>
            <a:r>
              <a:rPr lang="en-GB" sz="2000" dirty="0"/>
              <a:t> </a:t>
            </a:r>
            <a:r>
              <a:rPr lang="en-GB" sz="2000" dirty="0" err="1"/>
              <a:t>Anak</a:t>
            </a:r>
            <a:r>
              <a:rPr lang="en-GB" sz="2000" dirty="0"/>
              <a:t> </a:t>
            </a:r>
            <a:r>
              <a:rPr lang="en-GB" sz="2000" dirty="0" err="1"/>
              <a:t>Kelompok</a:t>
            </a:r>
            <a:r>
              <a:rPr lang="en-GB" sz="2000" dirty="0"/>
              <a:t> B TK </a:t>
            </a:r>
            <a:r>
              <a:rPr lang="en-GB" sz="2000" dirty="0" err="1"/>
              <a:t>Aisyiyah</a:t>
            </a:r>
            <a:r>
              <a:rPr lang="en-GB" sz="2000" dirty="0"/>
              <a:t> </a:t>
            </a:r>
            <a:r>
              <a:rPr lang="en-GB" sz="2000" dirty="0" err="1"/>
              <a:t>Bustanul</a:t>
            </a:r>
            <a:r>
              <a:rPr lang="en-GB" sz="2000" dirty="0"/>
              <a:t> </a:t>
            </a:r>
            <a:r>
              <a:rPr lang="en-GB" sz="2000" dirty="0" err="1"/>
              <a:t>Athfal</a:t>
            </a:r>
            <a:r>
              <a:rPr lang="en-GB" sz="2000" dirty="0"/>
              <a:t> </a:t>
            </a:r>
            <a:r>
              <a:rPr lang="en-GB" sz="2000" dirty="0" err="1" smtClean="0"/>
              <a:t>Ngledok</a:t>
            </a:r>
            <a:r>
              <a:rPr lang="en-GB" sz="2000" dirty="0" smtClean="0"/>
              <a:t> </a:t>
            </a:r>
            <a:r>
              <a:rPr lang="en-GB" sz="2000" dirty="0" err="1" smtClean="0"/>
              <a:t>Seragen</a:t>
            </a:r>
            <a:r>
              <a:rPr lang="en-GB" sz="2000" dirty="0" smtClean="0"/>
              <a:t> </a:t>
            </a:r>
            <a:r>
              <a:rPr lang="en-GB" sz="2000" dirty="0" err="1"/>
              <a:t>Tahun</a:t>
            </a:r>
            <a:r>
              <a:rPr lang="en-GB" sz="2000" dirty="0"/>
              <a:t> </a:t>
            </a:r>
            <a:r>
              <a:rPr lang="en-GB" sz="2000" dirty="0" err="1"/>
              <a:t>Pelajaran</a:t>
            </a:r>
            <a:r>
              <a:rPr lang="en-GB" sz="2000" dirty="0"/>
              <a:t> 2013/2014” </a:t>
            </a:r>
            <a:r>
              <a:rPr lang="en-GB" sz="2000" dirty="0" err="1"/>
              <a:t>hasil</a:t>
            </a:r>
            <a:r>
              <a:rPr lang="en-GB" sz="2000" dirty="0"/>
              <a:t> </a:t>
            </a:r>
            <a:r>
              <a:rPr lang="en-GB" sz="2000" dirty="0" err="1"/>
              <a:t>penelitian</a:t>
            </a:r>
            <a:r>
              <a:rPr lang="en-GB" sz="2000" dirty="0"/>
              <a:t> </a:t>
            </a:r>
            <a:r>
              <a:rPr lang="en-GB" sz="2000" dirty="0" err="1"/>
              <a:t>menunjukkan</a:t>
            </a:r>
            <a:r>
              <a:rPr lang="en-GB" sz="2000" dirty="0"/>
              <a:t> </a:t>
            </a:r>
            <a:r>
              <a:rPr lang="en-GB" sz="2000" dirty="0" err="1" smtClean="0"/>
              <a:t>bahwa</a:t>
            </a:r>
            <a:r>
              <a:rPr lang="en-GB" sz="2000" dirty="0" smtClean="0"/>
              <a:t> </a:t>
            </a:r>
            <a:r>
              <a:rPr lang="en-GB" sz="2000" dirty="0" err="1" smtClean="0"/>
              <a:t>terjadi</a:t>
            </a:r>
            <a:r>
              <a:rPr lang="en-GB" sz="2000" dirty="0" smtClean="0"/>
              <a:t> </a:t>
            </a:r>
            <a:r>
              <a:rPr lang="en-GB" sz="2000" dirty="0" err="1"/>
              <a:t>pengembangan</a:t>
            </a:r>
            <a:r>
              <a:rPr lang="en-GB" sz="2000" dirty="0"/>
              <a:t> </a:t>
            </a:r>
            <a:r>
              <a:rPr lang="en-GB" sz="2000" dirty="0" err="1"/>
              <a:t>kemampuan</a:t>
            </a:r>
            <a:r>
              <a:rPr lang="en-GB" sz="2000" dirty="0"/>
              <a:t> </a:t>
            </a:r>
            <a:r>
              <a:rPr lang="en-GB" sz="2000" dirty="0" err="1"/>
              <a:t>berhitung</a:t>
            </a:r>
            <a:r>
              <a:rPr lang="en-GB" sz="2000" dirty="0"/>
              <a:t> </a:t>
            </a:r>
            <a:r>
              <a:rPr lang="en-GB" sz="2000" dirty="0" err="1"/>
              <a:t>permulaan</a:t>
            </a:r>
            <a:r>
              <a:rPr lang="en-GB" sz="2000" dirty="0"/>
              <a:t> </a:t>
            </a:r>
            <a:r>
              <a:rPr lang="en-GB" sz="2000" dirty="0" err="1"/>
              <a:t>dengan</a:t>
            </a:r>
            <a:r>
              <a:rPr lang="en-GB" sz="2000" dirty="0"/>
              <a:t> </a:t>
            </a:r>
            <a:r>
              <a:rPr lang="en-GB" sz="2000" dirty="0" err="1" smtClean="0"/>
              <a:t>bermain</a:t>
            </a:r>
            <a:r>
              <a:rPr lang="en-GB" sz="2000" dirty="0" smtClean="0"/>
              <a:t> </a:t>
            </a:r>
            <a:r>
              <a:rPr lang="en-GB" sz="2000" dirty="0" err="1" smtClean="0"/>
              <a:t>kartu</a:t>
            </a:r>
            <a:r>
              <a:rPr lang="en-GB" sz="2000" dirty="0" smtClean="0"/>
              <a:t> </a:t>
            </a:r>
            <a:r>
              <a:rPr lang="en-GB" sz="2000" dirty="0" err="1"/>
              <a:t>angka</a:t>
            </a:r>
            <a:r>
              <a:rPr lang="en-GB" sz="2000" dirty="0"/>
              <a:t>. </a:t>
            </a:r>
            <a:r>
              <a:rPr lang="en-GB" sz="2000" dirty="0" err="1"/>
              <a:t>Kemampuan</a:t>
            </a:r>
            <a:r>
              <a:rPr lang="en-GB" sz="2000" dirty="0"/>
              <a:t> </a:t>
            </a:r>
            <a:r>
              <a:rPr lang="en-GB" sz="2000" dirty="0" err="1"/>
              <a:t>berhitung</a:t>
            </a:r>
            <a:r>
              <a:rPr lang="en-GB" sz="2000" dirty="0"/>
              <a:t> </a:t>
            </a:r>
            <a:r>
              <a:rPr lang="en-GB" sz="2000" dirty="0" err="1"/>
              <a:t>permulaan</a:t>
            </a:r>
            <a:r>
              <a:rPr lang="en-GB" sz="2000" dirty="0"/>
              <a:t> </a:t>
            </a:r>
            <a:r>
              <a:rPr lang="en-GB" sz="2000" dirty="0" err="1"/>
              <a:t>anak</a:t>
            </a:r>
            <a:r>
              <a:rPr lang="en-GB" sz="2000" dirty="0"/>
              <a:t> </a:t>
            </a:r>
            <a:r>
              <a:rPr lang="en-GB" sz="2000" dirty="0" err="1"/>
              <a:t>pada</a:t>
            </a:r>
            <a:r>
              <a:rPr lang="en-GB" sz="2000" dirty="0"/>
              <a:t> </a:t>
            </a:r>
            <a:r>
              <a:rPr lang="en-GB" sz="2000" dirty="0" err="1" smtClean="0"/>
              <a:t>prasiklus</a:t>
            </a:r>
            <a:r>
              <a:rPr lang="en-GB" sz="2000" dirty="0" smtClean="0"/>
              <a:t> </a:t>
            </a:r>
            <a:r>
              <a:rPr lang="en-GB" sz="2000" dirty="0" err="1" smtClean="0"/>
              <a:t>mencapai</a:t>
            </a:r>
            <a:r>
              <a:rPr lang="en-GB" sz="2000" dirty="0" smtClean="0"/>
              <a:t> </a:t>
            </a:r>
            <a:r>
              <a:rPr lang="en-GB" sz="2000" dirty="0"/>
              <a:t>21,05%, </a:t>
            </a:r>
            <a:r>
              <a:rPr lang="en-GB" sz="2000" dirty="0" err="1"/>
              <a:t>pada</a:t>
            </a:r>
            <a:r>
              <a:rPr lang="en-GB" sz="2000" dirty="0"/>
              <a:t> </a:t>
            </a:r>
            <a:r>
              <a:rPr lang="en-GB" sz="2000" dirty="0" err="1"/>
              <a:t>siklus</a:t>
            </a:r>
            <a:r>
              <a:rPr lang="en-GB" sz="2000" dirty="0"/>
              <a:t> </a:t>
            </a:r>
            <a:r>
              <a:rPr lang="en-GB" sz="2000" dirty="0" smtClean="0"/>
              <a:t>I </a:t>
            </a:r>
            <a:r>
              <a:rPr lang="en-GB" sz="2000" dirty="0" err="1" smtClean="0"/>
              <a:t>meningkat</a:t>
            </a:r>
            <a:r>
              <a:rPr lang="en-GB" sz="2000" dirty="0" smtClean="0"/>
              <a:t> </a:t>
            </a:r>
            <a:r>
              <a:rPr lang="en-GB" sz="2000" dirty="0" err="1"/>
              <a:t>menjadi</a:t>
            </a:r>
            <a:r>
              <a:rPr lang="en-GB" sz="2000" dirty="0"/>
              <a:t> 63,15% </a:t>
            </a:r>
            <a:r>
              <a:rPr lang="en-GB" sz="2000" dirty="0" err="1"/>
              <a:t>dan</a:t>
            </a:r>
            <a:r>
              <a:rPr lang="en-GB" sz="2000" dirty="0"/>
              <a:t> </a:t>
            </a:r>
            <a:r>
              <a:rPr lang="en-GB" sz="2000" dirty="0" err="1" smtClean="0"/>
              <a:t>meningkat</a:t>
            </a:r>
            <a:r>
              <a:rPr lang="en-GB" sz="2000" dirty="0" smtClean="0"/>
              <a:t> </a:t>
            </a:r>
            <a:r>
              <a:rPr lang="en-GB" sz="2000" dirty="0" err="1" smtClean="0"/>
              <a:t>lebih</a:t>
            </a:r>
            <a:r>
              <a:rPr lang="en-GB" sz="2000" dirty="0" smtClean="0"/>
              <a:t> </a:t>
            </a:r>
            <a:r>
              <a:rPr lang="en-GB" sz="2000" dirty="0" err="1"/>
              <a:t>baik</a:t>
            </a:r>
            <a:r>
              <a:rPr lang="en-GB" sz="2000" dirty="0"/>
              <a:t> </a:t>
            </a:r>
            <a:r>
              <a:rPr lang="en-GB" sz="2000" dirty="0" err="1"/>
              <a:t>lagi</a:t>
            </a:r>
            <a:r>
              <a:rPr lang="en-GB" sz="2000" dirty="0"/>
              <a:t> </a:t>
            </a:r>
            <a:r>
              <a:rPr lang="en-GB" sz="2000" dirty="0" err="1"/>
              <a:t>pada</a:t>
            </a:r>
            <a:r>
              <a:rPr lang="en-GB" sz="2000" dirty="0"/>
              <a:t> </a:t>
            </a:r>
            <a:r>
              <a:rPr lang="en-GB" sz="2000" dirty="0" err="1"/>
              <a:t>siklus</a:t>
            </a:r>
            <a:r>
              <a:rPr lang="en-GB" sz="2000" dirty="0"/>
              <a:t> II </a:t>
            </a:r>
            <a:r>
              <a:rPr lang="en-GB" sz="2000" dirty="0" err="1"/>
              <a:t>yaitu</a:t>
            </a:r>
            <a:r>
              <a:rPr lang="en-GB" sz="2000" dirty="0"/>
              <a:t> 89,47%</a:t>
            </a:r>
            <a:r>
              <a:rPr lang="en-GB" sz="2000" dirty="0" smtClean="0"/>
              <a:t> 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1455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DAFTAR PUSTAKA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 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Tinjauan</a:t>
            </a:r>
            <a:r>
              <a:rPr lang="en-GB" dirty="0" smtClean="0"/>
              <a:t> </a:t>
            </a:r>
            <a:r>
              <a:rPr lang="en-GB" dirty="0" err="1"/>
              <a:t>Pustaka</a:t>
            </a:r>
            <a:r>
              <a:rPr lang="en-GB" dirty="0"/>
              <a:t> II. </a:t>
            </a:r>
            <a:r>
              <a:rPr lang="en-GB" i="1" dirty="0"/>
              <a:t>“</a:t>
            </a:r>
            <a:r>
              <a:rPr lang="en-GB" i="1" dirty="0" err="1"/>
              <a:t>Belajar</a:t>
            </a:r>
            <a:r>
              <a:rPr lang="en-GB" i="1" dirty="0"/>
              <a:t> </a:t>
            </a:r>
            <a:r>
              <a:rPr lang="en-GB" i="1" dirty="0" err="1"/>
              <a:t>dan</a:t>
            </a:r>
            <a:r>
              <a:rPr lang="en-GB" i="1" dirty="0"/>
              <a:t> </a:t>
            </a:r>
            <a:r>
              <a:rPr lang="en-GB" i="1" dirty="0" err="1"/>
              <a:t>Pembelajaran</a:t>
            </a:r>
            <a:r>
              <a:rPr lang="en-GB" i="1" dirty="0"/>
              <a:t> </a:t>
            </a:r>
            <a:r>
              <a:rPr lang="en-GB" i="1" dirty="0" err="1"/>
              <a:t>Anak</a:t>
            </a:r>
            <a:r>
              <a:rPr lang="en-GB" i="1" dirty="0"/>
              <a:t> </a:t>
            </a:r>
            <a:r>
              <a:rPr lang="en-GB" i="1" dirty="0" err="1"/>
              <a:t>Usia</a:t>
            </a:r>
            <a:r>
              <a:rPr lang="en-GB" i="1" dirty="0"/>
              <a:t> </a:t>
            </a:r>
            <a:r>
              <a:rPr lang="en-GB" i="1" dirty="0" err="1"/>
              <a:t>Dini</a:t>
            </a:r>
            <a:r>
              <a:rPr lang="en-GB" i="1" dirty="0"/>
              <a:t>”.</a:t>
            </a:r>
            <a:r>
              <a:rPr lang="en-GB" dirty="0"/>
              <a:t> PDF </a:t>
            </a:r>
            <a:r>
              <a:rPr lang="en-GB" dirty="0" smtClean="0"/>
              <a:t>digilib.unila.ac.id</a:t>
            </a:r>
            <a:endParaRPr lang="en-GB" dirty="0"/>
          </a:p>
          <a:p>
            <a:r>
              <a:rPr lang="en-GB" dirty="0" err="1"/>
              <a:t>Materi</a:t>
            </a:r>
            <a:r>
              <a:rPr lang="en-GB" dirty="0"/>
              <a:t> Semester 1 </a:t>
            </a:r>
            <a:r>
              <a:rPr lang="en-GB" i="1" dirty="0"/>
              <a:t>“</a:t>
            </a:r>
            <a:r>
              <a:rPr lang="en-GB" i="1" dirty="0" err="1"/>
              <a:t>Balajar</a:t>
            </a:r>
            <a:r>
              <a:rPr lang="en-GB" i="1" dirty="0"/>
              <a:t> </a:t>
            </a:r>
            <a:r>
              <a:rPr lang="en-GB" i="1" dirty="0" err="1"/>
              <a:t>dan</a:t>
            </a:r>
            <a:r>
              <a:rPr lang="en-GB" i="1" dirty="0"/>
              <a:t> </a:t>
            </a:r>
            <a:r>
              <a:rPr lang="en-GB" i="1" dirty="0" err="1"/>
              <a:t>Pembelajaran</a:t>
            </a:r>
            <a:r>
              <a:rPr lang="en-GB" i="1" dirty="0"/>
              <a:t>”</a:t>
            </a:r>
            <a:r>
              <a:rPr lang="en-GB" dirty="0"/>
              <a:t> </a:t>
            </a:r>
            <a:r>
              <a:rPr lang="en-GB" dirty="0" err="1"/>
              <a:t>matakuliah</a:t>
            </a:r>
            <a:r>
              <a:rPr lang="en-GB" dirty="0"/>
              <a:t>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Pembelajaran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1a PG PAUD FIP </a:t>
            </a:r>
            <a:r>
              <a:rPr lang="en-GB" dirty="0" err="1"/>
              <a:t>Universitas</a:t>
            </a:r>
            <a:r>
              <a:rPr lang="en-GB" dirty="0"/>
              <a:t> PGRI Semarang </a:t>
            </a:r>
          </a:p>
          <a:p>
            <a:r>
              <a:rPr lang="en-GB" dirty="0"/>
              <a:t>http://Yusri. 2011. “</a:t>
            </a:r>
            <a:r>
              <a:rPr lang="en-GB" dirty="0" err="1"/>
              <a:t>Masalah-Masalah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Proses </a:t>
            </a:r>
            <a:r>
              <a:rPr lang="en-GB" dirty="0" err="1"/>
              <a:t>Belajar</a:t>
            </a:r>
            <a:r>
              <a:rPr lang="en-GB" dirty="0"/>
              <a:t>”.//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52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96</TotalTime>
  <Words>1189</Words>
  <Application>Microsoft Office PowerPoint</Application>
  <PresentationFormat>On-screen Show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Urban</vt:lpstr>
      <vt:lpstr>PROSES BELAJAR MENGAJAR DI PENDIDIKAN ANAK USIA DINI</vt:lpstr>
      <vt:lpstr>Pengertian Belajar</vt:lpstr>
      <vt:lpstr>PowerPoint Presentation</vt:lpstr>
      <vt:lpstr>Pengertian Pembelajaran</vt:lpstr>
      <vt:lpstr>PowerPoint Presentation</vt:lpstr>
      <vt:lpstr>Prinsip-Prinsip Pembelajaran AUD</vt:lpstr>
      <vt:lpstr>Aktifitas Belajar</vt:lpstr>
      <vt:lpstr>Kategori Aktifitas Belajar</vt:lpstr>
      <vt:lpstr>Prinsip Aktifitas Belajar</vt:lpstr>
      <vt:lpstr>Contoh Kasus</vt:lpstr>
      <vt:lpstr>DAFTAR PUSTAKA  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PROSES BELAJAR MENGAJAR DI PENDIDIKAN ANAK USIA DINI</dc:title>
  <dc:creator>win10 pro</dc:creator>
  <cp:lastModifiedBy>asus</cp:lastModifiedBy>
  <cp:revision>10</cp:revision>
  <dcterms:created xsi:type="dcterms:W3CDTF">2018-12-04T17:16:16Z</dcterms:created>
  <dcterms:modified xsi:type="dcterms:W3CDTF">2019-11-21T01:41:37Z</dcterms:modified>
</cp:coreProperties>
</file>