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1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4B10AE5-FD20-4C26-A323-E6C153340B09}" type="datetimeFigureOut">
              <a:rPr lang="en-US"/>
              <a:pPr>
                <a:defRPr/>
              </a:pPr>
              <a:t>1/8/2016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E4ED785-E2A8-48CD-88B5-A4BBB9E2D7DD}" type="slidenum">
              <a:rPr lang="en-US"/>
              <a:pPr>
                <a:defRPr/>
              </a:pPr>
              <a:t>‹#›</a:t>
            </a:fld>
            <a:endParaRPr lang="en-US"/>
          </a:p>
        </p:txBody>
      </p:sp>
    </p:spTree>
    <p:extLst>
      <p:ext uri="{BB962C8B-B14F-4D97-AF65-F5344CB8AC3E}">
        <p14:creationId xmlns:p14="http://schemas.microsoft.com/office/powerpoint/2010/main" val="306607013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FC89FEF1-2BB0-4267-A514-67C64D582150}" type="slidenum">
              <a:rPr lang="en-US">
                <a:latin typeface="Calibri" pitchFamily="34" charset="0"/>
              </a:rPr>
              <a:pPr fontAlgn="base">
                <a:spcBef>
                  <a:spcPct val="0"/>
                </a:spcBef>
                <a:spcAft>
                  <a:spcPct val="0"/>
                </a:spcAft>
              </a:pPr>
              <a:t>4</a:t>
            </a:fld>
            <a:endParaRPr lang="en-US">
              <a:latin typeface="Calibri" pitchFamily="34" charset="0"/>
            </a:endParaRPr>
          </a:p>
        </p:txBody>
      </p:sp>
      <p:sp>
        <p:nvSpPr>
          <p:cNvPr id="276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d-ID"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4020DADA-71DA-4363-B386-6F077F3953CA}" type="slidenum">
              <a:rPr lang="en-US">
                <a:latin typeface="Calibri" pitchFamily="34" charset="0"/>
              </a:rPr>
              <a:pPr fontAlgn="base">
                <a:spcBef>
                  <a:spcPct val="0"/>
                </a:spcBef>
                <a:spcAft>
                  <a:spcPct val="0"/>
                </a:spcAft>
              </a:pPr>
              <a:t>5</a:t>
            </a:fld>
            <a:endParaRPr lang="en-US">
              <a:latin typeface="Calibri" pitchFamily="34" charset="0"/>
            </a:endParaRPr>
          </a:p>
        </p:txBody>
      </p:sp>
      <p:sp>
        <p:nvSpPr>
          <p:cNvPr id="286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6"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d-ID"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0C546240-C4C3-4AB3-8163-590FB3792033}" type="slidenum">
              <a:rPr lang="en-US">
                <a:latin typeface="Calibri" pitchFamily="34" charset="0"/>
              </a:rPr>
              <a:pPr fontAlgn="base">
                <a:spcBef>
                  <a:spcPct val="0"/>
                </a:spcBef>
                <a:spcAft>
                  <a:spcPct val="0"/>
                </a:spcAft>
              </a:pPr>
              <a:t>8</a:t>
            </a:fld>
            <a:endParaRPr lang="en-US">
              <a:latin typeface="Calibri" pitchFamily="34" charset="0"/>
            </a:endParaRPr>
          </a:p>
        </p:txBody>
      </p:sp>
      <p:sp>
        <p:nvSpPr>
          <p:cNvPr id="296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d-ID"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08ECCA9B-F698-4F4D-983F-4EE12C66D862}" type="slidenum">
              <a:rPr lang="en-US">
                <a:latin typeface="Calibri" pitchFamily="34" charset="0"/>
              </a:rPr>
              <a:pPr fontAlgn="base">
                <a:spcBef>
                  <a:spcPct val="0"/>
                </a:spcBef>
                <a:spcAft>
                  <a:spcPct val="0"/>
                </a:spcAft>
              </a:pPr>
              <a:t>21</a:t>
            </a:fld>
            <a:endParaRPr lang="en-US">
              <a:latin typeface="Calibri" pitchFamily="34" charset="0"/>
            </a:endParaRPr>
          </a:p>
        </p:txBody>
      </p:sp>
      <p:sp>
        <p:nvSpPr>
          <p:cNvPr id="307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d-ID"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297489BD-35BA-4AAE-B6B9-17379B03A896}" type="slidenum">
              <a:rPr lang="en-US">
                <a:latin typeface="Calibri" pitchFamily="34" charset="0"/>
              </a:rPr>
              <a:pPr fontAlgn="base">
                <a:spcBef>
                  <a:spcPct val="0"/>
                </a:spcBef>
                <a:spcAft>
                  <a:spcPct val="0"/>
                </a:spcAft>
              </a:pPr>
              <a:t>22</a:t>
            </a:fld>
            <a:endParaRPr lang="en-US">
              <a:latin typeface="Calibri" pitchFamily="34" charset="0"/>
            </a:endParaRPr>
          </a:p>
        </p:txBody>
      </p:sp>
      <p:sp>
        <p:nvSpPr>
          <p:cNvPr id="317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8"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d-ID"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D2335949-C8E4-4F23-B270-DD967CEAD825}" type="slidenum">
              <a:rPr lang="en-US">
                <a:latin typeface="Calibri" pitchFamily="34" charset="0"/>
              </a:rPr>
              <a:pPr fontAlgn="base">
                <a:spcBef>
                  <a:spcPct val="0"/>
                </a:spcBef>
                <a:spcAft>
                  <a:spcPct val="0"/>
                </a:spcAft>
              </a:pPr>
              <a:t>23</a:t>
            </a:fld>
            <a:endParaRPr lang="en-US">
              <a:latin typeface="Calibri" pitchFamily="34" charset="0"/>
            </a:endParaRPr>
          </a:p>
        </p:txBody>
      </p:sp>
      <p:sp>
        <p:nvSpPr>
          <p:cNvPr id="327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d-ID"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fld id="{E98D80C7-56BD-4062-9FC4-35C58921710E}" type="datetimeFigureOut">
              <a:rPr lang="en-US"/>
              <a:pPr>
                <a:defRPr/>
              </a:pPr>
              <a:t>1/8/2016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99EFE07-5CBB-44A1-8C3B-FF47CCC07C03}" type="slidenum">
              <a:rPr lang="en-US"/>
              <a:pPr>
                <a:defRPr/>
              </a:pPr>
              <a:t>‹#›</a:t>
            </a:fld>
            <a:endParaRPr lang="en-US"/>
          </a:p>
        </p:txBody>
      </p:sp>
    </p:spTree>
    <p:extLst>
      <p:ext uri="{BB962C8B-B14F-4D97-AF65-F5344CB8AC3E}">
        <p14:creationId xmlns:p14="http://schemas.microsoft.com/office/powerpoint/2010/main" val="3091488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fld id="{9087A5AB-2047-4795-A4FB-A857D474AA5C}" type="datetimeFigureOut">
              <a:rPr lang="en-US"/>
              <a:pPr>
                <a:defRPr/>
              </a:pPr>
              <a:t>1/8/2016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DF46C67-97F6-48AC-969D-F2E9B3BDFBE1}" type="slidenum">
              <a:rPr lang="en-US"/>
              <a:pPr>
                <a:defRPr/>
              </a:pPr>
              <a:t>‹#›</a:t>
            </a:fld>
            <a:endParaRPr lang="en-US"/>
          </a:p>
        </p:txBody>
      </p:sp>
    </p:spTree>
    <p:extLst>
      <p:ext uri="{BB962C8B-B14F-4D97-AF65-F5344CB8AC3E}">
        <p14:creationId xmlns:p14="http://schemas.microsoft.com/office/powerpoint/2010/main" val="2148704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1A1A449E-6C61-40F9-8B16-94389AFE1733}" type="datetimeFigureOut">
              <a:rPr lang="en-US"/>
              <a:pPr>
                <a:defRPr/>
              </a:pPr>
              <a:t>1/8/2016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46F01D7-197D-411F-919A-BBA20CCD1570}" type="slidenum">
              <a:rPr lang="en-US"/>
              <a:pPr>
                <a:defRPr/>
              </a:pPr>
              <a:t>‹#›</a:t>
            </a:fld>
            <a:endParaRPr lang="en-US"/>
          </a:p>
        </p:txBody>
      </p:sp>
    </p:spTree>
    <p:extLst>
      <p:ext uri="{BB962C8B-B14F-4D97-AF65-F5344CB8AC3E}">
        <p14:creationId xmlns:p14="http://schemas.microsoft.com/office/powerpoint/2010/main" val="2518370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fld id="{CD73F088-8B6B-437D-8A88-0532B2351DF6}" type="datetimeFigureOut">
              <a:rPr lang="en-US"/>
              <a:pPr>
                <a:defRPr/>
              </a:pPr>
              <a:t>1/8/2016</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D6CCCA9-6718-4999-B613-7674D92DAD58}" type="slidenum">
              <a:rPr lang="en-US"/>
              <a:pPr>
                <a:defRPr/>
              </a:pPr>
              <a:t>‹#›</a:t>
            </a:fld>
            <a:endParaRPr lang="en-US"/>
          </a:p>
        </p:txBody>
      </p:sp>
    </p:spTree>
    <p:extLst>
      <p:ext uri="{BB962C8B-B14F-4D97-AF65-F5344CB8AC3E}">
        <p14:creationId xmlns:p14="http://schemas.microsoft.com/office/powerpoint/2010/main" val="3088010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fld id="{7FB71460-146D-4FF8-8F0E-034DA510773F}" type="datetimeFigureOut">
              <a:rPr lang="en-US"/>
              <a:pPr>
                <a:defRPr/>
              </a:pPr>
              <a:t>1/8/2016</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D379A9-1784-453E-BAD8-AC13863AFD5B}" type="slidenum">
              <a:rPr lang="en-US"/>
              <a:pPr>
                <a:defRPr/>
              </a:pPr>
              <a:t>‹#›</a:t>
            </a:fld>
            <a:endParaRPr lang="en-US"/>
          </a:p>
        </p:txBody>
      </p:sp>
    </p:spTree>
    <p:extLst>
      <p:ext uri="{BB962C8B-B14F-4D97-AF65-F5344CB8AC3E}">
        <p14:creationId xmlns:p14="http://schemas.microsoft.com/office/powerpoint/2010/main" val="89765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fld id="{ACD2D408-D02E-4D51-BA71-79D197429192}" type="datetimeFigureOut">
              <a:rPr lang="en-US"/>
              <a:pPr>
                <a:defRPr/>
              </a:pPr>
              <a:t>1/8/2016</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27E321C-81CF-452D-9A20-1520F229EAA3}" type="slidenum">
              <a:rPr lang="en-US"/>
              <a:pPr>
                <a:defRPr/>
              </a:pPr>
              <a:t>‹#›</a:t>
            </a:fld>
            <a:endParaRPr lang="en-US"/>
          </a:p>
        </p:txBody>
      </p:sp>
    </p:spTree>
    <p:extLst>
      <p:ext uri="{BB962C8B-B14F-4D97-AF65-F5344CB8AC3E}">
        <p14:creationId xmlns:p14="http://schemas.microsoft.com/office/powerpoint/2010/main" val="2432227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A74E98C6-886E-40F8-964B-A813E9DEE154}" type="datetimeFigureOut">
              <a:rPr lang="en-US"/>
              <a:pPr>
                <a:defRPr/>
              </a:pPr>
              <a:t>1/8/2016</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DBAD226-6C30-4CCD-9CCF-3C04AE4B13FC}" type="slidenum">
              <a:rPr lang="en-US"/>
              <a:pPr>
                <a:defRPr/>
              </a:pPr>
              <a:t>‹#›</a:t>
            </a:fld>
            <a:endParaRPr lang="en-US"/>
          </a:p>
        </p:txBody>
      </p:sp>
    </p:spTree>
    <p:extLst>
      <p:ext uri="{BB962C8B-B14F-4D97-AF65-F5344CB8AC3E}">
        <p14:creationId xmlns:p14="http://schemas.microsoft.com/office/powerpoint/2010/main" val="598328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FD4A433-3F5D-4360-9D74-386F76328369}" type="datetimeFigureOut">
              <a:rPr lang="en-US"/>
              <a:pPr>
                <a:defRPr/>
              </a:pPr>
              <a:t>1/8/2016</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2C4A49E-DDFA-45A5-9CFB-EA9DAB399603}" type="slidenum">
              <a:rPr lang="en-US"/>
              <a:pPr>
                <a:defRPr/>
              </a:pPr>
              <a:t>‹#›</a:t>
            </a:fld>
            <a:endParaRPr lang="en-US"/>
          </a:p>
        </p:txBody>
      </p:sp>
    </p:spTree>
    <p:extLst>
      <p:ext uri="{BB962C8B-B14F-4D97-AF65-F5344CB8AC3E}">
        <p14:creationId xmlns:p14="http://schemas.microsoft.com/office/powerpoint/2010/main" val="796566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3C834875-A591-4A1C-A26D-8D3BCFB7F224}" type="datetimeFigureOut">
              <a:rPr lang="en-US"/>
              <a:pPr>
                <a:defRPr/>
              </a:pPr>
              <a:t>1/8/2016</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94358FB-5807-4E26-9126-53284782ACE8}" type="slidenum">
              <a:rPr lang="en-US"/>
              <a:pPr>
                <a:defRPr/>
              </a:pPr>
              <a:t>‹#›</a:t>
            </a:fld>
            <a:endParaRPr lang="en-US"/>
          </a:p>
        </p:txBody>
      </p:sp>
    </p:spTree>
    <p:extLst>
      <p:ext uri="{BB962C8B-B14F-4D97-AF65-F5344CB8AC3E}">
        <p14:creationId xmlns:p14="http://schemas.microsoft.com/office/powerpoint/2010/main" val="1637773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fld id="{6901C7E1-F247-4A75-BE82-C46EB3AB56F6}" type="datetimeFigureOut">
              <a:rPr lang="en-US"/>
              <a:pPr>
                <a:defRPr/>
              </a:pPr>
              <a:t>1/8/2016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E6ACE49-7010-4A83-991D-ABD70CC1ED93}" type="slidenum">
              <a:rPr lang="en-US"/>
              <a:pPr>
                <a:defRPr/>
              </a:pPr>
              <a:t>‹#›</a:t>
            </a:fld>
            <a:endParaRPr lang="en-US"/>
          </a:p>
        </p:txBody>
      </p:sp>
    </p:spTree>
    <p:extLst>
      <p:ext uri="{BB962C8B-B14F-4D97-AF65-F5344CB8AC3E}">
        <p14:creationId xmlns:p14="http://schemas.microsoft.com/office/powerpoint/2010/main" val="1066118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fld id="{F9D35785-3026-481C-9376-0926AF57A680}" type="datetimeFigureOut">
              <a:rPr lang="en-US"/>
              <a:pPr>
                <a:defRPr/>
              </a:pPr>
              <a:t>1/8/2016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C2E0AFF-0057-4EF1-82A7-BFAB97E07A6D}" type="slidenum">
              <a:rPr lang="en-US"/>
              <a:pPr>
                <a:defRPr/>
              </a:pPr>
              <a:t>‹#›</a:t>
            </a:fld>
            <a:endParaRPr lang="en-US"/>
          </a:p>
        </p:txBody>
      </p:sp>
    </p:spTree>
    <p:extLst>
      <p:ext uri="{BB962C8B-B14F-4D97-AF65-F5344CB8AC3E}">
        <p14:creationId xmlns:p14="http://schemas.microsoft.com/office/powerpoint/2010/main" val="3475336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1400" smtClean="0">
                <a:latin typeface="+mn-lt"/>
                <a:cs typeface="+mn-cs"/>
              </a:defRPr>
            </a:lvl1pPr>
          </a:lstStyle>
          <a:p>
            <a:pPr>
              <a:defRPr/>
            </a:pPr>
            <a:fld id="{045F5DAE-E2F3-4E88-84F8-1A79667AB785}" type="datetimeFigureOut">
              <a:rPr lang="en-US"/>
              <a:pPr>
                <a:defRPr/>
              </a:pPr>
              <a:t>1/8/2016</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latin typeface="+mn-lt"/>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smtClean="0">
                <a:latin typeface="+mn-lt"/>
                <a:cs typeface="+mn-cs"/>
              </a:defRPr>
            </a:lvl1pPr>
          </a:lstStyle>
          <a:p>
            <a:pPr>
              <a:defRPr/>
            </a:pPr>
            <a:fld id="{BF9F1B74-B043-494D-A42F-84B6058FD8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id.wikipedia.org/w/index.php?title=E.163&amp;action=edit&amp;redlink=1" TargetMode="External"/><Relationship Id="rId2" Type="http://schemas.openxmlformats.org/officeDocument/2006/relationships/hyperlink" Target="http://id.wikipedia.org/w/index.php?title=ITU-T&amp;action=edit&amp;redlink=1" TargetMode="External"/><Relationship Id="rId1" Type="http://schemas.openxmlformats.org/officeDocument/2006/relationships/slideLayout" Target="../slideLayouts/slideLayout2.xml"/><Relationship Id="rId4" Type="http://schemas.openxmlformats.org/officeDocument/2006/relationships/hyperlink" Target="http://id.wikipedia.org/w/index.php?title=E.164&amp;action=edit&amp;redlink=1"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p:txBody>
          <a:bodyPr/>
          <a:lstStyle/>
          <a:p>
            <a:r>
              <a:rPr lang="id-ID" dirty="0" smtClean="0"/>
              <a:t>WIDE AREA </a:t>
            </a:r>
            <a:r>
              <a:rPr lang="id-ID" dirty="0" smtClean="0"/>
              <a:t>NETWORK</a:t>
            </a:r>
            <a:endParaRPr 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838200" y="277813"/>
            <a:ext cx="7848600" cy="865187"/>
          </a:xfrm>
        </p:spPr>
        <p:txBody>
          <a:bodyPr/>
          <a:lstStyle/>
          <a:p>
            <a:r>
              <a:rPr lang="en-US" b="1" i="1" smtClean="0"/>
              <a:t>Wide Area Network</a:t>
            </a:r>
          </a:p>
        </p:txBody>
      </p:sp>
      <p:sp>
        <p:nvSpPr>
          <p:cNvPr id="3075" name="Rectangle 3"/>
          <p:cNvSpPr>
            <a:spLocks noGrp="1" noChangeArrowheads="1"/>
          </p:cNvSpPr>
          <p:nvPr>
            <p:ph idx="1"/>
          </p:nvPr>
        </p:nvSpPr>
        <p:spPr>
          <a:xfrm>
            <a:off x="533400" y="1371600"/>
            <a:ext cx="8229600" cy="4530725"/>
          </a:xfrm>
        </p:spPr>
        <p:txBody>
          <a:bodyPr/>
          <a:lstStyle/>
          <a:p>
            <a:pPr>
              <a:lnSpc>
                <a:spcPct val="90000"/>
              </a:lnSpc>
            </a:pPr>
            <a:r>
              <a:rPr lang="en-US" sz="2600" b="1" i="1" smtClean="0"/>
              <a:t>Wide Area Network</a:t>
            </a:r>
            <a:r>
              <a:rPr lang="en-US" sz="2600" smtClean="0"/>
              <a:t> merupakan jaringan komputer yang mencakup area yang besar sebagai contoh yaitu jaringan komputer antar wilayah, kota atau bahkan negara, atau dapat didefinisikan juga sebagai jaringan komputer yang membutuhkan </a:t>
            </a:r>
            <a:r>
              <a:rPr lang="en-US" sz="2600" i="1" smtClean="0"/>
              <a:t>router</a:t>
            </a:r>
            <a:r>
              <a:rPr lang="en-US" sz="2600" smtClean="0"/>
              <a:t> dan saluran komunikasi publik.</a:t>
            </a:r>
          </a:p>
          <a:p>
            <a:pPr>
              <a:lnSpc>
                <a:spcPct val="90000"/>
              </a:lnSpc>
            </a:pPr>
            <a:r>
              <a:rPr lang="en-US" sz="2600" smtClean="0"/>
              <a:t>WAN digunakan untuk menghubungkan jaringan lokal yang satu dengan jaringan lokal yang lain, sehingga pengguna atau komputer di lokasi yang satu dapat berkomunikasi dengan pengguna dan komputer di lokasi yang lain.</a:t>
            </a:r>
          </a:p>
        </p:txBody>
      </p:sp>
      <p:sp>
        <p:nvSpPr>
          <p:cNvPr id="3076"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307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7AF061C1-170A-4E6D-817B-5E74D3D2A9E9}" type="slidenum">
              <a:rPr lang="en-US" altLang="en-US"/>
              <a:pPr fontAlgn="base">
                <a:spcBef>
                  <a:spcPct val="0"/>
                </a:spcBef>
                <a:spcAft>
                  <a:spcPct val="0"/>
                </a:spcAft>
              </a:pPr>
              <a:t>2</a:t>
            </a:fld>
            <a:endParaRPr lang="en-US"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50" name="Rectangle 6"/>
          <p:cNvSpPr>
            <a:spLocks noGrp="1" noChangeArrowheads="1"/>
          </p:cNvSpPr>
          <p:nvPr>
            <p:ph type="title"/>
          </p:nvPr>
        </p:nvSpPr>
        <p:spPr>
          <a:xfrm>
            <a:off x="762000" y="277813"/>
            <a:ext cx="7924800" cy="636587"/>
          </a:xfrm>
        </p:spPr>
        <p:txBody>
          <a:bodyPr>
            <a:normAutofit fontScale="90000"/>
          </a:bodyPr>
          <a:lstStyle/>
          <a:p>
            <a:pPr>
              <a:defRPr/>
            </a:pPr>
            <a:r>
              <a:rPr lang="en-US" sz="3800"/>
              <a:t>WAN</a:t>
            </a:r>
          </a:p>
        </p:txBody>
      </p:sp>
      <p:pic>
        <p:nvPicPr>
          <p:cNvPr id="4099" name="Picture 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62000" y="990600"/>
            <a:ext cx="8077200" cy="4984750"/>
          </a:xfrm>
        </p:spPr>
      </p:pic>
      <p:sp>
        <p:nvSpPr>
          <p:cNvPr id="4100"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4101"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A51072E3-7D0D-4BE0-AA86-C9C566830839}" type="slidenum">
              <a:rPr lang="en-US" altLang="en-US"/>
              <a:pPr fontAlgn="base">
                <a:spcBef>
                  <a:spcPct val="0"/>
                </a:spcBef>
                <a:spcAft>
                  <a:spcPct val="0"/>
                </a:spcAft>
              </a:pPr>
              <a:t>3</a:t>
            </a:fld>
            <a:endParaRPr lang="en-US"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6"/>
          <p:cNvSpPr>
            <a:spLocks noGrp="1" noChangeArrowheads="1"/>
          </p:cNvSpPr>
          <p:nvPr>
            <p:ph type="title"/>
          </p:nvPr>
        </p:nvSpPr>
        <p:spPr>
          <a:xfrm>
            <a:off x="914400" y="304800"/>
            <a:ext cx="8229600" cy="685800"/>
          </a:xfrm>
        </p:spPr>
        <p:txBody>
          <a:bodyPr/>
          <a:lstStyle/>
          <a:p>
            <a:r>
              <a:rPr lang="en-US" sz="3800" smtClean="0"/>
              <a:t>SWITCHING</a:t>
            </a:r>
          </a:p>
        </p:txBody>
      </p:sp>
      <p:sp>
        <p:nvSpPr>
          <p:cNvPr id="5123" name="Rectangle 7"/>
          <p:cNvSpPr>
            <a:spLocks noGrp="1" noChangeArrowheads="1"/>
          </p:cNvSpPr>
          <p:nvPr>
            <p:ph idx="1"/>
          </p:nvPr>
        </p:nvSpPr>
        <p:spPr>
          <a:xfrm>
            <a:off x="533400" y="1143000"/>
            <a:ext cx="8229600" cy="4724400"/>
          </a:xfrm>
        </p:spPr>
        <p:txBody>
          <a:bodyPr/>
          <a:lstStyle/>
          <a:p>
            <a:pPr>
              <a:lnSpc>
                <a:spcPct val="80000"/>
              </a:lnSpc>
            </a:pPr>
            <a:r>
              <a:rPr lang="en-US" sz="2600" smtClean="0">
                <a:solidFill>
                  <a:srgbClr val="000000"/>
                </a:solidFill>
              </a:rPr>
              <a:t>Definisi</a:t>
            </a:r>
          </a:p>
          <a:p>
            <a:pPr lvl="1">
              <a:lnSpc>
                <a:spcPct val="80000"/>
              </a:lnSpc>
            </a:pPr>
            <a:r>
              <a:rPr lang="en-US" sz="2200" smtClean="0">
                <a:solidFill>
                  <a:srgbClr val="000000"/>
                </a:solidFill>
              </a:rPr>
              <a:t>Secara umum arti switching adalah melakukan proses  hubungan antara dua pelanggan sehingga keduanya dapat berbicara satu sama lain.</a:t>
            </a:r>
          </a:p>
          <a:p>
            <a:pPr lvl="1">
              <a:lnSpc>
                <a:spcPct val="80000"/>
              </a:lnSpc>
            </a:pPr>
            <a:r>
              <a:rPr lang="en-US" sz="2200" smtClean="0">
                <a:solidFill>
                  <a:srgbClr val="000000"/>
                </a:solidFill>
              </a:rPr>
              <a:t>Switching adalah membangun hubungan atas permintaan, secara individu, dari langganan yang memanggil tertentu kepada langganan yang dipanggil/tujuan tertentu melalui seperangkat  inlets dan outlets, selama hubungan tersebut dibutuhkan untuk menyalurkan informasi atau tukar menukar informasi oleh kedua belah pihak.</a:t>
            </a:r>
          </a:p>
          <a:p>
            <a:pPr lvl="2">
              <a:lnSpc>
                <a:spcPct val="80000"/>
              </a:lnSpc>
            </a:pPr>
            <a:r>
              <a:rPr lang="en-US" smtClean="0"/>
              <a:t>Komunikasi dilakukan dengan cara melakukan transmisi data dari sumber ke tujuan melalui simpul-simpul jaringan switching perantara.</a:t>
            </a:r>
          </a:p>
          <a:p>
            <a:pPr lvl="2">
              <a:lnSpc>
                <a:spcPct val="80000"/>
              </a:lnSpc>
            </a:pPr>
            <a:r>
              <a:rPr lang="en-US" smtClean="0"/>
              <a:t>Jalur simpul-simpul biasanya dimultiplexingkan, baik dengan menggunakan Frequency-Division Multiplexing (FDM) maupun Time Division Multiplexing (TDM).</a:t>
            </a:r>
          </a:p>
        </p:txBody>
      </p:sp>
      <p:sp>
        <p:nvSpPr>
          <p:cNvPr id="512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512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3F385054-28E8-4128-9051-C73469647ED0}" type="slidenum">
              <a:rPr lang="en-US" altLang="en-US"/>
              <a:pPr fontAlgn="base">
                <a:spcBef>
                  <a:spcPct val="0"/>
                </a:spcBef>
                <a:spcAft>
                  <a:spcPct val="0"/>
                </a:spcAft>
              </a:pPr>
              <a:t>4</a:t>
            </a:fld>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6147"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5D227977-619F-444B-B68E-AE61B4049A36}" type="slidenum">
              <a:rPr lang="en-US" altLang="en-US"/>
              <a:pPr fontAlgn="base">
                <a:spcBef>
                  <a:spcPct val="0"/>
                </a:spcBef>
                <a:spcAft>
                  <a:spcPct val="0"/>
                </a:spcAft>
              </a:pPr>
              <a:t>5</a:t>
            </a:fld>
            <a:endParaRPr lang="en-US" altLang="en-US"/>
          </a:p>
        </p:txBody>
      </p:sp>
      <p:sp>
        <p:nvSpPr>
          <p:cNvPr id="6148" name="Freeform 2"/>
          <p:cNvSpPr>
            <a:spLocks/>
          </p:cNvSpPr>
          <p:nvPr/>
        </p:nvSpPr>
        <p:spPr bwMode="auto">
          <a:xfrm>
            <a:off x="2435225" y="1592263"/>
            <a:ext cx="3733800" cy="3733800"/>
          </a:xfrm>
          <a:custGeom>
            <a:avLst/>
            <a:gdLst>
              <a:gd name="T0" fmla="*/ 344 w 2720"/>
              <a:gd name="T1" fmla="*/ 1200 h 2472"/>
              <a:gd name="T2" fmla="*/ 8 w 2720"/>
              <a:gd name="T3" fmla="*/ 912 h 2472"/>
              <a:gd name="T4" fmla="*/ 392 w 2720"/>
              <a:gd name="T5" fmla="*/ 480 h 2472"/>
              <a:gd name="T6" fmla="*/ 680 w 2720"/>
              <a:gd name="T7" fmla="*/ 48 h 2472"/>
              <a:gd name="T8" fmla="*/ 1400 w 2720"/>
              <a:gd name="T9" fmla="*/ 384 h 2472"/>
              <a:gd name="T10" fmla="*/ 1640 w 2720"/>
              <a:gd name="T11" fmla="*/ 48 h 2472"/>
              <a:gd name="T12" fmla="*/ 2120 w 2720"/>
              <a:gd name="T13" fmla="*/ 672 h 2472"/>
              <a:gd name="T14" fmla="*/ 2696 w 2720"/>
              <a:gd name="T15" fmla="*/ 1056 h 2472"/>
              <a:gd name="T16" fmla="*/ 2264 w 2720"/>
              <a:gd name="T17" fmla="*/ 1632 h 2472"/>
              <a:gd name="T18" fmla="*/ 2456 w 2720"/>
              <a:gd name="T19" fmla="*/ 2064 h 2472"/>
              <a:gd name="T20" fmla="*/ 1928 w 2720"/>
              <a:gd name="T21" fmla="*/ 2160 h 2472"/>
              <a:gd name="T22" fmla="*/ 1448 w 2720"/>
              <a:gd name="T23" fmla="*/ 2448 h 2472"/>
              <a:gd name="T24" fmla="*/ 968 w 2720"/>
              <a:gd name="T25" fmla="*/ 2016 h 2472"/>
              <a:gd name="T26" fmla="*/ 440 w 2720"/>
              <a:gd name="T27" fmla="*/ 2208 h 2472"/>
              <a:gd name="T28" fmla="*/ 488 w 2720"/>
              <a:gd name="T29" fmla="*/ 1584 h 2472"/>
              <a:gd name="T30" fmla="*/ 344 w 2720"/>
              <a:gd name="T31" fmla="*/ 1200 h 247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720"/>
              <a:gd name="T49" fmla="*/ 0 h 2472"/>
              <a:gd name="T50" fmla="*/ 2720 w 2720"/>
              <a:gd name="T51" fmla="*/ 2472 h 247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720" h="2472">
                <a:moveTo>
                  <a:pt x="344" y="1200"/>
                </a:moveTo>
                <a:cubicBezTo>
                  <a:pt x="264" y="1088"/>
                  <a:pt x="0" y="1032"/>
                  <a:pt x="8" y="912"/>
                </a:cubicBezTo>
                <a:cubicBezTo>
                  <a:pt x="16" y="792"/>
                  <a:pt x="280" y="624"/>
                  <a:pt x="392" y="480"/>
                </a:cubicBezTo>
                <a:cubicBezTo>
                  <a:pt x="504" y="336"/>
                  <a:pt x="512" y="64"/>
                  <a:pt x="680" y="48"/>
                </a:cubicBezTo>
                <a:cubicBezTo>
                  <a:pt x="848" y="32"/>
                  <a:pt x="1240" y="384"/>
                  <a:pt x="1400" y="384"/>
                </a:cubicBezTo>
                <a:cubicBezTo>
                  <a:pt x="1560" y="384"/>
                  <a:pt x="1520" y="0"/>
                  <a:pt x="1640" y="48"/>
                </a:cubicBezTo>
                <a:cubicBezTo>
                  <a:pt x="1760" y="96"/>
                  <a:pt x="1944" y="504"/>
                  <a:pt x="2120" y="672"/>
                </a:cubicBezTo>
                <a:cubicBezTo>
                  <a:pt x="2296" y="840"/>
                  <a:pt x="2672" y="896"/>
                  <a:pt x="2696" y="1056"/>
                </a:cubicBezTo>
                <a:cubicBezTo>
                  <a:pt x="2720" y="1216"/>
                  <a:pt x="2304" y="1464"/>
                  <a:pt x="2264" y="1632"/>
                </a:cubicBezTo>
                <a:cubicBezTo>
                  <a:pt x="2224" y="1800"/>
                  <a:pt x="2512" y="1976"/>
                  <a:pt x="2456" y="2064"/>
                </a:cubicBezTo>
                <a:cubicBezTo>
                  <a:pt x="2400" y="2152"/>
                  <a:pt x="2096" y="2096"/>
                  <a:pt x="1928" y="2160"/>
                </a:cubicBezTo>
                <a:cubicBezTo>
                  <a:pt x="1760" y="2224"/>
                  <a:pt x="1608" y="2472"/>
                  <a:pt x="1448" y="2448"/>
                </a:cubicBezTo>
                <a:cubicBezTo>
                  <a:pt x="1288" y="2424"/>
                  <a:pt x="1136" y="2056"/>
                  <a:pt x="968" y="2016"/>
                </a:cubicBezTo>
                <a:cubicBezTo>
                  <a:pt x="800" y="1976"/>
                  <a:pt x="520" y="2280"/>
                  <a:pt x="440" y="2208"/>
                </a:cubicBezTo>
                <a:cubicBezTo>
                  <a:pt x="360" y="2136"/>
                  <a:pt x="504" y="1752"/>
                  <a:pt x="488" y="1584"/>
                </a:cubicBezTo>
                <a:cubicBezTo>
                  <a:pt x="472" y="1416"/>
                  <a:pt x="424" y="1312"/>
                  <a:pt x="344" y="1200"/>
                </a:cubicBezTo>
                <a:close/>
              </a:path>
            </a:pathLst>
          </a:custGeom>
          <a:solidFill>
            <a:srgbClr val="FFCC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FFCC00"/>
            </a:extrusionClr>
          </a:sp3d>
        </p:spPr>
        <p:txBody>
          <a:bodyPr wrap="none">
            <a:flatTx/>
          </a:bodyPr>
          <a:lstStyle/>
          <a:p>
            <a:endParaRPr lang="id-ID"/>
          </a:p>
        </p:txBody>
      </p:sp>
      <p:sp>
        <p:nvSpPr>
          <p:cNvPr id="268291" name="Rectangle 3"/>
          <p:cNvSpPr>
            <a:spLocks noChangeArrowheads="1"/>
          </p:cNvSpPr>
          <p:nvPr/>
        </p:nvSpPr>
        <p:spPr bwMode="auto">
          <a:xfrm>
            <a:off x="3121025" y="2735263"/>
            <a:ext cx="609600" cy="533400"/>
          </a:xfrm>
          <a:prstGeom prst="rect">
            <a:avLst/>
          </a:prstGeom>
          <a:solidFill>
            <a:schemeClr val="bg1"/>
          </a:solidFill>
          <a:ln w="9525">
            <a:solidFill>
              <a:schemeClr val="tx1"/>
            </a:solidFill>
            <a:miter lim="800000"/>
            <a:headEnd/>
            <a:tailEnd/>
          </a:ln>
          <a:effectLst/>
        </p:spPr>
        <p:txBody>
          <a:bodyPr wrap="none" anchor="ctr"/>
          <a:lstStyle/>
          <a:p>
            <a:pPr algn="ctr" fontAlgn="auto">
              <a:spcBef>
                <a:spcPts val="0"/>
              </a:spcBef>
              <a:spcAft>
                <a:spcPts val="0"/>
              </a:spcAft>
              <a:defRPr/>
            </a:pPr>
            <a:endParaRPr lang="en-US" sz="2000" b="1">
              <a:solidFill>
                <a:srgbClr val="000000"/>
              </a:solidFill>
              <a:effectLst>
                <a:outerShdw blurRad="38100" dist="38100" dir="2700000" algn="tl">
                  <a:srgbClr val="C0C0C0"/>
                </a:outerShdw>
              </a:effectLst>
              <a:latin typeface="Times New Roman" pitchFamily="18" charset="0"/>
              <a:cs typeface="+mn-cs"/>
            </a:endParaRPr>
          </a:p>
        </p:txBody>
      </p:sp>
      <p:sp>
        <p:nvSpPr>
          <p:cNvPr id="6150" name="AutoShape 4"/>
          <p:cNvSpPr>
            <a:spLocks noChangeArrowheads="1"/>
          </p:cNvSpPr>
          <p:nvPr/>
        </p:nvSpPr>
        <p:spPr bwMode="auto">
          <a:xfrm>
            <a:off x="3273425" y="2811463"/>
            <a:ext cx="304800" cy="381000"/>
          </a:xfrm>
          <a:prstGeom prst="flowChartCollate">
            <a:avLst/>
          </a:prstGeom>
          <a:solidFill>
            <a:schemeClr val="bg1"/>
          </a:solidFill>
          <a:ln w="9525">
            <a:solidFill>
              <a:schemeClr val="tx1"/>
            </a:solidFill>
            <a:miter lim="800000"/>
            <a:headEnd/>
            <a:tailEnd/>
          </a:ln>
        </p:spPr>
        <p:txBody>
          <a:bodyPr wrap="none" anchor="ctr"/>
          <a:lstStyle/>
          <a:p>
            <a:endParaRPr lang="id-ID"/>
          </a:p>
        </p:txBody>
      </p:sp>
      <p:sp>
        <p:nvSpPr>
          <p:cNvPr id="268293" name="Rectangle 5"/>
          <p:cNvSpPr>
            <a:spLocks noChangeArrowheads="1"/>
          </p:cNvSpPr>
          <p:nvPr/>
        </p:nvSpPr>
        <p:spPr bwMode="auto">
          <a:xfrm>
            <a:off x="4873625" y="2887663"/>
            <a:ext cx="609600" cy="533400"/>
          </a:xfrm>
          <a:prstGeom prst="rect">
            <a:avLst/>
          </a:prstGeom>
          <a:solidFill>
            <a:schemeClr val="bg1"/>
          </a:solidFill>
          <a:ln w="9525">
            <a:solidFill>
              <a:schemeClr val="tx1"/>
            </a:solidFill>
            <a:miter lim="800000"/>
            <a:headEnd/>
            <a:tailEnd/>
          </a:ln>
          <a:effectLst/>
        </p:spPr>
        <p:txBody>
          <a:bodyPr wrap="none" anchor="ctr"/>
          <a:lstStyle/>
          <a:p>
            <a:pPr algn="ctr" fontAlgn="auto">
              <a:spcBef>
                <a:spcPts val="0"/>
              </a:spcBef>
              <a:spcAft>
                <a:spcPts val="0"/>
              </a:spcAft>
              <a:defRPr/>
            </a:pPr>
            <a:endParaRPr lang="en-US" sz="2000" b="1">
              <a:solidFill>
                <a:srgbClr val="000000"/>
              </a:solidFill>
              <a:effectLst>
                <a:outerShdw blurRad="38100" dist="38100" dir="2700000" algn="tl">
                  <a:srgbClr val="C0C0C0"/>
                </a:outerShdw>
              </a:effectLst>
              <a:latin typeface="Times New Roman" pitchFamily="18" charset="0"/>
              <a:cs typeface="+mn-cs"/>
            </a:endParaRPr>
          </a:p>
        </p:txBody>
      </p:sp>
      <p:sp>
        <p:nvSpPr>
          <p:cNvPr id="6152" name="AutoShape 6"/>
          <p:cNvSpPr>
            <a:spLocks noChangeArrowheads="1"/>
          </p:cNvSpPr>
          <p:nvPr/>
        </p:nvSpPr>
        <p:spPr bwMode="auto">
          <a:xfrm>
            <a:off x="5026025" y="2963863"/>
            <a:ext cx="304800" cy="381000"/>
          </a:xfrm>
          <a:prstGeom prst="flowChartCollate">
            <a:avLst/>
          </a:prstGeom>
          <a:solidFill>
            <a:schemeClr val="bg1"/>
          </a:solidFill>
          <a:ln w="9525">
            <a:solidFill>
              <a:schemeClr val="tx1"/>
            </a:solidFill>
            <a:miter lim="800000"/>
            <a:headEnd/>
            <a:tailEnd/>
          </a:ln>
        </p:spPr>
        <p:txBody>
          <a:bodyPr wrap="none" anchor="ctr"/>
          <a:lstStyle/>
          <a:p>
            <a:endParaRPr lang="id-ID"/>
          </a:p>
        </p:txBody>
      </p:sp>
      <p:sp>
        <p:nvSpPr>
          <p:cNvPr id="268295" name="Rectangle 7"/>
          <p:cNvSpPr>
            <a:spLocks noChangeArrowheads="1"/>
          </p:cNvSpPr>
          <p:nvPr/>
        </p:nvSpPr>
        <p:spPr bwMode="auto">
          <a:xfrm>
            <a:off x="4035425" y="3878263"/>
            <a:ext cx="609600" cy="533400"/>
          </a:xfrm>
          <a:prstGeom prst="rect">
            <a:avLst/>
          </a:prstGeom>
          <a:solidFill>
            <a:schemeClr val="bg1"/>
          </a:solidFill>
          <a:ln w="9525">
            <a:solidFill>
              <a:schemeClr val="tx1"/>
            </a:solidFill>
            <a:miter lim="800000"/>
            <a:headEnd/>
            <a:tailEnd/>
          </a:ln>
          <a:effectLst/>
        </p:spPr>
        <p:txBody>
          <a:bodyPr wrap="none" anchor="ctr"/>
          <a:lstStyle/>
          <a:p>
            <a:pPr algn="ctr" fontAlgn="auto">
              <a:spcBef>
                <a:spcPts val="0"/>
              </a:spcBef>
              <a:spcAft>
                <a:spcPts val="0"/>
              </a:spcAft>
              <a:defRPr/>
            </a:pPr>
            <a:endParaRPr lang="en-US" sz="2000" b="1">
              <a:solidFill>
                <a:srgbClr val="000000"/>
              </a:solidFill>
              <a:effectLst>
                <a:outerShdw blurRad="38100" dist="38100" dir="2700000" algn="tl">
                  <a:srgbClr val="C0C0C0"/>
                </a:outerShdw>
              </a:effectLst>
              <a:latin typeface="Times New Roman" pitchFamily="18" charset="0"/>
              <a:cs typeface="+mn-cs"/>
            </a:endParaRPr>
          </a:p>
        </p:txBody>
      </p:sp>
      <p:sp>
        <p:nvSpPr>
          <p:cNvPr id="6154" name="AutoShape 8"/>
          <p:cNvSpPr>
            <a:spLocks noChangeArrowheads="1"/>
          </p:cNvSpPr>
          <p:nvPr/>
        </p:nvSpPr>
        <p:spPr bwMode="auto">
          <a:xfrm>
            <a:off x="4187825" y="3954463"/>
            <a:ext cx="304800" cy="381000"/>
          </a:xfrm>
          <a:prstGeom prst="flowChartCollate">
            <a:avLst/>
          </a:prstGeom>
          <a:solidFill>
            <a:schemeClr val="bg1"/>
          </a:solidFill>
          <a:ln w="9525">
            <a:solidFill>
              <a:schemeClr val="tx1"/>
            </a:solidFill>
            <a:miter lim="800000"/>
            <a:headEnd/>
            <a:tailEnd/>
          </a:ln>
        </p:spPr>
        <p:txBody>
          <a:bodyPr wrap="none" anchor="ctr"/>
          <a:lstStyle/>
          <a:p>
            <a:endParaRPr lang="id-ID"/>
          </a:p>
        </p:txBody>
      </p:sp>
      <p:sp>
        <p:nvSpPr>
          <p:cNvPr id="6155" name="Line 9"/>
          <p:cNvSpPr>
            <a:spLocks noChangeShapeType="1"/>
          </p:cNvSpPr>
          <p:nvPr/>
        </p:nvSpPr>
        <p:spPr bwMode="auto">
          <a:xfrm>
            <a:off x="3730625" y="2963863"/>
            <a:ext cx="1143000" cy="228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6156" name="Line 10"/>
          <p:cNvSpPr>
            <a:spLocks noChangeShapeType="1"/>
          </p:cNvSpPr>
          <p:nvPr/>
        </p:nvSpPr>
        <p:spPr bwMode="auto">
          <a:xfrm>
            <a:off x="3730625" y="2963863"/>
            <a:ext cx="533400" cy="9144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6157" name="Line 11"/>
          <p:cNvSpPr>
            <a:spLocks noChangeShapeType="1"/>
          </p:cNvSpPr>
          <p:nvPr/>
        </p:nvSpPr>
        <p:spPr bwMode="auto">
          <a:xfrm flipV="1">
            <a:off x="4264025" y="3192463"/>
            <a:ext cx="609600" cy="685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68300" name="Rectangle 12"/>
          <p:cNvSpPr>
            <a:spLocks noChangeArrowheads="1"/>
          </p:cNvSpPr>
          <p:nvPr/>
        </p:nvSpPr>
        <p:spPr bwMode="auto">
          <a:xfrm>
            <a:off x="7388225" y="2278063"/>
            <a:ext cx="1447800" cy="1676400"/>
          </a:xfrm>
          <a:prstGeom prst="rect">
            <a:avLst/>
          </a:prstGeom>
          <a:solidFill>
            <a:srgbClr val="00FFCC"/>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rgbClr val="00FFCC"/>
            </a:extrusionClr>
          </a:sp3d>
        </p:spPr>
        <p:txBody>
          <a:bodyPr wrap="none" anchor="ctr">
            <a:flatTx/>
          </a:bodyPr>
          <a:lstStyle/>
          <a:p>
            <a:pPr algn="ctr" fontAlgn="auto">
              <a:spcBef>
                <a:spcPts val="0"/>
              </a:spcBef>
              <a:spcAft>
                <a:spcPts val="0"/>
              </a:spcAft>
              <a:defRPr/>
            </a:pPr>
            <a:r>
              <a:rPr lang="en-US" sz="2000" b="1">
                <a:solidFill>
                  <a:srgbClr val="000000"/>
                </a:solidFill>
                <a:effectLst>
                  <a:outerShdw blurRad="38100" dist="38100" dir="2700000" algn="tl">
                    <a:srgbClr val="FFFFFF"/>
                  </a:outerShdw>
                </a:effectLst>
                <a:latin typeface="Times New Roman" pitchFamily="18" charset="0"/>
                <a:cs typeface="+mn-cs"/>
              </a:rPr>
              <a:t>Service </a:t>
            </a:r>
          </a:p>
          <a:p>
            <a:pPr algn="ctr" fontAlgn="auto">
              <a:spcBef>
                <a:spcPts val="0"/>
              </a:spcBef>
              <a:spcAft>
                <a:spcPts val="0"/>
              </a:spcAft>
              <a:defRPr/>
            </a:pPr>
            <a:r>
              <a:rPr lang="en-US" sz="2000" b="1">
                <a:solidFill>
                  <a:srgbClr val="000000"/>
                </a:solidFill>
                <a:effectLst>
                  <a:outerShdw blurRad="38100" dist="38100" dir="2700000" algn="tl">
                    <a:srgbClr val="FFFFFF"/>
                  </a:outerShdw>
                </a:effectLst>
                <a:latin typeface="Times New Roman" pitchFamily="18" charset="0"/>
                <a:cs typeface="+mn-cs"/>
              </a:rPr>
              <a:t>Subriber</a:t>
            </a:r>
          </a:p>
          <a:p>
            <a:pPr algn="ctr" fontAlgn="auto">
              <a:spcBef>
                <a:spcPts val="0"/>
              </a:spcBef>
              <a:spcAft>
                <a:spcPts val="0"/>
              </a:spcAft>
              <a:buFontTx/>
              <a:buChar char="-"/>
              <a:defRPr/>
            </a:pPr>
            <a:r>
              <a:rPr lang="en-US" sz="2000" b="1">
                <a:solidFill>
                  <a:srgbClr val="000000"/>
                </a:solidFill>
                <a:effectLst>
                  <a:outerShdw blurRad="38100" dist="38100" dir="2700000" algn="tl">
                    <a:srgbClr val="FFFFFF"/>
                  </a:outerShdw>
                </a:effectLst>
                <a:latin typeface="Times New Roman" pitchFamily="18" charset="0"/>
                <a:cs typeface="+mn-cs"/>
              </a:rPr>
              <a:t>Voice</a:t>
            </a:r>
          </a:p>
          <a:p>
            <a:pPr algn="ctr" fontAlgn="auto">
              <a:spcBef>
                <a:spcPts val="0"/>
              </a:spcBef>
              <a:spcAft>
                <a:spcPts val="0"/>
              </a:spcAft>
              <a:buFontTx/>
              <a:buChar char="-"/>
              <a:defRPr/>
            </a:pPr>
            <a:r>
              <a:rPr lang="en-US" sz="2000" b="1">
                <a:solidFill>
                  <a:srgbClr val="000000"/>
                </a:solidFill>
                <a:effectLst>
                  <a:outerShdw blurRad="38100" dist="38100" dir="2700000" algn="tl">
                    <a:srgbClr val="FFFFFF"/>
                  </a:outerShdw>
                </a:effectLst>
                <a:latin typeface="Times New Roman" pitchFamily="18" charset="0"/>
                <a:cs typeface="+mn-cs"/>
              </a:rPr>
              <a:t> Data</a:t>
            </a:r>
          </a:p>
          <a:p>
            <a:pPr algn="ctr" fontAlgn="auto">
              <a:spcBef>
                <a:spcPts val="0"/>
              </a:spcBef>
              <a:spcAft>
                <a:spcPts val="0"/>
              </a:spcAft>
              <a:buFontTx/>
              <a:buChar char="-"/>
              <a:defRPr/>
            </a:pPr>
            <a:r>
              <a:rPr lang="en-US" sz="2000" b="1">
                <a:solidFill>
                  <a:srgbClr val="000000"/>
                </a:solidFill>
                <a:effectLst>
                  <a:outerShdw blurRad="38100" dist="38100" dir="2700000" algn="tl">
                    <a:srgbClr val="FFFFFF"/>
                  </a:outerShdw>
                </a:effectLst>
                <a:latin typeface="Times New Roman" pitchFamily="18" charset="0"/>
                <a:cs typeface="+mn-cs"/>
              </a:rPr>
              <a:t> Video</a:t>
            </a:r>
          </a:p>
        </p:txBody>
      </p:sp>
      <p:sp>
        <p:nvSpPr>
          <p:cNvPr id="268301" name="Rectangle 13"/>
          <p:cNvSpPr>
            <a:spLocks noChangeArrowheads="1"/>
          </p:cNvSpPr>
          <p:nvPr/>
        </p:nvSpPr>
        <p:spPr bwMode="auto">
          <a:xfrm>
            <a:off x="530225" y="4411663"/>
            <a:ext cx="1447800" cy="1676400"/>
          </a:xfrm>
          <a:prstGeom prst="rect">
            <a:avLst/>
          </a:prstGeom>
          <a:solidFill>
            <a:srgbClr val="00FFCC"/>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rgbClr val="00FFCC"/>
            </a:extrusionClr>
          </a:sp3d>
        </p:spPr>
        <p:txBody>
          <a:bodyPr wrap="none" anchor="ctr">
            <a:flatTx/>
          </a:bodyPr>
          <a:lstStyle/>
          <a:p>
            <a:pPr algn="ctr" fontAlgn="auto">
              <a:spcBef>
                <a:spcPts val="0"/>
              </a:spcBef>
              <a:spcAft>
                <a:spcPts val="0"/>
              </a:spcAft>
              <a:defRPr/>
            </a:pPr>
            <a:r>
              <a:rPr lang="en-US" sz="2000" b="1">
                <a:solidFill>
                  <a:srgbClr val="000000"/>
                </a:solidFill>
                <a:effectLst>
                  <a:outerShdw blurRad="38100" dist="38100" dir="2700000" algn="tl">
                    <a:srgbClr val="FFFFFF"/>
                  </a:outerShdw>
                </a:effectLst>
                <a:latin typeface="Times New Roman" pitchFamily="18" charset="0"/>
                <a:cs typeface="+mn-cs"/>
              </a:rPr>
              <a:t>Service </a:t>
            </a:r>
          </a:p>
          <a:p>
            <a:pPr algn="ctr" fontAlgn="auto">
              <a:spcBef>
                <a:spcPts val="0"/>
              </a:spcBef>
              <a:spcAft>
                <a:spcPts val="0"/>
              </a:spcAft>
              <a:defRPr/>
            </a:pPr>
            <a:r>
              <a:rPr lang="en-US" sz="2000" b="1">
                <a:solidFill>
                  <a:srgbClr val="000000"/>
                </a:solidFill>
                <a:effectLst>
                  <a:outerShdw blurRad="38100" dist="38100" dir="2700000" algn="tl">
                    <a:srgbClr val="FFFFFF"/>
                  </a:outerShdw>
                </a:effectLst>
                <a:latin typeface="Times New Roman" pitchFamily="18" charset="0"/>
                <a:cs typeface="+mn-cs"/>
              </a:rPr>
              <a:t>Subriber</a:t>
            </a:r>
          </a:p>
          <a:p>
            <a:pPr algn="ctr" fontAlgn="auto">
              <a:spcBef>
                <a:spcPts val="0"/>
              </a:spcBef>
              <a:spcAft>
                <a:spcPts val="0"/>
              </a:spcAft>
              <a:buFontTx/>
              <a:buChar char="-"/>
              <a:defRPr/>
            </a:pPr>
            <a:r>
              <a:rPr lang="en-US" sz="2000" b="1">
                <a:solidFill>
                  <a:srgbClr val="000000"/>
                </a:solidFill>
                <a:effectLst>
                  <a:outerShdw blurRad="38100" dist="38100" dir="2700000" algn="tl">
                    <a:srgbClr val="FFFFFF"/>
                  </a:outerShdw>
                </a:effectLst>
                <a:latin typeface="Times New Roman" pitchFamily="18" charset="0"/>
                <a:cs typeface="+mn-cs"/>
              </a:rPr>
              <a:t>Voice</a:t>
            </a:r>
          </a:p>
          <a:p>
            <a:pPr algn="ctr" fontAlgn="auto">
              <a:spcBef>
                <a:spcPts val="0"/>
              </a:spcBef>
              <a:spcAft>
                <a:spcPts val="0"/>
              </a:spcAft>
              <a:buFontTx/>
              <a:buChar char="-"/>
              <a:defRPr/>
            </a:pPr>
            <a:r>
              <a:rPr lang="en-US" sz="2000" b="1">
                <a:solidFill>
                  <a:srgbClr val="000000"/>
                </a:solidFill>
                <a:effectLst>
                  <a:outerShdw blurRad="38100" dist="38100" dir="2700000" algn="tl">
                    <a:srgbClr val="FFFFFF"/>
                  </a:outerShdw>
                </a:effectLst>
                <a:latin typeface="Times New Roman" pitchFamily="18" charset="0"/>
                <a:cs typeface="+mn-cs"/>
              </a:rPr>
              <a:t> Data</a:t>
            </a:r>
          </a:p>
          <a:p>
            <a:pPr algn="ctr" fontAlgn="auto">
              <a:spcBef>
                <a:spcPts val="0"/>
              </a:spcBef>
              <a:spcAft>
                <a:spcPts val="0"/>
              </a:spcAft>
              <a:buFontTx/>
              <a:buChar char="-"/>
              <a:defRPr/>
            </a:pPr>
            <a:r>
              <a:rPr lang="en-US" sz="2000" b="1">
                <a:solidFill>
                  <a:srgbClr val="000000"/>
                </a:solidFill>
                <a:effectLst>
                  <a:outerShdw blurRad="38100" dist="38100" dir="2700000" algn="tl">
                    <a:srgbClr val="FFFFFF"/>
                  </a:outerShdw>
                </a:effectLst>
                <a:latin typeface="Times New Roman" pitchFamily="18" charset="0"/>
                <a:cs typeface="+mn-cs"/>
              </a:rPr>
              <a:t> Video</a:t>
            </a:r>
          </a:p>
        </p:txBody>
      </p:sp>
      <p:sp>
        <p:nvSpPr>
          <p:cNvPr id="6160" name="Line 14"/>
          <p:cNvSpPr>
            <a:spLocks noChangeShapeType="1"/>
          </p:cNvSpPr>
          <p:nvPr/>
        </p:nvSpPr>
        <p:spPr bwMode="auto">
          <a:xfrm flipV="1">
            <a:off x="1292225" y="3116263"/>
            <a:ext cx="1828800" cy="129540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6161" name="Line 15"/>
          <p:cNvSpPr>
            <a:spLocks noChangeShapeType="1"/>
          </p:cNvSpPr>
          <p:nvPr/>
        </p:nvSpPr>
        <p:spPr bwMode="auto">
          <a:xfrm flipH="1">
            <a:off x="5483225" y="3040063"/>
            <a:ext cx="1905000" cy="15240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68304" name="Text Box 16"/>
          <p:cNvSpPr txBox="1">
            <a:spLocks noChangeArrowheads="1"/>
          </p:cNvSpPr>
          <p:nvPr/>
        </p:nvSpPr>
        <p:spPr bwMode="auto">
          <a:xfrm>
            <a:off x="971550" y="642938"/>
            <a:ext cx="5856288" cy="457200"/>
          </a:xfrm>
          <a:prstGeom prst="rect">
            <a:avLst/>
          </a:prstGeom>
          <a:noFill/>
          <a:ln w="9525">
            <a:noFill/>
            <a:miter lim="800000"/>
            <a:headEnd/>
            <a:tailEnd/>
          </a:ln>
          <a:effectLst/>
        </p:spPr>
        <p:txBody>
          <a:bodyPr wrap="none">
            <a:spAutoFit/>
          </a:bodyPr>
          <a:lstStyle/>
          <a:p>
            <a:pPr fontAlgn="auto">
              <a:spcBef>
                <a:spcPts val="0"/>
              </a:spcBef>
              <a:spcAft>
                <a:spcPts val="0"/>
              </a:spcAft>
              <a:defRPr/>
            </a:pPr>
            <a:r>
              <a:rPr lang="en-US" sz="2400" b="1">
                <a:solidFill>
                  <a:srgbClr val="000000"/>
                </a:solidFill>
                <a:effectLst>
                  <a:outerShdw blurRad="38100" dist="38100" dir="2700000" algn="tl">
                    <a:srgbClr val="C0C0C0"/>
                  </a:outerShdw>
                </a:effectLst>
                <a:latin typeface="Times New Roman" pitchFamily="18" charset="0"/>
                <a:cs typeface="+mn-cs"/>
              </a:rPr>
              <a:t>Switching in Telecommunications Network.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4" name="Rectangle 4"/>
          <p:cNvSpPr>
            <a:spLocks noGrp="1" noChangeArrowheads="1"/>
          </p:cNvSpPr>
          <p:nvPr>
            <p:ph type="title"/>
          </p:nvPr>
        </p:nvSpPr>
        <p:spPr>
          <a:xfrm>
            <a:off x="2590800" y="228600"/>
            <a:ext cx="4800600" cy="331788"/>
          </a:xfrm>
        </p:spPr>
        <p:txBody>
          <a:bodyPr>
            <a:normAutofit fontScale="90000"/>
          </a:bodyPr>
          <a:lstStyle/>
          <a:p>
            <a:pPr>
              <a:defRPr/>
            </a:pPr>
            <a:r>
              <a:rPr lang="en-US" sz="3200"/>
              <a:t>Teknik Dasar Switching</a:t>
            </a:r>
          </a:p>
        </p:txBody>
      </p:sp>
      <p:sp>
        <p:nvSpPr>
          <p:cNvPr id="7171" name="Footer Placeholder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7172"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23F0A7BE-18A4-4D15-BEA8-C29C6938A091}" type="slidenum">
              <a:rPr lang="en-US" altLang="en-US"/>
              <a:pPr fontAlgn="base">
                <a:spcBef>
                  <a:spcPct val="0"/>
                </a:spcBef>
                <a:spcAft>
                  <a:spcPct val="0"/>
                </a:spcAft>
              </a:pPr>
              <a:t>6</a:t>
            </a:fld>
            <a:endParaRPr lang="en-US" altLang="en-US"/>
          </a:p>
        </p:txBody>
      </p:sp>
      <p:sp>
        <p:nvSpPr>
          <p:cNvPr id="7173" name="Text Box 5"/>
          <p:cNvSpPr txBox="1">
            <a:spLocks noChangeArrowheads="1"/>
          </p:cNvSpPr>
          <p:nvPr/>
        </p:nvSpPr>
        <p:spPr bwMode="auto">
          <a:xfrm>
            <a:off x="762000" y="762000"/>
            <a:ext cx="4881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b="1">
                <a:latin typeface="Times New Roman" pitchFamily="18" charset="0"/>
              </a:rPr>
              <a:t>Teknik Dasar Switching (Penyambungan) :</a:t>
            </a:r>
          </a:p>
        </p:txBody>
      </p:sp>
      <p:sp>
        <p:nvSpPr>
          <p:cNvPr id="7174" name="Line 6"/>
          <p:cNvSpPr>
            <a:spLocks noChangeShapeType="1"/>
          </p:cNvSpPr>
          <p:nvPr/>
        </p:nvSpPr>
        <p:spPr bwMode="auto">
          <a:xfrm flipV="1">
            <a:off x="4359275" y="2286000"/>
            <a:ext cx="26670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75" name="Line 7"/>
          <p:cNvSpPr>
            <a:spLocks noChangeShapeType="1"/>
          </p:cNvSpPr>
          <p:nvPr/>
        </p:nvSpPr>
        <p:spPr bwMode="auto">
          <a:xfrm>
            <a:off x="5197475" y="1371600"/>
            <a:ext cx="12192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76" name="Line 8"/>
          <p:cNvSpPr>
            <a:spLocks noChangeShapeType="1"/>
          </p:cNvSpPr>
          <p:nvPr/>
        </p:nvSpPr>
        <p:spPr bwMode="auto">
          <a:xfrm>
            <a:off x="5197475" y="3048000"/>
            <a:ext cx="11430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77" name="Line 9"/>
          <p:cNvSpPr>
            <a:spLocks noChangeShapeType="1"/>
          </p:cNvSpPr>
          <p:nvPr/>
        </p:nvSpPr>
        <p:spPr bwMode="auto">
          <a:xfrm>
            <a:off x="5197475" y="1371600"/>
            <a:ext cx="1828800" cy="9144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78" name="Line 10"/>
          <p:cNvSpPr>
            <a:spLocks noChangeShapeType="1"/>
          </p:cNvSpPr>
          <p:nvPr/>
        </p:nvSpPr>
        <p:spPr bwMode="auto">
          <a:xfrm flipV="1">
            <a:off x="4283075" y="1371600"/>
            <a:ext cx="2133600" cy="9906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79" name="Line 11"/>
          <p:cNvSpPr>
            <a:spLocks noChangeShapeType="1"/>
          </p:cNvSpPr>
          <p:nvPr/>
        </p:nvSpPr>
        <p:spPr bwMode="auto">
          <a:xfrm flipV="1">
            <a:off x="5197475" y="2286000"/>
            <a:ext cx="1752600" cy="7620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0" name="Line 12"/>
          <p:cNvSpPr>
            <a:spLocks noChangeShapeType="1"/>
          </p:cNvSpPr>
          <p:nvPr/>
        </p:nvSpPr>
        <p:spPr bwMode="auto">
          <a:xfrm>
            <a:off x="4359275" y="2286000"/>
            <a:ext cx="1981200" cy="8382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1" name="Line 13"/>
          <p:cNvSpPr>
            <a:spLocks noChangeShapeType="1"/>
          </p:cNvSpPr>
          <p:nvPr/>
        </p:nvSpPr>
        <p:spPr bwMode="auto">
          <a:xfrm flipV="1">
            <a:off x="5197475" y="1371600"/>
            <a:ext cx="1143000" cy="16764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2" name="Line 14"/>
          <p:cNvSpPr>
            <a:spLocks noChangeShapeType="1"/>
          </p:cNvSpPr>
          <p:nvPr/>
        </p:nvSpPr>
        <p:spPr bwMode="auto">
          <a:xfrm>
            <a:off x="5197475" y="1371600"/>
            <a:ext cx="1066800" cy="16764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3" name="Line 15"/>
          <p:cNvSpPr>
            <a:spLocks noChangeShapeType="1"/>
          </p:cNvSpPr>
          <p:nvPr/>
        </p:nvSpPr>
        <p:spPr bwMode="auto">
          <a:xfrm flipH="1">
            <a:off x="6264275" y="1371600"/>
            <a:ext cx="76200" cy="16002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4" name="Line 16"/>
          <p:cNvSpPr>
            <a:spLocks noChangeShapeType="1"/>
          </p:cNvSpPr>
          <p:nvPr/>
        </p:nvSpPr>
        <p:spPr bwMode="auto">
          <a:xfrm>
            <a:off x="5197475" y="1295400"/>
            <a:ext cx="0" cy="16764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5" name="Line 17"/>
          <p:cNvSpPr>
            <a:spLocks noChangeShapeType="1"/>
          </p:cNvSpPr>
          <p:nvPr/>
        </p:nvSpPr>
        <p:spPr bwMode="auto">
          <a:xfrm flipV="1">
            <a:off x="4359275" y="1371600"/>
            <a:ext cx="838200" cy="9144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6" name="Line 18"/>
          <p:cNvSpPr>
            <a:spLocks noChangeShapeType="1"/>
          </p:cNvSpPr>
          <p:nvPr/>
        </p:nvSpPr>
        <p:spPr bwMode="auto">
          <a:xfrm>
            <a:off x="4359275" y="2209800"/>
            <a:ext cx="762000" cy="8382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7" name="Line 19"/>
          <p:cNvSpPr>
            <a:spLocks noChangeShapeType="1"/>
          </p:cNvSpPr>
          <p:nvPr/>
        </p:nvSpPr>
        <p:spPr bwMode="auto">
          <a:xfrm flipH="1" flipV="1">
            <a:off x="6340475" y="1371600"/>
            <a:ext cx="609600" cy="9144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8" name="Line 20"/>
          <p:cNvSpPr>
            <a:spLocks noChangeShapeType="1"/>
          </p:cNvSpPr>
          <p:nvPr/>
        </p:nvSpPr>
        <p:spPr bwMode="auto">
          <a:xfrm flipV="1">
            <a:off x="6264275" y="2362200"/>
            <a:ext cx="685800" cy="6858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89" name="AutoShape 21"/>
          <p:cNvSpPr>
            <a:spLocks noChangeArrowheads="1"/>
          </p:cNvSpPr>
          <p:nvPr/>
        </p:nvSpPr>
        <p:spPr bwMode="auto">
          <a:xfrm>
            <a:off x="2911475" y="13716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190" name="Line 22"/>
          <p:cNvSpPr>
            <a:spLocks noChangeShapeType="1"/>
          </p:cNvSpPr>
          <p:nvPr/>
        </p:nvSpPr>
        <p:spPr bwMode="auto">
          <a:xfrm>
            <a:off x="1539875" y="1524000"/>
            <a:ext cx="14478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1" name="Line 23"/>
          <p:cNvSpPr>
            <a:spLocks noChangeShapeType="1"/>
          </p:cNvSpPr>
          <p:nvPr/>
        </p:nvSpPr>
        <p:spPr bwMode="auto">
          <a:xfrm>
            <a:off x="1387475" y="2438400"/>
            <a:ext cx="762000" cy="9144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2" name="Line 24"/>
          <p:cNvSpPr>
            <a:spLocks noChangeShapeType="1"/>
          </p:cNvSpPr>
          <p:nvPr/>
        </p:nvSpPr>
        <p:spPr bwMode="auto">
          <a:xfrm>
            <a:off x="1387475" y="2514600"/>
            <a:ext cx="16764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3" name="Line 25"/>
          <p:cNvSpPr>
            <a:spLocks noChangeShapeType="1"/>
          </p:cNvSpPr>
          <p:nvPr/>
        </p:nvSpPr>
        <p:spPr bwMode="auto">
          <a:xfrm flipV="1">
            <a:off x="2149475" y="2590800"/>
            <a:ext cx="914400" cy="7620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4" name="Line 26"/>
          <p:cNvSpPr>
            <a:spLocks noChangeShapeType="1"/>
          </p:cNvSpPr>
          <p:nvPr/>
        </p:nvSpPr>
        <p:spPr bwMode="auto">
          <a:xfrm>
            <a:off x="1463675" y="4419600"/>
            <a:ext cx="15240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5" name="Line 27"/>
          <p:cNvSpPr>
            <a:spLocks noChangeShapeType="1"/>
          </p:cNvSpPr>
          <p:nvPr/>
        </p:nvSpPr>
        <p:spPr bwMode="auto">
          <a:xfrm>
            <a:off x="1463675" y="4419600"/>
            <a:ext cx="1524000" cy="12192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6" name="Line 28"/>
          <p:cNvSpPr>
            <a:spLocks noChangeShapeType="1"/>
          </p:cNvSpPr>
          <p:nvPr/>
        </p:nvSpPr>
        <p:spPr bwMode="auto">
          <a:xfrm flipH="1">
            <a:off x="1387475" y="4419600"/>
            <a:ext cx="0" cy="10668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7" name="Line 29"/>
          <p:cNvSpPr>
            <a:spLocks noChangeShapeType="1"/>
          </p:cNvSpPr>
          <p:nvPr/>
        </p:nvSpPr>
        <p:spPr bwMode="auto">
          <a:xfrm flipH="1">
            <a:off x="1387475" y="4419600"/>
            <a:ext cx="1600200" cy="10668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8" name="Line 30"/>
          <p:cNvSpPr>
            <a:spLocks noChangeShapeType="1"/>
          </p:cNvSpPr>
          <p:nvPr/>
        </p:nvSpPr>
        <p:spPr bwMode="auto">
          <a:xfrm>
            <a:off x="2987675" y="4419600"/>
            <a:ext cx="0" cy="11430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199" name="Line 31"/>
          <p:cNvSpPr>
            <a:spLocks noChangeShapeType="1"/>
          </p:cNvSpPr>
          <p:nvPr/>
        </p:nvSpPr>
        <p:spPr bwMode="auto">
          <a:xfrm>
            <a:off x="1387475" y="5562600"/>
            <a:ext cx="16002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00" name="Text Box 32"/>
          <p:cNvSpPr txBox="1">
            <a:spLocks noChangeArrowheads="1"/>
          </p:cNvSpPr>
          <p:nvPr/>
        </p:nvSpPr>
        <p:spPr bwMode="auto">
          <a:xfrm>
            <a:off x="320675" y="1295400"/>
            <a:ext cx="395288" cy="396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b="1">
                <a:latin typeface="Times New Roman" pitchFamily="18" charset="0"/>
              </a:rPr>
              <a:t>1)</a:t>
            </a:r>
          </a:p>
        </p:txBody>
      </p:sp>
      <p:sp>
        <p:nvSpPr>
          <p:cNvPr id="7201" name="Text Box 33"/>
          <p:cNvSpPr txBox="1">
            <a:spLocks noChangeArrowheads="1"/>
          </p:cNvSpPr>
          <p:nvPr/>
        </p:nvSpPr>
        <p:spPr bwMode="auto">
          <a:xfrm>
            <a:off x="320675" y="2286000"/>
            <a:ext cx="395288" cy="396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b="1">
                <a:latin typeface="Times New Roman" pitchFamily="18" charset="0"/>
              </a:rPr>
              <a:t>2)</a:t>
            </a:r>
          </a:p>
        </p:txBody>
      </p:sp>
      <p:sp>
        <p:nvSpPr>
          <p:cNvPr id="7202" name="Text Box 34"/>
          <p:cNvSpPr txBox="1">
            <a:spLocks noChangeArrowheads="1"/>
          </p:cNvSpPr>
          <p:nvPr/>
        </p:nvSpPr>
        <p:spPr bwMode="auto">
          <a:xfrm>
            <a:off x="396875" y="4343400"/>
            <a:ext cx="395288" cy="396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b="1">
                <a:latin typeface="Times New Roman" pitchFamily="18" charset="0"/>
              </a:rPr>
              <a:t>3)</a:t>
            </a:r>
          </a:p>
        </p:txBody>
      </p:sp>
      <p:sp>
        <p:nvSpPr>
          <p:cNvPr id="7203" name="Text Box 35"/>
          <p:cNvSpPr txBox="1">
            <a:spLocks noChangeArrowheads="1"/>
          </p:cNvSpPr>
          <p:nvPr/>
        </p:nvSpPr>
        <p:spPr bwMode="auto">
          <a:xfrm>
            <a:off x="3825875" y="1295400"/>
            <a:ext cx="395288" cy="396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b="1">
                <a:latin typeface="Times New Roman" pitchFamily="18" charset="0"/>
              </a:rPr>
              <a:t>4)</a:t>
            </a:r>
          </a:p>
        </p:txBody>
      </p:sp>
      <p:sp>
        <p:nvSpPr>
          <p:cNvPr id="7204" name="Text Box 36"/>
          <p:cNvSpPr txBox="1">
            <a:spLocks noChangeArrowheads="1"/>
          </p:cNvSpPr>
          <p:nvPr/>
        </p:nvSpPr>
        <p:spPr bwMode="auto">
          <a:xfrm>
            <a:off x="3673475" y="3886200"/>
            <a:ext cx="395288" cy="396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b="1">
                <a:latin typeface="Times New Roman" pitchFamily="18" charset="0"/>
              </a:rPr>
              <a:t>5)</a:t>
            </a:r>
          </a:p>
        </p:txBody>
      </p:sp>
      <p:sp>
        <p:nvSpPr>
          <p:cNvPr id="7205" name="AutoShape 37"/>
          <p:cNvSpPr>
            <a:spLocks noChangeArrowheads="1"/>
          </p:cNvSpPr>
          <p:nvPr/>
        </p:nvSpPr>
        <p:spPr bwMode="auto">
          <a:xfrm>
            <a:off x="5121275" y="4648200"/>
            <a:ext cx="685800" cy="685800"/>
          </a:xfrm>
          <a:prstGeom prst="octagon">
            <a:avLst>
              <a:gd name="adj" fmla="val 29287"/>
            </a:avLst>
          </a:prstGeom>
          <a:solidFill>
            <a:schemeClr val="accent1"/>
          </a:solidFill>
          <a:ln w="9525">
            <a:solidFill>
              <a:schemeClr val="tx1"/>
            </a:solidFill>
            <a:miter lim="800000"/>
            <a:headEnd/>
            <a:tailEnd/>
          </a:ln>
        </p:spPr>
        <p:txBody>
          <a:bodyPr wrap="none" anchor="ctr"/>
          <a:lstStyle/>
          <a:p>
            <a:endParaRPr lang="id-ID"/>
          </a:p>
        </p:txBody>
      </p:sp>
      <p:sp>
        <p:nvSpPr>
          <p:cNvPr id="7206" name="AutoShape 38"/>
          <p:cNvSpPr>
            <a:spLocks noChangeArrowheads="1"/>
          </p:cNvSpPr>
          <p:nvPr/>
        </p:nvSpPr>
        <p:spPr bwMode="auto">
          <a:xfrm>
            <a:off x="5730875" y="56388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07" name="Line 39"/>
          <p:cNvSpPr>
            <a:spLocks noChangeShapeType="1"/>
          </p:cNvSpPr>
          <p:nvPr/>
        </p:nvSpPr>
        <p:spPr bwMode="auto">
          <a:xfrm>
            <a:off x="5349875" y="4648200"/>
            <a:ext cx="228600" cy="685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08" name="Line 40"/>
          <p:cNvSpPr>
            <a:spLocks noChangeShapeType="1"/>
          </p:cNvSpPr>
          <p:nvPr/>
        </p:nvSpPr>
        <p:spPr bwMode="auto">
          <a:xfrm>
            <a:off x="5121275" y="4876800"/>
            <a:ext cx="685800" cy="228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09" name="Line 41"/>
          <p:cNvSpPr>
            <a:spLocks noChangeShapeType="1"/>
          </p:cNvSpPr>
          <p:nvPr/>
        </p:nvSpPr>
        <p:spPr bwMode="auto">
          <a:xfrm flipV="1">
            <a:off x="5349875" y="4648200"/>
            <a:ext cx="228600" cy="685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10" name="Line 42"/>
          <p:cNvSpPr>
            <a:spLocks noChangeShapeType="1"/>
          </p:cNvSpPr>
          <p:nvPr/>
        </p:nvSpPr>
        <p:spPr bwMode="auto">
          <a:xfrm flipV="1">
            <a:off x="5121275" y="4876800"/>
            <a:ext cx="685800" cy="228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11" name="Line 43"/>
          <p:cNvSpPr>
            <a:spLocks noChangeShapeType="1"/>
          </p:cNvSpPr>
          <p:nvPr/>
        </p:nvSpPr>
        <p:spPr bwMode="auto">
          <a:xfrm>
            <a:off x="5730875" y="5105400"/>
            <a:ext cx="7620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12" name="Line 44"/>
          <p:cNvSpPr>
            <a:spLocks noChangeShapeType="1"/>
          </p:cNvSpPr>
          <p:nvPr/>
        </p:nvSpPr>
        <p:spPr bwMode="auto">
          <a:xfrm>
            <a:off x="5578475" y="5334000"/>
            <a:ext cx="228600" cy="4572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13" name="Line 45"/>
          <p:cNvSpPr>
            <a:spLocks noChangeShapeType="1"/>
          </p:cNvSpPr>
          <p:nvPr/>
        </p:nvSpPr>
        <p:spPr bwMode="auto">
          <a:xfrm flipH="1" flipV="1">
            <a:off x="4816475" y="4267200"/>
            <a:ext cx="533400" cy="3810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14" name="Line 46"/>
          <p:cNvSpPr>
            <a:spLocks noChangeShapeType="1"/>
          </p:cNvSpPr>
          <p:nvPr/>
        </p:nvSpPr>
        <p:spPr bwMode="auto">
          <a:xfrm flipV="1">
            <a:off x="5578475" y="4191000"/>
            <a:ext cx="381000" cy="4572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15" name="Line 47"/>
          <p:cNvSpPr>
            <a:spLocks noChangeShapeType="1"/>
          </p:cNvSpPr>
          <p:nvPr/>
        </p:nvSpPr>
        <p:spPr bwMode="auto">
          <a:xfrm flipH="1" flipV="1">
            <a:off x="4435475" y="5105400"/>
            <a:ext cx="685800" cy="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16" name="Line 48"/>
          <p:cNvSpPr>
            <a:spLocks noChangeShapeType="1"/>
          </p:cNvSpPr>
          <p:nvPr/>
        </p:nvSpPr>
        <p:spPr bwMode="auto">
          <a:xfrm flipH="1">
            <a:off x="4968875" y="5334000"/>
            <a:ext cx="381000" cy="457200"/>
          </a:xfrm>
          <a:prstGeom prst="line">
            <a:avLst/>
          </a:prstGeom>
          <a:noFill/>
          <a:ln w="9525">
            <a:solidFill>
              <a:srgbClr val="FF0000"/>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7217" name="Text Box 49"/>
          <p:cNvSpPr txBox="1">
            <a:spLocks noChangeArrowheads="1"/>
          </p:cNvSpPr>
          <p:nvPr/>
        </p:nvSpPr>
        <p:spPr bwMode="auto">
          <a:xfrm>
            <a:off x="1828800" y="1738313"/>
            <a:ext cx="992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1600" b="1">
                <a:latin typeface="Times New Roman" pitchFamily="18" charset="0"/>
              </a:rPr>
              <a:t>1 saluran</a:t>
            </a:r>
          </a:p>
        </p:txBody>
      </p:sp>
      <p:sp>
        <p:nvSpPr>
          <p:cNvPr id="7218" name="Text Box 50"/>
          <p:cNvSpPr txBox="1">
            <a:spLocks noChangeArrowheads="1"/>
          </p:cNvSpPr>
          <p:nvPr/>
        </p:nvSpPr>
        <p:spPr bwMode="auto">
          <a:xfrm>
            <a:off x="1828800" y="3643313"/>
            <a:ext cx="992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1600" b="1">
                <a:latin typeface="Times New Roman" pitchFamily="18" charset="0"/>
              </a:rPr>
              <a:t>3 saluran</a:t>
            </a:r>
          </a:p>
        </p:txBody>
      </p:sp>
      <p:sp>
        <p:nvSpPr>
          <p:cNvPr id="7219" name="Text Box 51"/>
          <p:cNvSpPr txBox="1">
            <a:spLocks noChangeArrowheads="1"/>
          </p:cNvSpPr>
          <p:nvPr/>
        </p:nvSpPr>
        <p:spPr bwMode="auto">
          <a:xfrm>
            <a:off x="1600200" y="5929313"/>
            <a:ext cx="992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1600" b="1">
                <a:latin typeface="Times New Roman" pitchFamily="18" charset="0"/>
              </a:rPr>
              <a:t>6 saluran</a:t>
            </a:r>
          </a:p>
        </p:txBody>
      </p:sp>
      <p:sp>
        <p:nvSpPr>
          <p:cNvPr id="7220" name="Text Box 52"/>
          <p:cNvSpPr txBox="1">
            <a:spLocks noChangeArrowheads="1"/>
          </p:cNvSpPr>
          <p:nvPr/>
        </p:nvSpPr>
        <p:spPr bwMode="auto">
          <a:xfrm>
            <a:off x="7377113" y="3048000"/>
            <a:ext cx="1630362" cy="835025"/>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1600" b="1">
                <a:latin typeface="Times New Roman" pitchFamily="18" charset="0"/>
              </a:rPr>
              <a:t>Rumus Umum =</a:t>
            </a:r>
          </a:p>
          <a:p>
            <a:r>
              <a:rPr lang="en-US" sz="1600" b="1">
                <a:latin typeface="Times New Roman" pitchFamily="18" charset="0"/>
              </a:rPr>
              <a:t>       </a:t>
            </a:r>
            <a:r>
              <a:rPr lang="en-US" sz="1600" b="1" u="sng">
                <a:latin typeface="Times New Roman" pitchFamily="18" charset="0"/>
              </a:rPr>
              <a:t>n(n-1)</a:t>
            </a:r>
          </a:p>
          <a:p>
            <a:r>
              <a:rPr lang="en-US" sz="1600" b="1">
                <a:latin typeface="Times New Roman" pitchFamily="18" charset="0"/>
              </a:rPr>
              <a:t>           2</a:t>
            </a:r>
          </a:p>
        </p:txBody>
      </p:sp>
      <p:sp>
        <p:nvSpPr>
          <p:cNvPr id="7221" name="Text Box 53"/>
          <p:cNvSpPr txBox="1">
            <a:spLocks noChangeArrowheads="1"/>
          </p:cNvSpPr>
          <p:nvPr/>
        </p:nvSpPr>
        <p:spPr bwMode="auto">
          <a:xfrm>
            <a:off x="6278563" y="5743575"/>
            <a:ext cx="196691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1600" b="1">
                <a:latin typeface="Times New Roman" pitchFamily="18" charset="0"/>
              </a:rPr>
              <a:t>N saluran</a:t>
            </a:r>
          </a:p>
          <a:p>
            <a:r>
              <a:rPr lang="en-US" sz="1600" b="1">
                <a:latin typeface="Times New Roman" pitchFamily="18" charset="0"/>
              </a:rPr>
              <a:t>N = jumlah pemakai</a:t>
            </a:r>
          </a:p>
        </p:txBody>
      </p:sp>
      <p:sp>
        <p:nvSpPr>
          <p:cNvPr id="7222" name="Text Box 54"/>
          <p:cNvSpPr txBox="1">
            <a:spLocks noChangeArrowheads="1"/>
          </p:cNvSpPr>
          <p:nvPr/>
        </p:nvSpPr>
        <p:spPr bwMode="auto">
          <a:xfrm>
            <a:off x="6873875" y="4495800"/>
            <a:ext cx="1222375" cy="4064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a:latin typeface="Times New Roman" pitchFamily="18" charset="0"/>
              </a:rPr>
              <a:t>Switching</a:t>
            </a:r>
          </a:p>
        </p:txBody>
      </p:sp>
      <p:sp>
        <p:nvSpPr>
          <p:cNvPr id="7223" name="Line 55"/>
          <p:cNvSpPr>
            <a:spLocks noChangeShapeType="1"/>
          </p:cNvSpPr>
          <p:nvPr/>
        </p:nvSpPr>
        <p:spPr bwMode="auto">
          <a:xfrm flipH="1">
            <a:off x="5883275" y="4724400"/>
            <a:ext cx="990600" cy="76200"/>
          </a:xfrm>
          <a:prstGeom prst="line">
            <a:avLst/>
          </a:prstGeom>
          <a:noFill/>
          <a:ln w="9525">
            <a:solidFill>
              <a:schemeClr val="tx1"/>
            </a:solidFill>
            <a:prstDash val="dash"/>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7224" name="Rectangle 56"/>
          <p:cNvSpPr>
            <a:spLocks noChangeArrowheads="1"/>
          </p:cNvSpPr>
          <p:nvPr/>
        </p:nvSpPr>
        <p:spPr bwMode="auto">
          <a:xfrm>
            <a:off x="5246688" y="3276600"/>
            <a:ext cx="10937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600" b="1">
                <a:latin typeface="Times New Roman" pitchFamily="18" charset="0"/>
              </a:rPr>
              <a:t>15 saluran</a:t>
            </a:r>
          </a:p>
        </p:txBody>
      </p:sp>
      <p:sp>
        <p:nvSpPr>
          <p:cNvPr id="7225" name="AutoShape 57"/>
          <p:cNvSpPr>
            <a:spLocks noChangeArrowheads="1"/>
          </p:cNvSpPr>
          <p:nvPr/>
        </p:nvSpPr>
        <p:spPr bwMode="auto">
          <a:xfrm>
            <a:off x="5045075" y="11430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26" name="AutoShape 58"/>
          <p:cNvSpPr>
            <a:spLocks noChangeArrowheads="1"/>
          </p:cNvSpPr>
          <p:nvPr/>
        </p:nvSpPr>
        <p:spPr bwMode="auto">
          <a:xfrm>
            <a:off x="4206875" y="20574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27" name="AutoShape 59"/>
          <p:cNvSpPr>
            <a:spLocks noChangeArrowheads="1"/>
          </p:cNvSpPr>
          <p:nvPr/>
        </p:nvSpPr>
        <p:spPr bwMode="auto">
          <a:xfrm>
            <a:off x="5045075" y="28956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28" name="AutoShape 60"/>
          <p:cNvSpPr>
            <a:spLocks noChangeArrowheads="1"/>
          </p:cNvSpPr>
          <p:nvPr/>
        </p:nvSpPr>
        <p:spPr bwMode="auto">
          <a:xfrm>
            <a:off x="6188075" y="12192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29" name="AutoShape 61"/>
          <p:cNvSpPr>
            <a:spLocks noChangeArrowheads="1"/>
          </p:cNvSpPr>
          <p:nvPr/>
        </p:nvSpPr>
        <p:spPr bwMode="auto">
          <a:xfrm>
            <a:off x="6873875" y="21336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0" name="AutoShape 62"/>
          <p:cNvSpPr>
            <a:spLocks noChangeArrowheads="1"/>
          </p:cNvSpPr>
          <p:nvPr/>
        </p:nvSpPr>
        <p:spPr bwMode="auto">
          <a:xfrm>
            <a:off x="6188075" y="28956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1" name="AutoShape 63"/>
          <p:cNvSpPr>
            <a:spLocks noChangeArrowheads="1"/>
          </p:cNvSpPr>
          <p:nvPr/>
        </p:nvSpPr>
        <p:spPr bwMode="auto">
          <a:xfrm>
            <a:off x="1311275" y="12954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2" name="AutoShape 64"/>
          <p:cNvSpPr>
            <a:spLocks noChangeArrowheads="1"/>
          </p:cNvSpPr>
          <p:nvPr/>
        </p:nvSpPr>
        <p:spPr bwMode="auto">
          <a:xfrm>
            <a:off x="1235075" y="22860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3" name="AutoShape 65"/>
          <p:cNvSpPr>
            <a:spLocks noChangeArrowheads="1"/>
          </p:cNvSpPr>
          <p:nvPr/>
        </p:nvSpPr>
        <p:spPr bwMode="auto">
          <a:xfrm>
            <a:off x="2911475" y="23622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4" name="AutoShape 66"/>
          <p:cNvSpPr>
            <a:spLocks noChangeArrowheads="1"/>
          </p:cNvSpPr>
          <p:nvPr/>
        </p:nvSpPr>
        <p:spPr bwMode="auto">
          <a:xfrm>
            <a:off x="1997075" y="32004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5" name="AutoShape 67"/>
          <p:cNvSpPr>
            <a:spLocks noChangeArrowheads="1"/>
          </p:cNvSpPr>
          <p:nvPr/>
        </p:nvSpPr>
        <p:spPr bwMode="auto">
          <a:xfrm>
            <a:off x="2835275" y="54102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6" name="AutoShape 68"/>
          <p:cNvSpPr>
            <a:spLocks noChangeArrowheads="1"/>
          </p:cNvSpPr>
          <p:nvPr/>
        </p:nvSpPr>
        <p:spPr bwMode="auto">
          <a:xfrm>
            <a:off x="1235075" y="53340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7" name="AutoShape 69"/>
          <p:cNvSpPr>
            <a:spLocks noChangeArrowheads="1"/>
          </p:cNvSpPr>
          <p:nvPr/>
        </p:nvSpPr>
        <p:spPr bwMode="auto">
          <a:xfrm>
            <a:off x="2835275" y="41910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8" name="AutoShape 70"/>
          <p:cNvSpPr>
            <a:spLocks noChangeArrowheads="1"/>
          </p:cNvSpPr>
          <p:nvPr/>
        </p:nvSpPr>
        <p:spPr bwMode="auto">
          <a:xfrm>
            <a:off x="1235075" y="41910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39" name="AutoShape 71"/>
          <p:cNvSpPr>
            <a:spLocks noChangeArrowheads="1"/>
          </p:cNvSpPr>
          <p:nvPr/>
        </p:nvSpPr>
        <p:spPr bwMode="auto">
          <a:xfrm>
            <a:off x="4587875" y="39624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40" name="AutoShape 72"/>
          <p:cNvSpPr>
            <a:spLocks noChangeArrowheads="1"/>
          </p:cNvSpPr>
          <p:nvPr/>
        </p:nvSpPr>
        <p:spPr bwMode="auto">
          <a:xfrm>
            <a:off x="5807075" y="39624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41" name="AutoShape 73"/>
          <p:cNvSpPr>
            <a:spLocks noChangeArrowheads="1"/>
          </p:cNvSpPr>
          <p:nvPr/>
        </p:nvSpPr>
        <p:spPr bwMode="auto">
          <a:xfrm>
            <a:off x="4206875" y="48768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42" name="AutoShape 74"/>
          <p:cNvSpPr>
            <a:spLocks noChangeArrowheads="1"/>
          </p:cNvSpPr>
          <p:nvPr/>
        </p:nvSpPr>
        <p:spPr bwMode="auto">
          <a:xfrm>
            <a:off x="6416675" y="48768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
        <p:nvSpPr>
          <p:cNvPr id="7243" name="AutoShape 75"/>
          <p:cNvSpPr>
            <a:spLocks noChangeArrowheads="1"/>
          </p:cNvSpPr>
          <p:nvPr/>
        </p:nvSpPr>
        <p:spPr bwMode="auto">
          <a:xfrm>
            <a:off x="4740275" y="5638800"/>
            <a:ext cx="304800" cy="30480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id-ID"/>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40" name="Rectangle 4"/>
          <p:cNvSpPr>
            <a:spLocks noGrp="1" noChangeArrowheads="1"/>
          </p:cNvSpPr>
          <p:nvPr>
            <p:ph type="title"/>
          </p:nvPr>
        </p:nvSpPr>
        <p:spPr>
          <a:xfrm>
            <a:off x="914400" y="381000"/>
            <a:ext cx="5334000" cy="636588"/>
          </a:xfrm>
        </p:spPr>
        <p:txBody>
          <a:bodyPr>
            <a:normAutofit fontScale="90000"/>
          </a:bodyPr>
          <a:lstStyle/>
          <a:p>
            <a:pPr>
              <a:defRPr/>
            </a:pPr>
            <a:r>
              <a:rPr lang="en-US" sz="3800"/>
              <a:t>Elemen Switching</a:t>
            </a:r>
          </a:p>
        </p:txBody>
      </p:sp>
      <p:sp>
        <p:nvSpPr>
          <p:cNvPr id="8195" name="Footer Placeholder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8196"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1001D6A2-BE9C-49A6-93B0-1DD68B1C84E9}" type="slidenum">
              <a:rPr lang="en-US" altLang="en-US"/>
              <a:pPr fontAlgn="base">
                <a:spcBef>
                  <a:spcPct val="0"/>
                </a:spcBef>
                <a:spcAft>
                  <a:spcPct val="0"/>
                </a:spcAft>
              </a:pPr>
              <a:t>7</a:t>
            </a:fld>
            <a:endParaRPr lang="en-US" altLang="en-US"/>
          </a:p>
        </p:txBody>
      </p:sp>
      <p:sp>
        <p:nvSpPr>
          <p:cNvPr id="8197" name="Rectangle 5"/>
          <p:cNvSpPr>
            <a:spLocks noChangeArrowheads="1"/>
          </p:cNvSpPr>
          <p:nvPr/>
        </p:nvSpPr>
        <p:spPr bwMode="auto">
          <a:xfrm>
            <a:off x="2022475" y="1295400"/>
            <a:ext cx="4946650" cy="2438400"/>
          </a:xfrm>
          <a:prstGeom prst="rect">
            <a:avLst/>
          </a:prstGeom>
          <a:solidFill>
            <a:srgbClr val="FFFF99"/>
          </a:solidFill>
          <a:ln w="9525">
            <a:solidFill>
              <a:schemeClr val="tx1"/>
            </a:solidFill>
            <a:miter lim="800000"/>
            <a:headEnd/>
            <a:tailEnd/>
          </a:ln>
        </p:spPr>
        <p:txBody>
          <a:bodyPr wrap="none" anchor="ctr"/>
          <a:lstStyle/>
          <a:p>
            <a:endParaRPr lang="id-ID"/>
          </a:p>
        </p:txBody>
      </p:sp>
      <p:sp>
        <p:nvSpPr>
          <p:cNvPr id="8198" name="Rectangle 6"/>
          <p:cNvSpPr>
            <a:spLocks noChangeArrowheads="1"/>
          </p:cNvSpPr>
          <p:nvPr/>
        </p:nvSpPr>
        <p:spPr bwMode="auto">
          <a:xfrm>
            <a:off x="3832225" y="1339850"/>
            <a:ext cx="1412875" cy="1258888"/>
          </a:xfrm>
          <a:prstGeom prst="rect">
            <a:avLst/>
          </a:prstGeom>
          <a:solidFill>
            <a:schemeClr val="accent1"/>
          </a:solidFill>
          <a:ln w="9525">
            <a:solidFill>
              <a:schemeClr val="tx1"/>
            </a:solidFill>
            <a:miter lim="800000"/>
            <a:headEnd/>
            <a:tailEnd/>
          </a:ln>
        </p:spPr>
        <p:txBody>
          <a:bodyPr wrap="none" anchor="ctr"/>
          <a:lstStyle/>
          <a:p>
            <a:endParaRPr lang="id-ID"/>
          </a:p>
        </p:txBody>
      </p:sp>
      <p:grpSp>
        <p:nvGrpSpPr>
          <p:cNvPr id="8199" name="Group 7"/>
          <p:cNvGrpSpPr>
            <a:grpSpLocks/>
          </p:cNvGrpSpPr>
          <p:nvPr/>
        </p:nvGrpSpPr>
        <p:grpSpPr bwMode="auto">
          <a:xfrm>
            <a:off x="4111625" y="1949450"/>
            <a:ext cx="850900" cy="476250"/>
            <a:chOff x="1680" y="2688"/>
            <a:chExt cx="722" cy="336"/>
          </a:xfrm>
        </p:grpSpPr>
        <p:grpSp>
          <p:nvGrpSpPr>
            <p:cNvPr id="8240" name="Group 8"/>
            <p:cNvGrpSpPr>
              <a:grpSpLocks/>
            </p:cNvGrpSpPr>
            <p:nvPr/>
          </p:nvGrpSpPr>
          <p:grpSpPr bwMode="auto">
            <a:xfrm>
              <a:off x="1680" y="2688"/>
              <a:ext cx="722" cy="336"/>
              <a:chOff x="1680" y="2688"/>
              <a:chExt cx="722" cy="336"/>
            </a:xfrm>
          </p:grpSpPr>
          <p:sp>
            <p:nvSpPr>
              <p:cNvPr id="8245" name="Line 9"/>
              <p:cNvSpPr>
                <a:spLocks noChangeShapeType="1"/>
              </p:cNvSpPr>
              <p:nvPr/>
            </p:nvSpPr>
            <p:spPr bwMode="auto">
              <a:xfrm>
                <a:off x="1680" y="2688"/>
                <a:ext cx="24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46" name="Line 10"/>
              <p:cNvSpPr>
                <a:spLocks noChangeShapeType="1"/>
              </p:cNvSpPr>
              <p:nvPr/>
            </p:nvSpPr>
            <p:spPr bwMode="auto">
              <a:xfrm>
                <a:off x="1920" y="2688"/>
                <a:ext cx="240" cy="3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47" name="Line 11"/>
              <p:cNvSpPr>
                <a:spLocks noChangeShapeType="1"/>
              </p:cNvSpPr>
              <p:nvPr/>
            </p:nvSpPr>
            <p:spPr bwMode="auto">
              <a:xfrm>
                <a:off x="2162" y="3024"/>
                <a:ext cx="24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grpSp>
        <p:grpSp>
          <p:nvGrpSpPr>
            <p:cNvPr id="8241" name="Group 12"/>
            <p:cNvGrpSpPr>
              <a:grpSpLocks/>
            </p:cNvGrpSpPr>
            <p:nvPr/>
          </p:nvGrpSpPr>
          <p:grpSpPr bwMode="auto">
            <a:xfrm flipH="1">
              <a:off x="1680" y="2688"/>
              <a:ext cx="722" cy="336"/>
              <a:chOff x="1680" y="2688"/>
              <a:chExt cx="722" cy="336"/>
            </a:xfrm>
          </p:grpSpPr>
          <p:sp>
            <p:nvSpPr>
              <p:cNvPr id="8242" name="Line 13"/>
              <p:cNvSpPr>
                <a:spLocks noChangeShapeType="1"/>
              </p:cNvSpPr>
              <p:nvPr/>
            </p:nvSpPr>
            <p:spPr bwMode="auto">
              <a:xfrm>
                <a:off x="1680" y="2688"/>
                <a:ext cx="24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43" name="Line 14"/>
              <p:cNvSpPr>
                <a:spLocks noChangeShapeType="1"/>
              </p:cNvSpPr>
              <p:nvPr/>
            </p:nvSpPr>
            <p:spPr bwMode="auto">
              <a:xfrm>
                <a:off x="1920" y="2688"/>
                <a:ext cx="240" cy="3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44" name="Line 15"/>
              <p:cNvSpPr>
                <a:spLocks noChangeShapeType="1"/>
              </p:cNvSpPr>
              <p:nvPr/>
            </p:nvSpPr>
            <p:spPr bwMode="auto">
              <a:xfrm>
                <a:off x="2162" y="3024"/>
                <a:ext cx="24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grpSp>
      </p:grpSp>
      <p:grpSp>
        <p:nvGrpSpPr>
          <p:cNvPr id="8200" name="Group 16"/>
          <p:cNvGrpSpPr>
            <a:grpSpLocks/>
          </p:cNvGrpSpPr>
          <p:nvPr/>
        </p:nvGrpSpPr>
        <p:grpSpPr bwMode="auto">
          <a:xfrm>
            <a:off x="5245100" y="1527175"/>
            <a:ext cx="3136900" cy="1046163"/>
            <a:chOff x="3120" y="1248"/>
            <a:chExt cx="1603" cy="864"/>
          </a:xfrm>
        </p:grpSpPr>
        <p:pic>
          <p:nvPicPr>
            <p:cNvPr id="8234" name="Picture 17" descr="D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0" y="1248"/>
              <a:ext cx="403"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35" name="Line 18"/>
            <p:cNvSpPr>
              <a:spLocks noChangeShapeType="1"/>
            </p:cNvSpPr>
            <p:nvPr/>
          </p:nvSpPr>
          <p:spPr bwMode="auto">
            <a:xfrm>
              <a:off x="3120" y="1458"/>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pic>
          <p:nvPicPr>
            <p:cNvPr id="8236" name="Picture 19" descr="D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0" y="1525"/>
              <a:ext cx="403"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37" name="Line 20"/>
            <p:cNvSpPr>
              <a:spLocks noChangeShapeType="1"/>
            </p:cNvSpPr>
            <p:nvPr/>
          </p:nvSpPr>
          <p:spPr bwMode="auto">
            <a:xfrm>
              <a:off x="3120" y="1735"/>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pic>
          <p:nvPicPr>
            <p:cNvPr id="8238" name="Picture 21" descr="D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0" y="1813"/>
              <a:ext cx="403"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39" name="Line 22"/>
            <p:cNvSpPr>
              <a:spLocks noChangeShapeType="1"/>
            </p:cNvSpPr>
            <p:nvPr/>
          </p:nvSpPr>
          <p:spPr bwMode="auto">
            <a:xfrm>
              <a:off x="3120" y="2023"/>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grpSp>
      <p:grpSp>
        <p:nvGrpSpPr>
          <p:cNvPr id="8201" name="Group 23"/>
          <p:cNvGrpSpPr>
            <a:grpSpLocks/>
          </p:cNvGrpSpPr>
          <p:nvPr/>
        </p:nvGrpSpPr>
        <p:grpSpPr bwMode="auto">
          <a:xfrm flipH="1">
            <a:off x="609600" y="1527175"/>
            <a:ext cx="3222625" cy="1046163"/>
            <a:chOff x="3120" y="1248"/>
            <a:chExt cx="1603" cy="864"/>
          </a:xfrm>
        </p:grpSpPr>
        <p:pic>
          <p:nvPicPr>
            <p:cNvPr id="8228" name="Picture 24" descr="D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0" y="1248"/>
              <a:ext cx="403"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29" name="Line 25"/>
            <p:cNvSpPr>
              <a:spLocks noChangeShapeType="1"/>
            </p:cNvSpPr>
            <p:nvPr/>
          </p:nvSpPr>
          <p:spPr bwMode="auto">
            <a:xfrm>
              <a:off x="3120" y="1458"/>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pic>
          <p:nvPicPr>
            <p:cNvPr id="8230" name="Picture 26" descr="D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0" y="1525"/>
              <a:ext cx="403"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31" name="Line 27"/>
            <p:cNvSpPr>
              <a:spLocks noChangeShapeType="1"/>
            </p:cNvSpPr>
            <p:nvPr/>
          </p:nvSpPr>
          <p:spPr bwMode="auto">
            <a:xfrm>
              <a:off x="3120" y="1735"/>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pic>
          <p:nvPicPr>
            <p:cNvPr id="8232" name="Picture 28" descr="D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0" y="1813"/>
              <a:ext cx="403"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33" name="Line 29"/>
            <p:cNvSpPr>
              <a:spLocks noChangeShapeType="1"/>
            </p:cNvSpPr>
            <p:nvPr/>
          </p:nvSpPr>
          <p:spPr bwMode="auto">
            <a:xfrm>
              <a:off x="3120" y="2023"/>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grpSp>
      <p:grpSp>
        <p:nvGrpSpPr>
          <p:cNvPr id="8202" name="Group 30"/>
          <p:cNvGrpSpPr>
            <a:grpSpLocks/>
          </p:cNvGrpSpPr>
          <p:nvPr/>
        </p:nvGrpSpPr>
        <p:grpSpPr bwMode="auto">
          <a:xfrm>
            <a:off x="3971925" y="3036888"/>
            <a:ext cx="1130300" cy="581025"/>
            <a:chOff x="2544" y="2496"/>
            <a:chExt cx="768" cy="480"/>
          </a:xfrm>
        </p:grpSpPr>
        <p:sp>
          <p:nvSpPr>
            <p:cNvPr id="8226" name="Rectangle 31"/>
            <p:cNvSpPr>
              <a:spLocks noChangeArrowheads="1"/>
            </p:cNvSpPr>
            <p:nvPr/>
          </p:nvSpPr>
          <p:spPr bwMode="auto">
            <a:xfrm>
              <a:off x="2544" y="2496"/>
              <a:ext cx="768" cy="480"/>
            </a:xfrm>
            <a:prstGeom prst="rect">
              <a:avLst/>
            </a:prstGeom>
            <a:solidFill>
              <a:schemeClr val="accent1"/>
            </a:solidFill>
            <a:ln w="9525">
              <a:solidFill>
                <a:schemeClr val="tx1"/>
              </a:solidFill>
              <a:miter lim="800000"/>
              <a:headEnd/>
              <a:tailEnd/>
            </a:ln>
          </p:spPr>
          <p:txBody>
            <a:bodyPr wrap="none" anchor="ctr"/>
            <a:lstStyle/>
            <a:p>
              <a:endParaRPr lang="id-ID"/>
            </a:p>
          </p:txBody>
        </p:sp>
        <p:sp>
          <p:nvSpPr>
            <p:cNvPr id="8227" name="Text Box 32"/>
            <p:cNvSpPr txBox="1">
              <a:spLocks noChangeArrowheads="1"/>
            </p:cNvSpPr>
            <p:nvPr/>
          </p:nvSpPr>
          <p:spPr bwMode="auto">
            <a:xfrm>
              <a:off x="2636" y="2622"/>
              <a:ext cx="636"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a:latin typeface="Trebuchet MS" pitchFamily="34" charset="0"/>
                </a:rPr>
                <a:t>Control</a:t>
              </a:r>
            </a:p>
          </p:txBody>
        </p:sp>
      </p:grpSp>
      <p:grpSp>
        <p:nvGrpSpPr>
          <p:cNvPr id="8203" name="Group 33"/>
          <p:cNvGrpSpPr>
            <a:grpSpLocks/>
          </p:cNvGrpSpPr>
          <p:nvPr/>
        </p:nvGrpSpPr>
        <p:grpSpPr bwMode="auto">
          <a:xfrm>
            <a:off x="2376488" y="3036888"/>
            <a:ext cx="1130300" cy="581025"/>
            <a:chOff x="1440" y="2496"/>
            <a:chExt cx="768" cy="480"/>
          </a:xfrm>
        </p:grpSpPr>
        <p:sp>
          <p:nvSpPr>
            <p:cNvPr id="8224" name="Rectangle 34"/>
            <p:cNvSpPr>
              <a:spLocks noChangeArrowheads="1"/>
            </p:cNvSpPr>
            <p:nvPr/>
          </p:nvSpPr>
          <p:spPr bwMode="auto">
            <a:xfrm>
              <a:off x="1440" y="2496"/>
              <a:ext cx="768" cy="480"/>
            </a:xfrm>
            <a:prstGeom prst="rect">
              <a:avLst/>
            </a:prstGeom>
            <a:solidFill>
              <a:schemeClr val="accent1"/>
            </a:solidFill>
            <a:ln w="9525">
              <a:solidFill>
                <a:schemeClr val="tx1"/>
              </a:solidFill>
              <a:miter lim="800000"/>
              <a:headEnd/>
              <a:tailEnd/>
            </a:ln>
          </p:spPr>
          <p:txBody>
            <a:bodyPr wrap="none" anchor="ctr"/>
            <a:lstStyle/>
            <a:p>
              <a:endParaRPr lang="id-ID"/>
            </a:p>
          </p:txBody>
        </p:sp>
        <p:sp>
          <p:nvSpPr>
            <p:cNvPr id="8225" name="Text Box 35"/>
            <p:cNvSpPr txBox="1">
              <a:spLocks noChangeArrowheads="1"/>
            </p:cNvSpPr>
            <p:nvPr/>
          </p:nvSpPr>
          <p:spPr bwMode="auto">
            <a:xfrm>
              <a:off x="1462" y="2622"/>
              <a:ext cx="741"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a:latin typeface="Trebuchet MS" pitchFamily="34" charset="0"/>
                </a:rPr>
                <a:t>Signaling</a:t>
              </a:r>
            </a:p>
          </p:txBody>
        </p:sp>
      </p:grpSp>
      <p:grpSp>
        <p:nvGrpSpPr>
          <p:cNvPr id="8204" name="Group 36"/>
          <p:cNvGrpSpPr>
            <a:grpSpLocks/>
          </p:cNvGrpSpPr>
          <p:nvPr/>
        </p:nvGrpSpPr>
        <p:grpSpPr bwMode="auto">
          <a:xfrm>
            <a:off x="5626100" y="3036888"/>
            <a:ext cx="1130300" cy="581025"/>
            <a:chOff x="1440" y="2496"/>
            <a:chExt cx="768" cy="480"/>
          </a:xfrm>
        </p:grpSpPr>
        <p:sp>
          <p:nvSpPr>
            <p:cNvPr id="8222" name="Rectangle 37"/>
            <p:cNvSpPr>
              <a:spLocks noChangeArrowheads="1"/>
            </p:cNvSpPr>
            <p:nvPr/>
          </p:nvSpPr>
          <p:spPr bwMode="auto">
            <a:xfrm>
              <a:off x="1440" y="2496"/>
              <a:ext cx="768" cy="480"/>
            </a:xfrm>
            <a:prstGeom prst="rect">
              <a:avLst/>
            </a:prstGeom>
            <a:solidFill>
              <a:schemeClr val="accent1"/>
            </a:solidFill>
            <a:ln w="9525">
              <a:solidFill>
                <a:schemeClr val="tx1"/>
              </a:solidFill>
              <a:miter lim="800000"/>
              <a:headEnd/>
              <a:tailEnd/>
            </a:ln>
          </p:spPr>
          <p:txBody>
            <a:bodyPr wrap="none" anchor="ctr"/>
            <a:lstStyle/>
            <a:p>
              <a:endParaRPr lang="id-ID"/>
            </a:p>
          </p:txBody>
        </p:sp>
        <p:sp>
          <p:nvSpPr>
            <p:cNvPr id="8223" name="Text Box 38"/>
            <p:cNvSpPr txBox="1">
              <a:spLocks noChangeArrowheads="1"/>
            </p:cNvSpPr>
            <p:nvPr/>
          </p:nvSpPr>
          <p:spPr bwMode="auto">
            <a:xfrm>
              <a:off x="1462" y="2622"/>
              <a:ext cx="741"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a:latin typeface="Trebuchet MS" pitchFamily="34" charset="0"/>
                </a:rPr>
                <a:t>Signaling</a:t>
              </a:r>
            </a:p>
          </p:txBody>
        </p:sp>
      </p:grpSp>
      <p:sp>
        <p:nvSpPr>
          <p:cNvPr id="8205" name="Line 39"/>
          <p:cNvSpPr>
            <a:spLocks noChangeShapeType="1"/>
          </p:cNvSpPr>
          <p:nvPr/>
        </p:nvSpPr>
        <p:spPr bwMode="auto">
          <a:xfrm>
            <a:off x="2587625" y="2455863"/>
            <a:ext cx="0" cy="5810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06" name="Line 40"/>
          <p:cNvSpPr>
            <a:spLocks noChangeShapeType="1"/>
          </p:cNvSpPr>
          <p:nvPr/>
        </p:nvSpPr>
        <p:spPr bwMode="auto">
          <a:xfrm>
            <a:off x="2941638" y="2108200"/>
            <a:ext cx="0" cy="9286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07" name="Line 41"/>
          <p:cNvSpPr>
            <a:spLocks noChangeShapeType="1"/>
          </p:cNvSpPr>
          <p:nvPr/>
        </p:nvSpPr>
        <p:spPr bwMode="auto">
          <a:xfrm>
            <a:off x="3294063" y="1760538"/>
            <a:ext cx="0" cy="127635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08" name="Oval 42"/>
          <p:cNvSpPr>
            <a:spLocks noChangeArrowheads="1"/>
          </p:cNvSpPr>
          <p:nvPr/>
        </p:nvSpPr>
        <p:spPr bwMode="auto">
          <a:xfrm>
            <a:off x="2559050" y="2422525"/>
            <a:ext cx="69850" cy="58738"/>
          </a:xfrm>
          <a:prstGeom prst="ellipse">
            <a:avLst/>
          </a:prstGeom>
          <a:solidFill>
            <a:schemeClr val="tx1"/>
          </a:solidFill>
          <a:ln w="9525">
            <a:solidFill>
              <a:schemeClr val="tx1"/>
            </a:solidFill>
            <a:round/>
            <a:headEnd/>
            <a:tailEnd/>
          </a:ln>
        </p:spPr>
        <p:txBody>
          <a:bodyPr wrap="none" anchor="ctr"/>
          <a:lstStyle/>
          <a:p>
            <a:endParaRPr lang="id-ID"/>
          </a:p>
        </p:txBody>
      </p:sp>
      <p:sp>
        <p:nvSpPr>
          <p:cNvPr id="8209" name="Oval 43"/>
          <p:cNvSpPr>
            <a:spLocks noChangeArrowheads="1"/>
          </p:cNvSpPr>
          <p:nvPr/>
        </p:nvSpPr>
        <p:spPr bwMode="auto">
          <a:xfrm>
            <a:off x="2914650" y="2084388"/>
            <a:ext cx="71438" cy="57150"/>
          </a:xfrm>
          <a:prstGeom prst="ellipse">
            <a:avLst/>
          </a:prstGeom>
          <a:solidFill>
            <a:schemeClr val="tx1"/>
          </a:solidFill>
          <a:ln w="9525">
            <a:solidFill>
              <a:schemeClr val="tx1"/>
            </a:solidFill>
            <a:round/>
            <a:headEnd/>
            <a:tailEnd/>
          </a:ln>
        </p:spPr>
        <p:txBody>
          <a:bodyPr wrap="none" anchor="ctr"/>
          <a:lstStyle/>
          <a:p>
            <a:endParaRPr lang="id-ID"/>
          </a:p>
        </p:txBody>
      </p:sp>
      <p:sp>
        <p:nvSpPr>
          <p:cNvPr id="8210" name="Oval 44"/>
          <p:cNvSpPr>
            <a:spLocks noChangeArrowheads="1"/>
          </p:cNvSpPr>
          <p:nvPr/>
        </p:nvSpPr>
        <p:spPr bwMode="auto">
          <a:xfrm>
            <a:off x="3268663" y="1747838"/>
            <a:ext cx="69850" cy="58737"/>
          </a:xfrm>
          <a:prstGeom prst="ellipse">
            <a:avLst/>
          </a:prstGeom>
          <a:solidFill>
            <a:schemeClr val="tx1"/>
          </a:solidFill>
          <a:ln w="9525">
            <a:solidFill>
              <a:schemeClr val="tx1"/>
            </a:solidFill>
            <a:round/>
            <a:headEnd/>
            <a:tailEnd/>
          </a:ln>
        </p:spPr>
        <p:txBody>
          <a:bodyPr wrap="none" anchor="ctr"/>
          <a:lstStyle/>
          <a:p>
            <a:endParaRPr lang="id-ID"/>
          </a:p>
        </p:txBody>
      </p:sp>
      <p:sp>
        <p:nvSpPr>
          <p:cNvPr id="8211" name="Line 45"/>
          <p:cNvSpPr>
            <a:spLocks noChangeShapeType="1"/>
          </p:cNvSpPr>
          <p:nvPr/>
        </p:nvSpPr>
        <p:spPr bwMode="auto">
          <a:xfrm flipH="1">
            <a:off x="6518275" y="2455863"/>
            <a:ext cx="0" cy="5810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12" name="Line 46"/>
          <p:cNvSpPr>
            <a:spLocks noChangeShapeType="1"/>
          </p:cNvSpPr>
          <p:nvPr/>
        </p:nvSpPr>
        <p:spPr bwMode="auto">
          <a:xfrm flipH="1">
            <a:off x="6165850" y="2108200"/>
            <a:ext cx="0" cy="9286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13" name="Line 47"/>
          <p:cNvSpPr>
            <a:spLocks noChangeShapeType="1"/>
          </p:cNvSpPr>
          <p:nvPr/>
        </p:nvSpPr>
        <p:spPr bwMode="auto">
          <a:xfrm flipH="1">
            <a:off x="5811838" y="1760538"/>
            <a:ext cx="0" cy="127635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8214" name="Oval 48"/>
          <p:cNvSpPr>
            <a:spLocks noChangeArrowheads="1"/>
          </p:cNvSpPr>
          <p:nvPr/>
        </p:nvSpPr>
        <p:spPr bwMode="auto">
          <a:xfrm flipH="1">
            <a:off x="6491288" y="2422525"/>
            <a:ext cx="71437" cy="58738"/>
          </a:xfrm>
          <a:prstGeom prst="ellipse">
            <a:avLst/>
          </a:prstGeom>
          <a:solidFill>
            <a:schemeClr val="tx1"/>
          </a:solidFill>
          <a:ln w="9525">
            <a:solidFill>
              <a:schemeClr val="tx1"/>
            </a:solidFill>
            <a:round/>
            <a:headEnd/>
            <a:tailEnd/>
          </a:ln>
        </p:spPr>
        <p:txBody>
          <a:bodyPr wrap="none" anchor="ctr"/>
          <a:lstStyle/>
          <a:p>
            <a:endParaRPr lang="id-ID"/>
          </a:p>
        </p:txBody>
      </p:sp>
      <p:sp>
        <p:nvSpPr>
          <p:cNvPr id="8215" name="Oval 49"/>
          <p:cNvSpPr>
            <a:spLocks noChangeArrowheads="1"/>
          </p:cNvSpPr>
          <p:nvPr/>
        </p:nvSpPr>
        <p:spPr bwMode="auto">
          <a:xfrm flipH="1">
            <a:off x="6135688" y="2084388"/>
            <a:ext cx="69850" cy="57150"/>
          </a:xfrm>
          <a:prstGeom prst="ellipse">
            <a:avLst/>
          </a:prstGeom>
          <a:solidFill>
            <a:schemeClr val="tx1"/>
          </a:solidFill>
          <a:ln w="9525">
            <a:solidFill>
              <a:schemeClr val="tx1"/>
            </a:solidFill>
            <a:round/>
            <a:headEnd/>
            <a:tailEnd/>
          </a:ln>
        </p:spPr>
        <p:txBody>
          <a:bodyPr wrap="none" anchor="ctr"/>
          <a:lstStyle/>
          <a:p>
            <a:endParaRPr lang="id-ID"/>
          </a:p>
        </p:txBody>
      </p:sp>
      <p:sp>
        <p:nvSpPr>
          <p:cNvPr id="8216" name="Oval 50"/>
          <p:cNvSpPr>
            <a:spLocks noChangeArrowheads="1"/>
          </p:cNvSpPr>
          <p:nvPr/>
        </p:nvSpPr>
        <p:spPr bwMode="auto">
          <a:xfrm flipH="1">
            <a:off x="5781675" y="1747838"/>
            <a:ext cx="71438" cy="58737"/>
          </a:xfrm>
          <a:prstGeom prst="ellipse">
            <a:avLst/>
          </a:prstGeom>
          <a:solidFill>
            <a:schemeClr val="tx1"/>
          </a:solidFill>
          <a:ln w="9525">
            <a:solidFill>
              <a:schemeClr val="tx1"/>
            </a:solidFill>
            <a:round/>
            <a:headEnd/>
            <a:tailEnd/>
          </a:ln>
        </p:spPr>
        <p:txBody>
          <a:bodyPr wrap="none" anchor="ctr"/>
          <a:lstStyle/>
          <a:p>
            <a:endParaRPr lang="id-ID"/>
          </a:p>
        </p:txBody>
      </p:sp>
      <p:sp>
        <p:nvSpPr>
          <p:cNvPr id="8217" name="Text Box 51"/>
          <p:cNvSpPr txBox="1">
            <a:spLocks noChangeArrowheads="1"/>
          </p:cNvSpPr>
          <p:nvPr/>
        </p:nvSpPr>
        <p:spPr bwMode="auto">
          <a:xfrm>
            <a:off x="3886200" y="1295400"/>
            <a:ext cx="12954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sz="1600" b="1">
                <a:latin typeface="Trebuchet MS" pitchFamily="34" charset="0"/>
              </a:rPr>
              <a:t>Crosspoint matrix</a:t>
            </a:r>
          </a:p>
        </p:txBody>
      </p:sp>
      <p:cxnSp>
        <p:nvCxnSpPr>
          <p:cNvPr id="8218" name="AutoShape 52"/>
          <p:cNvCxnSpPr>
            <a:cxnSpLocks noChangeShapeType="1"/>
            <a:stCxn id="8224" idx="3"/>
            <a:endCxn id="8226" idx="1"/>
          </p:cNvCxnSpPr>
          <p:nvPr/>
        </p:nvCxnSpPr>
        <p:spPr bwMode="auto">
          <a:xfrm>
            <a:off x="3506788" y="3327400"/>
            <a:ext cx="465137" cy="0"/>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8219" name="AutoShape 53"/>
          <p:cNvCxnSpPr>
            <a:cxnSpLocks noChangeShapeType="1"/>
            <a:stCxn id="8226" idx="3"/>
            <a:endCxn id="8222" idx="1"/>
          </p:cNvCxnSpPr>
          <p:nvPr/>
        </p:nvCxnSpPr>
        <p:spPr bwMode="auto">
          <a:xfrm>
            <a:off x="5102225" y="3327400"/>
            <a:ext cx="523875" cy="0"/>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8220" name="AutoShape 54"/>
          <p:cNvCxnSpPr>
            <a:cxnSpLocks noChangeShapeType="1"/>
            <a:stCxn id="8226" idx="0"/>
            <a:endCxn id="8198" idx="2"/>
          </p:cNvCxnSpPr>
          <p:nvPr/>
        </p:nvCxnSpPr>
        <p:spPr bwMode="auto">
          <a:xfrm rot="-5400000">
            <a:off x="4318794" y="2817019"/>
            <a:ext cx="438150" cy="1588"/>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8221" name="Text Box 55"/>
          <p:cNvSpPr txBox="1">
            <a:spLocks noChangeArrowheads="1"/>
          </p:cNvSpPr>
          <p:nvPr/>
        </p:nvSpPr>
        <p:spPr bwMode="auto">
          <a:xfrm>
            <a:off x="762000" y="4038600"/>
            <a:ext cx="8093075"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b="1">
                <a:latin typeface="Trebuchet MS" pitchFamily="34" charset="0"/>
              </a:rPr>
              <a:t>Signaling</a:t>
            </a:r>
          </a:p>
          <a:p>
            <a:pPr lvl="1">
              <a:buFontTx/>
              <a:buChar char="•"/>
            </a:pPr>
            <a:r>
              <a:rPr lang="en-US" sz="1400">
                <a:latin typeface="Trebuchet MS" pitchFamily="34" charset="0"/>
              </a:rPr>
              <a:t>Menerima permintaan dari pemanggil</a:t>
            </a:r>
          </a:p>
          <a:p>
            <a:pPr lvl="1">
              <a:buFontTx/>
              <a:buChar char="•"/>
            </a:pPr>
            <a:r>
              <a:rPr lang="en-US" sz="1400">
                <a:latin typeface="Trebuchet MS" pitchFamily="34" charset="0"/>
              </a:rPr>
              <a:t>Mengecek status yang dipanggil (idle/sibuk)</a:t>
            </a:r>
          </a:p>
          <a:p>
            <a:r>
              <a:rPr lang="en-US" b="1">
                <a:latin typeface="Trebuchet MS" pitchFamily="34" charset="0"/>
              </a:rPr>
              <a:t>Control</a:t>
            </a:r>
          </a:p>
          <a:p>
            <a:pPr lvl="1"/>
            <a:r>
              <a:rPr lang="en-US" sz="1400">
                <a:latin typeface="Trebuchet MS" pitchFamily="34" charset="0"/>
              </a:rPr>
              <a:t>Menentukan saluran yang harus dihubungkan</a:t>
            </a:r>
          </a:p>
          <a:p>
            <a:r>
              <a:rPr lang="en-US" b="1">
                <a:latin typeface="Trebuchet MS" pitchFamily="34" charset="0"/>
              </a:rPr>
              <a:t>Crosspoint</a:t>
            </a:r>
          </a:p>
          <a:p>
            <a:pPr lvl="1"/>
            <a:r>
              <a:rPr lang="en-US" sz="1400">
                <a:latin typeface="Trebuchet MS" pitchFamily="34" charset="0"/>
              </a:rPr>
              <a:t>Membangun hubungan (melakukan penyambungan antara pemanggil dengan yang dipanggil)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921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58EDB768-8BA2-4337-84FE-0A906FAED1D1}" type="slidenum">
              <a:rPr lang="en-US" altLang="en-US"/>
              <a:pPr fontAlgn="base">
                <a:spcBef>
                  <a:spcPct val="0"/>
                </a:spcBef>
                <a:spcAft>
                  <a:spcPct val="0"/>
                </a:spcAft>
              </a:pPr>
              <a:t>8</a:t>
            </a:fld>
            <a:endParaRPr lang="en-US" altLang="en-US"/>
          </a:p>
        </p:txBody>
      </p:sp>
      <p:sp>
        <p:nvSpPr>
          <p:cNvPr id="9220" name="Rectangle 2"/>
          <p:cNvSpPr>
            <a:spLocks noChangeArrowheads="1"/>
          </p:cNvSpPr>
          <p:nvPr/>
        </p:nvSpPr>
        <p:spPr bwMode="auto">
          <a:xfrm>
            <a:off x="3200400" y="1295400"/>
            <a:ext cx="2286000" cy="457200"/>
          </a:xfrm>
          <a:prstGeom prst="rect">
            <a:avLst/>
          </a:prstGeom>
          <a:solidFill>
            <a:srgbClr val="00FF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00FFCC"/>
            </a:extrusionClr>
          </a:sp3d>
        </p:spPr>
        <p:txBody>
          <a:bodyPr wrap="none" anchor="ctr">
            <a:flatTx/>
          </a:bodyPr>
          <a:lstStyle/>
          <a:p>
            <a:pPr algn="ctr"/>
            <a:r>
              <a:rPr lang="en-US" sz="2000" b="1">
                <a:solidFill>
                  <a:srgbClr val="000000"/>
                </a:solidFill>
                <a:latin typeface="Times New Roman" pitchFamily="18" charset="0"/>
              </a:rPr>
              <a:t>Teknologi Switching</a:t>
            </a:r>
          </a:p>
        </p:txBody>
      </p:sp>
      <p:sp>
        <p:nvSpPr>
          <p:cNvPr id="9221" name="Rectangle 3"/>
          <p:cNvSpPr>
            <a:spLocks noChangeArrowheads="1"/>
          </p:cNvSpPr>
          <p:nvPr/>
        </p:nvSpPr>
        <p:spPr bwMode="auto">
          <a:xfrm>
            <a:off x="1066800" y="2743200"/>
            <a:ext cx="2209800" cy="457200"/>
          </a:xfrm>
          <a:prstGeom prst="rect">
            <a:avLst/>
          </a:prstGeom>
          <a:solidFill>
            <a:srgbClr val="FFCC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CCFF"/>
            </a:extrusionClr>
          </a:sp3d>
        </p:spPr>
        <p:txBody>
          <a:bodyPr wrap="none" anchor="ctr">
            <a:flatTx/>
          </a:bodyPr>
          <a:lstStyle/>
          <a:p>
            <a:pPr algn="ctr"/>
            <a:r>
              <a:rPr lang="en-US" sz="2000" b="1">
                <a:solidFill>
                  <a:srgbClr val="000000"/>
                </a:solidFill>
                <a:latin typeface="Times New Roman" pitchFamily="18" charset="0"/>
              </a:rPr>
              <a:t>Circuit Switching</a:t>
            </a:r>
          </a:p>
        </p:txBody>
      </p:sp>
      <p:sp>
        <p:nvSpPr>
          <p:cNvPr id="9222" name="Rectangle 4"/>
          <p:cNvSpPr>
            <a:spLocks noChangeArrowheads="1"/>
          </p:cNvSpPr>
          <p:nvPr/>
        </p:nvSpPr>
        <p:spPr bwMode="auto">
          <a:xfrm>
            <a:off x="5562600" y="2743200"/>
            <a:ext cx="2209800" cy="457200"/>
          </a:xfrm>
          <a:prstGeom prst="rect">
            <a:avLst/>
          </a:prstGeom>
          <a:solidFill>
            <a:srgbClr val="FFCC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CCFF"/>
            </a:extrusionClr>
          </a:sp3d>
        </p:spPr>
        <p:txBody>
          <a:bodyPr wrap="none" anchor="ctr">
            <a:flatTx/>
          </a:bodyPr>
          <a:lstStyle/>
          <a:p>
            <a:pPr algn="ctr"/>
            <a:r>
              <a:rPr lang="en-US" sz="2000" b="1">
                <a:solidFill>
                  <a:srgbClr val="000000"/>
                </a:solidFill>
                <a:latin typeface="Times New Roman" pitchFamily="18" charset="0"/>
              </a:rPr>
              <a:t>Paket Switching</a:t>
            </a:r>
          </a:p>
        </p:txBody>
      </p:sp>
      <p:sp>
        <p:nvSpPr>
          <p:cNvPr id="9223" name="Freeform 5"/>
          <p:cNvSpPr>
            <a:spLocks/>
          </p:cNvSpPr>
          <p:nvPr/>
        </p:nvSpPr>
        <p:spPr bwMode="auto">
          <a:xfrm>
            <a:off x="381000" y="4114800"/>
            <a:ext cx="990600" cy="1003300"/>
          </a:xfrm>
          <a:custGeom>
            <a:avLst/>
            <a:gdLst>
              <a:gd name="T0" fmla="*/ 96 w 1128"/>
              <a:gd name="T1" fmla="*/ 608 h 1048"/>
              <a:gd name="T2" fmla="*/ 0 w 1128"/>
              <a:gd name="T3" fmla="*/ 512 h 1048"/>
              <a:gd name="T4" fmla="*/ 96 w 1128"/>
              <a:gd name="T5" fmla="*/ 368 h 1048"/>
              <a:gd name="T6" fmla="*/ 48 w 1128"/>
              <a:gd name="T7" fmla="*/ 128 h 1048"/>
              <a:gd name="T8" fmla="*/ 384 w 1128"/>
              <a:gd name="T9" fmla="*/ 176 h 1048"/>
              <a:gd name="T10" fmla="*/ 528 w 1128"/>
              <a:gd name="T11" fmla="*/ 32 h 1048"/>
              <a:gd name="T12" fmla="*/ 672 w 1128"/>
              <a:gd name="T13" fmla="*/ 176 h 1048"/>
              <a:gd name="T14" fmla="*/ 960 w 1128"/>
              <a:gd name="T15" fmla="*/ 32 h 1048"/>
              <a:gd name="T16" fmla="*/ 960 w 1128"/>
              <a:gd name="T17" fmla="*/ 368 h 1048"/>
              <a:gd name="T18" fmla="*/ 1104 w 1128"/>
              <a:gd name="T19" fmla="*/ 464 h 1048"/>
              <a:gd name="T20" fmla="*/ 1104 w 1128"/>
              <a:gd name="T21" fmla="*/ 656 h 1048"/>
              <a:gd name="T22" fmla="*/ 960 w 1128"/>
              <a:gd name="T23" fmla="*/ 704 h 1048"/>
              <a:gd name="T24" fmla="*/ 912 w 1128"/>
              <a:gd name="T25" fmla="*/ 848 h 1048"/>
              <a:gd name="T26" fmla="*/ 816 w 1128"/>
              <a:gd name="T27" fmla="*/ 1040 h 1048"/>
              <a:gd name="T28" fmla="*/ 672 w 1128"/>
              <a:gd name="T29" fmla="*/ 896 h 1048"/>
              <a:gd name="T30" fmla="*/ 576 w 1128"/>
              <a:gd name="T31" fmla="*/ 800 h 1048"/>
              <a:gd name="T32" fmla="*/ 528 w 1128"/>
              <a:gd name="T33" fmla="*/ 896 h 1048"/>
              <a:gd name="T34" fmla="*/ 384 w 1128"/>
              <a:gd name="T35" fmla="*/ 752 h 1048"/>
              <a:gd name="T36" fmla="*/ 240 w 1128"/>
              <a:gd name="T37" fmla="*/ 896 h 1048"/>
              <a:gd name="T38" fmla="*/ 96 w 1128"/>
              <a:gd name="T39" fmla="*/ 896 h 1048"/>
              <a:gd name="T40" fmla="*/ 144 w 1128"/>
              <a:gd name="T41" fmla="*/ 704 h 10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128"/>
              <a:gd name="T64" fmla="*/ 0 h 1048"/>
              <a:gd name="T65" fmla="*/ 1128 w 1128"/>
              <a:gd name="T66" fmla="*/ 1048 h 10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128" h="1048">
                <a:moveTo>
                  <a:pt x="96" y="608"/>
                </a:moveTo>
                <a:cubicBezTo>
                  <a:pt x="48" y="580"/>
                  <a:pt x="0" y="552"/>
                  <a:pt x="0" y="512"/>
                </a:cubicBezTo>
                <a:cubicBezTo>
                  <a:pt x="0" y="472"/>
                  <a:pt x="88" y="432"/>
                  <a:pt x="96" y="368"/>
                </a:cubicBezTo>
                <a:cubicBezTo>
                  <a:pt x="104" y="304"/>
                  <a:pt x="0" y="160"/>
                  <a:pt x="48" y="128"/>
                </a:cubicBezTo>
                <a:cubicBezTo>
                  <a:pt x="96" y="96"/>
                  <a:pt x="304" y="192"/>
                  <a:pt x="384" y="176"/>
                </a:cubicBezTo>
                <a:cubicBezTo>
                  <a:pt x="464" y="160"/>
                  <a:pt x="480" y="32"/>
                  <a:pt x="528" y="32"/>
                </a:cubicBezTo>
                <a:cubicBezTo>
                  <a:pt x="576" y="32"/>
                  <a:pt x="600" y="176"/>
                  <a:pt x="672" y="176"/>
                </a:cubicBezTo>
                <a:cubicBezTo>
                  <a:pt x="744" y="176"/>
                  <a:pt x="912" y="0"/>
                  <a:pt x="960" y="32"/>
                </a:cubicBezTo>
                <a:cubicBezTo>
                  <a:pt x="1008" y="64"/>
                  <a:pt x="936" y="296"/>
                  <a:pt x="960" y="368"/>
                </a:cubicBezTo>
                <a:cubicBezTo>
                  <a:pt x="984" y="440"/>
                  <a:pt x="1080" y="416"/>
                  <a:pt x="1104" y="464"/>
                </a:cubicBezTo>
                <a:cubicBezTo>
                  <a:pt x="1128" y="512"/>
                  <a:pt x="1128" y="616"/>
                  <a:pt x="1104" y="656"/>
                </a:cubicBezTo>
                <a:cubicBezTo>
                  <a:pt x="1080" y="696"/>
                  <a:pt x="992" y="672"/>
                  <a:pt x="960" y="704"/>
                </a:cubicBezTo>
                <a:cubicBezTo>
                  <a:pt x="928" y="736"/>
                  <a:pt x="936" y="792"/>
                  <a:pt x="912" y="848"/>
                </a:cubicBezTo>
                <a:cubicBezTo>
                  <a:pt x="888" y="904"/>
                  <a:pt x="856" y="1032"/>
                  <a:pt x="816" y="1040"/>
                </a:cubicBezTo>
                <a:cubicBezTo>
                  <a:pt x="776" y="1048"/>
                  <a:pt x="712" y="936"/>
                  <a:pt x="672" y="896"/>
                </a:cubicBezTo>
                <a:cubicBezTo>
                  <a:pt x="632" y="856"/>
                  <a:pt x="600" y="800"/>
                  <a:pt x="576" y="800"/>
                </a:cubicBezTo>
                <a:cubicBezTo>
                  <a:pt x="552" y="800"/>
                  <a:pt x="560" y="904"/>
                  <a:pt x="528" y="896"/>
                </a:cubicBezTo>
                <a:cubicBezTo>
                  <a:pt x="496" y="888"/>
                  <a:pt x="432" y="752"/>
                  <a:pt x="384" y="752"/>
                </a:cubicBezTo>
                <a:cubicBezTo>
                  <a:pt x="336" y="752"/>
                  <a:pt x="288" y="872"/>
                  <a:pt x="240" y="896"/>
                </a:cubicBezTo>
                <a:cubicBezTo>
                  <a:pt x="192" y="920"/>
                  <a:pt x="112" y="928"/>
                  <a:pt x="96" y="896"/>
                </a:cubicBezTo>
                <a:cubicBezTo>
                  <a:pt x="80" y="864"/>
                  <a:pt x="136" y="744"/>
                  <a:pt x="144" y="704"/>
                </a:cubicBezTo>
              </a:path>
            </a:pathLst>
          </a:custGeom>
          <a:solidFill>
            <a:srgbClr val="FFCC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CC00"/>
            </a:extrusionClr>
          </a:sp3d>
        </p:spPr>
        <p:txBody>
          <a:bodyPr wrap="none">
            <a:flatTx/>
          </a:bodyPr>
          <a:lstStyle/>
          <a:p>
            <a:endParaRPr lang="id-ID"/>
          </a:p>
        </p:txBody>
      </p:sp>
      <p:sp>
        <p:nvSpPr>
          <p:cNvPr id="9224" name="Freeform 6"/>
          <p:cNvSpPr>
            <a:spLocks/>
          </p:cNvSpPr>
          <p:nvPr/>
        </p:nvSpPr>
        <p:spPr bwMode="auto">
          <a:xfrm>
            <a:off x="1676400" y="4114800"/>
            <a:ext cx="990600" cy="1003300"/>
          </a:xfrm>
          <a:custGeom>
            <a:avLst/>
            <a:gdLst>
              <a:gd name="T0" fmla="*/ 96 w 1128"/>
              <a:gd name="T1" fmla="*/ 608 h 1048"/>
              <a:gd name="T2" fmla="*/ 0 w 1128"/>
              <a:gd name="T3" fmla="*/ 512 h 1048"/>
              <a:gd name="T4" fmla="*/ 96 w 1128"/>
              <a:gd name="T5" fmla="*/ 368 h 1048"/>
              <a:gd name="T6" fmla="*/ 48 w 1128"/>
              <a:gd name="T7" fmla="*/ 128 h 1048"/>
              <a:gd name="T8" fmla="*/ 384 w 1128"/>
              <a:gd name="T9" fmla="*/ 176 h 1048"/>
              <a:gd name="T10" fmla="*/ 528 w 1128"/>
              <a:gd name="T11" fmla="*/ 32 h 1048"/>
              <a:gd name="T12" fmla="*/ 672 w 1128"/>
              <a:gd name="T13" fmla="*/ 176 h 1048"/>
              <a:gd name="T14" fmla="*/ 960 w 1128"/>
              <a:gd name="T15" fmla="*/ 32 h 1048"/>
              <a:gd name="T16" fmla="*/ 960 w 1128"/>
              <a:gd name="T17" fmla="*/ 368 h 1048"/>
              <a:gd name="T18" fmla="*/ 1104 w 1128"/>
              <a:gd name="T19" fmla="*/ 464 h 1048"/>
              <a:gd name="T20" fmla="*/ 1104 w 1128"/>
              <a:gd name="T21" fmla="*/ 656 h 1048"/>
              <a:gd name="T22" fmla="*/ 960 w 1128"/>
              <a:gd name="T23" fmla="*/ 704 h 1048"/>
              <a:gd name="T24" fmla="*/ 912 w 1128"/>
              <a:gd name="T25" fmla="*/ 848 h 1048"/>
              <a:gd name="T26" fmla="*/ 816 w 1128"/>
              <a:gd name="T27" fmla="*/ 1040 h 1048"/>
              <a:gd name="T28" fmla="*/ 672 w 1128"/>
              <a:gd name="T29" fmla="*/ 896 h 1048"/>
              <a:gd name="T30" fmla="*/ 576 w 1128"/>
              <a:gd name="T31" fmla="*/ 800 h 1048"/>
              <a:gd name="T32" fmla="*/ 528 w 1128"/>
              <a:gd name="T33" fmla="*/ 896 h 1048"/>
              <a:gd name="T34" fmla="*/ 384 w 1128"/>
              <a:gd name="T35" fmla="*/ 752 h 1048"/>
              <a:gd name="T36" fmla="*/ 240 w 1128"/>
              <a:gd name="T37" fmla="*/ 896 h 1048"/>
              <a:gd name="T38" fmla="*/ 96 w 1128"/>
              <a:gd name="T39" fmla="*/ 896 h 1048"/>
              <a:gd name="T40" fmla="*/ 144 w 1128"/>
              <a:gd name="T41" fmla="*/ 704 h 10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128"/>
              <a:gd name="T64" fmla="*/ 0 h 1048"/>
              <a:gd name="T65" fmla="*/ 1128 w 1128"/>
              <a:gd name="T66" fmla="*/ 1048 h 10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128" h="1048">
                <a:moveTo>
                  <a:pt x="96" y="608"/>
                </a:moveTo>
                <a:cubicBezTo>
                  <a:pt x="48" y="580"/>
                  <a:pt x="0" y="552"/>
                  <a:pt x="0" y="512"/>
                </a:cubicBezTo>
                <a:cubicBezTo>
                  <a:pt x="0" y="472"/>
                  <a:pt x="88" y="432"/>
                  <a:pt x="96" y="368"/>
                </a:cubicBezTo>
                <a:cubicBezTo>
                  <a:pt x="104" y="304"/>
                  <a:pt x="0" y="160"/>
                  <a:pt x="48" y="128"/>
                </a:cubicBezTo>
                <a:cubicBezTo>
                  <a:pt x="96" y="96"/>
                  <a:pt x="304" y="192"/>
                  <a:pt x="384" y="176"/>
                </a:cubicBezTo>
                <a:cubicBezTo>
                  <a:pt x="464" y="160"/>
                  <a:pt x="480" y="32"/>
                  <a:pt x="528" y="32"/>
                </a:cubicBezTo>
                <a:cubicBezTo>
                  <a:pt x="576" y="32"/>
                  <a:pt x="600" y="176"/>
                  <a:pt x="672" y="176"/>
                </a:cubicBezTo>
                <a:cubicBezTo>
                  <a:pt x="744" y="176"/>
                  <a:pt x="912" y="0"/>
                  <a:pt x="960" y="32"/>
                </a:cubicBezTo>
                <a:cubicBezTo>
                  <a:pt x="1008" y="64"/>
                  <a:pt x="936" y="296"/>
                  <a:pt x="960" y="368"/>
                </a:cubicBezTo>
                <a:cubicBezTo>
                  <a:pt x="984" y="440"/>
                  <a:pt x="1080" y="416"/>
                  <a:pt x="1104" y="464"/>
                </a:cubicBezTo>
                <a:cubicBezTo>
                  <a:pt x="1128" y="512"/>
                  <a:pt x="1128" y="616"/>
                  <a:pt x="1104" y="656"/>
                </a:cubicBezTo>
                <a:cubicBezTo>
                  <a:pt x="1080" y="696"/>
                  <a:pt x="992" y="672"/>
                  <a:pt x="960" y="704"/>
                </a:cubicBezTo>
                <a:cubicBezTo>
                  <a:pt x="928" y="736"/>
                  <a:pt x="936" y="792"/>
                  <a:pt x="912" y="848"/>
                </a:cubicBezTo>
                <a:cubicBezTo>
                  <a:pt x="888" y="904"/>
                  <a:pt x="856" y="1032"/>
                  <a:pt x="816" y="1040"/>
                </a:cubicBezTo>
                <a:cubicBezTo>
                  <a:pt x="776" y="1048"/>
                  <a:pt x="712" y="936"/>
                  <a:pt x="672" y="896"/>
                </a:cubicBezTo>
                <a:cubicBezTo>
                  <a:pt x="632" y="856"/>
                  <a:pt x="600" y="800"/>
                  <a:pt x="576" y="800"/>
                </a:cubicBezTo>
                <a:cubicBezTo>
                  <a:pt x="552" y="800"/>
                  <a:pt x="560" y="904"/>
                  <a:pt x="528" y="896"/>
                </a:cubicBezTo>
                <a:cubicBezTo>
                  <a:pt x="496" y="888"/>
                  <a:pt x="432" y="752"/>
                  <a:pt x="384" y="752"/>
                </a:cubicBezTo>
                <a:cubicBezTo>
                  <a:pt x="336" y="752"/>
                  <a:pt x="288" y="872"/>
                  <a:pt x="240" y="896"/>
                </a:cubicBezTo>
                <a:cubicBezTo>
                  <a:pt x="192" y="920"/>
                  <a:pt x="112" y="928"/>
                  <a:pt x="96" y="896"/>
                </a:cubicBezTo>
                <a:cubicBezTo>
                  <a:pt x="80" y="864"/>
                  <a:pt x="136" y="744"/>
                  <a:pt x="144" y="704"/>
                </a:cubicBezTo>
              </a:path>
            </a:pathLst>
          </a:custGeom>
          <a:solidFill>
            <a:srgbClr val="FFCC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CC00"/>
            </a:extrusionClr>
          </a:sp3d>
        </p:spPr>
        <p:txBody>
          <a:bodyPr wrap="none">
            <a:flatTx/>
          </a:bodyPr>
          <a:lstStyle/>
          <a:p>
            <a:endParaRPr lang="id-ID"/>
          </a:p>
        </p:txBody>
      </p:sp>
      <p:sp>
        <p:nvSpPr>
          <p:cNvPr id="9225" name="Freeform 7"/>
          <p:cNvSpPr>
            <a:spLocks/>
          </p:cNvSpPr>
          <p:nvPr/>
        </p:nvSpPr>
        <p:spPr bwMode="auto">
          <a:xfrm>
            <a:off x="3048000" y="4038600"/>
            <a:ext cx="990600" cy="1003300"/>
          </a:xfrm>
          <a:custGeom>
            <a:avLst/>
            <a:gdLst>
              <a:gd name="T0" fmla="*/ 96 w 1128"/>
              <a:gd name="T1" fmla="*/ 608 h 1048"/>
              <a:gd name="T2" fmla="*/ 0 w 1128"/>
              <a:gd name="T3" fmla="*/ 512 h 1048"/>
              <a:gd name="T4" fmla="*/ 96 w 1128"/>
              <a:gd name="T5" fmla="*/ 368 h 1048"/>
              <a:gd name="T6" fmla="*/ 48 w 1128"/>
              <a:gd name="T7" fmla="*/ 128 h 1048"/>
              <a:gd name="T8" fmla="*/ 384 w 1128"/>
              <a:gd name="T9" fmla="*/ 176 h 1048"/>
              <a:gd name="T10" fmla="*/ 528 w 1128"/>
              <a:gd name="T11" fmla="*/ 32 h 1048"/>
              <a:gd name="T12" fmla="*/ 672 w 1128"/>
              <a:gd name="T13" fmla="*/ 176 h 1048"/>
              <a:gd name="T14" fmla="*/ 960 w 1128"/>
              <a:gd name="T15" fmla="*/ 32 h 1048"/>
              <a:gd name="T16" fmla="*/ 960 w 1128"/>
              <a:gd name="T17" fmla="*/ 368 h 1048"/>
              <a:gd name="T18" fmla="*/ 1104 w 1128"/>
              <a:gd name="T19" fmla="*/ 464 h 1048"/>
              <a:gd name="T20" fmla="*/ 1104 w 1128"/>
              <a:gd name="T21" fmla="*/ 656 h 1048"/>
              <a:gd name="T22" fmla="*/ 960 w 1128"/>
              <a:gd name="T23" fmla="*/ 704 h 1048"/>
              <a:gd name="T24" fmla="*/ 912 w 1128"/>
              <a:gd name="T25" fmla="*/ 848 h 1048"/>
              <a:gd name="T26" fmla="*/ 816 w 1128"/>
              <a:gd name="T27" fmla="*/ 1040 h 1048"/>
              <a:gd name="T28" fmla="*/ 672 w 1128"/>
              <a:gd name="T29" fmla="*/ 896 h 1048"/>
              <a:gd name="T30" fmla="*/ 576 w 1128"/>
              <a:gd name="T31" fmla="*/ 800 h 1048"/>
              <a:gd name="T32" fmla="*/ 528 w 1128"/>
              <a:gd name="T33" fmla="*/ 896 h 1048"/>
              <a:gd name="T34" fmla="*/ 384 w 1128"/>
              <a:gd name="T35" fmla="*/ 752 h 1048"/>
              <a:gd name="T36" fmla="*/ 240 w 1128"/>
              <a:gd name="T37" fmla="*/ 896 h 1048"/>
              <a:gd name="T38" fmla="*/ 96 w 1128"/>
              <a:gd name="T39" fmla="*/ 896 h 1048"/>
              <a:gd name="T40" fmla="*/ 144 w 1128"/>
              <a:gd name="T41" fmla="*/ 704 h 10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128"/>
              <a:gd name="T64" fmla="*/ 0 h 1048"/>
              <a:gd name="T65" fmla="*/ 1128 w 1128"/>
              <a:gd name="T66" fmla="*/ 1048 h 10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128" h="1048">
                <a:moveTo>
                  <a:pt x="96" y="608"/>
                </a:moveTo>
                <a:cubicBezTo>
                  <a:pt x="48" y="580"/>
                  <a:pt x="0" y="552"/>
                  <a:pt x="0" y="512"/>
                </a:cubicBezTo>
                <a:cubicBezTo>
                  <a:pt x="0" y="472"/>
                  <a:pt x="88" y="432"/>
                  <a:pt x="96" y="368"/>
                </a:cubicBezTo>
                <a:cubicBezTo>
                  <a:pt x="104" y="304"/>
                  <a:pt x="0" y="160"/>
                  <a:pt x="48" y="128"/>
                </a:cubicBezTo>
                <a:cubicBezTo>
                  <a:pt x="96" y="96"/>
                  <a:pt x="304" y="192"/>
                  <a:pt x="384" y="176"/>
                </a:cubicBezTo>
                <a:cubicBezTo>
                  <a:pt x="464" y="160"/>
                  <a:pt x="480" y="32"/>
                  <a:pt x="528" y="32"/>
                </a:cubicBezTo>
                <a:cubicBezTo>
                  <a:pt x="576" y="32"/>
                  <a:pt x="600" y="176"/>
                  <a:pt x="672" y="176"/>
                </a:cubicBezTo>
                <a:cubicBezTo>
                  <a:pt x="744" y="176"/>
                  <a:pt x="912" y="0"/>
                  <a:pt x="960" y="32"/>
                </a:cubicBezTo>
                <a:cubicBezTo>
                  <a:pt x="1008" y="64"/>
                  <a:pt x="936" y="296"/>
                  <a:pt x="960" y="368"/>
                </a:cubicBezTo>
                <a:cubicBezTo>
                  <a:pt x="984" y="440"/>
                  <a:pt x="1080" y="416"/>
                  <a:pt x="1104" y="464"/>
                </a:cubicBezTo>
                <a:cubicBezTo>
                  <a:pt x="1128" y="512"/>
                  <a:pt x="1128" y="616"/>
                  <a:pt x="1104" y="656"/>
                </a:cubicBezTo>
                <a:cubicBezTo>
                  <a:pt x="1080" y="696"/>
                  <a:pt x="992" y="672"/>
                  <a:pt x="960" y="704"/>
                </a:cubicBezTo>
                <a:cubicBezTo>
                  <a:pt x="928" y="736"/>
                  <a:pt x="936" y="792"/>
                  <a:pt x="912" y="848"/>
                </a:cubicBezTo>
                <a:cubicBezTo>
                  <a:pt x="888" y="904"/>
                  <a:pt x="856" y="1032"/>
                  <a:pt x="816" y="1040"/>
                </a:cubicBezTo>
                <a:cubicBezTo>
                  <a:pt x="776" y="1048"/>
                  <a:pt x="712" y="936"/>
                  <a:pt x="672" y="896"/>
                </a:cubicBezTo>
                <a:cubicBezTo>
                  <a:pt x="632" y="856"/>
                  <a:pt x="600" y="800"/>
                  <a:pt x="576" y="800"/>
                </a:cubicBezTo>
                <a:cubicBezTo>
                  <a:pt x="552" y="800"/>
                  <a:pt x="560" y="904"/>
                  <a:pt x="528" y="896"/>
                </a:cubicBezTo>
                <a:cubicBezTo>
                  <a:pt x="496" y="888"/>
                  <a:pt x="432" y="752"/>
                  <a:pt x="384" y="752"/>
                </a:cubicBezTo>
                <a:cubicBezTo>
                  <a:pt x="336" y="752"/>
                  <a:pt x="288" y="872"/>
                  <a:pt x="240" y="896"/>
                </a:cubicBezTo>
                <a:cubicBezTo>
                  <a:pt x="192" y="920"/>
                  <a:pt x="112" y="928"/>
                  <a:pt x="96" y="896"/>
                </a:cubicBezTo>
                <a:cubicBezTo>
                  <a:pt x="80" y="864"/>
                  <a:pt x="136" y="744"/>
                  <a:pt x="144" y="704"/>
                </a:cubicBezTo>
              </a:path>
            </a:pathLst>
          </a:custGeom>
          <a:solidFill>
            <a:srgbClr val="FFCC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CC00"/>
            </a:extrusionClr>
          </a:sp3d>
        </p:spPr>
        <p:txBody>
          <a:bodyPr wrap="none">
            <a:flatTx/>
          </a:bodyPr>
          <a:lstStyle/>
          <a:p>
            <a:endParaRPr lang="id-ID"/>
          </a:p>
        </p:txBody>
      </p:sp>
      <p:sp>
        <p:nvSpPr>
          <p:cNvPr id="9226" name="Freeform 8"/>
          <p:cNvSpPr>
            <a:spLocks/>
          </p:cNvSpPr>
          <p:nvPr/>
        </p:nvSpPr>
        <p:spPr bwMode="auto">
          <a:xfrm>
            <a:off x="4800600" y="3962400"/>
            <a:ext cx="990600" cy="1003300"/>
          </a:xfrm>
          <a:custGeom>
            <a:avLst/>
            <a:gdLst>
              <a:gd name="T0" fmla="*/ 96 w 1128"/>
              <a:gd name="T1" fmla="*/ 608 h 1048"/>
              <a:gd name="T2" fmla="*/ 0 w 1128"/>
              <a:gd name="T3" fmla="*/ 512 h 1048"/>
              <a:gd name="T4" fmla="*/ 96 w 1128"/>
              <a:gd name="T5" fmla="*/ 368 h 1048"/>
              <a:gd name="T6" fmla="*/ 48 w 1128"/>
              <a:gd name="T7" fmla="*/ 128 h 1048"/>
              <a:gd name="T8" fmla="*/ 384 w 1128"/>
              <a:gd name="T9" fmla="*/ 176 h 1048"/>
              <a:gd name="T10" fmla="*/ 528 w 1128"/>
              <a:gd name="T11" fmla="*/ 32 h 1048"/>
              <a:gd name="T12" fmla="*/ 672 w 1128"/>
              <a:gd name="T13" fmla="*/ 176 h 1048"/>
              <a:gd name="T14" fmla="*/ 960 w 1128"/>
              <a:gd name="T15" fmla="*/ 32 h 1048"/>
              <a:gd name="T16" fmla="*/ 960 w 1128"/>
              <a:gd name="T17" fmla="*/ 368 h 1048"/>
              <a:gd name="T18" fmla="*/ 1104 w 1128"/>
              <a:gd name="T19" fmla="*/ 464 h 1048"/>
              <a:gd name="T20" fmla="*/ 1104 w 1128"/>
              <a:gd name="T21" fmla="*/ 656 h 1048"/>
              <a:gd name="T22" fmla="*/ 960 w 1128"/>
              <a:gd name="T23" fmla="*/ 704 h 1048"/>
              <a:gd name="T24" fmla="*/ 912 w 1128"/>
              <a:gd name="T25" fmla="*/ 848 h 1048"/>
              <a:gd name="T26" fmla="*/ 816 w 1128"/>
              <a:gd name="T27" fmla="*/ 1040 h 1048"/>
              <a:gd name="T28" fmla="*/ 672 w 1128"/>
              <a:gd name="T29" fmla="*/ 896 h 1048"/>
              <a:gd name="T30" fmla="*/ 576 w 1128"/>
              <a:gd name="T31" fmla="*/ 800 h 1048"/>
              <a:gd name="T32" fmla="*/ 528 w 1128"/>
              <a:gd name="T33" fmla="*/ 896 h 1048"/>
              <a:gd name="T34" fmla="*/ 384 w 1128"/>
              <a:gd name="T35" fmla="*/ 752 h 1048"/>
              <a:gd name="T36" fmla="*/ 240 w 1128"/>
              <a:gd name="T37" fmla="*/ 896 h 1048"/>
              <a:gd name="T38" fmla="*/ 96 w 1128"/>
              <a:gd name="T39" fmla="*/ 896 h 1048"/>
              <a:gd name="T40" fmla="*/ 144 w 1128"/>
              <a:gd name="T41" fmla="*/ 704 h 10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128"/>
              <a:gd name="T64" fmla="*/ 0 h 1048"/>
              <a:gd name="T65" fmla="*/ 1128 w 1128"/>
              <a:gd name="T66" fmla="*/ 1048 h 10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128" h="1048">
                <a:moveTo>
                  <a:pt x="96" y="608"/>
                </a:moveTo>
                <a:cubicBezTo>
                  <a:pt x="48" y="580"/>
                  <a:pt x="0" y="552"/>
                  <a:pt x="0" y="512"/>
                </a:cubicBezTo>
                <a:cubicBezTo>
                  <a:pt x="0" y="472"/>
                  <a:pt x="88" y="432"/>
                  <a:pt x="96" y="368"/>
                </a:cubicBezTo>
                <a:cubicBezTo>
                  <a:pt x="104" y="304"/>
                  <a:pt x="0" y="160"/>
                  <a:pt x="48" y="128"/>
                </a:cubicBezTo>
                <a:cubicBezTo>
                  <a:pt x="96" y="96"/>
                  <a:pt x="304" y="192"/>
                  <a:pt x="384" y="176"/>
                </a:cubicBezTo>
                <a:cubicBezTo>
                  <a:pt x="464" y="160"/>
                  <a:pt x="480" y="32"/>
                  <a:pt x="528" y="32"/>
                </a:cubicBezTo>
                <a:cubicBezTo>
                  <a:pt x="576" y="32"/>
                  <a:pt x="600" y="176"/>
                  <a:pt x="672" y="176"/>
                </a:cubicBezTo>
                <a:cubicBezTo>
                  <a:pt x="744" y="176"/>
                  <a:pt x="912" y="0"/>
                  <a:pt x="960" y="32"/>
                </a:cubicBezTo>
                <a:cubicBezTo>
                  <a:pt x="1008" y="64"/>
                  <a:pt x="936" y="296"/>
                  <a:pt x="960" y="368"/>
                </a:cubicBezTo>
                <a:cubicBezTo>
                  <a:pt x="984" y="440"/>
                  <a:pt x="1080" y="416"/>
                  <a:pt x="1104" y="464"/>
                </a:cubicBezTo>
                <a:cubicBezTo>
                  <a:pt x="1128" y="512"/>
                  <a:pt x="1128" y="616"/>
                  <a:pt x="1104" y="656"/>
                </a:cubicBezTo>
                <a:cubicBezTo>
                  <a:pt x="1080" y="696"/>
                  <a:pt x="992" y="672"/>
                  <a:pt x="960" y="704"/>
                </a:cubicBezTo>
                <a:cubicBezTo>
                  <a:pt x="928" y="736"/>
                  <a:pt x="936" y="792"/>
                  <a:pt x="912" y="848"/>
                </a:cubicBezTo>
                <a:cubicBezTo>
                  <a:pt x="888" y="904"/>
                  <a:pt x="856" y="1032"/>
                  <a:pt x="816" y="1040"/>
                </a:cubicBezTo>
                <a:cubicBezTo>
                  <a:pt x="776" y="1048"/>
                  <a:pt x="712" y="936"/>
                  <a:pt x="672" y="896"/>
                </a:cubicBezTo>
                <a:cubicBezTo>
                  <a:pt x="632" y="856"/>
                  <a:pt x="600" y="800"/>
                  <a:pt x="576" y="800"/>
                </a:cubicBezTo>
                <a:cubicBezTo>
                  <a:pt x="552" y="800"/>
                  <a:pt x="560" y="904"/>
                  <a:pt x="528" y="896"/>
                </a:cubicBezTo>
                <a:cubicBezTo>
                  <a:pt x="496" y="888"/>
                  <a:pt x="432" y="752"/>
                  <a:pt x="384" y="752"/>
                </a:cubicBezTo>
                <a:cubicBezTo>
                  <a:pt x="336" y="752"/>
                  <a:pt x="288" y="872"/>
                  <a:pt x="240" y="896"/>
                </a:cubicBezTo>
                <a:cubicBezTo>
                  <a:pt x="192" y="920"/>
                  <a:pt x="112" y="928"/>
                  <a:pt x="96" y="896"/>
                </a:cubicBezTo>
                <a:cubicBezTo>
                  <a:pt x="80" y="864"/>
                  <a:pt x="136" y="744"/>
                  <a:pt x="144" y="704"/>
                </a:cubicBezTo>
              </a:path>
            </a:pathLst>
          </a:custGeom>
          <a:solidFill>
            <a:srgbClr val="FFCC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CC00"/>
            </a:extrusionClr>
          </a:sp3d>
        </p:spPr>
        <p:txBody>
          <a:bodyPr wrap="none">
            <a:flatTx/>
          </a:bodyPr>
          <a:lstStyle/>
          <a:p>
            <a:endParaRPr lang="id-ID"/>
          </a:p>
        </p:txBody>
      </p:sp>
      <p:sp>
        <p:nvSpPr>
          <p:cNvPr id="9227" name="Rectangle 9"/>
          <p:cNvSpPr>
            <a:spLocks noChangeArrowheads="1"/>
          </p:cNvSpPr>
          <p:nvPr/>
        </p:nvSpPr>
        <p:spPr bwMode="auto">
          <a:xfrm>
            <a:off x="6172200" y="4038600"/>
            <a:ext cx="1066800" cy="762000"/>
          </a:xfrm>
          <a:prstGeom prst="rect">
            <a:avLst/>
          </a:prstGeom>
          <a:solidFill>
            <a:srgbClr val="FFCC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CC00"/>
            </a:extrusionClr>
          </a:sp3d>
        </p:spPr>
        <p:txBody>
          <a:bodyPr wrap="none" anchor="ctr">
            <a:flatTx/>
          </a:bodyPr>
          <a:lstStyle/>
          <a:p>
            <a:pPr algn="ctr"/>
            <a:r>
              <a:rPr lang="en-US" b="1">
                <a:solidFill>
                  <a:srgbClr val="000000"/>
                </a:solidFill>
                <a:latin typeface="Times New Roman" pitchFamily="18" charset="0"/>
              </a:rPr>
              <a:t>Frame</a:t>
            </a:r>
          </a:p>
          <a:p>
            <a:pPr algn="ctr"/>
            <a:r>
              <a:rPr lang="en-US" b="1">
                <a:solidFill>
                  <a:srgbClr val="000000"/>
                </a:solidFill>
                <a:latin typeface="Times New Roman" pitchFamily="18" charset="0"/>
              </a:rPr>
              <a:t>Relay</a:t>
            </a:r>
          </a:p>
        </p:txBody>
      </p:sp>
      <p:sp>
        <p:nvSpPr>
          <p:cNvPr id="9228" name="Rectangle 10"/>
          <p:cNvSpPr>
            <a:spLocks noChangeArrowheads="1"/>
          </p:cNvSpPr>
          <p:nvPr/>
        </p:nvSpPr>
        <p:spPr bwMode="auto">
          <a:xfrm>
            <a:off x="7620000" y="4038600"/>
            <a:ext cx="1066800" cy="762000"/>
          </a:xfrm>
          <a:prstGeom prst="rect">
            <a:avLst/>
          </a:prstGeom>
          <a:solidFill>
            <a:srgbClr val="FFCC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CC00"/>
            </a:extrusionClr>
          </a:sp3d>
        </p:spPr>
        <p:txBody>
          <a:bodyPr wrap="none" anchor="ctr">
            <a:flatTx/>
          </a:bodyPr>
          <a:lstStyle/>
          <a:p>
            <a:pPr algn="ctr"/>
            <a:r>
              <a:rPr lang="en-US" b="1">
                <a:solidFill>
                  <a:srgbClr val="000000"/>
                </a:solidFill>
                <a:latin typeface="Times New Roman" pitchFamily="18" charset="0"/>
              </a:rPr>
              <a:t>CELL</a:t>
            </a:r>
          </a:p>
          <a:p>
            <a:pPr algn="ctr"/>
            <a:r>
              <a:rPr lang="en-US" b="1">
                <a:solidFill>
                  <a:srgbClr val="000000"/>
                </a:solidFill>
                <a:latin typeface="Times New Roman" pitchFamily="18" charset="0"/>
              </a:rPr>
              <a:t>Switcing</a:t>
            </a:r>
          </a:p>
        </p:txBody>
      </p:sp>
      <p:sp>
        <p:nvSpPr>
          <p:cNvPr id="9229" name="Rectangle 11"/>
          <p:cNvSpPr>
            <a:spLocks noChangeArrowheads="1"/>
          </p:cNvSpPr>
          <p:nvPr/>
        </p:nvSpPr>
        <p:spPr bwMode="auto">
          <a:xfrm>
            <a:off x="7162800" y="5410200"/>
            <a:ext cx="685800" cy="457200"/>
          </a:xfrm>
          <a:prstGeom prst="rect">
            <a:avLst/>
          </a:prstGeom>
          <a:solidFill>
            <a:schemeClr val="bg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bg1"/>
            </a:extrusionClr>
          </a:sp3d>
        </p:spPr>
        <p:txBody>
          <a:bodyPr wrap="none" anchor="ctr">
            <a:flatTx/>
          </a:bodyPr>
          <a:lstStyle/>
          <a:p>
            <a:pPr algn="ctr"/>
            <a:r>
              <a:rPr lang="en-US" b="1">
                <a:solidFill>
                  <a:srgbClr val="000000"/>
                </a:solidFill>
                <a:latin typeface="Times New Roman" pitchFamily="18" charset="0"/>
              </a:rPr>
              <a:t>ATM</a:t>
            </a:r>
          </a:p>
        </p:txBody>
      </p:sp>
      <p:sp>
        <p:nvSpPr>
          <p:cNvPr id="9230" name="Rectangle 12"/>
          <p:cNvSpPr>
            <a:spLocks noChangeArrowheads="1"/>
          </p:cNvSpPr>
          <p:nvPr/>
        </p:nvSpPr>
        <p:spPr bwMode="auto">
          <a:xfrm>
            <a:off x="8077200" y="5410200"/>
            <a:ext cx="838200" cy="457200"/>
          </a:xfrm>
          <a:prstGeom prst="rect">
            <a:avLst/>
          </a:prstGeom>
          <a:solidFill>
            <a:schemeClr val="bg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bg1"/>
            </a:extrusionClr>
          </a:sp3d>
        </p:spPr>
        <p:txBody>
          <a:bodyPr wrap="none" anchor="ctr">
            <a:flatTx/>
          </a:bodyPr>
          <a:lstStyle/>
          <a:p>
            <a:pPr algn="ctr"/>
            <a:r>
              <a:rPr lang="en-US" b="1">
                <a:solidFill>
                  <a:srgbClr val="000000"/>
                </a:solidFill>
                <a:latin typeface="Times New Roman" pitchFamily="18" charset="0"/>
              </a:rPr>
              <a:t>DQDB</a:t>
            </a:r>
          </a:p>
        </p:txBody>
      </p:sp>
      <p:sp>
        <p:nvSpPr>
          <p:cNvPr id="9231" name="Line 13"/>
          <p:cNvSpPr>
            <a:spLocks noChangeShapeType="1"/>
          </p:cNvSpPr>
          <p:nvPr/>
        </p:nvSpPr>
        <p:spPr bwMode="auto">
          <a:xfrm>
            <a:off x="4343400" y="1752600"/>
            <a:ext cx="0" cy="381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32" name="Line 14"/>
          <p:cNvSpPr>
            <a:spLocks noChangeShapeType="1"/>
          </p:cNvSpPr>
          <p:nvPr/>
        </p:nvSpPr>
        <p:spPr bwMode="auto">
          <a:xfrm>
            <a:off x="2209800" y="2133600"/>
            <a:ext cx="44196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33" name="Line 15"/>
          <p:cNvSpPr>
            <a:spLocks noChangeShapeType="1"/>
          </p:cNvSpPr>
          <p:nvPr/>
        </p:nvSpPr>
        <p:spPr bwMode="auto">
          <a:xfrm>
            <a:off x="2209800" y="2133600"/>
            <a:ext cx="0" cy="609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34" name="Line 16"/>
          <p:cNvSpPr>
            <a:spLocks noChangeShapeType="1"/>
          </p:cNvSpPr>
          <p:nvPr/>
        </p:nvSpPr>
        <p:spPr bwMode="auto">
          <a:xfrm>
            <a:off x="6629400" y="2133600"/>
            <a:ext cx="0" cy="609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35" name="Line 17"/>
          <p:cNvSpPr>
            <a:spLocks noChangeShapeType="1"/>
          </p:cNvSpPr>
          <p:nvPr/>
        </p:nvSpPr>
        <p:spPr bwMode="auto">
          <a:xfrm>
            <a:off x="2209800" y="3200400"/>
            <a:ext cx="0" cy="990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36" name="Line 18"/>
          <p:cNvSpPr>
            <a:spLocks noChangeShapeType="1"/>
          </p:cNvSpPr>
          <p:nvPr/>
        </p:nvSpPr>
        <p:spPr bwMode="auto">
          <a:xfrm>
            <a:off x="2667000" y="3200400"/>
            <a:ext cx="685800" cy="990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37" name="Line 19"/>
          <p:cNvSpPr>
            <a:spLocks noChangeShapeType="1"/>
          </p:cNvSpPr>
          <p:nvPr/>
        </p:nvSpPr>
        <p:spPr bwMode="auto">
          <a:xfrm flipH="1">
            <a:off x="914400" y="3200400"/>
            <a:ext cx="838200" cy="1066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38" name="Line 20"/>
          <p:cNvSpPr>
            <a:spLocks noChangeShapeType="1"/>
          </p:cNvSpPr>
          <p:nvPr/>
        </p:nvSpPr>
        <p:spPr bwMode="auto">
          <a:xfrm>
            <a:off x="6629400" y="3200400"/>
            <a:ext cx="0" cy="8382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39" name="Line 21"/>
          <p:cNvSpPr>
            <a:spLocks noChangeShapeType="1"/>
          </p:cNvSpPr>
          <p:nvPr/>
        </p:nvSpPr>
        <p:spPr bwMode="auto">
          <a:xfrm flipV="1">
            <a:off x="5257800" y="3200400"/>
            <a:ext cx="914400" cy="8382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40" name="Line 22"/>
          <p:cNvSpPr>
            <a:spLocks noChangeShapeType="1"/>
          </p:cNvSpPr>
          <p:nvPr/>
        </p:nvSpPr>
        <p:spPr bwMode="auto">
          <a:xfrm>
            <a:off x="7010400" y="3200400"/>
            <a:ext cx="1066800" cy="8382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41" name="Line 23"/>
          <p:cNvSpPr>
            <a:spLocks noChangeShapeType="1"/>
          </p:cNvSpPr>
          <p:nvPr/>
        </p:nvSpPr>
        <p:spPr bwMode="auto">
          <a:xfrm flipH="1">
            <a:off x="7620000" y="4800600"/>
            <a:ext cx="457200" cy="609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42" name="Line 24"/>
          <p:cNvSpPr>
            <a:spLocks noChangeShapeType="1"/>
          </p:cNvSpPr>
          <p:nvPr/>
        </p:nvSpPr>
        <p:spPr bwMode="auto">
          <a:xfrm>
            <a:off x="8077200" y="4800600"/>
            <a:ext cx="533400" cy="6096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9243" name="Text Box 25"/>
          <p:cNvSpPr txBox="1">
            <a:spLocks noChangeArrowheads="1"/>
          </p:cNvSpPr>
          <p:nvPr/>
        </p:nvSpPr>
        <p:spPr bwMode="auto">
          <a:xfrm>
            <a:off x="457200" y="4427538"/>
            <a:ext cx="768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b="1">
                <a:solidFill>
                  <a:srgbClr val="000000"/>
                </a:solidFill>
                <a:latin typeface="Times New Roman" pitchFamily="18" charset="0"/>
              </a:rPr>
              <a:t>PSTN</a:t>
            </a:r>
          </a:p>
        </p:txBody>
      </p:sp>
      <p:sp>
        <p:nvSpPr>
          <p:cNvPr id="9244" name="Text Box 26"/>
          <p:cNvSpPr txBox="1">
            <a:spLocks noChangeArrowheads="1"/>
          </p:cNvSpPr>
          <p:nvPr/>
        </p:nvSpPr>
        <p:spPr bwMode="auto">
          <a:xfrm>
            <a:off x="1676400" y="4427538"/>
            <a:ext cx="946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b="1">
                <a:solidFill>
                  <a:srgbClr val="000000"/>
                </a:solidFill>
                <a:latin typeface="Times New Roman" pitchFamily="18" charset="0"/>
              </a:rPr>
              <a:t>CSPDN</a:t>
            </a:r>
          </a:p>
        </p:txBody>
      </p:sp>
      <p:sp>
        <p:nvSpPr>
          <p:cNvPr id="9245" name="Text Box 27"/>
          <p:cNvSpPr txBox="1">
            <a:spLocks noChangeArrowheads="1"/>
          </p:cNvSpPr>
          <p:nvPr/>
        </p:nvSpPr>
        <p:spPr bwMode="auto">
          <a:xfrm>
            <a:off x="3108325" y="4381500"/>
            <a:ext cx="730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b="1">
                <a:solidFill>
                  <a:srgbClr val="000000"/>
                </a:solidFill>
                <a:latin typeface="Times New Roman" pitchFamily="18" charset="0"/>
              </a:rPr>
              <a:t>ISDN</a:t>
            </a:r>
          </a:p>
        </p:txBody>
      </p:sp>
      <p:sp>
        <p:nvSpPr>
          <p:cNvPr id="9246" name="Text Box 28"/>
          <p:cNvSpPr txBox="1">
            <a:spLocks noChangeArrowheads="1"/>
          </p:cNvSpPr>
          <p:nvPr/>
        </p:nvSpPr>
        <p:spPr bwMode="auto">
          <a:xfrm>
            <a:off x="4860925" y="4305300"/>
            <a:ext cx="9207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b="1">
                <a:solidFill>
                  <a:srgbClr val="000000"/>
                </a:solidFill>
                <a:latin typeface="Times New Roman" pitchFamily="18" charset="0"/>
              </a:rPr>
              <a:t>PSPDN</a:t>
            </a:r>
          </a:p>
        </p:txBody>
      </p:sp>
      <p:sp>
        <p:nvSpPr>
          <p:cNvPr id="270365" name="Text Box 29"/>
          <p:cNvSpPr txBox="1">
            <a:spLocks noChangeArrowheads="1"/>
          </p:cNvSpPr>
          <p:nvPr/>
        </p:nvSpPr>
        <p:spPr bwMode="auto">
          <a:xfrm>
            <a:off x="685800" y="179388"/>
            <a:ext cx="6864350" cy="457200"/>
          </a:xfrm>
          <a:prstGeom prst="rect">
            <a:avLst/>
          </a:prstGeom>
          <a:noFill/>
          <a:ln w="9525">
            <a:noFill/>
            <a:miter lim="800000"/>
            <a:headEnd/>
            <a:tailEnd/>
          </a:ln>
          <a:effectLst/>
        </p:spPr>
        <p:txBody>
          <a:bodyPr wrap="none">
            <a:spAutoFit/>
          </a:bodyPr>
          <a:lstStyle/>
          <a:p>
            <a:pPr fontAlgn="auto">
              <a:spcBef>
                <a:spcPts val="0"/>
              </a:spcBef>
              <a:spcAft>
                <a:spcPts val="0"/>
              </a:spcAft>
              <a:defRPr/>
            </a:pPr>
            <a:r>
              <a:rPr lang="en-US" sz="2400" b="1">
                <a:solidFill>
                  <a:srgbClr val="000000"/>
                </a:solidFill>
                <a:effectLst>
                  <a:outerShdw blurRad="38100" dist="38100" dir="2700000" algn="tl">
                    <a:srgbClr val="C0C0C0"/>
                  </a:outerShdw>
                </a:effectLst>
                <a:latin typeface="Times New Roman" pitchFamily="18" charset="0"/>
                <a:cs typeface="+mn-cs"/>
              </a:rPr>
              <a:t>Different Switching Techniques in Public Networks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7813"/>
            <a:ext cx="8229600" cy="712787"/>
          </a:xfrm>
        </p:spPr>
        <p:txBody>
          <a:bodyPr/>
          <a:lstStyle/>
          <a:p>
            <a:r>
              <a:rPr lang="en-US" sz="3800" b="1" smtClean="0">
                <a:solidFill>
                  <a:srgbClr val="000000"/>
                </a:solidFill>
              </a:rPr>
              <a:t>Teknologi Switching</a:t>
            </a:r>
          </a:p>
        </p:txBody>
      </p:sp>
      <p:sp>
        <p:nvSpPr>
          <p:cNvPr id="10243" name="Rectangle 3"/>
          <p:cNvSpPr>
            <a:spLocks noGrp="1" noChangeArrowheads="1"/>
          </p:cNvSpPr>
          <p:nvPr>
            <p:ph idx="1"/>
          </p:nvPr>
        </p:nvSpPr>
        <p:spPr>
          <a:xfrm>
            <a:off x="457200" y="1295400"/>
            <a:ext cx="8229600" cy="4530725"/>
          </a:xfrm>
        </p:spPr>
        <p:txBody>
          <a:bodyPr/>
          <a:lstStyle/>
          <a:p>
            <a:r>
              <a:rPr lang="en-US" b="1" smtClean="0">
                <a:solidFill>
                  <a:srgbClr val="000000"/>
                </a:solidFill>
              </a:rPr>
              <a:t>Circuit Switching</a:t>
            </a:r>
          </a:p>
          <a:p>
            <a:pPr lvl="1"/>
            <a:r>
              <a:rPr lang="en-US" b="1" smtClean="0">
                <a:solidFill>
                  <a:srgbClr val="000000"/>
                </a:solidFill>
              </a:rPr>
              <a:t>Digunakan untuk mengendalikan lalu lintas suara, contoh telepon</a:t>
            </a:r>
          </a:p>
          <a:p>
            <a:r>
              <a:rPr lang="en-US" b="1" smtClean="0">
                <a:solidFill>
                  <a:srgbClr val="000000"/>
                </a:solidFill>
              </a:rPr>
              <a:t>Packet Switching</a:t>
            </a:r>
          </a:p>
          <a:p>
            <a:pPr lvl="1"/>
            <a:r>
              <a:rPr lang="en-US" b="1" smtClean="0">
                <a:solidFill>
                  <a:srgbClr val="000000"/>
                </a:solidFill>
              </a:rPr>
              <a:t>Dirancang untuk menyediakan fasilitas yang lebih efisien dibanding circuit switching untuk lalu lintas data yang sangat banyak.</a:t>
            </a:r>
          </a:p>
          <a:p>
            <a:pPr lvl="1"/>
            <a:r>
              <a:rPr lang="en-US" b="1" smtClean="0">
                <a:solidFill>
                  <a:srgbClr val="000000"/>
                </a:solidFill>
              </a:rPr>
              <a:t>Station mentransmisikan data dalam bentuk block-block yang di sebut packet</a:t>
            </a:r>
          </a:p>
        </p:txBody>
      </p:sp>
      <p:sp>
        <p:nvSpPr>
          <p:cNvPr id="1024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024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D963A3A5-0048-4215-9CDD-C38EF19DB302}" type="slidenum">
              <a:rPr lang="en-US" altLang="en-US"/>
              <a:pPr fontAlgn="base">
                <a:spcBef>
                  <a:spcPct val="0"/>
                </a:spcBef>
                <a:spcAft>
                  <a:spcPct val="0"/>
                </a:spcAft>
              </a:pPr>
              <a:t>9</a:t>
            </a:fld>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914400" y="533400"/>
            <a:ext cx="7620000" cy="788988"/>
          </a:xfrm>
        </p:spPr>
        <p:txBody>
          <a:bodyPr/>
          <a:lstStyle/>
          <a:p>
            <a:r>
              <a:rPr lang="en-US" b="1" smtClean="0"/>
              <a:t>PSTN</a:t>
            </a:r>
          </a:p>
        </p:txBody>
      </p:sp>
      <p:sp>
        <p:nvSpPr>
          <p:cNvPr id="11267" name="Rectangle 3"/>
          <p:cNvSpPr>
            <a:spLocks noGrp="1" noChangeArrowheads="1"/>
          </p:cNvSpPr>
          <p:nvPr>
            <p:ph idx="1"/>
          </p:nvPr>
        </p:nvSpPr>
        <p:spPr>
          <a:xfrm>
            <a:off x="457200" y="1600200"/>
            <a:ext cx="8229600" cy="3810000"/>
          </a:xfrm>
        </p:spPr>
        <p:txBody>
          <a:bodyPr/>
          <a:lstStyle/>
          <a:p>
            <a:r>
              <a:rPr lang="en-US" sz="2800" b="1" smtClean="0"/>
              <a:t>PSTN</a:t>
            </a:r>
            <a:r>
              <a:rPr lang="en-US" sz="2800" smtClean="0"/>
              <a:t> adalah singkatan dari </a:t>
            </a:r>
            <a:r>
              <a:rPr lang="en-US" sz="2800" b="1" i="1" smtClean="0"/>
              <a:t>Public Switched Telephone Network</a:t>
            </a:r>
            <a:r>
              <a:rPr lang="en-US" sz="2800" smtClean="0"/>
              <a:t> atau yang biasa disebut jaringan telpon tetap (dengan kabel). </a:t>
            </a:r>
          </a:p>
          <a:p>
            <a:r>
              <a:rPr lang="en-US" sz="2800" smtClean="0"/>
              <a:t>PSTN secara umum diatur oleh standar-standar teknis yang dibuat oleh </a:t>
            </a:r>
            <a:r>
              <a:rPr lang="en-US" sz="2800" smtClean="0">
                <a:hlinkClick r:id="rId2" tooltip="ITU-T (halaman belum tersedia)"/>
              </a:rPr>
              <a:t>ITU-T</a:t>
            </a:r>
            <a:r>
              <a:rPr lang="en-US" sz="2800" smtClean="0"/>
              <a:t>, dan menggunakan pengalamatan </a:t>
            </a:r>
            <a:r>
              <a:rPr lang="en-US" sz="2800" smtClean="0">
                <a:hlinkClick r:id="rId3" tooltip="E.163 (halaman belum tersedia)"/>
              </a:rPr>
              <a:t>E.163</a:t>
            </a:r>
            <a:r>
              <a:rPr lang="en-US" sz="2800" smtClean="0"/>
              <a:t>/</a:t>
            </a:r>
            <a:r>
              <a:rPr lang="en-US" sz="2800" smtClean="0">
                <a:hlinkClick r:id="rId4" tooltip="E.164 (halaman belum tersedia)"/>
              </a:rPr>
              <a:t>E.164</a:t>
            </a:r>
            <a:r>
              <a:rPr lang="en-US" sz="2800" smtClean="0"/>
              <a:t> (secara umum dikenal dengan nomor telepon). </a:t>
            </a:r>
          </a:p>
        </p:txBody>
      </p:sp>
      <p:sp>
        <p:nvSpPr>
          <p:cNvPr id="11268"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126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2864B1FC-8057-423D-A0A3-73D0FD844C68}" type="slidenum">
              <a:rPr lang="en-US" altLang="en-US"/>
              <a:pPr fontAlgn="base">
                <a:spcBef>
                  <a:spcPct val="0"/>
                </a:spcBef>
                <a:spcAft>
                  <a:spcPct val="0"/>
                </a:spcAft>
              </a:pPr>
              <a:t>10</a:t>
            </a:fld>
            <a:endParaRPr lang="en-US"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2" name="Rectangle 4"/>
          <p:cNvSpPr>
            <a:spLocks noGrp="1" noChangeArrowheads="1"/>
          </p:cNvSpPr>
          <p:nvPr>
            <p:ph type="title"/>
          </p:nvPr>
        </p:nvSpPr>
        <p:spPr>
          <a:xfrm>
            <a:off x="1295400" y="381000"/>
            <a:ext cx="5715000" cy="636588"/>
          </a:xfrm>
        </p:spPr>
        <p:txBody>
          <a:bodyPr>
            <a:normAutofit fontScale="90000"/>
          </a:bodyPr>
          <a:lstStyle/>
          <a:p>
            <a:pPr>
              <a:defRPr/>
            </a:pPr>
            <a:r>
              <a:rPr lang="en-US" sz="3800"/>
              <a:t>PSTN</a:t>
            </a:r>
          </a:p>
        </p:txBody>
      </p:sp>
      <p:sp>
        <p:nvSpPr>
          <p:cNvPr id="12291" name="Footer Placeholder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2292"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C97FA968-AED7-42B1-8E0D-5712077D86E2}" type="slidenum">
              <a:rPr lang="en-US" altLang="en-US"/>
              <a:pPr fontAlgn="base">
                <a:spcBef>
                  <a:spcPct val="0"/>
                </a:spcBef>
                <a:spcAft>
                  <a:spcPct val="0"/>
                </a:spcAft>
              </a:pPr>
              <a:t>11</a:t>
            </a:fld>
            <a:endParaRPr lang="en-US" altLang="en-US"/>
          </a:p>
        </p:txBody>
      </p:sp>
      <p:sp>
        <p:nvSpPr>
          <p:cNvPr id="12293" name="Text Box 5"/>
          <p:cNvSpPr txBox="1">
            <a:spLocks noChangeArrowheads="1"/>
          </p:cNvSpPr>
          <p:nvPr/>
        </p:nvSpPr>
        <p:spPr bwMode="auto">
          <a:xfrm>
            <a:off x="762000" y="1524000"/>
            <a:ext cx="50292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a:latin typeface="Trebuchet MS" pitchFamily="34" charset="0"/>
              </a:rPr>
              <a:t>Komponen jaringan telepon terdiri dari :</a:t>
            </a:r>
          </a:p>
          <a:p>
            <a:pPr lvl="1">
              <a:buFontTx/>
              <a:buChar char="•"/>
            </a:pPr>
            <a:r>
              <a:rPr lang="en-US" sz="2000">
                <a:latin typeface="Trebuchet MS" pitchFamily="34" charset="0"/>
              </a:rPr>
              <a:t>Terminal</a:t>
            </a:r>
          </a:p>
          <a:p>
            <a:pPr lvl="1">
              <a:buFontTx/>
              <a:buChar char="•"/>
            </a:pPr>
            <a:r>
              <a:rPr lang="en-US" sz="2000">
                <a:latin typeface="Trebuchet MS" pitchFamily="34" charset="0"/>
              </a:rPr>
              <a:t>Sentral (Switching)</a:t>
            </a:r>
          </a:p>
          <a:p>
            <a:pPr lvl="1">
              <a:buFontTx/>
              <a:buChar char="•"/>
            </a:pPr>
            <a:r>
              <a:rPr lang="en-US" sz="2000">
                <a:latin typeface="Trebuchet MS" pitchFamily="34" charset="0"/>
              </a:rPr>
              <a:t>Transmisi/saluran/Jaringan aksess</a:t>
            </a:r>
          </a:p>
        </p:txBody>
      </p:sp>
      <p:grpSp>
        <p:nvGrpSpPr>
          <p:cNvPr id="12294" name="Group 6"/>
          <p:cNvGrpSpPr>
            <a:grpSpLocks/>
          </p:cNvGrpSpPr>
          <p:nvPr/>
        </p:nvGrpSpPr>
        <p:grpSpPr bwMode="auto">
          <a:xfrm>
            <a:off x="5257800" y="3276600"/>
            <a:ext cx="1066800" cy="838200"/>
            <a:chOff x="3648" y="2064"/>
            <a:chExt cx="672" cy="528"/>
          </a:xfrm>
        </p:grpSpPr>
        <p:sp>
          <p:nvSpPr>
            <p:cNvPr id="12319" name="Rectangle 7"/>
            <p:cNvSpPr>
              <a:spLocks noChangeArrowheads="1"/>
            </p:cNvSpPr>
            <p:nvPr/>
          </p:nvSpPr>
          <p:spPr bwMode="auto">
            <a:xfrm>
              <a:off x="3648" y="2064"/>
              <a:ext cx="672" cy="528"/>
            </a:xfrm>
            <a:prstGeom prst="rect">
              <a:avLst/>
            </a:prstGeom>
            <a:solidFill>
              <a:schemeClr val="accent1"/>
            </a:solidFill>
            <a:ln w="9525">
              <a:solidFill>
                <a:schemeClr val="tx1"/>
              </a:solidFill>
              <a:miter lim="800000"/>
              <a:headEnd/>
              <a:tailEnd/>
            </a:ln>
          </p:spPr>
          <p:txBody>
            <a:bodyPr wrap="none" anchor="ctr"/>
            <a:lstStyle/>
            <a:p>
              <a:endParaRPr lang="id-ID"/>
            </a:p>
          </p:txBody>
        </p:sp>
        <p:sp>
          <p:nvSpPr>
            <p:cNvPr id="12320" name="Text Box 8"/>
            <p:cNvSpPr txBox="1">
              <a:spLocks noChangeArrowheads="1"/>
            </p:cNvSpPr>
            <p:nvPr/>
          </p:nvSpPr>
          <p:spPr bwMode="auto">
            <a:xfrm>
              <a:off x="3716" y="2220"/>
              <a:ext cx="54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sz="1600">
                  <a:latin typeface="Trebuchet MS" pitchFamily="34" charset="0"/>
                </a:rPr>
                <a:t>Sentral</a:t>
              </a:r>
            </a:p>
          </p:txBody>
        </p:sp>
      </p:grpSp>
      <p:grpSp>
        <p:nvGrpSpPr>
          <p:cNvPr id="12295" name="Group 9"/>
          <p:cNvGrpSpPr>
            <a:grpSpLocks/>
          </p:cNvGrpSpPr>
          <p:nvPr/>
        </p:nvGrpSpPr>
        <p:grpSpPr bwMode="auto">
          <a:xfrm>
            <a:off x="2895600" y="3276600"/>
            <a:ext cx="1066800" cy="838200"/>
            <a:chOff x="3648" y="2064"/>
            <a:chExt cx="672" cy="528"/>
          </a:xfrm>
        </p:grpSpPr>
        <p:sp>
          <p:nvSpPr>
            <p:cNvPr id="12317" name="Rectangle 10"/>
            <p:cNvSpPr>
              <a:spLocks noChangeArrowheads="1"/>
            </p:cNvSpPr>
            <p:nvPr/>
          </p:nvSpPr>
          <p:spPr bwMode="auto">
            <a:xfrm>
              <a:off x="3648" y="2064"/>
              <a:ext cx="672" cy="528"/>
            </a:xfrm>
            <a:prstGeom prst="rect">
              <a:avLst/>
            </a:prstGeom>
            <a:solidFill>
              <a:schemeClr val="accent1"/>
            </a:solidFill>
            <a:ln w="9525">
              <a:solidFill>
                <a:schemeClr val="tx1"/>
              </a:solidFill>
              <a:miter lim="800000"/>
              <a:headEnd/>
              <a:tailEnd/>
            </a:ln>
          </p:spPr>
          <p:txBody>
            <a:bodyPr wrap="none" anchor="ctr"/>
            <a:lstStyle/>
            <a:p>
              <a:endParaRPr lang="id-ID"/>
            </a:p>
          </p:txBody>
        </p:sp>
        <p:sp>
          <p:nvSpPr>
            <p:cNvPr id="12318" name="Text Box 11"/>
            <p:cNvSpPr txBox="1">
              <a:spLocks noChangeArrowheads="1"/>
            </p:cNvSpPr>
            <p:nvPr/>
          </p:nvSpPr>
          <p:spPr bwMode="auto">
            <a:xfrm>
              <a:off x="3716" y="2220"/>
              <a:ext cx="54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sz="1600">
                  <a:latin typeface="Trebuchet MS" pitchFamily="34" charset="0"/>
                </a:rPr>
                <a:t>Sentral</a:t>
              </a:r>
            </a:p>
          </p:txBody>
        </p:sp>
      </p:grpSp>
      <p:grpSp>
        <p:nvGrpSpPr>
          <p:cNvPr id="12296" name="Group 12"/>
          <p:cNvGrpSpPr>
            <a:grpSpLocks/>
          </p:cNvGrpSpPr>
          <p:nvPr/>
        </p:nvGrpSpPr>
        <p:grpSpPr bwMode="auto">
          <a:xfrm>
            <a:off x="2895600" y="4876800"/>
            <a:ext cx="1066800" cy="838200"/>
            <a:chOff x="3648" y="2064"/>
            <a:chExt cx="672" cy="528"/>
          </a:xfrm>
        </p:grpSpPr>
        <p:sp>
          <p:nvSpPr>
            <p:cNvPr id="12315" name="Rectangle 13"/>
            <p:cNvSpPr>
              <a:spLocks noChangeArrowheads="1"/>
            </p:cNvSpPr>
            <p:nvPr/>
          </p:nvSpPr>
          <p:spPr bwMode="auto">
            <a:xfrm>
              <a:off x="3648" y="2064"/>
              <a:ext cx="672" cy="528"/>
            </a:xfrm>
            <a:prstGeom prst="rect">
              <a:avLst/>
            </a:prstGeom>
            <a:solidFill>
              <a:schemeClr val="accent1"/>
            </a:solidFill>
            <a:ln w="9525">
              <a:solidFill>
                <a:schemeClr val="tx1"/>
              </a:solidFill>
              <a:miter lim="800000"/>
              <a:headEnd/>
              <a:tailEnd/>
            </a:ln>
          </p:spPr>
          <p:txBody>
            <a:bodyPr wrap="none" anchor="ctr"/>
            <a:lstStyle/>
            <a:p>
              <a:endParaRPr lang="id-ID"/>
            </a:p>
          </p:txBody>
        </p:sp>
        <p:sp>
          <p:nvSpPr>
            <p:cNvPr id="12316" name="Text Box 14"/>
            <p:cNvSpPr txBox="1">
              <a:spLocks noChangeArrowheads="1"/>
            </p:cNvSpPr>
            <p:nvPr/>
          </p:nvSpPr>
          <p:spPr bwMode="auto">
            <a:xfrm>
              <a:off x="3716" y="2220"/>
              <a:ext cx="54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sz="1600">
                  <a:latin typeface="Trebuchet MS" pitchFamily="34" charset="0"/>
                </a:rPr>
                <a:t>Sentral</a:t>
              </a:r>
            </a:p>
          </p:txBody>
        </p:sp>
      </p:grpSp>
      <p:grpSp>
        <p:nvGrpSpPr>
          <p:cNvPr id="12297" name="Group 15"/>
          <p:cNvGrpSpPr>
            <a:grpSpLocks/>
          </p:cNvGrpSpPr>
          <p:nvPr/>
        </p:nvGrpSpPr>
        <p:grpSpPr bwMode="auto">
          <a:xfrm>
            <a:off x="5257800" y="4876800"/>
            <a:ext cx="1066800" cy="838200"/>
            <a:chOff x="3648" y="2064"/>
            <a:chExt cx="672" cy="528"/>
          </a:xfrm>
        </p:grpSpPr>
        <p:sp>
          <p:nvSpPr>
            <p:cNvPr id="12313" name="Rectangle 16"/>
            <p:cNvSpPr>
              <a:spLocks noChangeArrowheads="1"/>
            </p:cNvSpPr>
            <p:nvPr/>
          </p:nvSpPr>
          <p:spPr bwMode="auto">
            <a:xfrm>
              <a:off x="3648" y="2064"/>
              <a:ext cx="672" cy="528"/>
            </a:xfrm>
            <a:prstGeom prst="rect">
              <a:avLst/>
            </a:prstGeom>
            <a:solidFill>
              <a:schemeClr val="accent1"/>
            </a:solidFill>
            <a:ln w="9525">
              <a:solidFill>
                <a:schemeClr val="tx1"/>
              </a:solidFill>
              <a:miter lim="800000"/>
              <a:headEnd/>
              <a:tailEnd/>
            </a:ln>
          </p:spPr>
          <p:txBody>
            <a:bodyPr wrap="none" anchor="ctr"/>
            <a:lstStyle/>
            <a:p>
              <a:endParaRPr lang="id-ID"/>
            </a:p>
          </p:txBody>
        </p:sp>
        <p:sp>
          <p:nvSpPr>
            <p:cNvPr id="12314" name="Text Box 17"/>
            <p:cNvSpPr txBox="1">
              <a:spLocks noChangeArrowheads="1"/>
            </p:cNvSpPr>
            <p:nvPr/>
          </p:nvSpPr>
          <p:spPr bwMode="auto">
            <a:xfrm>
              <a:off x="3716" y="2220"/>
              <a:ext cx="54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sz="1600">
                  <a:latin typeface="Trebuchet MS" pitchFamily="34" charset="0"/>
                </a:rPr>
                <a:t>Sentral</a:t>
              </a:r>
            </a:p>
          </p:txBody>
        </p:sp>
      </p:grpSp>
      <p:cxnSp>
        <p:nvCxnSpPr>
          <p:cNvPr id="12298" name="AutoShape 18"/>
          <p:cNvCxnSpPr>
            <a:cxnSpLocks noChangeShapeType="1"/>
            <a:stCxn id="12315" idx="3"/>
            <a:endCxn id="12313" idx="1"/>
          </p:cNvCxnSpPr>
          <p:nvPr/>
        </p:nvCxnSpPr>
        <p:spPr bwMode="auto">
          <a:xfrm>
            <a:off x="3962400" y="5295900"/>
            <a:ext cx="1295400" cy="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2299" name="AutoShape 19"/>
          <p:cNvCxnSpPr>
            <a:cxnSpLocks noChangeShapeType="1"/>
            <a:stCxn id="12317" idx="2"/>
            <a:endCxn id="12315" idx="0"/>
          </p:cNvCxnSpPr>
          <p:nvPr/>
        </p:nvCxnSpPr>
        <p:spPr bwMode="auto">
          <a:xfrm rot="5400000">
            <a:off x="3048000" y="4495800"/>
            <a:ext cx="762000" cy="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2300" name="AutoShape 20"/>
          <p:cNvCxnSpPr>
            <a:cxnSpLocks noChangeShapeType="1"/>
            <a:stCxn id="12317" idx="3"/>
            <a:endCxn id="12319" idx="1"/>
          </p:cNvCxnSpPr>
          <p:nvPr/>
        </p:nvCxnSpPr>
        <p:spPr bwMode="auto">
          <a:xfrm>
            <a:off x="3962400" y="3695700"/>
            <a:ext cx="1295400" cy="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2301" name="AutoShape 21"/>
          <p:cNvCxnSpPr>
            <a:cxnSpLocks noChangeShapeType="1"/>
            <a:stCxn id="12319" idx="2"/>
            <a:endCxn id="12313" idx="0"/>
          </p:cNvCxnSpPr>
          <p:nvPr/>
        </p:nvCxnSpPr>
        <p:spPr bwMode="auto">
          <a:xfrm rot="5400000">
            <a:off x="5410200" y="4495800"/>
            <a:ext cx="762000" cy="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12302" name="Line 22"/>
          <p:cNvSpPr>
            <a:spLocks noChangeShapeType="1"/>
          </p:cNvSpPr>
          <p:nvPr/>
        </p:nvSpPr>
        <p:spPr bwMode="auto">
          <a:xfrm flipV="1">
            <a:off x="3962400" y="4114800"/>
            <a:ext cx="1295400" cy="762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12303" name="Line 23"/>
          <p:cNvSpPr>
            <a:spLocks noChangeShapeType="1"/>
          </p:cNvSpPr>
          <p:nvPr/>
        </p:nvSpPr>
        <p:spPr bwMode="auto">
          <a:xfrm>
            <a:off x="3962400" y="4114800"/>
            <a:ext cx="1295400" cy="762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pic>
        <p:nvPicPr>
          <p:cNvPr id="12304" name="Picture 24" descr="TOUC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9800" y="2286000"/>
            <a:ext cx="4984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5" name="Picture 25" descr="DI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2667000"/>
            <a:ext cx="639763"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6" name="Picture 26" descr="DI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038" y="3487738"/>
            <a:ext cx="639762" cy="47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7" name="Line 27"/>
          <p:cNvSpPr>
            <a:spLocks noChangeShapeType="1"/>
          </p:cNvSpPr>
          <p:nvPr/>
        </p:nvSpPr>
        <p:spPr bwMode="auto">
          <a:xfrm flipH="1">
            <a:off x="5791200" y="2590800"/>
            <a:ext cx="381000" cy="685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12308" name="Line 28"/>
          <p:cNvSpPr>
            <a:spLocks noChangeShapeType="1"/>
          </p:cNvSpPr>
          <p:nvPr/>
        </p:nvSpPr>
        <p:spPr bwMode="auto">
          <a:xfrm flipH="1">
            <a:off x="6324600" y="3048000"/>
            <a:ext cx="76200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12309" name="Line 29"/>
          <p:cNvSpPr>
            <a:spLocks noChangeShapeType="1"/>
          </p:cNvSpPr>
          <p:nvPr/>
        </p:nvSpPr>
        <p:spPr bwMode="auto">
          <a:xfrm flipH="1" flipV="1">
            <a:off x="6324600" y="3733800"/>
            <a:ext cx="121920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12310" name="Text Box 30"/>
          <p:cNvSpPr txBox="1">
            <a:spLocks noChangeArrowheads="1"/>
          </p:cNvSpPr>
          <p:nvPr/>
        </p:nvSpPr>
        <p:spPr bwMode="auto">
          <a:xfrm>
            <a:off x="4056063" y="4953000"/>
            <a:ext cx="104933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sz="1600">
                <a:latin typeface="Trebuchet MS" pitchFamily="34" charset="0"/>
              </a:rPr>
              <a:t>Transmisi</a:t>
            </a:r>
          </a:p>
        </p:txBody>
      </p:sp>
      <p:sp>
        <p:nvSpPr>
          <p:cNvPr id="12311" name="Text Box 31"/>
          <p:cNvSpPr txBox="1">
            <a:spLocks noChangeArrowheads="1"/>
          </p:cNvSpPr>
          <p:nvPr/>
        </p:nvSpPr>
        <p:spPr bwMode="auto">
          <a:xfrm>
            <a:off x="7239000" y="2209800"/>
            <a:ext cx="9969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sz="1600">
                <a:latin typeface="Trebuchet MS" pitchFamily="34" charset="0"/>
              </a:rPr>
              <a:t>Terminal</a:t>
            </a:r>
          </a:p>
        </p:txBody>
      </p:sp>
      <p:sp>
        <p:nvSpPr>
          <p:cNvPr id="12312" name="Text Box 32"/>
          <p:cNvSpPr txBox="1">
            <a:spLocks noChangeArrowheads="1"/>
          </p:cNvSpPr>
          <p:nvPr/>
        </p:nvSpPr>
        <p:spPr bwMode="auto">
          <a:xfrm>
            <a:off x="6438900" y="3505200"/>
            <a:ext cx="8572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ctr"/>
            <a:r>
              <a:rPr lang="en-US" sz="1600">
                <a:latin typeface="Trebuchet MS" pitchFamily="34" charset="0"/>
              </a:rPr>
              <a:t>Saluran</a:t>
            </a:r>
          </a:p>
          <a:p>
            <a:pPr algn="ctr"/>
            <a:r>
              <a:rPr lang="en-US" sz="1600">
                <a:latin typeface="Trebuchet MS" pitchFamily="34" charset="0"/>
              </a:rPr>
              <a:t>lokal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7813"/>
            <a:ext cx="8229600" cy="712787"/>
          </a:xfrm>
        </p:spPr>
        <p:txBody>
          <a:bodyPr/>
          <a:lstStyle/>
          <a:p>
            <a:r>
              <a:rPr lang="en-US" sz="3800" b="1" smtClean="0"/>
              <a:t>    ISDN</a:t>
            </a:r>
          </a:p>
        </p:txBody>
      </p:sp>
      <p:sp>
        <p:nvSpPr>
          <p:cNvPr id="13315" name="Rectangle 3"/>
          <p:cNvSpPr>
            <a:spLocks noGrp="1" noChangeArrowheads="1"/>
          </p:cNvSpPr>
          <p:nvPr>
            <p:ph idx="1"/>
          </p:nvPr>
        </p:nvSpPr>
        <p:spPr>
          <a:xfrm>
            <a:off x="457200" y="1219200"/>
            <a:ext cx="8229600" cy="4911725"/>
          </a:xfrm>
        </p:spPr>
        <p:txBody>
          <a:bodyPr/>
          <a:lstStyle/>
          <a:p>
            <a:pPr>
              <a:lnSpc>
                <a:spcPct val="90000"/>
              </a:lnSpc>
            </a:pPr>
            <a:r>
              <a:rPr lang="en-US" sz="2100" b="1" smtClean="0"/>
              <a:t>ISDN</a:t>
            </a:r>
            <a:r>
              <a:rPr lang="en-US" sz="2100" smtClean="0"/>
              <a:t> (</a:t>
            </a:r>
            <a:r>
              <a:rPr lang="en-US" sz="2100" i="1" smtClean="0"/>
              <a:t>Integrated Services Digital Network</a:t>
            </a:r>
            <a:r>
              <a:rPr lang="en-US" sz="2100" smtClean="0"/>
              <a:t>) adalah suatu sistem telekomunikasi di mana layanan antara data, suara dan gambar diintegrasikan ke dalam suatu jaringan, yang menyediakan konektivitas digital ujung ke ujung untuk menunjang suatu ruang lingkup pelayanan yang luas. </a:t>
            </a:r>
          </a:p>
          <a:p>
            <a:pPr>
              <a:lnSpc>
                <a:spcPct val="90000"/>
              </a:lnSpc>
            </a:pPr>
            <a:r>
              <a:rPr lang="en-US" sz="2100" b="1" smtClean="0"/>
              <a:t>Keuntungan ISDN</a:t>
            </a:r>
          </a:p>
          <a:p>
            <a:pPr lvl="1">
              <a:lnSpc>
                <a:spcPct val="90000"/>
              </a:lnSpc>
            </a:pPr>
            <a:r>
              <a:rPr lang="en-US" sz="2000" smtClean="0"/>
              <a:t>ISDN menawarkan </a:t>
            </a:r>
            <a:r>
              <a:rPr lang="en-US" sz="2000" b="1" smtClean="0"/>
              <a:t>kecepatan dan kualitas tinggi</a:t>
            </a:r>
            <a:r>
              <a:rPr lang="en-US" sz="2000" smtClean="0"/>
              <a:t> dalam pengiriman data, bahkan 10 kali lebih cepat disbanding PSTN</a:t>
            </a:r>
          </a:p>
          <a:p>
            <a:pPr lvl="1">
              <a:lnSpc>
                <a:spcPct val="90000"/>
              </a:lnSpc>
            </a:pPr>
            <a:r>
              <a:rPr lang="en-US" sz="2000" b="1" smtClean="0"/>
              <a:t>Efisien</a:t>
            </a:r>
            <a:r>
              <a:rPr lang="en-US" sz="2000" smtClean="0"/>
              <a:t>. Delam satu saluran saja dapat mengirim berbagai jenis layanan (gambar, suara, video) sehingga efisien dalam pemanfaatan waktu</a:t>
            </a:r>
          </a:p>
          <a:p>
            <a:pPr lvl="1">
              <a:lnSpc>
                <a:spcPct val="90000"/>
              </a:lnSpc>
            </a:pPr>
            <a:r>
              <a:rPr lang="en-US" sz="2000" b="1" smtClean="0"/>
              <a:t>Fleksibel</a:t>
            </a:r>
            <a:r>
              <a:rPr lang="en-US" sz="2000" smtClean="0"/>
              <a:t>. </a:t>
            </a:r>
            <a:r>
              <a:rPr lang="en-US" sz="2000" i="1" smtClean="0"/>
              <a:t>Single interface</a:t>
            </a:r>
            <a:r>
              <a:rPr lang="en-US" sz="2000" smtClean="0"/>
              <a:t> untuk terminal bervariasi</a:t>
            </a:r>
          </a:p>
          <a:p>
            <a:pPr lvl="1">
              <a:lnSpc>
                <a:spcPct val="90000"/>
              </a:lnSpc>
            </a:pPr>
            <a:r>
              <a:rPr lang="en-US" sz="2000" b="1" smtClean="0"/>
              <a:t>Hemat biaya</a:t>
            </a:r>
            <a:r>
              <a:rPr lang="en-US" sz="2000" smtClean="0"/>
              <a:t>. Hanya membutuhan satu terminal tunggal untuk audio dan video</a:t>
            </a:r>
          </a:p>
        </p:txBody>
      </p:sp>
      <p:sp>
        <p:nvSpPr>
          <p:cNvPr id="13316"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331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D036F63A-4C9B-4CC4-B06A-10D2ED3DDE6D}" type="slidenum">
              <a:rPr lang="en-US" altLang="en-US"/>
              <a:pPr fontAlgn="base">
                <a:spcBef>
                  <a:spcPct val="0"/>
                </a:spcBef>
                <a:spcAft>
                  <a:spcPct val="0"/>
                </a:spcAft>
              </a:pPr>
              <a:t>12</a:t>
            </a:fld>
            <a:endParaRPr lang="en-US"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Rectangle 2"/>
          <p:cNvSpPr>
            <a:spLocks noGrp="1" noChangeArrowheads="1"/>
          </p:cNvSpPr>
          <p:nvPr>
            <p:ph type="title"/>
          </p:nvPr>
        </p:nvSpPr>
        <p:spPr>
          <a:xfrm>
            <a:off x="1066800" y="277813"/>
            <a:ext cx="7620000" cy="636587"/>
          </a:xfrm>
        </p:spPr>
        <p:txBody>
          <a:bodyPr>
            <a:normAutofit fontScale="90000"/>
          </a:bodyPr>
          <a:lstStyle/>
          <a:p>
            <a:pPr>
              <a:defRPr/>
            </a:pPr>
            <a:r>
              <a:rPr lang="en-US" sz="3800" b="1"/>
              <a:t>Frame Relay</a:t>
            </a:r>
          </a:p>
        </p:txBody>
      </p:sp>
      <p:sp>
        <p:nvSpPr>
          <p:cNvPr id="14339" name="Rectangle 3"/>
          <p:cNvSpPr>
            <a:spLocks noGrp="1" noChangeArrowheads="1"/>
          </p:cNvSpPr>
          <p:nvPr>
            <p:ph idx="1"/>
          </p:nvPr>
        </p:nvSpPr>
        <p:spPr>
          <a:xfrm>
            <a:off x="457200" y="1219200"/>
            <a:ext cx="8229600" cy="4530725"/>
          </a:xfrm>
        </p:spPr>
        <p:txBody>
          <a:bodyPr/>
          <a:lstStyle/>
          <a:p>
            <a:r>
              <a:rPr lang="en-US" b="1" smtClean="0"/>
              <a:t>Frame Relay</a:t>
            </a:r>
            <a:r>
              <a:rPr lang="en-US" smtClean="0"/>
              <a:t> adalah protokol </a:t>
            </a:r>
            <a:r>
              <a:rPr lang="en-US" i="1" smtClean="0"/>
              <a:t>packet-switching</a:t>
            </a:r>
            <a:r>
              <a:rPr lang="en-US" smtClean="0"/>
              <a:t> yang menghubungkan perangkat-perangkat telekomunikasi pada satu WAN.</a:t>
            </a:r>
          </a:p>
          <a:p>
            <a:r>
              <a:rPr lang="en-US" smtClean="0"/>
              <a:t>Protokol ini bekerja pada lapisan Fisik dan Data Link pada model referensi OSI.</a:t>
            </a:r>
          </a:p>
          <a:p>
            <a:pPr>
              <a:buFont typeface="Wingdings" pitchFamily="2" charset="2"/>
              <a:buNone/>
            </a:pPr>
            <a:endParaRPr lang="en-US" smtClean="0"/>
          </a:p>
        </p:txBody>
      </p:sp>
      <p:sp>
        <p:nvSpPr>
          <p:cNvPr id="14340"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4341"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3F827791-8238-4C2E-8C84-68D68A23DB39}" type="slidenum">
              <a:rPr lang="en-US" altLang="en-US"/>
              <a:pPr fontAlgn="base">
                <a:spcBef>
                  <a:spcPct val="0"/>
                </a:spcBef>
                <a:spcAft>
                  <a:spcPct val="0"/>
                </a:spcAft>
              </a:pPr>
              <a:t>13</a:t>
            </a:fld>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Rectangle 2"/>
          <p:cNvSpPr>
            <a:spLocks noGrp="1" noChangeArrowheads="1"/>
          </p:cNvSpPr>
          <p:nvPr>
            <p:ph type="title"/>
          </p:nvPr>
        </p:nvSpPr>
        <p:spPr>
          <a:xfrm>
            <a:off x="1219200" y="277813"/>
            <a:ext cx="7467600" cy="636587"/>
          </a:xfrm>
        </p:spPr>
        <p:txBody>
          <a:bodyPr>
            <a:normAutofit fontScale="90000"/>
          </a:bodyPr>
          <a:lstStyle/>
          <a:p>
            <a:pPr>
              <a:defRPr/>
            </a:pPr>
            <a:r>
              <a:rPr lang="en-US" sz="3800" b="1"/>
              <a:t>Asynchronous Transfer Mode</a:t>
            </a:r>
          </a:p>
        </p:txBody>
      </p:sp>
      <p:sp>
        <p:nvSpPr>
          <p:cNvPr id="15363" name="Rectangle 3"/>
          <p:cNvSpPr>
            <a:spLocks noGrp="1" noChangeArrowheads="1"/>
          </p:cNvSpPr>
          <p:nvPr>
            <p:ph idx="1"/>
          </p:nvPr>
        </p:nvSpPr>
        <p:spPr>
          <a:xfrm>
            <a:off x="457200" y="1219200"/>
            <a:ext cx="8229600" cy="4911725"/>
          </a:xfrm>
        </p:spPr>
        <p:txBody>
          <a:bodyPr/>
          <a:lstStyle/>
          <a:p>
            <a:pPr>
              <a:lnSpc>
                <a:spcPct val="80000"/>
              </a:lnSpc>
            </a:pPr>
            <a:r>
              <a:rPr lang="en-US" sz="2600" b="1" smtClean="0"/>
              <a:t>Asynchronous Transfer Mode</a:t>
            </a:r>
            <a:r>
              <a:rPr lang="en-US" sz="2600" smtClean="0"/>
              <a:t> (disingkat ATM) adalah protokol jaringan yang berbasis sel, yaitu paket-paket kecil yang berukuran tetap (48 byte data + 5 byte header). </a:t>
            </a:r>
          </a:p>
          <a:p>
            <a:pPr>
              <a:lnSpc>
                <a:spcPct val="80000"/>
              </a:lnSpc>
            </a:pPr>
            <a:r>
              <a:rPr lang="en-US" sz="2600" smtClean="0"/>
              <a:t>Protokol lain yang berbasis paket, seperti IP dan Ethernet, menggunakan satuan data paket yang berukuran tidak tetap.</a:t>
            </a:r>
          </a:p>
          <a:p>
            <a:pPr>
              <a:lnSpc>
                <a:spcPct val="80000"/>
              </a:lnSpc>
            </a:pPr>
            <a:r>
              <a:rPr lang="en-US" sz="2600" smtClean="0"/>
              <a:t>Kata </a:t>
            </a:r>
            <a:r>
              <a:rPr lang="en-US" sz="2600" i="1" smtClean="0"/>
              <a:t>asynchronous</a:t>
            </a:r>
            <a:r>
              <a:rPr lang="en-US" sz="2600" smtClean="0"/>
              <a:t> pada ATM berarti transfer data dilakukan secara asinkron, yaitu masing2 pengirim dan penerima tidak harus memiliki pewaktu (</a:t>
            </a:r>
            <a:r>
              <a:rPr lang="en-US" sz="2600" i="1" smtClean="0"/>
              <a:t>clock</a:t>
            </a:r>
            <a:r>
              <a:rPr lang="en-US" sz="2600" smtClean="0"/>
              <a:t>) yang tersinkronisasi. </a:t>
            </a:r>
          </a:p>
          <a:p>
            <a:pPr>
              <a:lnSpc>
                <a:spcPct val="80000"/>
              </a:lnSpc>
            </a:pPr>
            <a:r>
              <a:rPr lang="en-US" sz="2600" smtClean="0"/>
              <a:t>Metode lainnya adalah transfer secara sinkron, yang disebut sebagai STM (Synchronous Transfer Mode).</a:t>
            </a:r>
          </a:p>
        </p:txBody>
      </p:sp>
      <p:sp>
        <p:nvSpPr>
          <p:cNvPr id="1536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536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B5657EBD-9E95-4D97-BBFB-30179832D32C}" type="slidenum">
              <a:rPr lang="en-US" altLang="en-US"/>
              <a:pPr fontAlgn="base">
                <a:spcBef>
                  <a:spcPct val="0"/>
                </a:spcBef>
                <a:spcAft>
                  <a:spcPct val="0"/>
                </a:spcAft>
              </a:pPr>
              <a:t>14</a:t>
            </a:fld>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914400" y="277813"/>
            <a:ext cx="7772400" cy="1139825"/>
          </a:xfrm>
        </p:spPr>
        <p:txBody>
          <a:bodyPr/>
          <a:lstStyle/>
          <a:p>
            <a:r>
              <a:rPr lang="en-US" sz="3200" b="1" smtClean="0"/>
              <a:t>Distributed-queue dual-bus network</a:t>
            </a:r>
            <a:r>
              <a:rPr lang="en-US" sz="3200" smtClean="0"/>
              <a:t> </a:t>
            </a:r>
            <a:br>
              <a:rPr lang="en-US" sz="3200" smtClean="0"/>
            </a:br>
            <a:r>
              <a:rPr lang="en-US" sz="3200" smtClean="0"/>
              <a:t>(</a:t>
            </a:r>
            <a:r>
              <a:rPr lang="en-US" sz="3200" b="1" smtClean="0"/>
              <a:t>DQDB</a:t>
            </a:r>
            <a:r>
              <a:rPr lang="en-US" sz="3200" smtClean="0"/>
              <a:t>)</a:t>
            </a:r>
          </a:p>
        </p:txBody>
      </p:sp>
      <p:sp>
        <p:nvSpPr>
          <p:cNvPr id="16387" name="Rectangle 3"/>
          <p:cNvSpPr>
            <a:spLocks noGrp="1" noChangeArrowheads="1"/>
          </p:cNvSpPr>
          <p:nvPr>
            <p:ph idx="1"/>
          </p:nvPr>
        </p:nvSpPr>
        <p:spPr/>
        <p:txBody>
          <a:bodyPr/>
          <a:lstStyle/>
          <a:p>
            <a:r>
              <a:rPr lang="en-US" smtClean="0"/>
              <a:t>In telecommunication, a </a:t>
            </a:r>
            <a:r>
              <a:rPr lang="en-US" b="1" smtClean="0"/>
              <a:t>distributed-queue dual-bus network</a:t>
            </a:r>
            <a:r>
              <a:rPr lang="en-US" smtClean="0"/>
              <a:t> (</a:t>
            </a:r>
            <a:r>
              <a:rPr lang="en-US" b="1" smtClean="0"/>
              <a:t>DQDB</a:t>
            </a:r>
            <a:r>
              <a:rPr lang="en-US" smtClean="0"/>
              <a:t>) is a distributed multi-access network that :</a:t>
            </a:r>
          </a:p>
          <a:p>
            <a:pPr lvl="1"/>
            <a:r>
              <a:rPr lang="en-US" smtClean="0"/>
              <a:t>supports integrated communication using a dual bus and distributed queuing</a:t>
            </a:r>
          </a:p>
          <a:p>
            <a:pPr lvl="1"/>
            <a:r>
              <a:rPr lang="en-US" smtClean="0"/>
              <a:t>Provides access to local or metropolitan, and </a:t>
            </a:r>
          </a:p>
          <a:p>
            <a:pPr lvl="1"/>
            <a:r>
              <a:rPr lang="en-US" smtClean="0"/>
              <a:t>Supports connectionless data transfer, connection-oriented data transfer, and isochronous communications, such as voice communications. </a:t>
            </a:r>
          </a:p>
        </p:txBody>
      </p:sp>
      <p:sp>
        <p:nvSpPr>
          <p:cNvPr id="16388"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638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4307C719-9681-4D9E-A627-885A89543E80}" type="slidenum">
              <a:rPr lang="en-US" altLang="en-US"/>
              <a:pPr fontAlgn="base">
                <a:spcBef>
                  <a:spcPct val="0"/>
                </a:spcBef>
                <a:spcAft>
                  <a:spcPct val="0"/>
                </a:spcAft>
              </a:pPr>
              <a:t>15</a:t>
            </a:fld>
            <a:endParaRPr lang="en-US"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7411"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8069B8CD-2531-4495-BD50-10A5BBBE0300}" type="slidenum">
              <a:rPr lang="en-US" altLang="en-US"/>
              <a:pPr fontAlgn="base">
                <a:spcBef>
                  <a:spcPct val="0"/>
                </a:spcBef>
                <a:spcAft>
                  <a:spcPct val="0"/>
                </a:spcAft>
              </a:pPr>
              <a:t>16</a:t>
            </a:fld>
            <a:endParaRPr lang="en-US" altLang="en-US"/>
          </a:p>
        </p:txBody>
      </p:sp>
      <p:pic>
        <p:nvPicPr>
          <p:cNvPr id="174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76250"/>
            <a:ext cx="7924800" cy="561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8435"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A6582021-1267-4A1A-AD85-68D49FD5A4E7}" type="slidenum">
              <a:rPr lang="en-US" altLang="en-US"/>
              <a:pPr fontAlgn="base">
                <a:spcBef>
                  <a:spcPct val="0"/>
                </a:spcBef>
                <a:spcAft>
                  <a:spcPct val="0"/>
                </a:spcAft>
              </a:pPr>
              <a:t>17</a:t>
            </a:fld>
            <a:endParaRPr lang="en-US" altLang="en-US"/>
          </a:p>
        </p:txBody>
      </p:sp>
      <p:graphicFrame>
        <p:nvGraphicFramePr>
          <p:cNvPr id="286723" name="Group 3"/>
          <p:cNvGraphicFramePr>
            <a:graphicFrameLocks noGrp="1"/>
          </p:cNvGraphicFramePr>
          <p:nvPr/>
        </p:nvGraphicFramePr>
        <p:xfrm>
          <a:off x="914400" y="304800"/>
          <a:ext cx="7924800" cy="5426074"/>
        </p:xfrm>
        <a:graphic>
          <a:graphicData uri="http://schemas.openxmlformats.org/drawingml/2006/table">
            <a:tbl>
              <a:tblPr/>
              <a:tblGrid>
                <a:gridCol w="3673475"/>
                <a:gridCol w="4251325"/>
              </a:tblGrid>
              <a:tr h="533462">
                <a:tc gridSpan="2">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Aplikasi teknologi Switching</a:t>
                      </a:r>
                    </a:p>
                  </a:txBody>
                  <a:tcPr marT="45725" marB="45725"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tr>
              <a:tr h="396286">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Circuit Switching</a:t>
                      </a:r>
                    </a:p>
                  </a:txBody>
                  <a:tcPr marT="45725" marB="45725"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Packet Switching</a:t>
                      </a:r>
                    </a:p>
                  </a:txBody>
                  <a:tcPr marT="45725" marB="45725"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49632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Public Telephone Network</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500" b="0" i="0" u="none" strike="noStrike" cap="none" normalizeH="0" baseline="0" smtClean="0">
                          <a:ln>
                            <a:noFill/>
                          </a:ln>
                          <a:solidFill>
                            <a:schemeClr val="tx1"/>
                          </a:solidFill>
                          <a:effectLst/>
                          <a:latin typeface="Tahoma" pitchFamily="34" charset="0"/>
                        </a:rPr>
                        <a:t>Memberikan fasilitas hubungan telepon dua arah. Lokal, interlokal, internasional.</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Private Branch Exhanges (PBX)</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500" b="0" i="0" u="none" strike="noStrike" cap="none" normalizeH="0" baseline="0" smtClean="0">
                          <a:ln>
                            <a:noFill/>
                          </a:ln>
                          <a:solidFill>
                            <a:schemeClr val="tx1"/>
                          </a:solidFill>
                          <a:effectLst/>
                          <a:latin typeface="Tahoma" pitchFamily="34" charset="0"/>
                        </a:rPr>
                        <a:t>Memberikan layanan komunikasi data dan suara, Hubungan dengan jaringan lain/interkoneksi danbisa digunakan unruk Private dan Public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Private Wide Area Network</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500" b="0" i="0" u="none" strike="noStrike" cap="none" normalizeH="0" baseline="0" smtClean="0">
                          <a:ln>
                            <a:noFill/>
                          </a:ln>
                          <a:solidFill>
                            <a:schemeClr val="tx1"/>
                          </a:solidFill>
                          <a:effectLst/>
                          <a:latin typeface="Tahoma" pitchFamily="34" charset="0"/>
                        </a:rPr>
                        <a:t>Memberikan layanan antar kota bagi pelanggan dalam satu group yang sama dengan menggunakan PBX</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Data Switch</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500" b="0" i="0" u="none" strike="noStrike" cap="none" normalizeH="0" baseline="0" smtClean="0">
                          <a:ln>
                            <a:noFill/>
                          </a:ln>
                          <a:solidFill>
                            <a:schemeClr val="tx1"/>
                          </a:solidFill>
                          <a:effectLst/>
                          <a:latin typeface="Tahoma" pitchFamily="34" charset="0"/>
                        </a:rPr>
                        <a:t>Memberikan layan interkoneksi antar kompute dalam satu area lokal.</a:t>
                      </a:r>
                    </a:p>
                  </a:txBody>
                  <a:tcPr marT="45725" marB="45725"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Public Data Network (PDN)/ Value Added Network (VAN)</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500" b="0" i="0" u="none" strike="noStrike" cap="none" normalizeH="0" baseline="0" smtClean="0">
                          <a:ln>
                            <a:noFill/>
                          </a:ln>
                          <a:solidFill>
                            <a:schemeClr val="tx1"/>
                          </a:solidFill>
                          <a:effectLst/>
                          <a:latin typeface="Tahoma" pitchFamily="34" charset="0"/>
                        </a:rPr>
                        <a:t>Memberikan layanan komunikasi data dalam area yang luas (komputer dan terminalnya). Bisa digunakan secara sharing, layanan utility bagi bagi pengguna ydengan jumlah yang besar dalam satu komuniti.</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1" i="0" u="none" strike="noStrike" cap="none" normalizeH="0" baseline="0" smtClean="0">
                          <a:ln>
                            <a:noFill/>
                          </a:ln>
                          <a:solidFill>
                            <a:schemeClr val="tx1"/>
                          </a:solidFill>
                          <a:effectLst/>
                          <a:latin typeface="Tahoma" pitchFamily="34" charset="0"/>
                        </a:rPr>
                        <a:t>Private Packet-switched Network</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500" b="0" i="0" u="none" strike="noStrike" cap="none" normalizeH="0" baseline="0" smtClean="0">
                          <a:ln>
                            <a:noFill/>
                          </a:ln>
                          <a:solidFill>
                            <a:schemeClr val="tx1"/>
                          </a:solidFill>
                          <a:effectLst/>
                          <a:latin typeface="Tahoma" pitchFamily="34" charset="0"/>
                        </a:rPr>
                        <a:t>Memberikan layanan bagi komunikasi terminal dan komputer dalam orgamisasi, dengan mengingat jumlah trafik dan data yang harus didistribusikan dalam organisasi.</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500" b="0" i="0" u="none" strike="noStrike" cap="none" normalizeH="0" baseline="0" smtClean="0">
                        <a:ln>
                          <a:noFill/>
                        </a:ln>
                        <a:solidFill>
                          <a:schemeClr val="tx1"/>
                        </a:solidFill>
                        <a:effectLst/>
                        <a:latin typeface="Tahoma" pitchFamily="34" charset="0"/>
                      </a:endParaRPr>
                    </a:p>
                  </a:txBody>
                  <a:tcPr marT="45725" marB="45725"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85800" y="609600"/>
            <a:ext cx="7772400" cy="1143000"/>
          </a:xfrm>
        </p:spPr>
        <p:txBody>
          <a:bodyPr/>
          <a:lstStyle/>
          <a:p>
            <a:r>
              <a:rPr lang="en-US" b="1" smtClean="0"/>
              <a:t>Metoda Circuit Switch</a:t>
            </a:r>
          </a:p>
        </p:txBody>
      </p:sp>
      <p:sp>
        <p:nvSpPr>
          <p:cNvPr id="19459" name="Rectangle 3"/>
          <p:cNvSpPr>
            <a:spLocks noGrp="1" noChangeArrowheads="1"/>
          </p:cNvSpPr>
          <p:nvPr>
            <p:ph idx="1"/>
          </p:nvPr>
        </p:nvSpPr>
        <p:spPr>
          <a:xfrm>
            <a:off x="533400" y="2209800"/>
            <a:ext cx="8458200" cy="4114800"/>
          </a:xfrm>
        </p:spPr>
        <p:txBody>
          <a:bodyPr/>
          <a:lstStyle/>
          <a:p>
            <a:r>
              <a:rPr lang="en-US" smtClean="0"/>
              <a:t>Pembentukan Sirkuit </a:t>
            </a:r>
            <a:r>
              <a:rPr lang="en-US" smtClean="0">
                <a:solidFill>
                  <a:schemeClr val="accent2"/>
                </a:solidFill>
              </a:rPr>
              <a:t>(‘Circuit Establishment’)</a:t>
            </a:r>
          </a:p>
          <a:p>
            <a:r>
              <a:rPr lang="en-US" smtClean="0"/>
              <a:t>Pengiriman Informasi </a:t>
            </a:r>
            <a:r>
              <a:rPr lang="en-US" smtClean="0">
                <a:solidFill>
                  <a:schemeClr val="accent2"/>
                </a:solidFill>
              </a:rPr>
              <a:t>(‘Call Transfer’)</a:t>
            </a:r>
          </a:p>
          <a:p>
            <a:r>
              <a:rPr lang="en-US" smtClean="0"/>
              <a:t>Pembubaran Hubungan </a:t>
            </a:r>
            <a:r>
              <a:rPr lang="en-US" smtClean="0">
                <a:solidFill>
                  <a:schemeClr val="accent2"/>
                </a:solidFill>
              </a:rPr>
              <a:t>(‘Call Disconnect’)</a:t>
            </a:r>
          </a:p>
        </p:txBody>
      </p:sp>
      <p:sp>
        <p:nvSpPr>
          <p:cNvPr id="19460"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19461"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EAAA8815-C7D7-4DC2-A0C0-914480C267CC}" type="slidenum">
              <a:rPr lang="en-US" altLang="en-US"/>
              <a:pPr fontAlgn="base">
                <a:spcBef>
                  <a:spcPct val="0"/>
                </a:spcBef>
                <a:spcAft>
                  <a:spcPct val="0"/>
                </a:spcAft>
              </a:pPr>
              <a:t>18</a:t>
            </a:fld>
            <a:endParaRPr lang="en-US"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85800" y="609600"/>
            <a:ext cx="7772400" cy="1143000"/>
          </a:xfrm>
        </p:spPr>
        <p:txBody>
          <a:bodyPr/>
          <a:lstStyle/>
          <a:p>
            <a:r>
              <a:rPr lang="en-US" b="1" smtClean="0"/>
              <a:t>Metoda Packet Switch</a:t>
            </a:r>
          </a:p>
        </p:txBody>
      </p:sp>
      <p:sp>
        <p:nvSpPr>
          <p:cNvPr id="20483" name="Rectangle 3"/>
          <p:cNvSpPr>
            <a:spLocks noGrp="1" noChangeArrowheads="1"/>
          </p:cNvSpPr>
          <p:nvPr>
            <p:ph idx="1"/>
          </p:nvPr>
        </p:nvSpPr>
        <p:spPr>
          <a:xfrm>
            <a:off x="685800" y="1981200"/>
            <a:ext cx="7772400" cy="4119563"/>
          </a:xfrm>
        </p:spPr>
        <p:txBody>
          <a:bodyPr/>
          <a:lstStyle/>
          <a:p>
            <a:r>
              <a:rPr lang="en-US" smtClean="0"/>
              <a:t>Paket: Data (informasi) dan Control (Header/Trailer)</a:t>
            </a:r>
          </a:p>
          <a:p>
            <a:r>
              <a:rPr lang="en-US" smtClean="0"/>
              <a:t>Packet Switch: memproses setiap header/trailer untuk menentukan jalan yang ditempuh data</a:t>
            </a:r>
          </a:p>
          <a:p>
            <a:pPr>
              <a:buFont typeface="Wingdings" pitchFamily="2" charset="2"/>
              <a:buNone/>
            </a:pPr>
            <a:endParaRPr lang="en-US" smtClean="0"/>
          </a:p>
        </p:txBody>
      </p:sp>
      <p:sp>
        <p:nvSpPr>
          <p:cNvPr id="2048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2048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1D0E8198-9B38-49FA-B72C-A5AC70CFD50E}" type="slidenum">
              <a:rPr lang="en-US" altLang="en-US"/>
              <a:pPr fontAlgn="base">
                <a:spcBef>
                  <a:spcPct val="0"/>
                </a:spcBef>
                <a:spcAft>
                  <a:spcPct val="0"/>
                </a:spcAft>
              </a:pPr>
              <a:t>19</a:t>
            </a:fld>
            <a:endParaRPr lang="en-US"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85800" y="609600"/>
            <a:ext cx="7772400" cy="1143000"/>
          </a:xfrm>
        </p:spPr>
        <p:txBody>
          <a:bodyPr/>
          <a:lstStyle/>
          <a:p>
            <a:r>
              <a:rPr lang="en-US" b="1" smtClean="0"/>
              <a:t>Keuntungan dan Kerugian</a:t>
            </a:r>
          </a:p>
        </p:txBody>
      </p:sp>
      <p:sp>
        <p:nvSpPr>
          <p:cNvPr id="21507" name="Rectangle 3"/>
          <p:cNvSpPr>
            <a:spLocks noGrp="1" noChangeArrowheads="1"/>
          </p:cNvSpPr>
          <p:nvPr>
            <p:ph sz="half" idx="1"/>
          </p:nvPr>
        </p:nvSpPr>
        <p:spPr>
          <a:xfrm>
            <a:off x="685800" y="1981200"/>
            <a:ext cx="3810000" cy="4119563"/>
          </a:xfrm>
        </p:spPr>
        <p:txBody>
          <a:bodyPr/>
          <a:lstStyle/>
          <a:p>
            <a:r>
              <a:rPr lang="en-US" sz="2600" smtClean="0"/>
              <a:t>Circuit Switch</a:t>
            </a:r>
          </a:p>
          <a:p>
            <a:pPr lvl="1"/>
            <a:r>
              <a:rPr lang="en-US" sz="2200" i="1" smtClean="0"/>
              <a:t>Setelah jalan ditentukan tidak bisa digunakan yang lain </a:t>
            </a:r>
          </a:p>
          <a:p>
            <a:pPr lvl="1"/>
            <a:r>
              <a:rPr lang="en-US" sz="2200" i="1" smtClean="0"/>
              <a:t>Bandwidth tertentu, 64kbps, 2 M, dst …</a:t>
            </a:r>
          </a:p>
          <a:p>
            <a:pPr lvl="1"/>
            <a:r>
              <a:rPr lang="en-US" sz="2200" smtClean="0"/>
              <a:t>Tidak ada ‘delay’</a:t>
            </a:r>
          </a:p>
          <a:p>
            <a:pPr lvl="1"/>
            <a:r>
              <a:rPr lang="en-US" sz="2200" smtClean="0"/>
              <a:t>‘Real Time’</a:t>
            </a:r>
          </a:p>
        </p:txBody>
      </p:sp>
      <p:sp>
        <p:nvSpPr>
          <p:cNvPr id="21508" name="Rectangle 4"/>
          <p:cNvSpPr>
            <a:spLocks noGrp="1" noChangeArrowheads="1"/>
          </p:cNvSpPr>
          <p:nvPr>
            <p:ph sz="half" idx="2"/>
          </p:nvPr>
        </p:nvSpPr>
        <p:spPr>
          <a:xfrm>
            <a:off x="4648200" y="1981200"/>
            <a:ext cx="3810000" cy="4119563"/>
          </a:xfrm>
        </p:spPr>
        <p:txBody>
          <a:bodyPr/>
          <a:lstStyle/>
          <a:p>
            <a:r>
              <a:rPr lang="en-US" sz="2600" smtClean="0"/>
              <a:t>Packet Switch</a:t>
            </a:r>
          </a:p>
          <a:p>
            <a:pPr lvl="1"/>
            <a:r>
              <a:rPr lang="en-US" sz="2200" smtClean="0"/>
              <a:t>Penggunaan jaringan lebih efisien</a:t>
            </a:r>
          </a:p>
          <a:p>
            <a:pPr lvl="1"/>
            <a:r>
              <a:rPr lang="en-US" sz="2200" smtClean="0"/>
              <a:t>Bandwidth dapat diatur</a:t>
            </a:r>
          </a:p>
          <a:p>
            <a:pPr lvl="1"/>
            <a:r>
              <a:rPr lang="en-US" sz="2200" i="1" smtClean="0"/>
              <a:t>Kemungkinan ada data yang hilang</a:t>
            </a:r>
          </a:p>
          <a:p>
            <a:pPr lvl="1"/>
            <a:r>
              <a:rPr lang="en-US" sz="2200" i="1" smtClean="0"/>
              <a:t>‘Delay’</a:t>
            </a:r>
          </a:p>
        </p:txBody>
      </p:sp>
      <p:sp>
        <p:nvSpPr>
          <p:cNvPr id="21509" name="Footer Placeholder 5"/>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21510"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21C11E63-4FC5-42DF-B035-D3DB60B13645}" type="slidenum">
              <a:rPr lang="en-US" altLang="en-US"/>
              <a:pPr fontAlgn="base">
                <a:spcBef>
                  <a:spcPct val="0"/>
                </a:spcBef>
                <a:spcAft>
                  <a:spcPct val="0"/>
                </a:spcAft>
              </a:pPr>
              <a:t>20</a:t>
            </a:fld>
            <a:endParaRPr lang="en-U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22531"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774CD587-373F-4BC7-9205-BED99636D278}" type="slidenum">
              <a:rPr lang="en-US" altLang="en-US"/>
              <a:pPr fontAlgn="base">
                <a:spcBef>
                  <a:spcPct val="0"/>
                </a:spcBef>
                <a:spcAft>
                  <a:spcPct val="0"/>
                </a:spcAft>
              </a:pPr>
              <a:t>21</a:t>
            </a:fld>
            <a:endParaRPr lang="en-US" altLang="en-US"/>
          </a:p>
        </p:txBody>
      </p:sp>
      <p:sp>
        <p:nvSpPr>
          <p:cNvPr id="22532" name="Text Box 2"/>
          <p:cNvSpPr txBox="1">
            <a:spLocks noChangeArrowheads="1"/>
          </p:cNvSpPr>
          <p:nvPr/>
        </p:nvSpPr>
        <p:spPr bwMode="auto">
          <a:xfrm>
            <a:off x="746125" y="346075"/>
            <a:ext cx="2241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400" b="1">
                <a:solidFill>
                  <a:srgbClr val="000000"/>
                </a:solidFill>
                <a:latin typeface="Times New Roman" pitchFamily="18" charset="0"/>
              </a:rPr>
              <a:t>Message Switch</a:t>
            </a:r>
          </a:p>
        </p:txBody>
      </p:sp>
      <p:sp>
        <p:nvSpPr>
          <p:cNvPr id="22533" name="Text Box 3"/>
          <p:cNvSpPr txBox="1">
            <a:spLocks noChangeArrowheads="1"/>
          </p:cNvSpPr>
          <p:nvPr/>
        </p:nvSpPr>
        <p:spPr bwMode="auto">
          <a:xfrm>
            <a:off x="974725" y="1004888"/>
            <a:ext cx="672147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a:solidFill>
                  <a:srgbClr val="000000"/>
                </a:solidFill>
                <a:latin typeface="Times New Roman" pitchFamily="18" charset="0"/>
              </a:rPr>
              <a:t>Sama halnya dengan sirkit switch, message switch, message </a:t>
            </a:r>
          </a:p>
          <a:p>
            <a:r>
              <a:rPr lang="en-US" sz="2000">
                <a:solidFill>
                  <a:srgbClr val="000000"/>
                </a:solidFill>
                <a:latin typeface="Times New Roman" pitchFamily="18" charset="0"/>
              </a:rPr>
              <a:t>yang diterima disimpan dulu didalam memory.</a:t>
            </a:r>
          </a:p>
          <a:p>
            <a:r>
              <a:rPr lang="en-US" sz="2000">
                <a:solidFill>
                  <a:srgbClr val="000000"/>
                </a:solidFill>
                <a:latin typeface="Times New Roman" pitchFamily="18" charset="0"/>
              </a:rPr>
              <a:t>Untuk perangkat message switch biasa digunakan komputer atau beberapa sesuai keperluannya,seperti gambar bagan dibawah ini :</a:t>
            </a:r>
          </a:p>
        </p:txBody>
      </p:sp>
      <p:sp>
        <p:nvSpPr>
          <p:cNvPr id="22534" name="Rectangle 4"/>
          <p:cNvSpPr>
            <a:spLocks noChangeArrowheads="1"/>
          </p:cNvSpPr>
          <p:nvPr/>
        </p:nvSpPr>
        <p:spPr bwMode="auto">
          <a:xfrm>
            <a:off x="2057400" y="3200400"/>
            <a:ext cx="1066800" cy="838200"/>
          </a:xfrm>
          <a:prstGeom prst="rect">
            <a:avLst/>
          </a:prstGeom>
          <a:solidFill>
            <a:schemeClr val="bg1"/>
          </a:solidFill>
          <a:ln w="38100">
            <a:solidFill>
              <a:schemeClr val="tx1"/>
            </a:solidFill>
            <a:miter lim="800000"/>
            <a:headEnd/>
            <a:tailEnd/>
          </a:ln>
        </p:spPr>
        <p:txBody>
          <a:bodyPr wrap="none" anchor="ctr"/>
          <a:lstStyle/>
          <a:p>
            <a:pPr algn="ctr"/>
            <a:r>
              <a:rPr lang="en-US" sz="1600" b="1">
                <a:solidFill>
                  <a:srgbClr val="000000"/>
                </a:solidFill>
                <a:latin typeface="Times New Roman" pitchFamily="18" charset="0"/>
              </a:rPr>
              <a:t>Input </a:t>
            </a:r>
          </a:p>
          <a:p>
            <a:pPr algn="ctr"/>
            <a:r>
              <a:rPr lang="en-US" sz="1600" b="1">
                <a:solidFill>
                  <a:srgbClr val="000000"/>
                </a:solidFill>
                <a:latin typeface="Times New Roman" pitchFamily="18" charset="0"/>
              </a:rPr>
              <a:t>Output </a:t>
            </a:r>
          </a:p>
          <a:p>
            <a:pPr algn="ctr"/>
            <a:r>
              <a:rPr lang="en-US" sz="1600" b="1">
                <a:solidFill>
                  <a:srgbClr val="000000"/>
                </a:solidFill>
                <a:latin typeface="Times New Roman" pitchFamily="18" charset="0"/>
              </a:rPr>
              <a:t>Unit</a:t>
            </a:r>
          </a:p>
        </p:txBody>
      </p:sp>
      <p:sp>
        <p:nvSpPr>
          <p:cNvPr id="22535" name="Rectangle 5"/>
          <p:cNvSpPr>
            <a:spLocks noChangeArrowheads="1"/>
          </p:cNvSpPr>
          <p:nvPr/>
        </p:nvSpPr>
        <p:spPr bwMode="auto">
          <a:xfrm>
            <a:off x="2057400" y="4876800"/>
            <a:ext cx="1066800" cy="838200"/>
          </a:xfrm>
          <a:prstGeom prst="rect">
            <a:avLst/>
          </a:prstGeom>
          <a:solidFill>
            <a:schemeClr val="bg1"/>
          </a:solidFill>
          <a:ln w="38100">
            <a:solidFill>
              <a:schemeClr val="tx1"/>
            </a:solidFill>
            <a:miter lim="800000"/>
            <a:headEnd/>
            <a:tailEnd/>
          </a:ln>
        </p:spPr>
        <p:txBody>
          <a:bodyPr wrap="none" anchor="ctr"/>
          <a:lstStyle/>
          <a:p>
            <a:endParaRPr lang="id-ID"/>
          </a:p>
        </p:txBody>
      </p:sp>
      <p:sp>
        <p:nvSpPr>
          <p:cNvPr id="22536" name="Rectangle 6"/>
          <p:cNvSpPr>
            <a:spLocks noChangeArrowheads="1"/>
          </p:cNvSpPr>
          <p:nvPr/>
        </p:nvSpPr>
        <p:spPr bwMode="auto">
          <a:xfrm>
            <a:off x="4114800" y="2743200"/>
            <a:ext cx="1905000" cy="914400"/>
          </a:xfrm>
          <a:prstGeom prst="rect">
            <a:avLst/>
          </a:prstGeom>
          <a:solidFill>
            <a:schemeClr val="accent1"/>
          </a:solidFill>
          <a:ln w="38100">
            <a:solidFill>
              <a:schemeClr val="tx1"/>
            </a:solidFill>
            <a:miter lim="800000"/>
            <a:headEnd/>
            <a:tailEnd/>
          </a:ln>
        </p:spPr>
        <p:txBody>
          <a:bodyPr wrap="none" anchor="ctr"/>
          <a:lstStyle/>
          <a:p>
            <a:pPr algn="ctr"/>
            <a:r>
              <a:rPr lang="en-US" sz="2000" b="1">
                <a:solidFill>
                  <a:srgbClr val="000000"/>
                </a:solidFill>
                <a:latin typeface="Times New Roman" pitchFamily="18" charset="0"/>
              </a:rPr>
              <a:t>Common </a:t>
            </a:r>
          </a:p>
          <a:p>
            <a:pPr algn="ctr"/>
            <a:r>
              <a:rPr lang="en-US" sz="2000" b="1">
                <a:solidFill>
                  <a:srgbClr val="000000"/>
                </a:solidFill>
                <a:latin typeface="Times New Roman" pitchFamily="18" charset="0"/>
              </a:rPr>
              <a:t>Memory</a:t>
            </a:r>
          </a:p>
        </p:txBody>
      </p:sp>
      <p:sp>
        <p:nvSpPr>
          <p:cNvPr id="22537" name="Rectangle 7"/>
          <p:cNvSpPr>
            <a:spLocks noChangeArrowheads="1"/>
          </p:cNvSpPr>
          <p:nvPr/>
        </p:nvSpPr>
        <p:spPr bwMode="auto">
          <a:xfrm>
            <a:off x="4114800" y="4038600"/>
            <a:ext cx="1905000" cy="914400"/>
          </a:xfrm>
          <a:prstGeom prst="rect">
            <a:avLst/>
          </a:prstGeom>
          <a:solidFill>
            <a:schemeClr val="accent1"/>
          </a:solidFill>
          <a:ln w="38100">
            <a:solidFill>
              <a:schemeClr val="tx1"/>
            </a:solidFill>
            <a:miter lim="800000"/>
            <a:headEnd/>
            <a:tailEnd/>
          </a:ln>
        </p:spPr>
        <p:txBody>
          <a:bodyPr wrap="none" anchor="ctr"/>
          <a:lstStyle/>
          <a:p>
            <a:pPr algn="ctr"/>
            <a:r>
              <a:rPr lang="en-US" b="1">
                <a:solidFill>
                  <a:srgbClr val="000000"/>
                </a:solidFill>
                <a:latin typeface="Times New Roman" pitchFamily="18" charset="0"/>
              </a:rPr>
              <a:t>Central Processor </a:t>
            </a:r>
          </a:p>
          <a:p>
            <a:pPr algn="ctr"/>
            <a:r>
              <a:rPr lang="en-US" b="1">
                <a:solidFill>
                  <a:srgbClr val="000000"/>
                </a:solidFill>
                <a:latin typeface="Times New Roman" pitchFamily="18" charset="0"/>
              </a:rPr>
              <a:t>Unit (CPU)</a:t>
            </a:r>
          </a:p>
        </p:txBody>
      </p:sp>
      <p:sp>
        <p:nvSpPr>
          <p:cNvPr id="22538" name="Rectangle 8"/>
          <p:cNvSpPr>
            <a:spLocks noChangeArrowheads="1"/>
          </p:cNvSpPr>
          <p:nvPr/>
        </p:nvSpPr>
        <p:spPr bwMode="auto">
          <a:xfrm>
            <a:off x="4114800" y="5257800"/>
            <a:ext cx="1905000" cy="914400"/>
          </a:xfrm>
          <a:prstGeom prst="rect">
            <a:avLst/>
          </a:prstGeom>
          <a:solidFill>
            <a:schemeClr val="accent1"/>
          </a:solidFill>
          <a:ln w="38100">
            <a:solidFill>
              <a:schemeClr val="tx1"/>
            </a:solidFill>
            <a:miter lim="800000"/>
            <a:headEnd/>
            <a:tailEnd/>
          </a:ln>
        </p:spPr>
        <p:txBody>
          <a:bodyPr wrap="none" anchor="ctr"/>
          <a:lstStyle/>
          <a:p>
            <a:pPr algn="ctr"/>
            <a:r>
              <a:rPr lang="en-US" sz="2000" b="1">
                <a:solidFill>
                  <a:srgbClr val="000000"/>
                </a:solidFill>
                <a:latin typeface="Times New Roman" pitchFamily="18" charset="0"/>
              </a:rPr>
              <a:t>Peripheral</a:t>
            </a:r>
          </a:p>
          <a:p>
            <a:pPr algn="ctr"/>
            <a:r>
              <a:rPr lang="en-US" sz="2000" b="1">
                <a:solidFill>
                  <a:srgbClr val="000000"/>
                </a:solidFill>
                <a:latin typeface="Times New Roman" pitchFamily="18" charset="0"/>
              </a:rPr>
              <a:t>Control</a:t>
            </a:r>
          </a:p>
        </p:txBody>
      </p:sp>
      <p:sp>
        <p:nvSpPr>
          <p:cNvPr id="22539" name="Line 9"/>
          <p:cNvSpPr>
            <a:spLocks noChangeShapeType="1"/>
          </p:cNvSpPr>
          <p:nvPr/>
        </p:nvSpPr>
        <p:spPr bwMode="auto">
          <a:xfrm>
            <a:off x="3581400" y="2438400"/>
            <a:ext cx="0" cy="396240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40" name="Line 10"/>
          <p:cNvSpPr>
            <a:spLocks noChangeShapeType="1"/>
          </p:cNvSpPr>
          <p:nvPr/>
        </p:nvSpPr>
        <p:spPr bwMode="auto">
          <a:xfrm>
            <a:off x="3124200" y="3581400"/>
            <a:ext cx="4572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41" name="Line 11"/>
          <p:cNvSpPr>
            <a:spLocks noChangeShapeType="1"/>
          </p:cNvSpPr>
          <p:nvPr/>
        </p:nvSpPr>
        <p:spPr bwMode="auto">
          <a:xfrm>
            <a:off x="3124200" y="5257800"/>
            <a:ext cx="4572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42" name="Line 12"/>
          <p:cNvSpPr>
            <a:spLocks noChangeShapeType="1"/>
          </p:cNvSpPr>
          <p:nvPr/>
        </p:nvSpPr>
        <p:spPr bwMode="auto">
          <a:xfrm>
            <a:off x="3581400" y="3200400"/>
            <a:ext cx="5334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43" name="Line 13"/>
          <p:cNvSpPr>
            <a:spLocks noChangeShapeType="1"/>
          </p:cNvSpPr>
          <p:nvPr/>
        </p:nvSpPr>
        <p:spPr bwMode="auto">
          <a:xfrm flipH="1">
            <a:off x="3581400" y="4495800"/>
            <a:ext cx="5334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44" name="Line 14"/>
          <p:cNvSpPr>
            <a:spLocks noChangeShapeType="1"/>
          </p:cNvSpPr>
          <p:nvPr/>
        </p:nvSpPr>
        <p:spPr bwMode="auto">
          <a:xfrm flipH="1">
            <a:off x="3581400" y="5715000"/>
            <a:ext cx="5334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45" name="Line 15"/>
          <p:cNvSpPr>
            <a:spLocks noChangeShapeType="1"/>
          </p:cNvSpPr>
          <p:nvPr/>
        </p:nvSpPr>
        <p:spPr bwMode="auto">
          <a:xfrm>
            <a:off x="762000" y="3352800"/>
            <a:ext cx="609600" cy="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22546" name="Line 16"/>
          <p:cNvSpPr>
            <a:spLocks noChangeShapeType="1"/>
          </p:cNvSpPr>
          <p:nvPr/>
        </p:nvSpPr>
        <p:spPr bwMode="auto">
          <a:xfrm flipH="1">
            <a:off x="1295400" y="3581400"/>
            <a:ext cx="762000" cy="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22547" name="Line 17"/>
          <p:cNvSpPr>
            <a:spLocks noChangeShapeType="1"/>
          </p:cNvSpPr>
          <p:nvPr/>
        </p:nvSpPr>
        <p:spPr bwMode="auto">
          <a:xfrm>
            <a:off x="1143000" y="3352800"/>
            <a:ext cx="9144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48" name="Line 18"/>
          <p:cNvSpPr>
            <a:spLocks noChangeShapeType="1"/>
          </p:cNvSpPr>
          <p:nvPr/>
        </p:nvSpPr>
        <p:spPr bwMode="auto">
          <a:xfrm flipH="1">
            <a:off x="762000" y="3581400"/>
            <a:ext cx="6858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49" name="Line 19"/>
          <p:cNvSpPr>
            <a:spLocks noChangeShapeType="1"/>
          </p:cNvSpPr>
          <p:nvPr/>
        </p:nvSpPr>
        <p:spPr bwMode="auto">
          <a:xfrm>
            <a:off x="762000" y="3733800"/>
            <a:ext cx="609600" cy="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22550" name="Line 20"/>
          <p:cNvSpPr>
            <a:spLocks noChangeShapeType="1"/>
          </p:cNvSpPr>
          <p:nvPr/>
        </p:nvSpPr>
        <p:spPr bwMode="auto">
          <a:xfrm flipH="1">
            <a:off x="1295400" y="3962400"/>
            <a:ext cx="762000" cy="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22551" name="Line 21"/>
          <p:cNvSpPr>
            <a:spLocks noChangeShapeType="1"/>
          </p:cNvSpPr>
          <p:nvPr/>
        </p:nvSpPr>
        <p:spPr bwMode="auto">
          <a:xfrm>
            <a:off x="1143000" y="3733800"/>
            <a:ext cx="9144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52" name="Line 22"/>
          <p:cNvSpPr>
            <a:spLocks noChangeShapeType="1"/>
          </p:cNvSpPr>
          <p:nvPr/>
        </p:nvSpPr>
        <p:spPr bwMode="auto">
          <a:xfrm flipH="1">
            <a:off x="762000" y="3962400"/>
            <a:ext cx="6858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53" name="Line 23"/>
          <p:cNvSpPr>
            <a:spLocks noChangeShapeType="1"/>
          </p:cNvSpPr>
          <p:nvPr/>
        </p:nvSpPr>
        <p:spPr bwMode="auto">
          <a:xfrm>
            <a:off x="762000" y="5410200"/>
            <a:ext cx="609600" cy="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22554" name="Line 24"/>
          <p:cNvSpPr>
            <a:spLocks noChangeShapeType="1"/>
          </p:cNvSpPr>
          <p:nvPr/>
        </p:nvSpPr>
        <p:spPr bwMode="auto">
          <a:xfrm flipH="1">
            <a:off x="1295400" y="5638800"/>
            <a:ext cx="762000" cy="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22555" name="Line 25"/>
          <p:cNvSpPr>
            <a:spLocks noChangeShapeType="1"/>
          </p:cNvSpPr>
          <p:nvPr/>
        </p:nvSpPr>
        <p:spPr bwMode="auto">
          <a:xfrm>
            <a:off x="1143000" y="5410200"/>
            <a:ext cx="9144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56" name="Line 26"/>
          <p:cNvSpPr>
            <a:spLocks noChangeShapeType="1"/>
          </p:cNvSpPr>
          <p:nvPr/>
        </p:nvSpPr>
        <p:spPr bwMode="auto">
          <a:xfrm flipH="1">
            <a:off x="762000" y="5638800"/>
            <a:ext cx="6858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57" name="Line 27"/>
          <p:cNvSpPr>
            <a:spLocks noChangeShapeType="1"/>
          </p:cNvSpPr>
          <p:nvPr/>
        </p:nvSpPr>
        <p:spPr bwMode="auto">
          <a:xfrm>
            <a:off x="762000" y="4953000"/>
            <a:ext cx="609600" cy="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22558" name="Line 28"/>
          <p:cNvSpPr>
            <a:spLocks noChangeShapeType="1"/>
          </p:cNvSpPr>
          <p:nvPr/>
        </p:nvSpPr>
        <p:spPr bwMode="auto">
          <a:xfrm flipH="1">
            <a:off x="1295400" y="5181600"/>
            <a:ext cx="762000" cy="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
        <p:nvSpPr>
          <p:cNvPr id="22559" name="Line 29"/>
          <p:cNvSpPr>
            <a:spLocks noChangeShapeType="1"/>
          </p:cNvSpPr>
          <p:nvPr/>
        </p:nvSpPr>
        <p:spPr bwMode="auto">
          <a:xfrm>
            <a:off x="1143000" y="4953000"/>
            <a:ext cx="9144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60" name="Line 30"/>
          <p:cNvSpPr>
            <a:spLocks noChangeShapeType="1"/>
          </p:cNvSpPr>
          <p:nvPr/>
        </p:nvSpPr>
        <p:spPr bwMode="auto">
          <a:xfrm flipH="1">
            <a:off x="762000" y="5181600"/>
            <a:ext cx="6858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61" name="Rectangle 31"/>
          <p:cNvSpPr>
            <a:spLocks noChangeArrowheads="1"/>
          </p:cNvSpPr>
          <p:nvPr/>
        </p:nvSpPr>
        <p:spPr bwMode="auto">
          <a:xfrm>
            <a:off x="2057400" y="4876800"/>
            <a:ext cx="1066800" cy="838200"/>
          </a:xfrm>
          <a:prstGeom prst="rect">
            <a:avLst/>
          </a:prstGeom>
          <a:solidFill>
            <a:schemeClr val="bg1"/>
          </a:solidFill>
          <a:ln w="38100">
            <a:solidFill>
              <a:schemeClr val="tx1"/>
            </a:solidFill>
            <a:miter lim="800000"/>
            <a:headEnd/>
            <a:tailEnd/>
          </a:ln>
        </p:spPr>
        <p:txBody>
          <a:bodyPr wrap="none" anchor="ctr"/>
          <a:lstStyle/>
          <a:p>
            <a:pPr algn="ctr"/>
            <a:r>
              <a:rPr lang="en-US" sz="1600" b="1">
                <a:solidFill>
                  <a:srgbClr val="000000"/>
                </a:solidFill>
                <a:latin typeface="Times New Roman" pitchFamily="18" charset="0"/>
              </a:rPr>
              <a:t>Input </a:t>
            </a:r>
          </a:p>
          <a:p>
            <a:pPr algn="ctr"/>
            <a:r>
              <a:rPr lang="en-US" sz="1600" b="1">
                <a:solidFill>
                  <a:srgbClr val="000000"/>
                </a:solidFill>
                <a:latin typeface="Times New Roman" pitchFamily="18" charset="0"/>
              </a:rPr>
              <a:t>Output </a:t>
            </a:r>
          </a:p>
          <a:p>
            <a:pPr algn="ctr"/>
            <a:r>
              <a:rPr lang="en-US" sz="1600" b="1">
                <a:solidFill>
                  <a:srgbClr val="000000"/>
                </a:solidFill>
                <a:latin typeface="Times New Roman" pitchFamily="18" charset="0"/>
              </a:rPr>
              <a:t>Unit</a:t>
            </a:r>
          </a:p>
        </p:txBody>
      </p:sp>
      <p:sp>
        <p:nvSpPr>
          <p:cNvPr id="22562" name="Line 32"/>
          <p:cNvSpPr>
            <a:spLocks noChangeShapeType="1"/>
          </p:cNvSpPr>
          <p:nvPr/>
        </p:nvSpPr>
        <p:spPr bwMode="auto">
          <a:xfrm>
            <a:off x="6019800" y="5334000"/>
            <a:ext cx="9144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63" name="Line 33"/>
          <p:cNvSpPr>
            <a:spLocks noChangeShapeType="1"/>
          </p:cNvSpPr>
          <p:nvPr/>
        </p:nvSpPr>
        <p:spPr bwMode="auto">
          <a:xfrm>
            <a:off x="6019800" y="5943600"/>
            <a:ext cx="9144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2564" name="Text Box 34"/>
          <p:cNvSpPr txBox="1">
            <a:spLocks noChangeArrowheads="1"/>
          </p:cNvSpPr>
          <p:nvPr/>
        </p:nvSpPr>
        <p:spPr bwMode="auto">
          <a:xfrm>
            <a:off x="7010400" y="5105400"/>
            <a:ext cx="1735138" cy="1016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a:solidFill>
                  <a:srgbClr val="000000"/>
                </a:solidFill>
                <a:latin typeface="Times New Roman" pitchFamily="18" charset="0"/>
              </a:rPr>
              <a:t>Magnetic tapes</a:t>
            </a:r>
          </a:p>
          <a:p>
            <a:endParaRPr lang="en-US" sz="2000">
              <a:solidFill>
                <a:srgbClr val="000000"/>
              </a:solidFill>
              <a:latin typeface="Times New Roman" pitchFamily="18" charset="0"/>
            </a:endParaRPr>
          </a:p>
          <a:p>
            <a:r>
              <a:rPr lang="en-US" sz="2000">
                <a:solidFill>
                  <a:srgbClr val="000000"/>
                </a:solidFill>
                <a:latin typeface="Times New Roman" pitchFamily="18" charset="0"/>
              </a:rPr>
              <a:t>Disk</a:t>
            </a:r>
          </a:p>
        </p:txBody>
      </p:sp>
      <p:sp>
        <p:nvSpPr>
          <p:cNvPr id="22565" name="Text Box 35"/>
          <p:cNvSpPr txBox="1">
            <a:spLocks noChangeArrowheads="1"/>
          </p:cNvSpPr>
          <p:nvPr/>
        </p:nvSpPr>
        <p:spPr bwMode="auto">
          <a:xfrm>
            <a:off x="6400800" y="2528888"/>
            <a:ext cx="250825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a:solidFill>
                  <a:srgbClr val="000000"/>
                </a:solidFill>
                <a:latin typeface="Times New Roman" pitchFamily="18" charset="0"/>
              </a:rPr>
              <a:t>Dalam message switch</a:t>
            </a:r>
          </a:p>
          <a:p>
            <a:r>
              <a:rPr lang="en-US" sz="2000">
                <a:solidFill>
                  <a:srgbClr val="000000"/>
                </a:solidFill>
                <a:latin typeface="Times New Roman" pitchFamily="18" charset="0"/>
              </a:rPr>
              <a:t>responsibility untuk</a:t>
            </a:r>
          </a:p>
          <a:p>
            <a:r>
              <a:rPr lang="en-US" sz="2000">
                <a:solidFill>
                  <a:srgbClr val="000000"/>
                </a:solidFill>
                <a:latin typeface="Times New Roman" pitchFamily="18" charset="0"/>
              </a:rPr>
              <a:t>transmisi lebih lanjut </a:t>
            </a:r>
          </a:p>
          <a:p>
            <a:r>
              <a:rPr lang="en-US" sz="2000">
                <a:solidFill>
                  <a:srgbClr val="000000"/>
                </a:solidFill>
                <a:latin typeface="Times New Roman" pitchFamily="18" charset="0"/>
              </a:rPr>
              <a:t>diambil alih oleh</a:t>
            </a:r>
          </a:p>
          <a:p>
            <a:r>
              <a:rPr lang="en-US" sz="2000">
                <a:solidFill>
                  <a:srgbClr val="000000"/>
                </a:solidFill>
                <a:latin typeface="Times New Roman" pitchFamily="18" charset="0"/>
              </a:rPr>
              <a:t>sentral terima.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23555"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EE4D3E2F-71D3-428E-8903-7818E54A589D}" type="slidenum">
              <a:rPr lang="en-US" altLang="en-US"/>
              <a:pPr fontAlgn="base">
                <a:spcBef>
                  <a:spcPct val="0"/>
                </a:spcBef>
                <a:spcAft>
                  <a:spcPct val="0"/>
                </a:spcAft>
              </a:pPr>
              <a:t>22</a:t>
            </a:fld>
            <a:endParaRPr lang="en-US" altLang="en-US"/>
          </a:p>
        </p:txBody>
      </p:sp>
      <p:sp>
        <p:nvSpPr>
          <p:cNvPr id="23556" name="Text Box 2"/>
          <p:cNvSpPr txBox="1">
            <a:spLocks noChangeArrowheads="1"/>
          </p:cNvSpPr>
          <p:nvPr/>
        </p:nvSpPr>
        <p:spPr bwMode="auto">
          <a:xfrm>
            <a:off x="798513" y="811213"/>
            <a:ext cx="1930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buFontTx/>
              <a:buChar char="•"/>
            </a:pPr>
            <a:r>
              <a:rPr lang="en-US" sz="2000" b="1">
                <a:solidFill>
                  <a:srgbClr val="000000"/>
                </a:solidFill>
                <a:latin typeface="Times New Roman" pitchFamily="18" charset="0"/>
              </a:rPr>
              <a:t> Packet Switch </a:t>
            </a:r>
          </a:p>
        </p:txBody>
      </p:sp>
      <p:sp>
        <p:nvSpPr>
          <p:cNvPr id="23557" name="Text Box 3"/>
          <p:cNvSpPr txBox="1">
            <a:spLocks noChangeArrowheads="1"/>
          </p:cNvSpPr>
          <p:nvPr/>
        </p:nvSpPr>
        <p:spPr bwMode="auto">
          <a:xfrm>
            <a:off x="990600" y="1447800"/>
            <a:ext cx="6569075"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a:solidFill>
                  <a:srgbClr val="000000"/>
                </a:solidFill>
                <a:latin typeface="Times New Roman" pitchFamily="18" charset="0"/>
              </a:rPr>
              <a:t>Demkian pula untuk packet switch peralatan hardware </a:t>
            </a:r>
          </a:p>
          <a:p>
            <a:r>
              <a:rPr lang="en-US" sz="2000">
                <a:solidFill>
                  <a:srgbClr val="000000"/>
                </a:solidFill>
                <a:latin typeface="Times New Roman" pitchFamily="18" charset="0"/>
              </a:rPr>
              <a:t>mirip dengan message switch. </a:t>
            </a:r>
          </a:p>
          <a:p>
            <a:r>
              <a:rPr lang="en-US" sz="2000">
                <a:solidFill>
                  <a:srgbClr val="000000"/>
                </a:solidFill>
                <a:latin typeface="Times New Roman" pitchFamily="18" charset="0"/>
              </a:rPr>
              <a:t>Packet switch yang digunakan untuk keperlusan publik dilengkapi dengan kemampuan untuk dapat melaksanakan switching bagi jumlah pelanggan dengan trafik tinggi dan kapasitas yang besar.</a:t>
            </a:r>
          </a:p>
        </p:txBody>
      </p:sp>
      <p:sp>
        <p:nvSpPr>
          <p:cNvPr id="23558" name="Text Box 4"/>
          <p:cNvSpPr txBox="1">
            <a:spLocks noChangeArrowheads="1"/>
          </p:cNvSpPr>
          <p:nvPr/>
        </p:nvSpPr>
        <p:spPr bwMode="auto">
          <a:xfrm>
            <a:off x="762000" y="3443288"/>
            <a:ext cx="20939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buFontTx/>
              <a:buChar char="•"/>
            </a:pPr>
            <a:r>
              <a:rPr lang="en-US" sz="2000" b="1">
                <a:solidFill>
                  <a:srgbClr val="000000"/>
                </a:solidFill>
                <a:latin typeface="Times New Roman" pitchFamily="18" charset="0"/>
              </a:rPr>
              <a:t> LAN equipment</a:t>
            </a:r>
          </a:p>
        </p:txBody>
      </p:sp>
      <p:sp>
        <p:nvSpPr>
          <p:cNvPr id="23559" name="Text Box 5"/>
          <p:cNvSpPr txBox="1">
            <a:spLocks noChangeArrowheads="1"/>
          </p:cNvSpPr>
          <p:nvPr/>
        </p:nvSpPr>
        <p:spPr bwMode="auto">
          <a:xfrm>
            <a:off x="838200" y="3962400"/>
            <a:ext cx="76930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a:solidFill>
                  <a:srgbClr val="000000"/>
                </a:solidFill>
                <a:latin typeface="Times New Roman" pitchFamily="18" charset="0"/>
              </a:rPr>
              <a:t>Perangkat umum yang digunakan untuk LAN antara lain :</a:t>
            </a:r>
          </a:p>
          <a:p>
            <a:r>
              <a:rPr lang="en-US" sz="2000">
                <a:solidFill>
                  <a:srgbClr val="000000"/>
                </a:solidFill>
                <a:latin typeface="Times New Roman" pitchFamily="18" charset="0"/>
              </a:rPr>
              <a:t>terminal, router dan modem, untuk protocol biasanya menggunakan X.25 </a:t>
            </a:r>
          </a:p>
        </p:txBody>
      </p:sp>
      <p:sp>
        <p:nvSpPr>
          <p:cNvPr id="23560" name="Rectangle 6"/>
          <p:cNvSpPr>
            <a:spLocks noChangeArrowheads="1"/>
          </p:cNvSpPr>
          <p:nvPr/>
        </p:nvSpPr>
        <p:spPr bwMode="auto">
          <a:xfrm>
            <a:off x="3581400" y="4953000"/>
            <a:ext cx="1905000" cy="1143000"/>
          </a:xfrm>
          <a:prstGeom prst="rect">
            <a:avLst/>
          </a:prstGeom>
          <a:solidFill>
            <a:srgbClr val="00FFCC"/>
          </a:solidFill>
          <a:ln w="9525">
            <a:miter lim="800000"/>
            <a:headEnd/>
            <a:tailEnd/>
          </a:ln>
          <a:scene3d>
            <a:camera prst="legacyObliqueTopLeft"/>
            <a:lightRig rig="legacyFlat3" dir="t"/>
          </a:scene3d>
          <a:sp3d extrusionH="430200" prstMaterial="legacyMatte">
            <a:bevelT w="13500" h="13500" prst="angle"/>
            <a:bevelB w="13500" h="13500" prst="angle"/>
            <a:extrusionClr>
              <a:srgbClr val="00FFCC"/>
            </a:extrusionClr>
          </a:sp3d>
        </p:spPr>
        <p:txBody>
          <a:bodyPr wrap="none" anchor="ctr">
            <a:flatTx/>
          </a:bodyPr>
          <a:lstStyle/>
          <a:p>
            <a:pPr algn="ctr"/>
            <a:r>
              <a:rPr lang="en-US" sz="2000" b="1">
                <a:solidFill>
                  <a:srgbClr val="000000"/>
                </a:solidFill>
                <a:latin typeface="Times New Roman" pitchFamily="18" charset="0"/>
              </a:rPr>
              <a:t>Public Data </a:t>
            </a:r>
          </a:p>
          <a:p>
            <a:pPr algn="ctr"/>
            <a:r>
              <a:rPr lang="en-US" sz="2000" b="1">
                <a:solidFill>
                  <a:srgbClr val="000000"/>
                </a:solidFill>
                <a:latin typeface="Times New Roman" pitchFamily="18" charset="0"/>
              </a:rPr>
              <a:t>Network</a:t>
            </a:r>
          </a:p>
        </p:txBody>
      </p:sp>
      <p:sp>
        <p:nvSpPr>
          <p:cNvPr id="23561" name="Rectangle 7"/>
          <p:cNvSpPr>
            <a:spLocks noChangeArrowheads="1"/>
          </p:cNvSpPr>
          <p:nvPr/>
        </p:nvSpPr>
        <p:spPr bwMode="auto">
          <a:xfrm>
            <a:off x="1752600" y="5334000"/>
            <a:ext cx="762000" cy="609600"/>
          </a:xfrm>
          <a:prstGeom prst="rect">
            <a:avLst/>
          </a:prstGeom>
          <a:solidFill>
            <a:srgbClr val="00FFCC"/>
          </a:solidFill>
          <a:ln w="9525">
            <a:miter lim="800000"/>
            <a:headEnd/>
            <a:tailEnd/>
          </a:ln>
          <a:scene3d>
            <a:camera prst="legacyObliqueTopLeft"/>
            <a:lightRig rig="legacyFlat3" dir="t"/>
          </a:scene3d>
          <a:sp3d extrusionH="430200" prstMaterial="legacyMatte">
            <a:bevelT w="13500" h="13500" prst="angle"/>
            <a:bevelB w="13500" h="13500" prst="angle"/>
            <a:extrusionClr>
              <a:srgbClr val="00FFCC"/>
            </a:extrusionClr>
          </a:sp3d>
        </p:spPr>
        <p:txBody>
          <a:bodyPr wrap="none" anchor="ctr">
            <a:flatTx/>
          </a:bodyPr>
          <a:lstStyle/>
          <a:p>
            <a:endParaRPr lang="id-ID"/>
          </a:p>
        </p:txBody>
      </p:sp>
      <p:sp>
        <p:nvSpPr>
          <p:cNvPr id="23562" name="AutoShape 8"/>
          <p:cNvSpPr>
            <a:spLocks noChangeArrowheads="1"/>
          </p:cNvSpPr>
          <p:nvPr/>
        </p:nvSpPr>
        <p:spPr bwMode="auto">
          <a:xfrm>
            <a:off x="609600" y="5486400"/>
            <a:ext cx="457200" cy="381000"/>
          </a:xfrm>
          <a:prstGeom prst="bevel">
            <a:avLst>
              <a:gd name="adj" fmla="val 12500"/>
            </a:avLst>
          </a:prstGeom>
          <a:solidFill>
            <a:srgbClr val="00FFCC"/>
          </a:solidFill>
          <a:ln w="9525">
            <a:solidFill>
              <a:schemeClr val="tx1"/>
            </a:solidFill>
            <a:miter lim="800000"/>
            <a:headEnd/>
            <a:tailEnd/>
          </a:ln>
        </p:spPr>
        <p:txBody>
          <a:bodyPr wrap="none" anchor="ctr"/>
          <a:lstStyle/>
          <a:p>
            <a:endParaRPr lang="id-ID"/>
          </a:p>
        </p:txBody>
      </p:sp>
      <p:sp>
        <p:nvSpPr>
          <p:cNvPr id="23563" name="AutoShape 9"/>
          <p:cNvSpPr>
            <a:spLocks noChangeArrowheads="1"/>
          </p:cNvSpPr>
          <p:nvPr/>
        </p:nvSpPr>
        <p:spPr bwMode="auto">
          <a:xfrm>
            <a:off x="7239000" y="5410200"/>
            <a:ext cx="457200" cy="381000"/>
          </a:xfrm>
          <a:prstGeom prst="bevel">
            <a:avLst>
              <a:gd name="adj" fmla="val 12500"/>
            </a:avLst>
          </a:prstGeom>
          <a:solidFill>
            <a:srgbClr val="00FFCC"/>
          </a:solidFill>
          <a:ln w="9525">
            <a:solidFill>
              <a:schemeClr val="tx1"/>
            </a:solidFill>
            <a:miter lim="800000"/>
            <a:headEnd/>
            <a:tailEnd/>
          </a:ln>
        </p:spPr>
        <p:txBody>
          <a:bodyPr wrap="none" anchor="ctr"/>
          <a:lstStyle/>
          <a:p>
            <a:endParaRPr lang="id-ID"/>
          </a:p>
        </p:txBody>
      </p:sp>
      <p:sp>
        <p:nvSpPr>
          <p:cNvPr id="23564" name="Line 10"/>
          <p:cNvSpPr>
            <a:spLocks noChangeShapeType="1"/>
          </p:cNvSpPr>
          <p:nvPr/>
        </p:nvSpPr>
        <p:spPr bwMode="auto">
          <a:xfrm>
            <a:off x="1066800" y="5638800"/>
            <a:ext cx="6858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3565" name="Line 11"/>
          <p:cNvSpPr>
            <a:spLocks noChangeShapeType="1"/>
          </p:cNvSpPr>
          <p:nvPr/>
        </p:nvSpPr>
        <p:spPr bwMode="auto">
          <a:xfrm>
            <a:off x="2514600" y="5638800"/>
            <a:ext cx="10668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3566" name="Line 12"/>
          <p:cNvSpPr>
            <a:spLocks noChangeShapeType="1"/>
          </p:cNvSpPr>
          <p:nvPr/>
        </p:nvSpPr>
        <p:spPr bwMode="auto">
          <a:xfrm>
            <a:off x="5486400" y="5638800"/>
            <a:ext cx="1752600" cy="0"/>
          </a:xfrm>
          <a:prstGeom prst="line">
            <a:avLst/>
          </a:prstGeom>
          <a:noFill/>
          <a:ln w="38100">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id-ID"/>
          </a:p>
        </p:txBody>
      </p:sp>
      <p:sp>
        <p:nvSpPr>
          <p:cNvPr id="23567" name="Text Box 13"/>
          <p:cNvSpPr txBox="1">
            <a:spLocks noChangeArrowheads="1"/>
          </p:cNvSpPr>
          <p:nvPr/>
        </p:nvSpPr>
        <p:spPr bwMode="auto">
          <a:xfrm>
            <a:off x="517525" y="5014913"/>
            <a:ext cx="9318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1600">
                <a:solidFill>
                  <a:srgbClr val="000000"/>
                </a:solidFill>
                <a:latin typeface="Times New Roman" pitchFamily="18" charset="0"/>
              </a:rPr>
              <a:t>Terminal</a:t>
            </a:r>
          </a:p>
        </p:txBody>
      </p:sp>
      <p:sp>
        <p:nvSpPr>
          <p:cNvPr id="23568" name="Text Box 14"/>
          <p:cNvSpPr txBox="1">
            <a:spLocks noChangeArrowheads="1"/>
          </p:cNvSpPr>
          <p:nvPr/>
        </p:nvSpPr>
        <p:spPr bwMode="auto">
          <a:xfrm>
            <a:off x="1736725" y="4862513"/>
            <a:ext cx="738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1600">
                <a:solidFill>
                  <a:srgbClr val="000000"/>
                </a:solidFill>
                <a:latin typeface="Times New Roman" pitchFamily="18" charset="0"/>
              </a:rPr>
              <a:t>Router</a:t>
            </a:r>
          </a:p>
        </p:txBody>
      </p:sp>
      <p:sp>
        <p:nvSpPr>
          <p:cNvPr id="23569" name="Text Box 15"/>
          <p:cNvSpPr txBox="1">
            <a:spLocks noChangeArrowheads="1"/>
          </p:cNvSpPr>
          <p:nvPr/>
        </p:nvSpPr>
        <p:spPr bwMode="auto">
          <a:xfrm>
            <a:off x="7010400" y="4953000"/>
            <a:ext cx="9318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1600">
                <a:solidFill>
                  <a:srgbClr val="000000"/>
                </a:solidFill>
                <a:latin typeface="Times New Roman" pitchFamily="18" charset="0"/>
              </a:rPr>
              <a:t>Terminal</a:t>
            </a:r>
          </a:p>
        </p:txBody>
      </p:sp>
      <p:sp>
        <p:nvSpPr>
          <p:cNvPr id="23570" name="Text Box 16"/>
          <p:cNvSpPr txBox="1">
            <a:spLocks noChangeArrowheads="1"/>
          </p:cNvSpPr>
          <p:nvPr/>
        </p:nvSpPr>
        <p:spPr bwMode="auto">
          <a:xfrm>
            <a:off x="2727325" y="822325"/>
            <a:ext cx="368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r>
              <a:rPr lang="en-US" sz="2000">
                <a:solidFill>
                  <a:srgbClr val="000000"/>
                </a:solidFill>
                <a:latin typeface="Times New Roman" pitchFamily="18" charset="0"/>
              </a:rPr>
              <a:t>(Packet consist of goupr of  8 bits)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1066800" y="685800"/>
            <a:ext cx="6553200" cy="762000"/>
          </a:xfrm>
        </p:spPr>
        <p:txBody>
          <a:bodyPr/>
          <a:lstStyle/>
          <a:p>
            <a:r>
              <a:rPr lang="en-US" smtClean="0"/>
              <a:t>Cell Mode</a:t>
            </a:r>
          </a:p>
        </p:txBody>
      </p:sp>
      <p:sp>
        <p:nvSpPr>
          <p:cNvPr id="24579" name="Rectangle 5"/>
          <p:cNvSpPr>
            <a:spLocks noGrp="1" noChangeArrowheads="1"/>
          </p:cNvSpPr>
          <p:nvPr>
            <p:ph idx="1"/>
          </p:nvPr>
        </p:nvSpPr>
        <p:spPr>
          <a:xfrm>
            <a:off x="533400" y="1600200"/>
            <a:ext cx="7772400" cy="3048000"/>
          </a:xfrm>
        </p:spPr>
        <p:txBody>
          <a:bodyPr/>
          <a:lstStyle/>
          <a:p>
            <a:pPr>
              <a:lnSpc>
                <a:spcPct val="80000"/>
              </a:lnSpc>
            </a:pPr>
            <a:r>
              <a:rPr lang="en-US" sz="1900" dirty="0" smtClean="0">
                <a:solidFill>
                  <a:srgbClr val="000000"/>
                </a:solidFill>
              </a:rPr>
              <a:t>Cell mode </a:t>
            </a:r>
            <a:r>
              <a:rPr lang="en-US" sz="1900" dirty="0" err="1" smtClean="0">
                <a:solidFill>
                  <a:srgbClr val="000000"/>
                </a:solidFill>
              </a:rPr>
              <a:t>terdiri</a:t>
            </a:r>
            <a:r>
              <a:rPr lang="en-US" sz="1900" dirty="0" smtClean="0">
                <a:solidFill>
                  <a:srgbClr val="000000"/>
                </a:solidFill>
              </a:rPr>
              <a:t> </a:t>
            </a:r>
            <a:r>
              <a:rPr lang="en-US" sz="1900" dirty="0" err="1" smtClean="0">
                <a:solidFill>
                  <a:srgbClr val="000000"/>
                </a:solidFill>
              </a:rPr>
              <a:t>dari</a:t>
            </a:r>
            <a:r>
              <a:rPr lang="en-US" sz="1900" dirty="0" smtClean="0">
                <a:solidFill>
                  <a:srgbClr val="000000"/>
                </a:solidFill>
              </a:rPr>
              <a:t> </a:t>
            </a:r>
            <a:r>
              <a:rPr lang="en-US" sz="1900" dirty="0" err="1" smtClean="0">
                <a:solidFill>
                  <a:srgbClr val="000000"/>
                </a:solidFill>
              </a:rPr>
              <a:t>dua</a:t>
            </a:r>
            <a:r>
              <a:rPr lang="en-US" sz="1900" dirty="0" smtClean="0">
                <a:solidFill>
                  <a:srgbClr val="000000"/>
                </a:solidFill>
              </a:rPr>
              <a:t> </a:t>
            </a:r>
            <a:r>
              <a:rPr lang="en-US" sz="1900" dirty="0" err="1" smtClean="0">
                <a:solidFill>
                  <a:srgbClr val="000000"/>
                </a:solidFill>
              </a:rPr>
              <a:t>jenis</a:t>
            </a:r>
            <a:r>
              <a:rPr lang="en-US" sz="1900" dirty="0" smtClean="0">
                <a:solidFill>
                  <a:srgbClr val="000000"/>
                </a:solidFill>
              </a:rPr>
              <a:t> </a:t>
            </a:r>
            <a:r>
              <a:rPr lang="en-US" sz="1900" dirty="0" err="1" smtClean="0">
                <a:solidFill>
                  <a:srgbClr val="000000"/>
                </a:solidFill>
              </a:rPr>
              <a:t>teknologi</a:t>
            </a:r>
            <a:r>
              <a:rPr lang="en-US" sz="1900" dirty="0" smtClean="0">
                <a:solidFill>
                  <a:srgbClr val="000000"/>
                </a:solidFill>
              </a:rPr>
              <a:t> </a:t>
            </a:r>
            <a:r>
              <a:rPr lang="en-US" sz="1900" dirty="0" err="1" smtClean="0">
                <a:solidFill>
                  <a:srgbClr val="000000"/>
                </a:solidFill>
              </a:rPr>
              <a:t>yaitu</a:t>
            </a:r>
            <a:r>
              <a:rPr lang="en-US" sz="1900" dirty="0" smtClean="0">
                <a:solidFill>
                  <a:srgbClr val="000000"/>
                </a:solidFill>
              </a:rPr>
              <a:t> ATM </a:t>
            </a:r>
            <a:r>
              <a:rPr lang="en-US" sz="1900" dirty="0" err="1" smtClean="0">
                <a:solidFill>
                  <a:srgbClr val="000000"/>
                </a:solidFill>
              </a:rPr>
              <a:t>dan</a:t>
            </a:r>
            <a:r>
              <a:rPr lang="en-US" sz="1900" dirty="0" smtClean="0">
                <a:solidFill>
                  <a:srgbClr val="000000"/>
                </a:solidFill>
              </a:rPr>
              <a:t> DQDB.</a:t>
            </a:r>
          </a:p>
          <a:p>
            <a:pPr>
              <a:lnSpc>
                <a:spcPct val="80000"/>
              </a:lnSpc>
            </a:pPr>
            <a:r>
              <a:rPr lang="en-US" sz="1900" dirty="0" smtClean="0">
                <a:solidFill>
                  <a:srgbClr val="000000"/>
                </a:solidFill>
              </a:rPr>
              <a:t>ATM (Asynchronous transfer Mode) </a:t>
            </a:r>
            <a:r>
              <a:rPr lang="en-US" sz="1900" dirty="0" err="1" smtClean="0">
                <a:solidFill>
                  <a:srgbClr val="000000"/>
                </a:solidFill>
              </a:rPr>
              <a:t>digunakan</a:t>
            </a:r>
            <a:r>
              <a:rPr lang="en-US" sz="1900" dirty="0" smtClean="0">
                <a:solidFill>
                  <a:srgbClr val="000000"/>
                </a:solidFill>
              </a:rPr>
              <a:t> </a:t>
            </a:r>
            <a:r>
              <a:rPr lang="en-US" sz="1900" dirty="0" err="1" smtClean="0">
                <a:solidFill>
                  <a:srgbClr val="000000"/>
                </a:solidFill>
              </a:rPr>
              <a:t>pada</a:t>
            </a:r>
            <a:r>
              <a:rPr lang="en-US" sz="1900" dirty="0" smtClean="0">
                <a:solidFill>
                  <a:srgbClr val="000000"/>
                </a:solidFill>
              </a:rPr>
              <a:t> </a:t>
            </a:r>
            <a:r>
              <a:rPr lang="en-US" sz="1900" dirty="0" err="1" smtClean="0">
                <a:solidFill>
                  <a:srgbClr val="000000"/>
                </a:solidFill>
              </a:rPr>
              <a:t>kecepatan</a:t>
            </a:r>
            <a:r>
              <a:rPr lang="en-US" sz="1900" dirty="0" smtClean="0">
                <a:solidFill>
                  <a:srgbClr val="000000"/>
                </a:solidFill>
              </a:rPr>
              <a:t> </a:t>
            </a:r>
            <a:r>
              <a:rPr lang="en-US" sz="1900" dirty="0" err="1" smtClean="0">
                <a:solidFill>
                  <a:srgbClr val="000000"/>
                </a:solidFill>
              </a:rPr>
              <a:t>tinggi</a:t>
            </a:r>
            <a:r>
              <a:rPr lang="en-US" sz="1900" dirty="0" smtClean="0">
                <a:solidFill>
                  <a:srgbClr val="000000"/>
                </a:solidFill>
              </a:rPr>
              <a:t> </a:t>
            </a:r>
            <a:r>
              <a:rPr lang="en-US" sz="1900" dirty="0" err="1" smtClean="0">
                <a:solidFill>
                  <a:srgbClr val="000000"/>
                </a:solidFill>
              </a:rPr>
              <a:t>dengan</a:t>
            </a:r>
            <a:r>
              <a:rPr lang="en-US" sz="1900" dirty="0" smtClean="0">
                <a:solidFill>
                  <a:srgbClr val="000000"/>
                </a:solidFill>
              </a:rPr>
              <a:t> band </a:t>
            </a:r>
            <a:r>
              <a:rPr lang="en-US" sz="1900" dirty="0" err="1" smtClean="0">
                <a:solidFill>
                  <a:srgbClr val="000000"/>
                </a:solidFill>
              </a:rPr>
              <a:t>lebar</a:t>
            </a:r>
            <a:r>
              <a:rPr lang="en-US" sz="1900" dirty="0" smtClean="0">
                <a:solidFill>
                  <a:srgbClr val="000000"/>
                </a:solidFill>
              </a:rPr>
              <a:t> </a:t>
            </a:r>
            <a:r>
              <a:rPr lang="en-US" sz="1900" dirty="0" err="1" smtClean="0">
                <a:solidFill>
                  <a:srgbClr val="000000"/>
                </a:solidFill>
              </a:rPr>
              <a:t>dan</a:t>
            </a:r>
            <a:r>
              <a:rPr lang="en-US" sz="1900" dirty="0" smtClean="0">
                <a:solidFill>
                  <a:srgbClr val="000000"/>
                </a:solidFill>
              </a:rPr>
              <a:t> </a:t>
            </a:r>
            <a:r>
              <a:rPr lang="en-US" sz="1900" dirty="0" err="1" smtClean="0">
                <a:solidFill>
                  <a:srgbClr val="000000"/>
                </a:solidFill>
              </a:rPr>
              <a:t>mampu</a:t>
            </a:r>
            <a:r>
              <a:rPr lang="en-US" sz="1900" dirty="0" smtClean="0">
                <a:solidFill>
                  <a:srgbClr val="000000"/>
                </a:solidFill>
              </a:rPr>
              <a:t> </a:t>
            </a:r>
            <a:r>
              <a:rPr lang="en-US" sz="1900" dirty="0" err="1" smtClean="0">
                <a:solidFill>
                  <a:srgbClr val="000000"/>
                </a:solidFill>
              </a:rPr>
              <a:t>untuk</a:t>
            </a:r>
            <a:r>
              <a:rPr lang="en-US" sz="1900" dirty="0" smtClean="0">
                <a:solidFill>
                  <a:srgbClr val="000000"/>
                </a:solidFill>
              </a:rPr>
              <a:t> </a:t>
            </a:r>
            <a:r>
              <a:rPr lang="en-US" sz="1900" dirty="0" err="1" smtClean="0">
                <a:solidFill>
                  <a:srgbClr val="000000"/>
                </a:solidFill>
              </a:rPr>
              <a:t>menangani</a:t>
            </a:r>
            <a:r>
              <a:rPr lang="en-US" sz="1900" dirty="0" smtClean="0">
                <a:solidFill>
                  <a:srgbClr val="000000"/>
                </a:solidFill>
              </a:rPr>
              <a:t> </a:t>
            </a:r>
            <a:r>
              <a:rPr lang="en-US" sz="1900" dirty="0" err="1" smtClean="0">
                <a:solidFill>
                  <a:srgbClr val="000000"/>
                </a:solidFill>
              </a:rPr>
              <a:t>berbagai</a:t>
            </a:r>
            <a:r>
              <a:rPr lang="en-US" sz="1900" dirty="0" smtClean="0">
                <a:solidFill>
                  <a:srgbClr val="000000"/>
                </a:solidFill>
              </a:rPr>
              <a:t>  </a:t>
            </a:r>
            <a:r>
              <a:rPr lang="en-US" sz="1900" dirty="0" err="1" smtClean="0">
                <a:solidFill>
                  <a:srgbClr val="000000"/>
                </a:solidFill>
              </a:rPr>
              <a:t>layanan</a:t>
            </a:r>
            <a:r>
              <a:rPr lang="en-US" sz="1900" dirty="0" smtClean="0">
                <a:solidFill>
                  <a:srgbClr val="000000"/>
                </a:solidFill>
              </a:rPr>
              <a:t>,  </a:t>
            </a:r>
            <a:r>
              <a:rPr lang="en-US" sz="1900" dirty="0" err="1" smtClean="0">
                <a:solidFill>
                  <a:srgbClr val="000000"/>
                </a:solidFill>
              </a:rPr>
              <a:t>baik</a:t>
            </a:r>
            <a:r>
              <a:rPr lang="en-US" sz="1900" dirty="0" smtClean="0">
                <a:solidFill>
                  <a:srgbClr val="000000"/>
                </a:solidFill>
              </a:rPr>
              <a:t> voice, data </a:t>
            </a:r>
            <a:r>
              <a:rPr lang="en-US" sz="1900" dirty="0" err="1" smtClean="0">
                <a:solidFill>
                  <a:srgbClr val="000000"/>
                </a:solidFill>
              </a:rPr>
              <a:t>maupun</a:t>
            </a:r>
            <a:r>
              <a:rPr lang="en-US" sz="1900" dirty="0" smtClean="0">
                <a:solidFill>
                  <a:srgbClr val="000000"/>
                </a:solidFill>
              </a:rPr>
              <a:t> video.</a:t>
            </a:r>
          </a:p>
          <a:p>
            <a:pPr>
              <a:lnSpc>
                <a:spcPct val="80000"/>
              </a:lnSpc>
            </a:pPr>
            <a:r>
              <a:rPr lang="en-US" sz="1900" dirty="0" smtClean="0">
                <a:solidFill>
                  <a:srgbClr val="000000"/>
                </a:solidFill>
              </a:rPr>
              <a:t>DQDB (Distributed </a:t>
            </a:r>
            <a:r>
              <a:rPr lang="en-US" sz="1900" dirty="0" err="1" smtClean="0">
                <a:solidFill>
                  <a:srgbClr val="000000"/>
                </a:solidFill>
              </a:rPr>
              <a:t>Queu</a:t>
            </a:r>
            <a:r>
              <a:rPr lang="en-US" sz="1900" dirty="0" smtClean="0">
                <a:solidFill>
                  <a:srgbClr val="000000"/>
                </a:solidFill>
              </a:rPr>
              <a:t> Dual Bus), </a:t>
            </a:r>
            <a:r>
              <a:rPr lang="en-US" sz="1900" dirty="0" err="1" smtClean="0">
                <a:solidFill>
                  <a:srgbClr val="000000"/>
                </a:solidFill>
              </a:rPr>
              <a:t>adalah</a:t>
            </a:r>
            <a:r>
              <a:rPr lang="en-US" sz="1900" dirty="0" smtClean="0">
                <a:solidFill>
                  <a:srgbClr val="000000"/>
                </a:solidFill>
              </a:rPr>
              <a:t> </a:t>
            </a:r>
            <a:r>
              <a:rPr lang="en-US" sz="1900" dirty="0" err="1" smtClean="0">
                <a:solidFill>
                  <a:srgbClr val="000000"/>
                </a:solidFill>
              </a:rPr>
              <a:t>teknologi</a:t>
            </a:r>
            <a:r>
              <a:rPr lang="en-US" sz="1900" dirty="0" smtClean="0">
                <a:solidFill>
                  <a:srgbClr val="000000"/>
                </a:solidFill>
              </a:rPr>
              <a:t> yang </a:t>
            </a:r>
            <a:r>
              <a:rPr lang="en-US" sz="1900" dirty="0" err="1" smtClean="0">
                <a:solidFill>
                  <a:srgbClr val="000000"/>
                </a:solidFill>
              </a:rPr>
              <a:t>digunakan</a:t>
            </a:r>
            <a:r>
              <a:rPr lang="en-US" sz="1900" dirty="0" smtClean="0">
                <a:solidFill>
                  <a:srgbClr val="000000"/>
                </a:solidFill>
              </a:rPr>
              <a:t> </a:t>
            </a:r>
            <a:r>
              <a:rPr lang="en-US" sz="1900" dirty="0" err="1" smtClean="0">
                <a:solidFill>
                  <a:srgbClr val="000000"/>
                </a:solidFill>
              </a:rPr>
              <a:t>untuk</a:t>
            </a:r>
            <a:r>
              <a:rPr lang="en-US" sz="1900" dirty="0" smtClean="0">
                <a:solidFill>
                  <a:srgbClr val="000000"/>
                </a:solidFill>
              </a:rPr>
              <a:t> </a:t>
            </a:r>
            <a:r>
              <a:rPr lang="en-US" sz="1900" dirty="0" err="1" smtClean="0">
                <a:solidFill>
                  <a:srgbClr val="000000"/>
                </a:solidFill>
              </a:rPr>
              <a:t>hubungan</a:t>
            </a:r>
            <a:r>
              <a:rPr lang="en-US" sz="1900" dirty="0" smtClean="0">
                <a:solidFill>
                  <a:srgbClr val="000000"/>
                </a:solidFill>
              </a:rPr>
              <a:t> data </a:t>
            </a:r>
            <a:r>
              <a:rPr lang="en-US" sz="1900" dirty="0" err="1" smtClean="0">
                <a:solidFill>
                  <a:srgbClr val="000000"/>
                </a:solidFill>
              </a:rPr>
              <a:t>dengan</a:t>
            </a:r>
            <a:r>
              <a:rPr lang="en-US" sz="1900" dirty="0" smtClean="0">
                <a:solidFill>
                  <a:srgbClr val="000000"/>
                </a:solidFill>
              </a:rPr>
              <a:t> </a:t>
            </a:r>
            <a:r>
              <a:rPr lang="en-US" sz="1900" dirty="0" err="1" smtClean="0">
                <a:solidFill>
                  <a:srgbClr val="000000"/>
                </a:solidFill>
              </a:rPr>
              <a:t>menggunakan</a:t>
            </a:r>
            <a:r>
              <a:rPr lang="en-US" sz="1900" dirty="0" smtClean="0">
                <a:solidFill>
                  <a:srgbClr val="000000"/>
                </a:solidFill>
              </a:rPr>
              <a:t> switching yang </a:t>
            </a:r>
            <a:r>
              <a:rPr lang="en-US" sz="1900" dirty="0" err="1" smtClean="0">
                <a:solidFill>
                  <a:srgbClr val="000000"/>
                </a:solidFill>
              </a:rPr>
              <a:t>tersentralisasi</a:t>
            </a:r>
            <a:r>
              <a:rPr lang="en-US" sz="1900" dirty="0" smtClean="0">
                <a:solidFill>
                  <a:srgbClr val="000000"/>
                </a:solidFill>
              </a:rPr>
              <a:t>.</a:t>
            </a:r>
          </a:p>
          <a:p>
            <a:pPr>
              <a:lnSpc>
                <a:spcPct val="80000"/>
              </a:lnSpc>
            </a:pPr>
            <a:r>
              <a:rPr lang="en-US" sz="1900" dirty="0" smtClean="0">
                <a:solidFill>
                  <a:srgbClr val="000000"/>
                </a:solidFill>
              </a:rPr>
              <a:t>DQDB </a:t>
            </a:r>
            <a:r>
              <a:rPr lang="en-US" sz="1900" dirty="0" err="1" smtClean="0">
                <a:solidFill>
                  <a:srgbClr val="000000"/>
                </a:solidFill>
              </a:rPr>
              <a:t>digunakan</a:t>
            </a:r>
            <a:r>
              <a:rPr lang="en-US" sz="1900" dirty="0" smtClean="0">
                <a:solidFill>
                  <a:srgbClr val="000000"/>
                </a:solidFill>
              </a:rPr>
              <a:t> </a:t>
            </a:r>
            <a:r>
              <a:rPr lang="en-US" sz="1900" dirty="0" err="1" smtClean="0">
                <a:solidFill>
                  <a:srgbClr val="000000"/>
                </a:solidFill>
              </a:rPr>
              <a:t>untuk</a:t>
            </a:r>
            <a:r>
              <a:rPr lang="id-ID" sz="1900" dirty="0" smtClean="0">
                <a:solidFill>
                  <a:srgbClr val="000000"/>
                </a:solidFill>
              </a:rPr>
              <a:t> </a:t>
            </a:r>
            <a:r>
              <a:rPr lang="en-US" sz="1900" dirty="0" err="1" smtClean="0">
                <a:solidFill>
                  <a:srgbClr val="000000"/>
                </a:solidFill>
              </a:rPr>
              <a:t>interkoneksi</a:t>
            </a:r>
            <a:r>
              <a:rPr lang="en-US" sz="1900" dirty="0" smtClean="0">
                <a:solidFill>
                  <a:srgbClr val="000000"/>
                </a:solidFill>
              </a:rPr>
              <a:t> LAN, </a:t>
            </a:r>
            <a:r>
              <a:rPr lang="en-US" sz="1900" dirty="0" err="1" smtClean="0">
                <a:solidFill>
                  <a:srgbClr val="000000"/>
                </a:solidFill>
              </a:rPr>
              <a:t>dimana</a:t>
            </a:r>
            <a:r>
              <a:rPr lang="en-US" sz="1900" dirty="0" smtClean="0">
                <a:solidFill>
                  <a:srgbClr val="000000"/>
                </a:solidFill>
              </a:rPr>
              <a:t> </a:t>
            </a:r>
            <a:r>
              <a:rPr lang="en-US" sz="1900" dirty="0" err="1" smtClean="0">
                <a:solidFill>
                  <a:srgbClr val="000000"/>
                </a:solidFill>
              </a:rPr>
              <a:t>struktur</a:t>
            </a:r>
            <a:r>
              <a:rPr lang="en-US" sz="1900" dirty="0" smtClean="0">
                <a:solidFill>
                  <a:srgbClr val="000000"/>
                </a:solidFill>
              </a:rPr>
              <a:t> </a:t>
            </a:r>
            <a:r>
              <a:rPr lang="en-US" sz="1900" dirty="0" err="1" smtClean="0">
                <a:solidFill>
                  <a:srgbClr val="000000"/>
                </a:solidFill>
              </a:rPr>
              <a:t>cellnya</a:t>
            </a:r>
            <a:r>
              <a:rPr lang="en-US" sz="1900" dirty="0" smtClean="0">
                <a:solidFill>
                  <a:srgbClr val="000000"/>
                </a:solidFill>
              </a:rPr>
              <a:t> </a:t>
            </a:r>
            <a:r>
              <a:rPr lang="en-US" sz="1900" dirty="0" err="1" smtClean="0">
                <a:solidFill>
                  <a:srgbClr val="000000"/>
                </a:solidFill>
              </a:rPr>
              <a:t>terdiri</a:t>
            </a:r>
            <a:r>
              <a:rPr lang="en-US" sz="1900" dirty="0" smtClean="0">
                <a:solidFill>
                  <a:srgbClr val="000000"/>
                </a:solidFill>
              </a:rPr>
              <a:t> </a:t>
            </a:r>
            <a:r>
              <a:rPr lang="en-US" sz="1900" dirty="0" err="1" smtClean="0">
                <a:solidFill>
                  <a:srgbClr val="000000"/>
                </a:solidFill>
              </a:rPr>
              <a:t>dari</a:t>
            </a:r>
            <a:r>
              <a:rPr lang="en-US" sz="1900" dirty="0" smtClean="0">
                <a:solidFill>
                  <a:srgbClr val="000000"/>
                </a:solidFill>
              </a:rPr>
              <a:t> 8 bits </a:t>
            </a:r>
            <a:r>
              <a:rPr lang="en-US" sz="1900" dirty="0" err="1" smtClean="0">
                <a:solidFill>
                  <a:srgbClr val="000000"/>
                </a:solidFill>
              </a:rPr>
              <a:t>identik</a:t>
            </a:r>
            <a:r>
              <a:rPr lang="en-US" sz="1900" dirty="0" smtClean="0">
                <a:solidFill>
                  <a:srgbClr val="000000"/>
                </a:solidFill>
              </a:rPr>
              <a:t> </a:t>
            </a:r>
            <a:r>
              <a:rPr lang="en-US" sz="1900" dirty="0" err="1" smtClean="0">
                <a:solidFill>
                  <a:srgbClr val="000000"/>
                </a:solidFill>
              </a:rPr>
              <a:t>dengan</a:t>
            </a:r>
            <a:r>
              <a:rPr lang="en-US" sz="1900" dirty="0" smtClean="0">
                <a:solidFill>
                  <a:srgbClr val="000000"/>
                </a:solidFill>
              </a:rPr>
              <a:t> ATM.</a:t>
            </a:r>
          </a:p>
        </p:txBody>
      </p:sp>
      <p:sp>
        <p:nvSpPr>
          <p:cNvPr id="24580"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r>
              <a:rPr lang="en-US" altLang="en-US" smtClean="0"/>
              <a:t>KOMUNIKASI DATA</a:t>
            </a:r>
          </a:p>
        </p:txBody>
      </p:sp>
      <p:sp>
        <p:nvSpPr>
          <p:cNvPr id="24581"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fontAlgn="base">
              <a:spcBef>
                <a:spcPct val="0"/>
              </a:spcBef>
              <a:spcAft>
                <a:spcPct val="0"/>
              </a:spcAft>
            </a:pPr>
            <a:fld id="{10DBDC54-C59F-419C-9A0D-44178B1C3704}" type="slidenum">
              <a:rPr lang="en-US" altLang="en-US"/>
              <a:pPr fontAlgn="base">
                <a:spcBef>
                  <a:spcPct val="0"/>
                </a:spcBef>
                <a:spcAft>
                  <a:spcPct val="0"/>
                </a:spcAft>
              </a:pPr>
              <a:t>23</a:t>
            </a:fld>
            <a:endParaRPr lang="en-US" altLang="en-US"/>
          </a:p>
        </p:txBody>
      </p:sp>
    </p:spTree>
  </p:cSld>
  <p:clrMapOvr>
    <a:masterClrMapping/>
  </p:clrMapOvr>
</p:sld>
</file>

<file path=ppt/theme/theme1.xml><?xml version="1.0" encoding="utf-8"?>
<a:theme xmlns:a="http://schemas.openxmlformats.org/drawingml/2006/main" name="1209">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1209</Template>
  <TotalTime>250</TotalTime>
  <Words>1229</Words>
  <Application>Microsoft Office PowerPoint</Application>
  <PresentationFormat>On-screen Show (4:3)</PresentationFormat>
  <Paragraphs>232</Paragraphs>
  <Slides>23</Slides>
  <Notes>6</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1209</vt:lpstr>
      <vt:lpstr>WIDE AREA NETWORK</vt:lpstr>
      <vt:lpstr>Wide Area Network</vt:lpstr>
      <vt:lpstr>WAN</vt:lpstr>
      <vt:lpstr>SWITCHING</vt:lpstr>
      <vt:lpstr>PowerPoint Presentation</vt:lpstr>
      <vt:lpstr>Teknik Dasar Switching</vt:lpstr>
      <vt:lpstr>Elemen Switching</vt:lpstr>
      <vt:lpstr>PowerPoint Presentation</vt:lpstr>
      <vt:lpstr>Teknologi Switching</vt:lpstr>
      <vt:lpstr>PSTN</vt:lpstr>
      <vt:lpstr>PSTN</vt:lpstr>
      <vt:lpstr>    ISDN</vt:lpstr>
      <vt:lpstr>Frame Relay</vt:lpstr>
      <vt:lpstr>Asynchronous Transfer Mode</vt:lpstr>
      <vt:lpstr>Distributed-queue dual-bus network  (DQDB)</vt:lpstr>
      <vt:lpstr>PowerPoint Presentation</vt:lpstr>
      <vt:lpstr>PowerPoint Presentation</vt:lpstr>
      <vt:lpstr>Metoda Circuit Switch</vt:lpstr>
      <vt:lpstr>Metoda Packet Switch</vt:lpstr>
      <vt:lpstr>Keuntungan dan Kerugian</vt:lpstr>
      <vt:lpstr>PowerPoint Presentation</vt:lpstr>
      <vt:lpstr>PowerPoint Presentation</vt:lpstr>
      <vt:lpstr>Cell Mode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WIDE AREA NETWORK (SWITCHING)</dc:title>
  <dc:creator>LilaKhansa</dc:creator>
  <cp:lastModifiedBy>User</cp:lastModifiedBy>
  <cp:revision>24</cp:revision>
  <dcterms:created xsi:type="dcterms:W3CDTF">2013-04-05T15:18:33Z</dcterms:created>
  <dcterms:modified xsi:type="dcterms:W3CDTF">2016-01-08T01:34:58Z</dcterms:modified>
</cp:coreProperties>
</file>