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2"/>
  </p:sldMasterIdLst>
  <p:notesMasterIdLst>
    <p:notesMasterId r:id="rId32"/>
  </p:notesMasterIdLst>
  <p:handoutMasterIdLst>
    <p:handoutMasterId r:id="rId33"/>
  </p:handoutMasterIdLst>
  <p:sldIdLst>
    <p:sldId id="256" r:id="rId3"/>
    <p:sldId id="257" r:id="rId4"/>
    <p:sldId id="258" r:id="rId5"/>
    <p:sldId id="259" r:id="rId6"/>
    <p:sldId id="284" r:id="rId7"/>
    <p:sldId id="283" r:id="rId8"/>
    <p:sldId id="263" r:id="rId9"/>
    <p:sldId id="317" r:id="rId10"/>
    <p:sldId id="326" r:id="rId11"/>
    <p:sldId id="327" r:id="rId12"/>
    <p:sldId id="341" r:id="rId13"/>
    <p:sldId id="340" r:id="rId14"/>
    <p:sldId id="339" r:id="rId15"/>
    <p:sldId id="338" r:id="rId16"/>
    <p:sldId id="337" r:id="rId17"/>
    <p:sldId id="336" r:id="rId18"/>
    <p:sldId id="335" r:id="rId19"/>
    <p:sldId id="334" r:id="rId20"/>
    <p:sldId id="333" r:id="rId21"/>
    <p:sldId id="332" r:id="rId22"/>
    <p:sldId id="331" r:id="rId23"/>
    <p:sldId id="330" r:id="rId24"/>
    <p:sldId id="329" r:id="rId25"/>
    <p:sldId id="328" r:id="rId26"/>
    <p:sldId id="345" r:id="rId27"/>
    <p:sldId id="344" r:id="rId28"/>
    <p:sldId id="343" r:id="rId29"/>
    <p:sldId id="342" r:id="rId30"/>
    <p:sldId id="264" r:id="rId31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200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2880">
          <p15:clr>
            <a:srgbClr val="A4A3A4"/>
          </p15:clr>
        </p15:guide>
        <p15:guide id="5" orient="horz" pos="3216">
          <p15:clr>
            <a:srgbClr val="A4A3A4"/>
          </p15:clr>
        </p15:guide>
        <p15:guide id="6" orient="horz" pos="816">
          <p15:clr>
            <a:srgbClr val="A4A3A4"/>
          </p15:clr>
        </p15:guide>
        <p15:guide id="7" orient="horz" pos="175">
          <p15:clr>
            <a:srgbClr val="A4A3A4"/>
          </p15:clr>
        </p15:guide>
        <p15:guide id="8" pos="3839">
          <p15:clr>
            <a:srgbClr val="A4A3A4"/>
          </p15:clr>
        </p15:guide>
        <p15:guide id="9" pos="959">
          <p15:clr>
            <a:srgbClr val="A4A3A4"/>
          </p15:clr>
        </p15:guide>
        <p15:guide id="10" pos="6719">
          <p15:clr>
            <a:srgbClr val="A4A3A4"/>
          </p15:clr>
        </p15:guide>
        <p15:guide id="11" pos="6143">
          <p15:clr>
            <a:srgbClr val="A4A3A4"/>
          </p15:clr>
        </p15:guide>
        <p15:guide id="12" pos="28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6163" autoAdjust="0"/>
  </p:normalViewPr>
  <p:slideViewPr>
    <p:cSldViewPr>
      <p:cViewPr varScale="1">
        <p:scale>
          <a:sx n="63" d="100"/>
          <a:sy n="63" d="100"/>
        </p:scale>
        <p:origin x="696" y="60"/>
      </p:cViewPr>
      <p:guideLst>
        <p:guide orient="horz" pos="2160"/>
        <p:guide orient="horz" pos="1200"/>
        <p:guide orient="horz" pos="3888"/>
        <p:guide orient="horz" pos="2880"/>
        <p:guide orient="horz" pos="3216"/>
        <p:guide orient="horz" pos="816"/>
        <p:guide orient="horz" pos="175"/>
        <p:guide pos="3839"/>
        <p:guide pos="959"/>
        <p:guide pos="6719"/>
        <p:guide pos="6143"/>
        <p:guide pos="28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10/26/2019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10/26/2019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8551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576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4563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596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0744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9579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9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frame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5766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frame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0549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416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5855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471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246812" y="975802"/>
            <a:ext cx="4571999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en-US" sz="2400" dirty="0">
                <a:solidFill>
                  <a:schemeClr val="bg1"/>
                </a:solidFill>
              </a:rPr>
              <a:t>INFORMATIKA - UPGRIS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58926" y="4876800"/>
            <a:ext cx="9143999" cy="1066800"/>
          </a:xfrm>
        </p:spPr>
        <p:txBody>
          <a:bodyPr/>
          <a:lstStyle/>
          <a:p>
            <a:r>
              <a:rPr lang="en-US" dirty="0"/>
              <a:t>PERTEMUAN -5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BASIS </a:t>
            </a:r>
            <a:r>
              <a:rPr lang="en-US" sz="6000" dirty="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57531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9143999" cy="3200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/>
              <a:t>Mata </a:t>
            </a:r>
            <a:r>
              <a:rPr lang="en-US" sz="2800" dirty="0" err="1"/>
              <a:t>kuliah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membahas</a:t>
            </a:r>
            <a:r>
              <a:rPr lang="en-US" sz="2800" dirty="0"/>
              <a:t> </a:t>
            </a:r>
            <a:r>
              <a:rPr lang="en-US" sz="2800" dirty="0" err="1"/>
              <a:t>mengenai</a:t>
            </a:r>
            <a:r>
              <a:rPr lang="en-US" sz="2800" dirty="0"/>
              <a:t> </a:t>
            </a:r>
            <a:r>
              <a:rPr lang="en-US" sz="2800" dirty="0" err="1"/>
              <a:t>konsep-konsep</a:t>
            </a:r>
            <a:r>
              <a:rPr lang="en-US" sz="2800" dirty="0"/>
              <a:t> fundamental system basis data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manfaatnya</a:t>
            </a:r>
            <a:r>
              <a:rPr lang="en-US" sz="2800" dirty="0"/>
              <a:t> , </a:t>
            </a:r>
            <a:r>
              <a:rPr lang="en-US" sz="2800" dirty="0" err="1"/>
              <a:t>bagaimana</a:t>
            </a:r>
            <a:r>
              <a:rPr lang="en-US" sz="2800" dirty="0"/>
              <a:t> </a:t>
            </a:r>
            <a:r>
              <a:rPr lang="en-US" sz="2800" dirty="0" err="1"/>
              <a:t>mengembangkan</a:t>
            </a:r>
            <a:r>
              <a:rPr lang="en-US" sz="2800" dirty="0"/>
              <a:t> basis data, </a:t>
            </a:r>
            <a:r>
              <a:rPr lang="en-US" sz="2800" dirty="0" err="1"/>
              <a:t>mendesain</a:t>
            </a:r>
            <a:r>
              <a:rPr lang="en-US" sz="2800" dirty="0"/>
              <a:t> basis data yang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, </a:t>
            </a:r>
            <a:r>
              <a:rPr lang="en-US" sz="2800" dirty="0" err="1"/>
              <a:t>merancang</a:t>
            </a:r>
            <a:r>
              <a:rPr lang="en-US" sz="2800" dirty="0"/>
              <a:t> basis data </a:t>
            </a:r>
            <a:r>
              <a:rPr lang="en-US" sz="2800" dirty="0" err="1"/>
              <a:t>dengan</a:t>
            </a:r>
            <a:r>
              <a:rPr lang="en-US" sz="2800" dirty="0"/>
              <a:t> Model Data,  Model ER, Model </a:t>
            </a:r>
            <a:r>
              <a:rPr lang="en-US" sz="2800" dirty="0" err="1"/>
              <a:t>Relasional</a:t>
            </a:r>
            <a:r>
              <a:rPr lang="en-US" sz="2800" dirty="0"/>
              <a:t>, SQL &amp;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Relasional</a:t>
            </a:r>
            <a:r>
              <a:rPr lang="en-US" sz="2800" dirty="0"/>
              <a:t>, </a:t>
            </a:r>
            <a:r>
              <a:rPr lang="en-US" sz="2800" dirty="0" err="1"/>
              <a:t>Desain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Relasional</a:t>
            </a:r>
            <a:r>
              <a:rPr lang="en-US" sz="2800" dirty="0"/>
              <a:t> (</a:t>
            </a:r>
            <a:r>
              <a:rPr lang="en-US" sz="2800" dirty="0" err="1"/>
              <a:t>Normalisasi</a:t>
            </a:r>
            <a:r>
              <a:rPr lang="en-US" sz="2800" dirty="0"/>
              <a:t>),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Integritas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; </a:t>
            </a:r>
            <a:r>
              <a:rPr lang="en-US" sz="2800" dirty="0" err="1"/>
              <a:t>Arsitektur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; </a:t>
            </a:r>
            <a:r>
              <a:rPr lang="en-US" sz="2800" dirty="0" err="1"/>
              <a:t>Transaksi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,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Pemulihan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Kerusakan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Deskripsi</a:t>
            </a:r>
            <a:r>
              <a:rPr lang="en-US" dirty="0"/>
              <a:t> Mata </a:t>
            </a:r>
            <a:r>
              <a:rPr lang="en-US" dirty="0" err="1"/>
              <a:t>Kuliah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52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1751012" y="1752600"/>
            <a:ext cx="8458200" cy="45720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pengertian</a:t>
            </a:r>
            <a:r>
              <a:rPr lang="en-US" sz="2800" dirty="0"/>
              <a:t> </a:t>
            </a:r>
            <a:r>
              <a:rPr lang="en-US" sz="2800" dirty="0" err="1"/>
              <a:t>tentang</a:t>
            </a:r>
            <a:r>
              <a:rPr lang="en-US" sz="2800" dirty="0"/>
              <a:t>  </a:t>
            </a:r>
            <a:r>
              <a:rPr lang="en-US" sz="2800" dirty="0" err="1"/>
              <a:t>konsep-konsep</a:t>
            </a:r>
            <a:r>
              <a:rPr lang="en-US" sz="2800" dirty="0"/>
              <a:t> fundamental yang </a:t>
            </a:r>
            <a:r>
              <a:rPr lang="en-US" sz="2800" dirty="0" err="1"/>
              <a:t>berkaitan</a:t>
            </a:r>
            <a:r>
              <a:rPr lang="en-US" sz="2800" dirty="0"/>
              <a:t>  </a:t>
            </a:r>
            <a:r>
              <a:rPr lang="en-US" sz="2800" dirty="0" err="1"/>
              <a:t>dengan</a:t>
            </a:r>
            <a:r>
              <a:rPr lang="en-US" sz="2800" dirty="0"/>
              <a:t>  </a:t>
            </a:r>
            <a:r>
              <a:rPr lang="en-US" sz="2800" dirty="0" err="1"/>
              <a:t>desain</a:t>
            </a:r>
            <a:r>
              <a:rPr lang="en-US" sz="2800" dirty="0"/>
              <a:t>,  </a:t>
            </a:r>
            <a:r>
              <a:rPr lang="en-US" sz="2800" dirty="0" err="1"/>
              <a:t>penggunaan</a:t>
            </a:r>
            <a:r>
              <a:rPr lang="en-US" sz="2800" dirty="0"/>
              <a:t>  </a:t>
            </a:r>
            <a:r>
              <a:rPr lang="en-US" sz="2800" dirty="0" err="1"/>
              <a:t>dan</a:t>
            </a:r>
            <a:r>
              <a:rPr lang="en-US" sz="2800" dirty="0"/>
              <a:t>   </a:t>
            </a:r>
            <a:r>
              <a:rPr lang="en-US" sz="2800" dirty="0" err="1"/>
              <a:t>implementasi</a:t>
            </a:r>
            <a:r>
              <a:rPr lang="en-US" sz="2800" dirty="0"/>
              <a:t>  </a:t>
            </a:r>
            <a:r>
              <a:rPr lang="en-US" sz="2800" dirty="0" err="1"/>
              <a:t>sistem</a:t>
            </a:r>
            <a:r>
              <a:rPr lang="en-US" sz="2800" dirty="0"/>
              <a:t> basis  data.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mendesain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mengimplementasikan</a:t>
            </a:r>
            <a:r>
              <a:rPr lang="en-US" sz="2800" dirty="0"/>
              <a:t> basis data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kebutuhan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dimana</a:t>
            </a:r>
            <a:r>
              <a:rPr lang="en-US" sz="2800" dirty="0"/>
              <a:t>  database  </a:t>
            </a:r>
            <a:r>
              <a:rPr lang="en-US" sz="2800" dirty="0" err="1"/>
              <a:t>merupakan</a:t>
            </a:r>
            <a:r>
              <a:rPr lang="en-US" sz="2800" dirty="0"/>
              <a:t>  </a:t>
            </a:r>
            <a:r>
              <a:rPr lang="en-US" sz="2800" dirty="0" err="1"/>
              <a:t>bagian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terpisahkan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system </a:t>
            </a:r>
            <a:r>
              <a:rPr lang="en-US" sz="2800" dirty="0" err="1"/>
              <a:t>informasi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/>
              <a:t> 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Capaian</a:t>
            </a:r>
            <a:r>
              <a:rPr lang="en-US" dirty="0"/>
              <a:t> Mata </a:t>
            </a:r>
            <a:r>
              <a:rPr lang="en-US" dirty="0" err="1"/>
              <a:t>Kuliah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96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9573" y="1879600"/>
            <a:ext cx="9006840" cy="403860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dirty="0"/>
              <a:t>PERANCANGAN  DATA BASE</a:t>
            </a:r>
          </a:p>
          <a:p>
            <a:pPr lvl="0"/>
            <a:r>
              <a:rPr lang="en-US" dirty="0"/>
              <a:t>MODEL DATA RELATIONAL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PERTEMUAN - 5 </a:t>
            </a:r>
          </a:p>
        </p:txBody>
      </p:sp>
    </p:spTree>
    <p:extLst>
      <p:ext uri="{BB962C8B-B14F-4D97-AF65-F5344CB8AC3E}">
        <p14:creationId xmlns:p14="http://schemas.microsoft.com/office/powerpoint/2010/main" val="231553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Metodologi</a:t>
            </a:r>
            <a:r>
              <a:rPr lang="en-US" dirty="0"/>
              <a:t> </a:t>
            </a:r>
            <a:r>
              <a:rPr lang="en-US" dirty="0" err="1"/>
              <a:t>berorientasi</a:t>
            </a:r>
            <a:r>
              <a:rPr lang="en-US" dirty="0"/>
              <a:t> data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menciptakan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memelihara</a:t>
            </a:r>
            <a:r>
              <a:rPr lang="en-US" dirty="0"/>
              <a:t> system </a:t>
            </a:r>
            <a:r>
              <a:rPr lang="en-US" dirty="0" err="1"/>
              <a:t>informasi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Meliputi</a:t>
            </a:r>
            <a:r>
              <a:rPr lang="en-US" dirty="0"/>
              <a:t> : </a:t>
            </a:r>
          </a:p>
          <a:p>
            <a:pPr marL="0" indent="0">
              <a:buNone/>
            </a:pPr>
            <a:r>
              <a:rPr lang="en-US" dirty="0" err="1"/>
              <a:t>Perencanaan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err="1"/>
              <a:t>Analisis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Perancangan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err="1"/>
              <a:t>Implementasi</a:t>
            </a:r>
            <a:r>
              <a:rPr lang="en-US" dirty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Rekayasa</a:t>
            </a:r>
            <a:r>
              <a:rPr lang="en-US" dirty="0"/>
              <a:t> </a:t>
            </a:r>
            <a:r>
              <a:rPr lang="en-US" dirty="0" err="1"/>
              <a:t>Informasi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92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2413" y="1600200"/>
            <a:ext cx="9144000" cy="4267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200" dirty="0" err="1"/>
              <a:t>Pemodelan</a:t>
            </a:r>
            <a:r>
              <a:rPr lang="en-US" sz="2200" dirty="0"/>
              <a:t> </a:t>
            </a:r>
            <a:r>
              <a:rPr lang="en-US" sz="2200" dirty="0" err="1"/>
              <a:t>organisasi</a:t>
            </a:r>
            <a:r>
              <a:rPr lang="en-US" sz="2200" dirty="0"/>
              <a:t> </a:t>
            </a:r>
            <a:r>
              <a:rPr lang="en-US" sz="2200" dirty="0" err="1"/>
              <a:t>perusahaan</a:t>
            </a:r>
            <a:endParaRPr lang="en-US" sz="2200" dirty="0"/>
          </a:p>
          <a:p>
            <a:pPr marL="2921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 err="1"/>
              <a:t>Menghimpun</a:t>
            </a:r>
            <a:r>
              <a:rPr lang="en-US" sz="2200" dirty="0"/>
              <a:t> </a:t>
            </a:r>
            <a:r>
              <a:rPr lang="en-US" sz="2200" dirty="0" err="1"/>
              <a:t>kandungan</a:t>
            </a:r>
            <a:r>
              <a:rPr lang="en-US" sz="2200" dirty="0"/>
              <a:t> </a:t>
            </a:r>
            <a:r>
              <a:rPr lang="en-US" sz="2200" dirty="0" err="1"/>
              <a:t>umum</a:t>
            </a:r>
            <a:r>
              <a:rPr lang="en-US" sz="2200" dirty="0"/>
              <a:t> basis data </a:t>
            </a:r>
            <a:r>
              <a:rPr lang="en-US" sz="2200" dirty="0" err="1"/>
              <a:t>perusahaan</a:t>
            </a: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200" dirty="0" err="1"/>
              <a:t>Pemodelan</a:t>
            </a:r>
            <a:r>
              <a:rPr lang="en-US" sz="2200" dirty="0"/>
              <a:t> </a:t>
            </a:r>
            <a:r>
              <a:rPr lang="en-US" sz="2200" dirty="0" err="1"/>
              <a:t>Konseptual</a:t>
            </a:r>
            <a:r>
              <a:rPr lang="en-US" sz="2200" dirty="0"/>
              <a:t> </a:t>
            </a:r>
          </a:p>
          <a:p>
            <a:pPr marL="3429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 err="1"/>
              <a:t>Melakukan</a:t>
            </a:r>
            <a:r>
              <a:rPr lang="en-US" sz="2200" dirty="0"/>
              <a:t> </a:t>
            </a:r>
            <a:r>
              <a:rPr lang="en-US" sz="2200" dirty="0" err="1"/>
              <a:t>analisis</a:t>
            </a:r>
            <a:r>
              <a:rPr lang="en-US" sz="2200" dirty="0"/>
              <a:t> </a:t>
            </a:r>
            <a:r>
              <a:rPr lang="en-US" sz="2200" dirty="0" err="1"/>
              <a:t>kebutuhan</a:t>
            </a:r>
            <a:r>
              <a:rPr lang="en-US" sz="2200" dirty="0"/>
              <a:t> data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keseluruhan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system </a:t>
            </a:r>
            <a:r>
              <a:rPr lang="en-US" sz="2200" dirty="0" err="1"/>
              <a:t>indformasi</a:t>
            </a:r>
            <a:r>
              <a:rPr lang="en-US" sz="2200" dirty="0"/>
              <a:t> yang </a:t>
            </a:r>
            <a:r>
              <a:rPr lang="en-US" sz="2200" dirty="0" err="1"/>
              <a:t>diusulkan</a:t>
            </a:r>
            <a:endParaRPr lang="en-US" sz="2200" dirty="0"/>
          </a:p>
          <a:p>
            <a:pPr marL="3429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 err="1"/>
              <a:t>Melakukan</a:t>
            </a:r>
            <a:r>
              <a:rPr lang="en-US" sz="2200" dirty="0"/>
              <a:t>  </a:t>
            </a:r>
            <a:r>
              <a:rPr lang="en-US" sz="2200" dirty="0" err="1"/>
              <a:t>tahap</a:t>
            </a:r>
            <a:r>
              <a:rPr lang="en-US" sz="2200" dirty="0"/>
              <a:t> </a:t>
            </a:r>
            <a:r>
              <a:rPr lang="en-US" sz="2200" dirty="0" err="1"/>
              <a:t>inisiasi</a:t>
            </a:r>
            <a:r>
              <a:rPr lang="en-US" sz="2200" dirty="0"/>
              <a:t> </a:t>
            </a:r>
            <a:r>
              <a:rPr lang="en-US" sz="2200" dirty="0" err="1"/>
              <a:t>proyek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menggambarkan</a:t>
            </a:r>
            <a:r>
              <a:rPr lang="en-US" sz="2200" dirty="0"/>
              <a:t> data-data yang </a:t>
            </a:r>
            <a:r>
              <a:rPr lang="en-US" sz="2200" dirty="0" err="1"/>
              <a:t>tercakup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proyek</a:t>
            </a:r>
            <a:r>
              <a:rPr lang="en-US" sz="22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200" dirty="0" err="1"/>
              <a:t>Perancangan</a:t>
            </a:r>
            <a:r>
              <a:rPr lang="en-US" sz="2200" dirty="0"/>
              <a:t> Basis data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logika</a:t>
            </a: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200" dirty="0" err="1"/>
              <a:t>Perrancangan</a:t>
            </a:r>
            <a:r>
              <a:rPr lang="en-US" sz="2200" dirty="0"/>
              <a:t> basis data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fisik</a:t>
            </a: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2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/>
              <a:t>	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08125" y="457200"/>
            <a:ext cx="9143998" cy="639762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Pengembangan</a:t>
            </a:r>
            <a:r>
              <a:rPr lang="en-US" dirty="0"/>
              <a:t> Basis Data</a:t>
            </a:r>
          </a:p>
        </p:txBody>
      </p:sp>
    </p:spTree>
    <p:extLst>
      <p:ext uri="{BB962C8B-B14F-4D97-AF65-F5344CB8AC3E}">
        <p14:creationId xmlns:p14="http://schemas.microsoft.com/office/powerpoint/2010/main" val="347988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5812" y="3124200"/>
            <a:ext cx="9143998" cy="1020762"/>
          </a:xfrm>
        </p:spPr>
        <p:txBody>
          <a:bodyPr/>
          <a:lstStyle/>
          <a:p>
            <a:r>
              <a:rPr lang="en-US" dirty="0"/>
              <a:t>Model - RELATIONAL</a:t>
            </a:r>
          </a:p>
        </p:txBody>
      </p:sp>
    </p:spTree>
    <p:extLst>
      <p:ext uri="{BB962C8B-B14F-4D97-AF65-F5344CB8AC3E}">
        <p14:creationId xmlns:p14="http://schemas.microsoft.com/office/powerpoint/2010/main" val="27245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2414" y="3276600"/>
            <a:ext cx="9448798" cy="1600200"/>
          </a:xfrm>
        </p:spPr>
        <p:txBody>
          <a:bodyPr>
            <a:noAutofit/>
          </a:bodyPr>
          <a:lstStyle/>
          <a:p>
            <a:r>
              <a:rPr lang="en-US" sz="4000" dirty="0">
                <a:solidFill>
                  <a:srgbClr val="FFFF00"/>
                </a:solidFill>
              </a:rPr>
              <a:t>BAGAIMANA MERANCANG E-R YANG INTERAKTIF ?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9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636" y="283917"/>
            <a:ext cx="6458957" cy="657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3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Mengubah</a:t>
            </a:r>
            <a:r>
              <a:rPr lang="en-US" dirty="0"/>
              <a:t> diagram E-R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tabel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Primary key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i="1" dirty="0" err="1"/>
              <a:t>tabel</a:t>
            </a:r>
            <a:r>
              <a:rPr lang="en-US" i="1" dirty="0"/>
              <a:t> </a:t>
            </a:r>
            <a:r>
              <a:rPr lang="en-US" dirty="0"/>
              <a:t>yang </a:t>
            </a:r>
            <a:r>
              <a:rPr lang="en-US" dirty="0" err="1"/>
              <a:t>merepresentasikan</a:t>
            </a:r>
            <a:r>
              <a:rPr lang="en-US" dirty="0"/>
              <a:t> </a:t>
            </a:r>
            <a:r>
              <a:rPr lang="en-US" dirty="0" err="1"/>
              <a:t>isi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database.</a:t>
            </a:r>
          </a:p>
          <a:p>
            <a:r>
              <a:rPr lang="en-US" dirty="0" err="1"/>
              <a:t>Sebuah</a:t>
            </a:r>
            <a:r>
              <a:rPr lang="en-US" dirty="0"/>
              <a:t> database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terdirir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.</a:t>
            </a:r>
          </a:p>
          <a:p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yang </a:t>
            </a:r>
            <a:r>
              <a:rPr lang="en-US" dirty="0" err="1"/>
              <a:t>unik</a:t>
            </a:r>
            <a:r>
              <a:rPr lang="en-US" dirty="0"/>
              <a:t>.</a:t>
            </a:r>
          </a:p>
          <a:p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kolom-kolom</a:t>
            </a:r>
            <a:r>
              <a:rPr lang="en-US" dirty="0"/>
              <a:t> (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mewakili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),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yang </a:t>
            </a:r>
            <a:r>
              <a:rPr lang="en-US" dirty="0" err="1"/>
              <a:t>unik</a:t>
            </a:r>
            <a:r>
              <a:rPr lang="en-US" dirty="0"/>
              <a:t>.</a:t>
            </a:r>
          </a:p>
          <a:p>
            <a:r>
              <a:rPr lang="en-US" dirty="0" err="1"/>
              <a:t>Konversi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diagram E-R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perancangan</a:t>
            </a:r>
            <a:r>
              <a:rPr lang="en-US" dirty="0"/>
              <a:t> database </a:t>
            </a:r>
            <a:r>
              <a:rPr lang="en-US" dirty="0" err="1"/>
              <a:t>menggunakan</a:t>
            </a:r>
            <a:r>
              <a:rPr lang="en-US" dirty="0"/>
              <a:t> E-R.</a:t>
            </a:r>
          </a:p>
        </p:txBody>
      </p:sp>
    </p:spTree>
    <p:extLst>
      <p:ext uri="{BB962C8B-B14F-4D97-AF65-F5344CB8AC3E}">
        <p14:creationId xmlns:p14="http://schemas.microsoft.com/office/powerpoint/2010/main" val="362506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Menyajikan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tabel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Etitas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berubah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yang </a:t>
            </a:r>
            <a:r>
              <a:rPr lang="en-US" dirty="0" err="1"/>
              <a:t>sama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412" y="2971800"/>
            <a:ext cx="8667921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03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105000"/>
              <a:buFont typeface="Monotype Sorts" pitchFamily="2" charset="2"/>
              <a:buChar char="H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085850" indent="-228600">
              <a:spcBef>
                <a:spcPct val="35000"/>
              </a:spcBef>
              <a:buClr>
                <a:srgbClr val="000099"/>
              </a:buClr>
              <a:buSzPct val="85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428750" indent="-228600">
              <a:spcBef>
                <a:spcPct val="35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1771650" indent="-228600">
              <a:spcBef>
                <a:spcPct val="35000"/>
              </a:spcBef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2288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6860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1432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6004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b="1" dirty="0" err="1">
                <a:solidFill>
                  <a:srgbClr val="FFFF00"/>
                </a:solidFill>
              </a:rPr>
              <a:t>Sebuah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entitas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lemah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menjadi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sebuah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tabel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dengan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memasukkan</a:t>
            </a:r>
            <a:r>
              <a:rPr lang="en-US" b="1" dirty="0">
                <a:solidFill>
                  <a:srgbClr val="FFFF00"/>
                </a:solidFill>
              </a:rPr>
              <a:t> primary key </a:t>
            </a:r>
            <a:r>
              <a:rPr lang="en-US" b="1" dirty="0" err="1">
                <a:solidFill>
                  <a:srgbClr val="FFFF00"/>
                </a:solidFill>
              </a:rPr>
              <a:t>dari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entitas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kuat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sebagai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salah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satu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kolomnya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412" y="2971800"/>
            <a:ext cx="870364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63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Menyajikan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kedalam</a:t>
            </a:r>
            <a:r>
              <a:rPr lang="en-US" dirty="0"/>
              <a:t> </a:t>
            </a:r>
            <a:r>
              <a:rPr lang="en-US" dirty="0" err="1"/>
              <a:t>tabel</a:t>
            </a:r>
            <a:endParaRPr lang="en-US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1800" dirty="0" err="1"/>
              <a:t>Relasi</a:t>
            </a:r>
            <a:r>
              <a:rPr lang="en-US" sz="1800" dirty="0"/>
              <a:t> many to many </a:t>
            </a:r>
            <a:r>
              <a:rPr lang="en-US" sz="1800" dirty="0" err="1"/>
              <a:t>disajikan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tabel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kolom-kolom</a:t>
            </a:r>
            <a:r>
              <a:rPr lang="en-US" sz="1800" dirty="0"/>
              <a:t> yang </a:t>
            </a:r>
            <a:r>
              <a:rPr lang="en-US" sz="1800" dirty="0" err="1"/>
              <a:t>terdiri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primary key – primary key </a:t>
            </a:r>
            <a:r>
              <a:rPr lang="en-US" sz="1800" dirty="0" err="1"/>
              <a:t>entitas</a:t>
            </a:r>
            <a:r>
              <a:rPr lang="en-US" sz="1800" dirty="0"/>
              <a:t> yang </a:t>
            </a:r>
            <a:r>
              <a:rPr lang="en-US" sz="1800" dirty="0" err="1"/>
              <a:t>berelasi</a:t>
            </a:r>
            <a:r>
              <a:rPr lang="en-US" sz="1800" dirty="0"/>
              <a:t> </a:t>
            </a:r>
            <a:r>
              <a:rPr lang="en-US" sz="1800" dirty="0" err="1"/>
              <a:t>ditambah</a:t>
            </a:r>
            <a:r>
              <a:rPr lang="en-US" sz="1800" dirty="0"/>
              <a:t> </a:t>
            </a:r>
            <a:r>
              <a:rPr lang="en-US" sz="1800" dirty="0" err="1"/>
              <a:t>atribut</a:t>
            </a:r>
            <a:r>
              <a:rPr lang="en-US" sz="1800" dirty="0"/>
              <a:t> lain yang </a:t>
            </a:r>
            <a:r>
              <a:rPr lang="en-US" sz="1800" dirty="0" err="1"/>
              <a:t>diperlukan</a:t>
            </a:r>
            <a:r>
              <a:rPr lang="en-US" sz="1800" dirty="0"/>
              <a:t>. </a:t>
            </a:r>
          </a:p>
          <a:p>
            <a:pPr>
              <a:lnSpc>
                <a:spcPct val="90000"/>
              </a:lnSpc>
            </a:pPr>
            <a:r>
              <a:rPr lang="en-US" sz="1800" dirty="0" err="1"/>
              <a:t>Mis</a:t>
            </a:r>
            <a:r>
              <a:rPr lang="en-US" sz="1800" dirty="0"/>
              <a:t>. </a:t>
            </a:r>
            <a:r>
              <a:rPr lang="en-US" sz="1800" dirty="0" err="1"/>
              <a:t>Tabel</a:t>
            </a:r>
            <a:r>
              <a:rPr lang="en-US" sz="1800" dirty="0"/>
              <a:t> </a:t>
            </a:r>
            <a:r>
              <a:rPr lang="en-US" sz="1800" dirty="0" err="1"/>
              <a:t>relasi</a:t>
            </a:r>
            <a:r>
              <a:rPr lang="en-US" sz="1800" dirty="0"/>
              <a:t> </a:t>
            </a:r>
            <a:r>
              <a:rPr lang="en-US" sz="1800" i="1" dirty="0"/>
              <a:t>borrower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2412" y="3157407"/>
            <a:ext cx="415173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3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Jawaban</a:t>
            </a:r>
            <a:r>
              <a:rPr lang="en-US" dirty="0"/>
              <a:t> </a:t>
            </a:r>
            <a:r>
              <a:rPr lang="en-US" dirty="0" err="1"/>
              <a:t>Latihan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212" y="1480862"/>
            <a:ext cx="5858764" cy="537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50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Relasi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25" y="1905000"/>
            <a:ext cx="7011008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0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Struktur Dasar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>
          <a:xfrm>
            <a:off x="1522412" y="1676400"/>
            <a:ext cx="9144000" cy="4800600"/>
          </a:xfrm>
        </p:spPr>
        <p:txBody>
          <a:bodyPr>
            <a:normAutofit fontScale="92500"/>
          </a:bodyPr>
          <a:lstStyle/>
          <a:p>
            <a:r>
              <a:rPr lang="en-US" b="1" dirty="0" err="1">
                <a:solidFill>
                  <a:srgbClr val="FFFF00"/>
                </a:solidFill>
              </a:rPr>
              <a:t>Diketahui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himpunan</a:t>
            </a:r>
            <a:r>
              <a:rPr lang="en-US" b="1" dirty="0">
                <a:solidFill>
                  <a:srgbClr val="FFFF00"/>
                </a:solidFill>
              </a:rPr>
              <a:t> data </a:t>
            </a:r>
            <a:r>
              <a:rPr lang="en-US" b="1" i="1" dirty="0">
                <a:solidFill>
                  <a:srgbClr val="FFFF00"/>
                </a:solidFill>
              </a:rPr>
              <a:t>D</a:t>
            </a:r>
            <a:r>
              <a:rPr lang="en-US" b="1" baseline="-25000" dirty="0">
                <a:solidFill>
                  <a:srgbClr val="FFFF00"/>
                </a:solidFill>
              </a:rPr>
              <a:t>1</a:t>
            </a:r>
            <a:r>
              <a:rPr lang="en-US" b="1" dirty="0">
                <a:solidFill>
                  <a:srgbClr val="FFFF00"/>
                </a:solidFill>
              </a:rPr>
              <a:t>, </a:t>
            </a:r>
            <a:r>
              <a:rPr lang="en-US" b="1" i="1" dirty="0">
                <a:solidFill>
                  <a:srgbClr val="FFFF00"/>
                </a:solidFill>
              </a:rPr>
              <a:t>D</a:t>
            </a:r>
            <a:r>
              <a:rPr lang="en-US" b="1" baseline="-25000" dirty="0">
                <a:solidFill>
                  <a:srgbClr val="FFFF00"/>
                </a:solidFill>
              </a:rPr>
              <a:t>2</a:t>
            </a:r>
            <a:r>
              <a:rPr lang="en-US" b="1" dirty="0">
                <a:solidFill>
                  <a:srgbClr val="FFFF00"/>
                </a:solidFill>
              </a:rPr>
              <a:t>, …. </a:t>
            </a:r>
            <a:r>
              <a:rPr lang="en-US" b="1" i="1" dirty="0" err="1">
                <a:solidFill>
                  <a:srgbClr val="FFFF00"/>
                </a:solidFill>
              </a:rPr>
              <a:t>D</a:t>
            </a:r>
            <a:r>
              <a:rPr lang="en-US" b="1" i="1" baseline="-25000" dirty="0" err="1">
                <a:solidFill>
                  <a:srgbClr val="FFFF00"/>
                </a:solidFill>
              </a:rPr>
              <a:t>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sebuah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relasi</a:t>
            </a:r>
            <a:r>
              <a:rPr lang="en-US" b="1" i="1" dirty="0">
                <a:solidFill>
                  <a:srgbClr val="FFFF00"/>
                </a:solidFill>
              </a:rPr>
              <a:t> r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adalah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himpunan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bagian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dari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i="1" dirty="0">
                <a:solidFill>
                  <a:srgbClr val="FFFF00"/>
                </a:solidFill>
              </a:rPr>
              <a:t>D</a:t>
            </a:r>
            <a:r>
              <a:rPr lang="en-US" b="1" baseline="-25000" dirty="0">
                <a:solidFill>
                  <a:srgbClr val="FFFF00"/>
                </a:solidFill>
              </a:rPr>
              <a:t>1</a:t>
            </a:r>
            <a:r>
              <a:rPr lang="en-US" b="1" dirty="0">
                <a:solidFill>
                  <a:srgbClr val="FFFF00"/>
                </a:solidFill>
              </a:rPr>
              <a:t> x  </a:t>
            </a:r>
            <a:r>
              <a:rPr lang="en-US" b="1" i="1" dirty="0">
                <a:solidFill>
                  <a:srgbClr val="FFFF00"/>
                </a:solidFill>
              </a:rPr>
              <a:t>D</a:t>
            </a:r>
            <a:r>
              <a:rPr lang="en-US" b="1" baseline="-25000" dirty="0">
                <a:solidFill>
                  <a:srgbClr val="FFFF00"/>
                </a:solidFill>
              </a:rPr>
              <a:t>2 </a:t>
            </a:r>
            <a:r>
              <a:rPr lang="en-US" b="1" dirty="0">
                <a:solidFill>
                  <a:srgbClr val="FFFF00"/>
                </a:solidFill>
              </a:rPr>
              <a:t> x … x </a:t>
            </a:r>
            <a:r>
              <a:rPr lang="en-US" b="1" i="1" dirty="0" err="1">
                <a:solidFill>
                  <a:srgbClr val="FFFF00"/>
                </a:solidFill>
              </a:rPr>
              <a:t>D</a:t>
            </a:r>
            <a:r>
              <a:rPr lang="en-US" b="1" i="1" baseline="-25000" dirty="0" err="1">
                <a:solidFill>
                  <a:srgbClr val="FFFF00"/>
                </a:solidFill>
              </a:rPr>
              <a:t>n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 err="1">
                <a:solidFill>
                  <a:srgbClr val="FFFF00"/>
                </a:solidFill>
              </a:rPr>
              <a:t>Sebuah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relasi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adalah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himpunan</a:t>
            </a:r>
            <a:r>
              <a:rPr lang="en-US" b="1" dirty="0">
                <a:solidFill>
                  <a:srgbClr val="FFFF00"/>
                </a:solidFill>
              </a:rPr>
              <a:t> n-record (</a:t>
            </a:r>
            <a:r>
              <a:rPr lang="en-US" b="1" i="1" dirty="0">
                <a:solidFill>
                  <a:srgbClr val="FFFF00"/>
                </a:solidFill>
              </a:rPr>
              <a:t>a</a:t>
            </a:r>
            <a:r>
              <a:rPr lang="en-US" b="1" baseline="-25000" dirty="0">
                <a:solidFill>
                  <a:srgbClr val="FFFF00"/>
                </a:solidFill>
              </a:rPr>
              <a:t>1</a:t>
            </a:r>
            <a:r>
              <a:rPr lang="en-US" b="1" dirty="0">
                <a:solidFill>
                  <a:srgbClr val="FFFF00"/>
                </a:solidFill>
              </a:rPr>
              <a:t>,</a:t>
            </a:r>
            <a:r>
              <a:rPr lang="en-US" b="1" i="1" dirty="0">
                <a:solidFill>
                  <a:srgbClr val="FFFF00"/>
                </a:solidFill>
              </a:rPr>
              <a:t> a</a:t>
            </a:r>
            <a:r>
              <a:rPr lang="en-US" b="1" baseline="-25000" dirty="0">
                <a:solidFill>
                  <a:srgbClr val="FFFF00"/>
                </a:solidFill>
              </a:rPr>
              <a:t>2</a:t>
            </a:r>
            <a:r>
              <a:rPr lang="en-US" b="1" dirty="0">
                <a:solidFill>
                  <a:srgbClr val="FFFF00"/>
                </a:solidFill>
              </a:rPr>
              <a:t>, …, </a:t>
            </a:r>
            <a:r>
              <a:rPr lang="en-US" b="1" i="1" dirty="0">
                <a:solidFill>
                  <a:srgbClr val="FFFF00"/>
                </a:solidFill>
              </a:rPr>
              <a:t>a</a:t>
            </a:r>
            <a:r>
              <a:rPr lang="en-US" b="1" i="1" baseline="-25000" dirty="0">
                <a:solidFill>
                  <a:srgbClr val="FFFF00"/>
                </a:solidFill>
              </a:rPr>
              <a:t>n</a:t>
            </a:r>
            <a:r>
              <a:rPr lang="en-US" b="1" dirty="0">
                <a:solidFill>
                  <a:srgbClr val="FFFF00"/>
                </a:solidFill>
              </a:rPr>
              <a:t>) </a:t>
            </a:r>
            <a:r>
              <a:rPr lang="en-US" b="1" dirty="0" err="1">
                <a:solidFill>
                  <a:srgbClr val="FFFF00"/>
                </a:solidFill>
              </a:rPr>
              <a:t>dimana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i="1" dirty="0" err="1">
                <a:solidFill>
                  <a:srgbClr val="FFFF00"/>
                </a:solidFill>
              </a:rPr>
              <a:t>a</a:t>
            </a:r>
            <a:r>
              <a:rPr lang="en-US" b="1" i="1" baseline="-25000" dirty="0" err="1">
                <a:solidFill>
                  <a:srgbClr val="FFFF00"/>
                </a:solidFill>
              </a:rPr>
              <a:t>i</a:t>
            </a:r>
            <a:r>
              <a:rPr lang="en-US" b="1" dirty="0">
                <a:solidFill>
                  <a:srgbClr val="FFFF00"/>
                </a:solidFill>
              </a:rPr>
              <a:t>  </a:t>
            </a:r>
            <a:r>
              <a:rPr lang="en-US" b="1" dirty="0">
                <a:solidFill>
                  <a:srgbClr val="FFFF00"/>
                </a:solidFill>
                <a:sym typeface="Symbol" panose="05050102010706020507" pitchFamily="18" charset="2"/>
              </a:rPr>
              <a:t> </a:t>
            </a:r>
            <a:r>
              <a:rPr lang="en-US" b="1" i="1" dirty="0">
                <a:solidFill>
                  <a:srgbClr val="FFFF00"/>
                </a:solidFill>
                <a:sym typeface="Symbol" panose="05050102010706020507" pitchFamily="18" charset="2"/>
              </a:rPr>
              <a:t>D</a:t>
            </a:r>
            <a:r>
              <a:rPr lang="en-US" b="1" i="1" baseline="-25000" dirty="0">
                <a:solidFill>
                  <a:srgbClr val="FFFF00"/>
                </a:solidFill>
                <a:sym typeface="Symbol" panose="05050102010706020507" pitchFamily="18" charset="2"/>
              </a:rPr>
              <a:t>i</a:t>
            </a:r>
            <a:endParaRPr lang="en-US" b="1" i="1" dirty="0">
              <a:solidFill>
                <a:srgbClr val="FFFF00"/>
              </a:solidFill>
              <a:sym typeface="Symbol" panose="05050102010706020507" pitchFamily="18" charset="2"/>
            </a:endParaRPr>
          </a:p>
          <a:p>
            <a:r>
              <a:rPr lang="en-US" b="1" dirty="0" err="1">
                <a:solidFill>
                  <a:srgbClr val="FFFF00"/>
                </a:solidFill>
                <a:sym typeface="Symbol" panose="05050102010706020507" pitchFamily="18" charset="2"/>
              </a:rPr>
              <a:t>Contoh</a:t>
            </a:r>
            <a:r>
              <a:rPr lang="en-US" b="1" dirty="0">
                <a:solidFill>
                  <a:srgbClr val="FFFF00"/>
                </a:solidFill>
                <a:sym typeface="Symbol" panose="05050102010706020507" pitchFamily="18" charset="2"/>
              </a:rPr>
              <a:t>:  </a:t>
            </a:r>
            <a:r>
              <a:rPr lang="en-US" b="1" dirty="0" err="1">
                <a:solidFill>
                  <a:srgbClr val="FFFF00"/>
                </a:solidFill>
                <a:sym typeface="Symbol" panose="05050102010706020507" pitchFamily="18" charset="2"/>
              </a:rPr>
              <a:t>jika</a:t>
            </a:r>
            <a:endParaRPr lang="en-US" b="1" dirty="0">
              <a:solidFill>
                <a:srgbClr val="FFFF00"/>
              </a:solidFill>
              <a:sym typeface="Symbol" panose="05050102010706020507" pitchFamily="18" charset="2"/>
            </a:endParaRPr>
          </a:p>
          <a:p>
            <a:pPr>
              <a:buFont typeface="Monotype Sorts" pitchFamily="2" charset="2"/>
              <a:buNone/>
            </a:pPr>
            <a:r>
              <a:rPr lang="en-US" b="1" dirty="0">
                <a:solidFill>
                  <a:srgbClr val="FFFF00"/>
                </a:solidFill>
              </a:rPr>
              <a:t>		</a:t>
            </a:r>
            <a:r>
              <a:rPr lang="en-US" b="1" i="1" dirty="0">
                <a:solidFill>
                  <a:srgbClr val="FFFF00"/>
                </a:solidFill>
              </a:rPr>
              <a:t>customer-name</a:t>
            </a:r>
            <a:r>
              <a:rPr lang="en-US" b="1" dirty="0">
                <a:solidFill>
                  <a:srgbClr val="FFFF00"/>
                </a:solidFill>
              </a:rPr>
              <a:t> = {Jones, Smith, Curry, Lindsay}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FF00"/>
                </a:solidFill>
              </a:rPr>
              <a:t>	</a:t>
            </a:r>
            <a:r>
              <a:rPr lang="en-US" b="1" i="1" dirty="0">
                <a:solidFill>
                  <a:srgbClr val="FFFF00"/>
                </a:solidFill>
              </a:rPr>
              <a:t>customer-street</a:t>
            </a:r>
            <a:r>
              <a:rPr lang="en-US" b="1" dirty="0">
                <a:solidFill>
                  <a:srgbClr val="FFFF00"/>
                </a:solidFill>
              </a:rPr>
              <a:t> = {Main, North, Park}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FF00"/>
                </a:solidFill>
              </a:rPr>
              <a:t>	</a:t>
            </a:r>
            <a:r>
              <a:rPr lang="en-US" b="1" i="1" dirty="0">
                <a:solidFill>
                  <a:srgbClr val="FFFF00"/>
                </a:solidFill>
              </a:rPr>
              <a:t>customer-city</a:t>
            </a:r>
            <a:r>
              <a:rPr lang="en-US" b="1" dirty="0">
                <a:solidFill>
                  <a:srgbClr val="FFFF00"/>
                </a:solidFill>
              </a:rPr>
              <a:t>     = {Harrison, Rye, Pittsfield}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 err="1">
                <a:solidFill>
                  <a:srgbClr val="FFFF00"/>
                </a:solidFill>
              </a:rPr>
              <a:t>Maka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i="1" dirty="0">
                <a:solidFill>
                  <a:srgbClr val="FFFF00"/>
                </a:solidFill>
              </a:rPr>
              <a:t>r</a:t>
            </a:r>
            <a:r>
              <a:rPr lang="en-US" b="1" dirty="0">
                <a:solidFill>
                  <a:srgbClr val="FFFF00"/>
                </a:solidFill>
              </a:rPr>
              <a:t> = {   (Jones, Main, Harrison), 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FF00"/>
                </a:solidFill>
              </a:rPr>
              <a:t>                   (Smith, North, Rye),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FF00"/>
                </a:solidFill>
              </a:rPr>
              <a:t>                   (Curry, North, Rye),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FF00"/>
                </a:solidFill>
              </a:rPr>
              <a:t>                   (Lindsay, Park, Pittsfield)}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adalah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relasi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antara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i="1" dirty="0">
                <a:solidFill>
                  <a:srgbClr val="FFFF00"/>
                </a:solidFill>
              </a:rPr>
              <a:t>customer-name x customer-street x customer-city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69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Atribut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nama</a:t>
            </a:r>
            <a:endParaRPr lang="en-US" dirty="0"/>
          </a:p>
          <a:p>
            <a:r>
              <a:rPr lang="en-US" dirty="0" err="1"/>
              <a:t>Himpunan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diperkenankan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dirty="0">
                <a:solidFill>
                  <a:srgbClr val="FFFF00"/>
                </a:solidFill>
              </a:rPr>
              <a:t>domain</a:t>
            </a:r>
            <a:r>
              <a:rPr lang="en-US" dirty="0"/>
              <a:t> </a:t>
            </a:r>
            <a:r>
              <a:rPr lang="en-US" dirty="0" err="1"/>
              <a:t>atribut</a:t>
            </a:r>
            <a:endParaRPr lang="en-US" dirty="0"/>
          </a:p>
          <a:p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b="1" dirty="0" err="1">
                <a:solidFill>
                  <a:srgbClr val="FFFF00"/>
                </a:solidFill>
              </a:rPr>
              <a:t>atomik</a:t>
            </a:r>
            <a:r>
              <a:rPr lang="en-US" dirty="0"/>
              <a:t>,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endParaRPr lang="en-US" dirty="0"/>
          </a:p>
          <a:p>
            <a:pPr lvl="1"/>
            <a:r>
              <a:rPr lang="en-US" dirty="0" err="1"/>
              <a:t>Bernilai</a:t>
            </a:r>
            <a:r>
              <a:rPr lang="en-US" dirty="0"/>
              <a:t> </a:t>
            </a:r>
            <a:r>
              <a:rPr lang="en-US" dirty="0" err="1"/>
              <a:t>ganda</a:t>
            </a:r>
            <a:endParaRPr lang="en-US" dirty="0"/>
          </a:p>
          <a:p>
            <a:pPr lvl="1"/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gabungan</a:t>
            </a:r>
            <a:endParaRPr lang="en-US" dirty="0"/>
          </a:p>
          <a:p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khusus</a:t>
            </a:r>
            <a:r>
              <a:rPr lang="en-US" dirty="0"/>
              <a:t> </a:t>
            </a:r>
            <a:r>
              <a:rPr lang="en-US" i="1" dirty="0"/>
              <a:t>null</a:t>
            </a:r>
            <a:r>
              <a:rPr lang="en-US" dirty="0"/>
              <a:t> 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domain</a:t>
            </a:r>
          </a:p>
          <a:p>
            <a:r>
              <a:rPr lang="en-US" dirty="0" err="1"/>
              <a:t>Nilai</a:t>
            </a:r>
            <a:r>
              <a:rPr lang="en-US" dirty="0"/>
              <a:t> null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dampak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relasi</a:t>
            </a:r>
            <a:endParaRPr lang="en-US" dirty="0"/>
          </a:p>
          <a:p>
            <a:pPr lvl="1"/>
            <a:r>
              <a:rPr lang="en-US" dirty="0"/>
              <a:t> </a:t>
            </a:r>
            <a:r>
              <a:rPr lang="en-US" dirty="0" err="1"/>
              <a:t>dampak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null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dibicarakan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lanjut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38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Skema</a:t>
            </a:r>
            <a:r>
              <a:rPr lang="en-US" dirty="0"/>
              <a:t> </a:t>
            </a:r>
            <a:r>
              <a:rPr lang="en-US" dirty="0" err="1"/>
              <a:t>Relasi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A</a:t>
            </a:r>
            <a:r>
              <a:rPr lang="en-US" baseline="-25000" dirty="0"/>
              <a:t>1</a:t>
            </a:r>
            <a:r>
              <a:rPr lang="en-US" dirty="0"/>
              <a:t>, </a:t>
            </a:r>
            <a:r>
              <a:rPr lang="en-US" i="1" dirty="0"/>
              <a:t>A</a:t>
            </a:r>
            <a:r>
              <a:rPr lang="en-US" baseline="-25000" dirty="0"/>
              <a:t>2</a:t>
            </a:r>
            <a:r>
              <a:rPr lang="en-US" dirty="0"/>
              <a:t>, …, </a:t>
            </a:r>
            <a:r>
              <a:rPr lang="en-US" i="1" dirty="0"/>
              <a:t>A</a:t>
            </a:r>
            <a:r>
              <a:rPr lang="en-US" i="1" baseline="-25000" dirty="0"/>
              <a:t>n</a:t>
            </a:r>
            <a:r>
              <a:rPr lang="en-US" i="1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i="1" dirty="0" err="1"/>
              <a:t>atribut</a:t>
            </a:r>
            <a:endParaRPr lang="en-US" dirty="0"/>
          </a:p>
          <a:p>
            <a:r>
              <a:rPr lang="en-US" i="1" dirty="0"/>
              <a:t>R</a:t>
            </a:r>
            <a:r>
              <a:rPr lang="en-US" dirty="0"/>
              <a:t> = (</a:t>
            </a:r>
            <a:r>
              <a:rPr lang="en-US" i="1" dirty="0"/>
              <a:t>A</a:t>
            </a:r>
            <a:r>
              <a:rPr lang="en-US" baseline="-25000" dirty="0"/>
              <a:t>1</a:t>
            </a:r>
            <a:r>
              <a:rPr lang="en-US" dirty="0"/>
              <a:t>, </a:t>
            </a:r>
            <a:r>
              <a:rPr lang="en-US" i="1" dirty="0"/>
              <a:t>A</a:t>
            </a:r>
            <a:r>
              <a:rPr lang="en-US" baseline="-25000" dirty="0"/>
              <a:t>2</a:t>
            </a:r>
            <a:r>
              <a:rPr lang="en-US" dirty="0"/>
              <a:t>, …, </a:t>
            </a:r>
            <a:r>
              <a:rPr lang="en-US" i="1" dirty="0"/>
              <a:t>A</a:t>
            </a:r>
            <a:r>
              <a:rPr lang="en-US" i="1" baseline="-25000" dirty="0"/>
              <a:t>n</a:t>
            </a:r>
            <a:r>
              <a:rPr lang="en-US" dirty="0"/>
              <a:t> 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i="1" dirty="0" err="1"/>
              <a:t>skema</a:t>
            </a:r>
            <a:r>
              <a:rPr lang="en-US" dirty="0"/>
              <a:t> </a:t>
            </a:r>
            <a:r>
              <a:rPr lang="en-US" i="1" dirty="0" err="1"/>
              <a:t>relasi</a:t>
            </a:r>
            <a:endParaRPr lang="en-US" i="1" dirty="0"/>
          </a:p>
          <a:p>
            <a:pPr>
              <a:buFont typeface="Monotype Sorts" pitchFamily="2" charset="2"/>
              <a:buNone/>
            </a:pPr>
            <a:r>
              <a:rPr lang="en-US" dirty="0"/>
              <a:t>		</a:t>
            </a:r>
            <a:r>
              <a:rPr lang="en-US" dirty="0" err="1"/>
              <a:t>Mis</a:t>
            </a:r>
            <a:r>
              <a:rPr lang="en-US" dirty="0"/>
              <a:t>.  </a:t>
            </a:r>
            <a:r>
              <a:rPr lang="en-US" i="1" dirty="0"/>
              <a:t>Customer</a:t>
            </a:r>
            <a:r>
              <a:rPr lang="en-US" dirty="0"/>
              <a:t> =</a:t>
            </a:r>
            <a:br>
              <a:rPr lang="en-US" dirty="0"/>
            </a:br>
            <a:r>
              <a:rPr lang="en-US" dirty="0"/>
              <a:t>                     (</a:t>
            </a:r>
            <a:r>
              <a:rPr lang="en-US" i="1" dirty="0"/>
              <a:t>customer-name, customer-street, customer-city</a:t>
            </a:r>
            <a:r>
              <a:rPr lang="en-US" dirty="0"/>
              <a:t>)</a:t>
            </a:r>
          </a:p>
          <a:p>
            <a:r>
              <a:rPr lang="en-US" i="1" dirty="0"/>
              <a:t>r</a:t>
            </a:r>
            <a:r>
              <a:rPr lang="en-US" dirty="0"/>
              <a:t>(</a:t>
            </a:r>
            <a:r>
              <a:rPr lang="en-US" i="1" dirty="0"/>
              <a:t>R</a:t>
            </a:r>
            <a:r>
              <a:rPr lang="en-US" dirty="0"/>
              <a:t>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skema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i="1" dirty="0"/>
              <a:t> R</a:t>
            </a:r>
            <a:endParaRPr lang="en-US" dirty="0"/>
          </a:p>
          <a:p>
            <a:pPr>
              <a:buFont typeface="Monotype Sorts" pitchFamily="2" charset="2"/>
              <a:buNone/>
            </a:pPr>
            <a:r>
              <a:rPr lang="en-US" dirty="0"/>
              <a:t>		</a:t>
            </a:r>
            <a:r>
              <a:rPr lang="en-US" dirty="0" err="1"/>
              <a:t>Mis</a:t>
            </a:r>
            <a:r>
              <a:rPr lang="en-US" dirty="0"/>
              <a:t>.	</a:t>
            </a:r>
            <a:r>
              <a:rPr lang="en-US" i="1" dirty="0"/>
              <a:t>customer (</a:t>
            </a:r>
            <a:r>
              <a:rPr lang="en-US" i="1" dirty="0" err="1"/>
              <a:t>skema</a:t>
            </a:r>
            <a:r>
              <a:rPr lang="en-US" i="1" dirty="0"/>
              <a:t>-Customer)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83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Instan</a:t>
            </a:r>
            <a:r>
              <a:rPr lang="en-US" dirty="0"/>
              <a:t> </a:t>
            </a:r>
            <a:r>
              <a:rPr lang="en-US" dirty="0" err="1"/>
              <a:t>Relasi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412" y="0"/>
            <a:ext cx="9550399" cy="716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41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Relasi yang tidak urut</a:t>
            </a:r>
          </a:p>
        </p:txBody>
      </p:sp>
      <p:sp>
        <p:nvSpPr>
          <p:cNvPr id="5" name="Content Placeholder 4"/>
          <p:cNvSpPr>
            <a:spLocks noGrp="1" noChangeArrowheads="1"/>
          </p:cNvSpPr>
          <p:nvPr>
            <p:ph idx="1"/>
          </p:nvPr>
        </p:nvSpPr>
        <p:spPr bwMode="auto">
          <a:xfrm>
            <a:off x="1522414" y="1905000"/>
            <a:ext cx="9144000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</a:pP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dirty="0" err="1">
                <a:solidFill>
                  <a:srgbClr val="FFFF00"/>
                </a:solidFill>
              </a:rPr>
              <a:t>urutan</a:t>
            </a:r>
            <a:r>
              <a:rPr kumimoji="1" lang="en-US" sz="2000" b="1" dirty="0">
                <a:solidFill>
                  <a:srgbClr val="FFFF00"/>
                </a:solidFill>
              </a:rPr>
              <a:t> record </a:t>
            </a:r>
            <a:r>
              <a:rPr kumimoji="1" lang="en-US" sz="2000" b="1" dirty="0" err="1">
                <a:solidFill>
                  <a:srgbClr val="FFFF00"/>
                </a:solidFill>
              </a:rPr>
              <a:t>dalam</a:t>
            </a: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dirty="0" err="1">
                <a:solidFill>
                  <a:srgbClr val="FFFF00"/>
                </a:solidFill>
              </a:rPr>
              <a:t>relasi</a:t>
            </a: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dirty="0" err="1">
                <a:solidFill>
                  <a:srgbClr val="FFFF00"/>
                </a:solidFill>
              </a:rPr>
              <a:t>bukan</a:t>
            </a: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dirty="0" err="1">
                <a:solidFill>
                  <a:srgbClr val="FFFF00"/>
                </a:solidFill>
              </a:rPr>
              <a:t>suatu</a:t>
            </a: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dirty="0" err="1">
                <a:solidFill>
                  <a:srgbClr val="FFFF00"/>
                </a:solidFill>
              </a:rPr>
              <a:t>keharusan</a:t>
            </a:r>
            <a:endParaRPr kumimoji="1" lang="en-US" sz="2000" b="1" dirty="0">
              <a:solidFill>
                <a:srgbClr val="FFFF00"/>
              </a:solidFill>
            </a:endParaRPr>
          </a:p>
          <a:p>
            <a:pPr algn="l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</a:pP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dirty="0" err="1">
                <a:solidFill>
                  <a:srgbClr val="FFFF00"/>
                </a:solidFill>
              </a:rPr>
              <a:t>Mis</a:t>
            </a:r>
            <a:r>
              <a:rPr kumimoji="1" lang="en-US" sz="2000" b="1" dirty="0">
                <a:solidFill>
                  <a:srgbClr val="FFFF00"/>
                </a:solidFill>
              </a:rPr>
              <a:t>. </a:t>
            </a:r>
            <a:r>
              <a:rPr kumimoji="1" lang="en-US" sz="2000" b="1" dirty="0" err="1">
                <a:solidFill>
                  <a:srgbClr val="FFFF00"/>
                </a:solidFill>
              </a:rPr>
              <a:t>relasi</a:t>
            </a: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i="1" dirty="0">
                <a:solidFill>
                  <a:srgbClr val="FFFF00"/>
                </a:solidFill>
              </a:rPr>
              <a:t>account</a:t>
            </a: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dirty="0" err="1">
                <a:solidFill>
                  <a:srgbClr val="FFFF00"/>
                </a:solidFill>
              </a:rPr>
              <a:t>dengan</a:t>
            </a:r>
            <a:r>
              <a:rPr kumimoji="1" lang="en-US" sz="2000" b="1" dirty="0">
                <a:solidFill>
                  <a:srgbClr val="FFFF00"/>
                </a:solidFill>
              </a:rPr>
              <a:t> data yang </a:t>
            </a:r>
            <a:r>
              <a:rPr kumimoji="1" lang="en-US" sz="2000" b="1" dirty="0" err="1">
                <a:solidFill>
                  <a:srgbClr val="FFFF00"/>
                </a:solidFill>
              </a:rPr>
              <a:t>tidak</a:t>
            </a:r>
            <a:r>
              <a:rPr kumimoji="1" lang="en-US" sz="2000" b="1" dirty="0">
                <a:solidFill>
                  <a:srgbClr val="FFFF00"/>
                </a:solidFill>
              </a:rPr>
              <a:t> </a:t>
            </a:r>
            <a:r>
              <a:rPr kumimoji="1" lang="en-US" sz="2000" b="1" dirty="0" err="1">
                <a:solidFill>
                  <a:srgbClr val="FFFF00"/>
                </a:solidFill>
              </a:rPr>
              <a:t>urut</a:t>
            </a:r>
            <a:endParaRPr kumimoji="1" lang="en-US" sz="2000" b="1" dirty="0">
              <a:solidFill>
                <a:srgbClr val="FFFF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412" y="2898401"/>
            <a:ext cx="6858000" cy="395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09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Database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1446212" y="1676400"/>
            <a:ext cx="9905998" cy="49530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b="1" dirty="0" err="1"/>
              <a:t>Sebuah</a:t>
            </a:r>
            <a:r>
              <a:rPr lang="en-US" b="1" dirty="0"/>
              <a:t> database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kumpulan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relasi</a:t>
            </a:r>
            <a:endParaRPr lang="en-US" b="1" dirty="0"/>
          </a:p>
          <a:p>
            <a:pPr>
              <a:lnSpc>
                <a:spcPct val="90000"/>
              </a:lnSpc>
            </a:pPr>
            <a:r>
              <a:rPr lang="en-US" b="1" dirty="0" err="1"/>
              <a:t>Informasi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perusahaan</a:t>
            </a:r>
            <a:r>
              <a:rPr lang="en-US" b="1" dirty="0"/>
              <a:t> </a:t>
            </a:r>
            <a:r>
              <a:rPr lang="en-US" b="1" dirty="0" err="1"/>
              <a:t>terdiri</a:t>
            </a:r>
            <a:r>
              <a:rPr lang="en-US" b="1" dirty="0"/>
              <a:t> </a:t>
            </a:r>
            <a:r>
              <a:rPr lang="en-US" b="1" dirty="0" err="1"/>
              <a:t>atas</a:t>
            </a:r>
            <a:r>
              <a:rPr lang="en-US" b="1" dirty="0"/>
              <a:t> </a:t>
            </a:r>
            <a:r>
              <a:rPr lang="en-US" b="1" dirty="0" err="1"/>
              <a:t>beberapa</a:t>
            </a:r>
            <a:r>
              <a:rPr lang="en-US" b="1" dirty="0"/>
              <a:t> </a:t>
            </a:r>
            <a:r>
              <a:rPr lang="en-US" b="1" dirty="0" err="1"/>
              <a:t>bagian</a:t>
            </a:r>
            <a:r>
              <a:rPr lang="en-US" b="1" dirty="0"/>
              <a:t>, yang </a:t>
            </a:r>
            <a:r>
              <a:rPr lang="en-US" b="1" dirty="0" err="1"/>
              <a:t>disimpan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sebuah</a:t>
            </a:r>
            <a:r>
              <a:rPr lang="en-US" b="1" dirty="0"/>
              <a:t> </a:t>
            </a:r>
            <a:r>
              <a:rPr lang="en-US" b="1" dirty="0" err="1"/>
              <a:t>relasi</a:t>
            </a:r>
            <a:br>
              <a:rPr lang="en-US" b="1" dirty="0"/>
            </a:br>
            <a:br>
              <a:rPr lang="en-US" b="1" dirty="0"/>
            </a:br>
            <a:r>
              <a:rPr lang="en-US" b="1" dirty="0"/>
              <a:t>	.:   </a:t>
            </a:r>
            <a:r>
              <a:rPr lang="en-US" b="1" i="1" dirty="0"/>
              <a:t>account </a:t>
            </a:r>
            <a:r>
              <a:rPr lang="en-US" b="1" dirty="0"/>
              <a:t>:    </a:t>
            </a:r>
            <a:r>
              <a:rPr lang="en-US" b="1" dirty="0" err="1"/>
              <a:t>menyimpan</a:t>
            </a:r>
            <a:r>
              <a:rPr lang="en-US" b="1" dirty="0"/>
              <a:t> </a:t>
            </a:r>
            <a:r>
              <a:rPr lang="en-US" b="1" dirty="0" err="1"/>
              <a:t>informasi</a:t>
            </a:r>
            <a:r>
              <a:rPr lang="en-US" b="1" dirty="0"/>
              <a:t> </a:t>
            </a:r>
            <a:r>
              <a:rPr lang="en-US" b="1" dirty="0" err="1"/>
              <a:t>tentang</a:t>
            </a:r>
            <a:r>
              <a:rPr lang="en-US" b="1" dirty="0"/>
              <a:t> </a:t>
            </a:r>
            <a:r>
              <a:rPr lang="en-US" b="1" dirty="0" err="1"/>
              <a:t>keuangan</a:t>
            </a:r>
            <a:br>
              <a:rPr lang="en-US" b="1" dirty="0"/>
            </a:br>
            <a:r>
              <a:rPr lang="en-US" b="1" dirty="0"/>
              <a:t>                   </a:t>
            </a:r>
            <a:r>
              <a:rPr lang="en-US" b="1" i="1" dirty="0"/>
              <a:t>depositor </a:t>
            </a:r>
            <a:r>
              <a:rPr lang="en-US" b="1" dirty="0"/>
              <a:t>: </a:t>
            </a:r>
            <a:r>
              <a:rPr lang="en-US" b="1" dirty="0" err="1"/>
              <a:t>menyimpan</a:t>
            </a:r>
            <a:r>
              <a:rPr lang="en-US" b="1" dirty="0"/>
              <a:t> </a:t>
            </a:r>
            <a:r>
              <a:rPr lang="en-US" b="1" dirty="0" err="1"/>
              <a:t>informasi</a:t>
            </a:r>
            <a:r>
              <a:rPr lang="en-US" b="1" dirty="0"/>
              <a:t> </a:t>
            </a:r>
            <a:r>
              <a:rPr lang="en-US" b="1" dirty="0" err="1"/>
              <a:t>tentang</a:t>
            </a:r>
            <a:r>
              <a:rPr lang="en-US" b="1" dirty="0"/>
              <a:t> </a:t>
            </a:r>
            <a:r>
              <a:rPr lang="en-US" b="1" dirty="0" err="1"/>
              <a:t>pelanggan</a:t>
            </a:r>
            <a:r>
              <a:rPr lang="en-US" b="1" dirty="0"/>
              <a:t> 			yang </a:t>
            </a:r>
            <a:r>
              <a:rPr lang="en-US" b="1" dirty="0" err="1"/>
              <a:t>mempunyai</a:t>
            </a:r>
            <a:r>
              <a:rPr lang="en-US" b="1" dirty="0"/>
              <a:t> </a:t>
            </a:r>
            <a:r>
              <a:rPr lang="en-US" b="1" dirty="0" err="1"/>
              <a:t>simpanan</a:t>
            </a:r>
            <a:endParaRPr lang="en-US" b="1" dirty="0"/>
          </a:p>
          <a:p>
            <a:pPr>
              <a:lnSpc>
                <a:spcPct val="90000"/>
              </a:lnSpc>
              <a:buFont typeface="Monotype Sorts" pitchFamily="2" charset="2"/>
              <a:buNone/>
            </a:pPr>
            <a:r>
              <a:rPr lang="en-US" b="1" dirty="0"/>
              <a:t>                   </a:t>
            </a:r>
            <a:r>
              <a:rPr lang="en-US" b="1" i="1" dirty="0"/>
              <a:t>customer </a:t>
            </a:r>
            <a:r>
              <a:rPr lang="en-US" b="1" dirty="0"/>
              <a:t>: </a:t>
            </a:r>
            <a:r>
              <a:rPr lang="en-US" b="1" dirty="0" err="1"/>
              <a:t>menyimpan</a:t>
            </a:r>
            <a:r>
              <a:rPr lang="en-US" b="1" dirty="0"/>
              <a:t> </a:t>
            </a:r>
            <a:r>
              <a:rPr lang="en-US" b="1" dirty="0" err="1"/>
              <a:t>informasi</a:t>
            </a:r>
            <a:r>
              <a:rPr lang="en-US" b="1" dirty="0"/>
              <a:t> </a:t>
            </a:r>
            <a:r>
              <a:rPr lang="en-US" b="1" dirty="0" err="1"/>
              <a:t>pelanggan</a:t>
            </a:r>
            <a:endParaRPr lang="en-US" b="1" dirty="0"/>
          </a:p>
          <a:p>
            <a:pPr>
              <a:lnSpc>
                <a:spcPct val="90000"/>
              </a:lnSpc>
            </a:pPr>
            <a:r>
              <a:rPr lang="en-US" b="1" dirty="0" err="1"/>
              <a:t>Penyimpanan</a:t>
            </a:r>
            <a:r>
              <a:rPr lang="en-US" b="1" dirty="0"/>
              <a:t> </a:t>
            </a:r>
            <a:r>
              <a:rPr lang="en-US" b="1" dirty="0" err="1"/>
              <a:t>seluruh</a:t>
            </a:r>
            <a:r>
              <a:rPr lang="en-US" b="1" dirty="0"/>
              <a:t> </a:t>
            </a:r>
            <a:r>
              <a:rPr lang="en-US" b="1" dirty="0" err="1"/>
              <a:t>informasi</a:t>
            </a:r>
            <a:r>
              <a:rPr lang="en-US" b="1" dirty="0"/>
              <a:t> </a:t>
            </a:r>
            <a:r>
              <a:rPr lang="en-US" b="1" dirty="0" err="1"/>
              <a:t>kedalam</a:t>
            </a:r>
            <a:r>
              <a:rPr lang="en-US" b="1" dirty="0"/>
              <a:t> </a:t>
            </a:r>
            <a:r>
              <a:rPr lang="en-US" b="1" dirty="0" err="1"/>
              <a:t>sebuah</a:t>
            </a:r>
            <a:r>
              <a:rPr lang="en-US" b="1" dirty="0"/>
              <a:t> </a:t>
            </a:r>
            <a:r>
              <a:rPr lang="en-US" b="1" dirty="0" err="1"/>
              <a:t>relasi</a:t>
            </a:r>
            <a:r>
              <a:rPr lang="en-US" b="1" dirty="0"/>
              <a:t> </a:t>
            </a:r>
            <a:r>
              <a:rPr lang="en-US" b="1" dirty="0" err="1"/>
              <a:t>misalnya</a:t>
            </a:r>
            <a:r>
              <a:rPr lang="en-US" b="1" dirty="0"/>
              <a:t>, </a:t>
            </a:r>
            <a:br>
              <a:rPr lang="en-US" b="1" dirty="0"/>
            </a:br>
            <a:r>
              <a:rPr lang="en-US" b="1" dirty="0"/>
              <a:t>   </a:t>
            </a:r>
            <a:r>
              <a:rPr lang="en-US" b="1" i="1" dirty="0"/>
              <a:t>bank</a:t>
            </a:r>
            <a:r>
              <a:rPr lang="en-US" b="1" dirty="0"/>
              <a:t>(</a:t>
            </a:r>
            <a:r>
              <a:rPr lang="en-US" b="1" i="1" dirty="0"/>
              <a:t>account-number, balance, customer-name</a:t>
            </a:r>
            <a:r>
              <a:rPr lang="en-US" b="1" dirty="0"/>
              <a:t>, ..)</a:t>
            </a:r>
            <a:br>
              <a:rPr lang="en-US" b="1" dirty="0"/>
            </a:br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mengakibatkan</a:t>
            </a:r>
            <a:endParaRPr lang="en-US" b="1" dirty="0"/>
          </a:p>
          <a:p>
            <a:pPr lvl="1">
              <a:lnSpc>
                <a:spcPct val="90000"/>
              </a:lnSpc>
            </a:pPr>
            <a:r>
              <a:rPr lang="en-US" b="1" dirty="0" err="1"/>
              <a:t>Pengulangan</a:t>
            </a:r>
            <a:r>
              <a:rPr lang="en-US" b="1" dirty="0"/>
              <a:t> </a:t>
            </a:r>
            <a:r>
              <a:rPr lang="en-US" b="1" dirty="0" err="1"/>
              <a:t>informasi</a:t>
            </a:r>
            <a:r>
              <a:rPr lang="en-US" b="1" dirty="0"/>
              <a:t> (</a:t>
            </a:r>
            <a:r>
              <a:rPr lang="en-US" b="1" dirty="0" err="1"/>
              <a:t>mis</a:t>
            </a:r>
            <a:r>
              <a:rPr lang="en-US" b="1" dirty="0"/>
              <a:t>. </a:t>
            </a:r>
            <a:r>
              <a:rPr lang="en-US" b="1" dirty="0" err="1"/>
              <a:t>Pelanggan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dua</a:t>
            </a:r>
            <a:r>
              <a:rPr lang="en-US" b="1" dirty="0"/>
              <a:t> account)</a:t>
            </a:r>
          </a:p>
          <a:p>
            <a:pPr lvl="1">
              <a:lnSpc>
                <a:spcPct val="90000"/>
              </a:lnSpc>
            </a:pPr>
            <a:r>
              <a:rPr lang="en-US" b="1" dirty="0" err="1"/>
              <a:t>Munculnya</a:t>
            </a:r>
            <a:r>
              <a:rPr lang="en-US" b="1" dirty="0"/>
              <a:t> </a:t>
            </a:r>
            <a:r>
              <a:rPr lang="en-US" b="1" dirty="0" err="1"/>
              <a:t>nilai</a:t>
            </a:r>
            <a:r>
              <a:rPr lang="en-US" b="1" dirty="0"/>
              <a:t> null  (</a:t>
            </a:r>
            <a:r>
              <a:rPr lang="en-US" b="1" dirty="0" err="1"/>
              <a:t>mis</a:t>
            </a:r>
            <a:r>
              <a:rPr lang="en-US" b="1" dirty="0"/>
              <a:t>. Customer yang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punya</a:t>
            </a:r>
            <a:r>
              <a:rPr lang="en-US" b="1" dirty="0"/>
              <a:t> account)</a:t>
            </a:r>
          </a:p>
          <a:p>
            <a:pPr>
              <a:lnSpc>
                <a:spcPct val="90000"/>
              </a:lnSpc>
            </a:pPr>
            <a:r>
              <a:rPr lang="en-US" b="1" dirty="0" err="1"/>
              <a:t>Teori</a:t>
            </a:r>
            <a:r>
              <a:rPr lang="en-US" b="1" dirty="0"/>
              <a:t> </a:t>
            </a:r>
            <a:r>
              <a:rPr lang="en-US" b="1" dirty="0" err="1"/>
              <a:t>Normalisasi</a:t>
            </a:r>
            <a:r>
              <a:rPr lang="en-US" b="1" dirty="0"/>
              <a:t> </a:t>
            </a:r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menjelaskan</a:t>
            </a:r>
            <a:r>
              <a:rPr lang="en-US" b="1" dirty="0"/>
              <a:t> </a:t>
            </a:r>
            <a:r>
              <a:rPr lang="en-US" b="1" dirty="0" err="1"/>
              <a:t>bagaimana</a:t>
            </a:r>
            <a:r>
              <a:rPr lang="en-US" b="1" dirty="0"/>
              <a:t> </a:t>
            </a:r>
            <a:r>
              <a:rPr lang="en-US" b="1" dirty="0" err="1"/>
              <a:t>merancang</a:t>
            </a:r>
            <a:r>
              <a:rPr lang="en-US" b="1" dirty="0"/>
              <a:t> </a:t>
            </a:r>
            <a:r>
              <a:rPr lang="en-US" b="1" dirty="0" err="1"/>
              <a:t>skema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0881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Relasi </a:t>
            </a:r>
            <a:r>
              <a:rPr lang="en-US" i="1"/>
              <a:t>customer </a:t>
            </a:r>
            <a:endParaRPr lang="en-US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5" t="2817" r="3697" b="2582"/>
          <a:stretch>
            <a:fillRect/>
          </a:stretch>
        </p:blipFill>
        <p:spPr bwMode="auto">
          <a:xfrm>
            <a:off x="1598612" y="1600200"/>
            <a:ext cx="6757792" cy="5157925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530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i="1" dirty="0"/>
              <a:t>depositor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414" y="1946799"/>
            <a:ext cx="7088069" cy="483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22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0012" y="1376808"/>
            <a:ext cx="7543800" cy="5481192"/>
          </a:xfrm>
          <a:prstGeom prst="rect">
            <a:avLst/>
          </a:prstGeom>
        </p:spPr>
      </p:pic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Diagram E-R </a:t>
            </a:r>
            <a:r>
              <a:rPr lang="en-US" dirty="0" err="1"/>
              <a:t>untuk</a:t>
            </a:r>
            <a:r>
              <a:rPr lang="en-US" dirty="0"/>
              <a:t> Bank</a:t>
            </a:r>
          </a:p>
        </p:txBody>
      </p:sp>
    </p:spTree>
    <p:extLst>
      <p:ext uri="{BB962C8B-B14F-4D97-AF65-F5344CB8AC3E}">
        <p14:creationId xmlns:p14="http://schemas.microsoft.com/office/powerpoint/2010/main" val="81610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Kunci</a:t>
            </a:r>
            <a:r>
              <a:rPr lang="en-US" dirty="0"/>
              <a:t> / Key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K </a:t>
            </a:r>
            <a:r>
              <a:rPr lang="en-US" dirty="0">
                <a:sym typeface="Symbol" panose="05050102010706020507" pitchFamily="18" charset="2"/>
              </a:rPr>
              <a:t> R ( </a:t>
            </a:r>
            <a:r>
              <a:rPr lang="en-US" dirty="0" err="1">
                <a:sym typeface="Symbol" panose="05050102010706020507" pitchFamily="18" charset="2"/>
              </a:rPr>
              <a:t>Kunci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adalah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himpunan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bagian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dari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Relasi</a:t>
            </a:r>
            <a:r>
              <a:rPr lang="en-US" dirty="0">
                <a:sym typeface="Symbol" panose="05050102010706020507" pitchFamily="18" charset="2"/>
              </a:rPr>
              <a:t>)</a:t>
            </a:r>
          </a:p>
          <a:p>
            <a:r>
              <a:rPr lang="en-US" i="1" dirty="0">
                <a:sym typeface="Symbol" panose="05050102010706020507" pitchFamily="18" charset="2"/>
              </a:rPr>
              <a:t>K </a:t>
            </a:r>
            <a:r>
              <a:rPr lang="en-US" i="1" dirty="0" err="1">
                <a:sym typeface="Symbol" panose="05050102010706020507" pitchFamily="18" charset="2"/>
              </a:rPr>
              <a:t>dikatakan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b="1" i="1" dirty="0" err="1">
                <a:solidFill>
                  <a:schemeClr val="tx2"/>
                </a:solidFill>
                <a:sym typeface="Symbol" panose="05050102010706020507" pitchFamily="18" charset="2"/>
              </a:rPr>
              <a:t>superkey</a:t>
            </a:r>
            <a:r>
              <a:rPr lang="en-US" b="1" dirty="0">
                <a:solidFill>
                  <a:schemeClr val="tx2"/>
                </a:solidFill>
                <a:sym typeface="Symbol" panose="05050102010706020507" pitchFamily="18" charset="2"/>
              </a:rPr>
              <a:t> 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dari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i="1" dirty="0">
                <a:sym typeface="Symbol" panose="05050102010706020507" pitchFamily="18" charset="2"/>
              </a:rPr>
              <a:t>R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jika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nilai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i="1" dirty="0">
                <a:sym typeface="Symbol" panose="05050102010706020507" pitchFamily="18" charset="2"/>
              </a:rPr>
              <a:t>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sudah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cukup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untuk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mengidentifikasi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secara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unik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sebuah</a:t>
            </a:r>
            <a:r>
              <a:rPr lang="en-US" dirty="0">
                <a:sym typeface="Symbol" panose="05050102010706020507" pitchFamily="18" charset="2"/>
              </a:rPr>
              <a:t> record (tuple) </a:t>
            </a:r>
            <a:r>
              <a:rPr lang="en-US" dirty="0" err="1">
                <a:sym typeface="Symbol" panose="05050102010706020507" pitchFamily="18" charset="2"/>
              </a:rPr>
              <a:t>untuk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setiap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relasi</a:t>
            </a:r>
            <a:r>
              <a:rPr lang="en-US" dirty="0">
                <a:sym typeface="Symbol" panose="05050102010706020507" pitchFamily="18" charset="2"/>
              </a:rPr>
              <a:t> yang </a:t>
            </a:r>
            <a:r>
              <a:rPr lang="en-US" dirty="0" err="1">
                <a:sym typeface="Symbol" panose="05050102010706020507" pitchFamily="18" charset="2"/>
              </a:rPr>
              <a:t>mungkin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i="1" dirty="0">
                <a:sym typeface="Symbol" panose="05050102010706020507" pitchFamily="18" charset="2"/>
              </a:rPr>
              <a:t>r(R)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dimana</a:t>
            </a:r>
            <a:r>
              <a:rPr lang="en-US" i="1" dirty="0">
                <a:sym typeface="Symbol" panose="05050102010706020507" pitchFamily="18" charset="2"/>
              </a:rPr>
              <a:t> r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misalnya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sebuah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relasi</a:t>
            </a:r>
            <a:r>
              <a:rPr lang="en-US" dirty="0">
                <a:sym typeface="Symbol" panose="05050102010706020507" pitchFamily="18" charset="2"/>
              </a:rPr>
              <a:t>.</a:t>
            </a:r>
            <a:br>
              <a:rPr lang="en-US" dirty="0">
                <a:sym typeface="Symbol" panose="05050102010706020507" pitchFamily="18" charset="2"/>
              </a:rPr>
            </a:br>
            <a:r>
              <a:rPr lang="en-US" dirty="0" err="1">
                <a:sym typeface="Symbol" panose="05050102010706020507" pitchFamily="18" charset="2"/>
              </a:rPr>
              <a:t>Contoh</a:t>
            </a:r>
            <a:r>
              <a:rPr lang="en-US" dirty="0">
                <a:sym typeface="Symbol" panose="05050102010706020507" pitchFamily="18" charset="2"/>
              </a:rPr>
              <a:t>:  {</a:t>
            </a:r>
            <a:r>
              <a:rPr lang="en-US" i="1" dirty="0">
                <a:sym typeface="Symbol" panose="05050102010706020507" pitchFamily="18" charset="2"/>
              </a:rPr>
              <a:t>customer-name, customer-street</a:t>
            </a:r>
            <a:r>
              <a:rPr lang="en-US" dirty="0">
                <a:sym typeface="Symbol" panose="05050102010706020507" pitchFamily="18" charset="2"/>
              </a:rPr>
              <a:t>} </a:t>
            </a:r>
            <a:r>
              <a:rPr lang="en-US" dirty="0" err="1">
                <a:sym typeface="Symbol" panose="05050102010706020507" pitchFamily="18" charset="2"/>
              </a:rPr>
              <a:t>dan</a:t>
            </a:r>
            <a:br>
              <a:rPr lang="en-US" dirty="0">
                <a:sym typeface="Symbol" panose="05050102010706020507" pitchFamily="18" charset="2"/>
              </a:rPr>
            </a:br>
            <a:r>
              <a:rPr lang="en-US" dirty="0">
                <a:sym typeface="Symbol" panose="05050102010706020507" pitchFamily="18" charset="2"/>
              </a:rPr>
              <a:t>                 {</a:t>
            </a:r>
            <a:r>
              <a:rPr lang="en-US" i="1" dirty="0">
                <a:sym typeface="Symbol" panose="05050102010706020507" pitchFamily="18" charset="2"/>
              </a:rPr>
              <a:t>customer-name</a:t>
            </a:r>
            <a:r>
              <a:rPr lang="en-US" dirty="0">
                <a:sym typeface="Symbol" panose="05050102010706020507" pitchFamily="18" charset="2"/>
              </a:rPr>
              <a:t>} </a:t>
            </a:r>
            <a:br>
              <a:rPr lang="en-US" dirty="0">
                <a:sym typeface="Symbol" panose="05050102010706020507" pitchFamily="18" charset="2"/>
              </a:rPr>
            </a:br>
            <a:r>
              <a:rPr lang="en-US" dirty="0" err="1">
                <a:sym typeface="Symbol" panose="05050102010706020507" pitchFamily="18" charset="2"/>
              </a:rPr>
              <a:t>keduanya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merupakan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superkey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untuk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i="1" dirty="0">
                <a:sym typeface="Symbol" panose="05050102010706020507" pitchFamily="18" charset="2"/>
              </a:rPr>
              <a:t>Customer</a:t>
            </a:r>
            <a:r>
              <a:rPr lang="en-US" dirty="0">
                <a:sym typeface="Symbol" panose="05050102010706020507" pitchFamily="18" charset="2"/>
              </a:rPr>
              <a:t>, </a:t>
            </a:r>
            <a:r>
              <a:rPr lang="en-US" dirty="0" err="1">
                <a:sym typeface="Symbol" panose="05050102010706020507" pitchFamily="18" charset="2"/>
              </a:rPr>
              <a:t>jika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tidak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ada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cutomer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dengan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nama</a:t>
            </a:r>
            <a:r>
              <a:rPr lang="en-US" dirty="0">
                <a:sym typeface="Symbol" panose="05050102010706020507" pitchFamily="18" charset="2"/>
              </a:rPr>
              <a:t> yang </a:t>
            </a:r>
            <a:r>
              <a:rPr lang="en-US" dirty="0" err="1">
                <a:sym typeface="Symbol" panose="05050102010706020507" pitchFamily="18" charset="2"/>
              </a:rPr>
              <a:t>sama</a:t>
            </a:r>
            <a:r>
              <a:rPr lang="en-US" dirty="0">
                <a:sym typeface="Symbol" panose="05050102010706020507" pitchFamily="18" charset="2"/>
              </a:rPr>
              <a:t>.</a:t>
            </a:r>
          </a:p>
          <a:p>
            <a:r>
              <a:rPr lang="en-US" i="1" dirty="0">
                <a:sym typeface="Symbol" panose="05050102010706020507" pitchFamily="18" charset="2"/>
              </a:rPr>
              <a:t>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adalah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b="1" i="1" dirty="0">
                <a:solidFill>
                  <a:schemeClr val="tx2"/>
                </a:solidFill>
                <a:sym typeface="Symbol" panose="05050102010706020507" pitchFamily="18" charset="2"/>
              </a:rPr>
              <a:t>candidate key</a:t>
            </a:r>
            <a:r>
              <a:rPr lang="en-US" dirty="0">
                <a:sym typeface="Symbol" panose="05050102010706020507" pitchFamily="18" charset="2"/>
              </a:rPr>
              <a:t> (</a:t>
            </a:r>
            <a:r>
              <a:rPr lang="en-US" dirty="0" err="1">
                <a:sym typeface="Symbol" panose="05050102010706020507" pitchFamily="18" charset="2"/>
              </a:rPr>
              <a:t>kunci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kandidat</a:t>
            </a:r>
            <a:r>
              <a:rPr lang="en-US" dirty="0">
                <a:sym typeface="Symbol" panose="05050102010706020507" pitchFamily="18" charset="2"/>
              </a:rPr>
              <a:t>) </a:t>
            </a:r>
            <a:r>
              <a:rPr lang="en-US" dirty="0" err="1">
                <a:sym typeface="Symbol" panose="05050102010706020507" pitchFamily="18" charset="2"/>
              </a:rPr>
              <a:t>jika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i="1" dirty="0">
                <a:sym typeface="Symbol" panose="05050102010706020507" pitchFamily="18" charset="2"/>
              </a:rPr>
              <a:t>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memungkinkan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untuk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unik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Contoh</a:t>
            </a:r>
            <a:r>
              <a:rPr lang="en-US" dirty="0">
                <a:sym typeface="Symbol" panose="05050102010706020507" pitchFamily="18" charset="2"/>
              </a:rPr>
              <a:t>:  {</a:t>
            </a:r>
            <a:r>
              <a:rPr lang="en-US" i="1" dirty="0">
                <a:sym typeface="Symbol" panose="05050102010706020507" pitchFamily="18" charset="2"/>
              </a:rPr>
              <a:t>customer-name</a:t>
            </a:r>
            <a:r>
              <a:rPr lang="en-US" dirty="0">
                <a:sym typeface="Symbol" panose="05050102010706020507" pitchFamily="18" charset="2"/>
              </a:rPr>
              <a:t>} </a:t>
            </a:r>
            <a:r>
              <a:rPr lang="en-US" dirty="0" err="1">
                <a:sym typeface="Symbol" panose="05050102010706020507" pitchFamily="18" charset="2"/>
              </a:rPr>
              <a:t>adalah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kunci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kandidat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untuk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i="1" dirty="0">
                <a:sym typeface="Symbol" panose="05050102010706020507" pitchFamily="18" charset="2"/>
              </a:rPr>
              <a:t>Customer</a:t>
            </a:r>
            <a:r>
              <a:rPr lang="en-US" dirty="0">
                <a:sym typeface="Symbol" panose="05050102010706020507" pitchFamily="18" charset="2"/>
              </a:rPr>
              <a:t>, </a:t>
            </a:r>
            <a:r>
              <a:rPr lang="en-US" dirty="0" err="1">
                <a:sym typeface="Symbol" panose="05050102010706020507" pitchFamily="18" charset="2"/>
              </a:rPr>
              <a:t>bisa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menjadi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superkey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jika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tidak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ada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dua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nama</a:t>
            </a:r>
            <a:r>
              <a:rPr lang="en-US" dirty="0">
                <a:sym typeface="Symbol" panose="05050102010706020507" pitchFamily="18" charset="2"/>
              </a:rPr>
              <a:t> yang </a:t>
            </a:r>
            <a:r>
              <a:rPr lang="en-US" dirty="0" err="1">
                <a:sym typeface="Symbol" panose="05050102010706020507" pitchFamily="18" charset="2"/>
              </a:rPr>
              <a:t>sama</a:t>
            </a:r>
            <a:r>
              <a:rPr lang="en-US" dirty="0">
                <a:sym typeface="Symbol" panose="05050102010706020507" pitchFamily="18" charset="2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17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E-R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/>
              <a:t>Strong entity set (</a:t>
            </a:r>
            <a:r>
              <a:rPr lang="en-US" b="1" dirty="0" err="1"/>
              <a:t>Himpunan</a:t>
            </a:r>
            <a:r>
              <a:rPr lang="en-US" b="1" dirty="0"/>
              <a:t> </a:t>
            </a:r>
            <a:r>
              <a:rPr lang="en-US" b="1" dirty="0" err="1"/>
              <a:t>entitas</a:t>
            </a:r>
            <a:r>
              <a:rPr lang="en-US" b="1" dirty="0"/>
              <a:t> </a:t>
            </a:r>
            <a:r>
              <a:rPr lang="en-US" b="1" dirty="0" err="1"/>
              <a:t>kuat</a:t>
            </a:r>
            <a:r>
              <a:rPr lang="en-US" b="1" dirty="0"/>
              <a:t>)</a:t>
            </a:r>
            <a:r>
              <a:rPr lang="en-US" dirty="0"/>
              <a:t>. 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himpunan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.</a:t>
            </a:r>
          </a:p>
          <a:p>
            <a:r>
              <a:rPr lang="en-US" b="1" dirty="0"/>
              <a:t>Weak entity set (</a:t>
            </a:r>
            <a:r>
              <a:rPr lang="en-US" b="1" dirty="0" err="1"/>
              <a:t>himpunan</a:t>
            </a:r>
            <a:r>
              <a:rPr lang="en-US" b="1" dirty="0"/>
              <a:t> </a:t>
            </a:r>
            <a:r>
              <a:rPr lang="en-US" b="1" dirty="0" err="1"/>
              <a:t>entitas</a:t>
            </a:r>
            <a:r>
              <a:rPr lang="en-US" b="1" dirty="0"/>
              <a:t> </a:t>
            </a:r>
            <a:r>
              <a:rPr lang="en-US" b="1" dirty="0" err="1"/>
              <a:t>lemah</a:t>
            </a:r>
            <a:r>
              <a:rPr lang="en-US" b="1" dirty="0"/>
              <a:t>)</a:t>
            </a:r>
            <a:r>
              <a:rPr lang="en-US" dirty="0"/>
              <a:t>.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himpunan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pembeda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himpunan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.</a:t>
            </a:r>
          </a:p>
          <a:p>
            <a:r>
              <a:rPr lang="en-US" b="1" dirty="0"/>
              <a:t>Relationship set (</a:t>
            </a:r>
            <a:r>
              <a:rPr lang="en-US" b="1" dirty="0" err="1"/>
              <a:t>himpunan</a:t>
            </a:r>
            <a:r>
              <a:rPr lang="en-US" b="1" dirty="0"/>
              <a:t> </a:t>
            </a:r>
            <a:r>
              <a:rPr lang="en-US" b="1" dirty="0" err="1"/>
              <a:t>relasi</a:t>
            </a:r>
            <a:r>
              <a:rPr lang="en-US" b="1" dirty="0"/>
              <a:t>)</a:t>
            </a:r>
            <a:r>
              <a:rPr lang="en-US" dirty="0"/>
              <a:t>.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berelasi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superkey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Untuk</a:t>
            </a:r>
            <a:r>
              <a:rPr lang="en-US" dirty="0"/>
              <a:t> many-to-one,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entitas“many</a:t>
            </a:r>
            <a:r>
              <a:rPr lang="en-US" dirty="0"/>
              <a:t>” </a:t>
            </a:r>
            <a:r>
              <a:rPr lang="en-US" dirty="0" err="1"/>
              <a:t>menjadi</a:t>
            </a:r>
            <a:r>
              <a:rPr lang="en-US" dirty="0"/>
              <a:t> primary key (</a:t>
            </a:r>
            <a:r>
              <a:rPr lang="en-US" dirty="0" err="1"/>
              <a:t>kunci</a:t>
            </a:r>
            <a:r>
              <a:rPr lang="en-US" dirty="0"/>
              <a:t> primer) </a:t>
            </a:r>
            <a:r>
              <a:rPr lang="en-US" dirty="0" err="1"/>
              <a:t>relasi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one-to-one, primary key-</a:t>
            </a:r>
            <a:r>
              <a:rPr lang="en-US" dirty="0" err="1"/>
              <a:t>nya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entitas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many-to-many,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berelasi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62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Diagram Schema </a:t>
            </a:r>
            <a:r>
              <a:rPr lang="en-US" dirty="0" err="1"/>
              <a:t>untuk</a:t>
            </a:r>
            <a:r>
              <a:rPr lang="en-US" dirty="0"/>
              <a:t> Banking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413" y="1905000"/>
            <a:ext cx="10092388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30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16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 &amp; Discussion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81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udent presentatio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Student presentation" id="{61936DD2-5F1E-4CE5-AB4B-725D35FC9179}" vid="{60FEA300-D151-4B21-9955-901AC34D046A}"/>
    </a:ext>
  </a:extLst>
</a:theme>
</file>

<file path=ppt/theme/theme2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98950B5-7B6B-4C28-8458-CAB8EA4CB2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scientific report presentation</Template>
  <TotalTime>0</TotalTime>
  <Words>679</Words>
  <Application>Microsoft Office PowerPoint</Application>
  <PresentationFormat>Custom</PresentationFormat>
  <Paragraphs>97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Century Gothic</vt:lpstr>
      <vt:lpstr>Helvetica</vt:lpstr>
      <vt:lpstr>Monotype Sorts</vt:lpstr>
      <vt:lpstr>Wingdings 3</vt:lpstr>
      <vt:lpstr>Student presentation</vt:lpstr>
      <vt:lpstr>BASIS DATA</vt:lpstr>
      <vt:lpstr>Deskripsi Mata Kuliah </vt:lpstr>
      <vt:lpstr>Capaian Mata Kuliah </vt:lpstr>
      <vt:lpstr>PERTEMUAN - 5 </vt:lpstr>
      <vt:lpstr>Rekayasa Informasi</vt:lpstr>
      <vt:lpstr>Proses Pengembangan Basis Data</vt:lpstr>
      <vt:lpstr>Model - RELATIONAL</vt:lpstr>
      <vt:lpstr>PowerPoint Presentation</vt:lpstr>
      <vt:lpstr>PowerPoint Presentation</vt:lpstr>
      <vt:lpstr>Mengubah diagram E-R ke tabel</vt:lpstr>
      <vt:lpstr>Menyajikan entitas dalam bentuk tabel</vt:lpstr>
      <vt:lpstr>Entitas lemah</vt:lpstr>
      <vt:lpstr>Menyajikan relasi kedalam tabel</vt:lpstr>
      <vt:lpstr>Jawaban Latihan</vt:lpstr>
      <vt:lpstr>Contoh Relasi</vt:lpstr>
      <vt:lpstr>Struktur Dasar</vt:lpstr>
      <vt:lpstr>Jenis Atribut</vt:lpstr>
      <vt:lpstr>Skema Relasi</vt:lpstr>
      <vt:lpstr>Instan Relasi</vt:lpstr>
      <vt:lpstr>Relasi yang tidak urut</vt:lpstr>
      <vt:lpstr>Database</vt:lpstr>
      <vt:lpstr>Relasi customer </vt:lpstr>
      <vt:lpstr>Relasi depositor </vt:lpstr>
      <vt:lpstr>Diagram E-R untuk Bank</vt:lpstr>
      <vt:lpstr>Kunci / Key</vt:lpstr>
      <vt:lpstr> Menentukan kunci pada E-R </vt:lpstr>
      <vt:lpstr>Diagram Schema untuk Banking </vt:lpstr>
      <vt:lpstr>PowerPoint Presentation</vt:lpstr>
      <vt:lpstr>Questions &amp; Discussion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2015-09-17T07:55:48Z</dcterms:created>
  <dcterms:modified xsi:type="dcterms:W3CDTF">2019-10-26T14:25:03Z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TC034605859991</vt:lpwstr>
  </property>
</Properties>
</file>