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5D8130-3781-41DF-8EC0-3AC550C1FD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D4DE540-E30B-4BBE-8922-01943BE1BC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5BCAF2-5141-4385-BB30-574A9A8D47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D0D75-8A3D-4788-8EC3-27CA1240AB73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0E80F7-5E9B-4D59-A7E7-A7CDE9A31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5CFFF7-78CC-45D2-AD43-94112C4D57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81404-0DD4-4AC0-B675-4DE894AFFEEB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3670815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5F4EDD-2998-4C07-92EC-114A5048E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8E0F0C-9297-4D0A-90E1-103F318914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9587BC-4724-4E03-B652-E46644ACF8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D0D75-8A3D-4788-8EC3-27CA1240AB73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AD1541-C524-474A-9858-189A47888E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6DBB5C-6B60-43E4-B0CA-0B3E8EFBF4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81404-0DD4-4AC0-B675-4DE894AFFEEB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284787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93686E-DA25-40E7-8DFA-9928696CC3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C2A939-C9ED-4747-863E-03D4C0BCB4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C56D2D-5E0B-4F38-BC69-E24498EE6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D0D75-8A3D-4788-8EC3-27CA1240AB73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F26B96-A0E4-4271-B35F-2B8341F52A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1A96A9-CF36-4930-B4A1-904DAB8FD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81404-0DD4-4AC0-B675-4DE894AFFEEB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581853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9ABCA4-44A2-4607-A82D-07073E593B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2112CB-765E-47AB-BF23-AC9FB43B2D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C40597-0110-46EA-9CCA-577D02BAC6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2B417F-549C-431D-9485-BF2824A95C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D0D75-8A3D-4788-8EC3-27CA1240AB73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68BCC1-6EB7-4F64-84FE-DCAF96615E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49FDC-7642-4DEF-B7D9-EBEBEF8A9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81404-0DD4-4AC0-B675-4DE894AFFEEB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568758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29991C-0C3D-4AA0-B497-55F1B72A92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0F9D2A-ED06-4F06-903D-54645C59CF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E2814B-F92A-48E3-8625-0E7D1AB7AC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93A7DFD-3C10-40A0-B4A7-ECD14BABE0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800D461-0F74-44A9-BF89-DEBDE86B2E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95698E-ED96-450D-A2FA-59DD238C4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D0D75-8A3D-4788-8EC3-27CA1240AB73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2A32ECD-1273-4C5C-B709-A23F87E57F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FD4AE1A-767D-43E9-B761-AE3EA9E15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81404-0DD4-4AC0-B675-4DE894AFFEEB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615174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7406A3-63EF-4955-BCE7-A116937CCC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69BD33-084D-4CF0-9C8A-F7EE043500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D0D75-8A3D-4788-8EC3-27CA1240AB73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D3F55E0-DCE8-4F3A-838F-7C40E7FCA9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C4B5A7-03CD-4731-B768-A79404599A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81404-0DD4-4AC0-B675-4DE894AFFEEB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4881294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9D6074D-408A-40E7-B673-678F64C26C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D0D75-8A3D-4788-8EC3-27CA1240AB73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74CFD00-A211-49E5-ABCA-D2044EB1EF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E6EDAE-B707-4DBF-8A40-8052020AF2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81404-0DD4-4AC0-B675-4DE894AFFEEB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5731007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E831C0-7FEF-43FD-A38E-CB04D4D816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EE9732-B430-43C8-A542-512D07798C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7DEEDD-9B86-4862-969B-A03FEAB662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77B7C5-53D7-42CD-9E2A-27B4C2EFFB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D0D75-8A3D-4788-8EC3-27CA1240AB73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4D6771-17BB-48C6-80CB-F7A8DE2EA8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E99964-EEDB-4671-A3E4-92BA944F4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81404-0DD4-4AC0-B675-4DE894AFFEEB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7977536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46D03D-A2A4-4D14-9B00-721FCD83FC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80F6F94-1D82-45B0-B0F4-629A4FE85E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220521-22DF-4180-86B2-298379B499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DE6916-3055-43CF-B2AC-FFC518CEAB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D0D75-8A3D-4788-8EC3-27CA1240AB73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A63E50-9F1A-4A24-9693-52D506E7D7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C06480-C2F9-4D24-8D64-B4F71A0085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81404-0DD4-4AC0-B675-4DE894AFFEEB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1896454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D70C37-82B4-4C53-8AC7-765843DB4E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354C4D-45C6-42B8-9267-FE794BEDEC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23B6D8-4A36-4EC2-9270-83FA3BE31D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D0D75-8A3D-4788-8EC3-27CA1240AB73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D25FF6-566D-4569-AAA9-662F760F28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08578A-840D-4347-902D-B3FE29F1F4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81404-0DD4-4AC0-B675-4DE894AFFEEB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228426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DB3D9E0-8BFE-4C3E-AA41-1AA0AC12842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8857E3-CC19-4C37-AE21-B35514977C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7B83CA-D2FE-4F1D-AB0E-F5EC1D0C03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D0D75-8A3D-4788-8EC3-27CA1240AB73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7898CF-1C8C-44E7-9BF3-A0633D580A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1CED19-09A6-461D-A7CA-328A5A4BD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81404-0DD4-4AC0-B675-4DE894AFFEEB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4154393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08230CE-4D21-4EE4-AA15-5980710771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80CC4F-EA7A-46E0-8B33-89C376F642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7953C6-EDBE-42FA-BB3E-37D015AB9EF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FD0D75-8A3D-4788-8EC3-27CA1240AB73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3B9440-6BCF-4CF3-B764-7AAA09E369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2E2785-559F-49C8-A478-7542BF4B55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081404-0DD4-4AC0-B675-4DE894AFFEEB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554102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1F5B13-A5B3-4C3E-A23F-A9CB74E8595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ID" dirty="0"/>
              <a:t>PENDENDETEKSIAN TEPI (EDGE DETECTION)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299272-8830-4519-8FAD-D40EF61B93E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Oleh : </a:t>
            </a:r>
            <a:r>
              <a:rPr lang="en-US" dirty="0" err="1"/>
              <a:t>Rahmat</a:t>
            </a:r>
            <a:r>
              <a:rPr lang="en-US" dirty="0"/>
              <a:t> Robi </a:t>
            </a:r>
            <a:r>
              <a:rPr lang="en-US" dirty="0" err="1"/>
              <a:t>Waliyansyah</a:t>
            </a:r>
            <a:r>
              <a:rPr lang="en-US" dirty="0"/>
              <a:t>, </a:t>
            </a:r>
            <a:r>
              <a:rPr lang="en-US" dirty="0" err="1"/>
              <a:t>M.Kom</a:t>
            </a:r>
            <a:r>
              <a:rPr lang="en-US" dirty="0"/>
              <a:t>.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371135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rapezoid 1">
            <a:extLst>
              <a:ext uri="{FF2B5EF4-FFF2-40B4-BE49-F238E27FC236}">
                <a16:creationId xmlns:a16="http://schemas.microsoft.com/office/drawing/2014/main" id="{A81D2385-E99A-406F-A9AE-7C66622977B3}"/>
              </a:ext>
            </a:extLst>
          </p:cNvPr>
          <p:cNvSpPr/>
          <p:nvPr/>
        </p:nvSpPr>
        <p:spPr>
          <a:xfrm>
            <a:off x="949036" y="2223653"/>
            <a:ext cx="4059381" cy="2410691"/>
          </a:xfrm>
          <a:prstGeom prst="trapezoi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800" dirty="0" err="1"/>
              <a:t>Analisis</a:t>
            </a:r>
            <a:r>
              <a:rPr lang="en-ID" sz="2800" dirty="0"/>
              <a:t> </a:t>
            </a:r>
            <a:r>
              <a:rPr lang="en-ID" sz="2800" dirty="0" err="1"/>
              <a:t>citra</a:t>
            </a:r>
            <a:endParaRPr lang="en-ID" sz="2800" dirty="0"/>
          </a:p>
        </p:txBody>
      </p:sp>
      <p:sp>
        <p:nvSpPr>
          <p:cNvPr id="3" name="Flowchart: Direct Access Storage 2">
            <a:extLst>
              <a:ext uri="{FF2B5EF4-FFF2-40B4-BE49-F238E27FC236}">
                <a16:creationId xmlns:a16="http://schemas.microsoft.com/office/drawing/2014/main" id="{AE985338-551D-41BA-BE35-F324BED62593}"/>
              </a:ext>
            </a:extLst>
          </p:cNvPr>
          <p:cNvSpPr/>
          <p:nvPr/>
        </p:nvSpPr>
        <p:spPr>
          <a:xfrm>
            <a:off x="6096000" y="193964"/>
            <a:ext cx="2978727" cy="2410691"/>
          </a:xfrm>
          <a:prstGeom prst="flowChartMagneticDrum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000"/>
              <a:t>ekstraksi ciri (feature extraction)</a:t>
            </a:r>
          </a:p>
        </p:txBody>
      </p:sp>
      <p:sp>
        <p:nvSpPr>
          <p:cNvPr id="4" name="Flowchart: Direct Access Storage 3">
            <a:extLst>
              <a:ext uri="{FF2B5EF4-FFF2-40B4-BE49-F238E27FC236}">
                <a16:creationId xmlns:a16="http://schemas.microsoft.com/office/drawing/2014/main" id="{3871EB5C-260B-4C00-87D1-8DE3CCF397AA}"/>
              </a:ext>
            </a:extLst>
          </p:cNvPr>
          <p:cNvSpPr/>
          <p:nvPr/>
        </p:nvSpPr>
        <p:spPr>
          <a:xfrm>
            <a:off x="9213273" y="2223654"/>
            <a:ext cx="2978727" cy="2410691"/>
          </a:xfrm>
          <a:prstGeom prst="flowChartMagneticDrum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000"/>
              <a:t>segmentasi</a:t>
            </a:r>
          </a:p>
        </p:txBody>
      </p:sp>
      <p:sp>
        <p:nvSpPr>
          <p:cNvPr id="5" name="Flowchart: Direct Access Storage 4">
            <a:extLst>
              <a:ext uri="{FF2B5EF4-FFF2-40B4-BE49-F238E27FC236}">
                <a16:creationId xmlns:a16="http://schemas.microsoft.com/office/drawing/2014/main" id="{62973EF4-8B26-47BC-A147-09922FBEDA0A}"/>
              </a:ext>
            </a:extLst>
          </p:cNvPr>
          <p:cNvSpPr/>
          <p:nvPr/>
        </p:nvSpPr>
        <p:spPr>
          <a:xfrm>
            <a:off x="6234546" y="4253345"/>
            <a:ext cx="2978727" cy="2410691"/>
          </a:xfrm>
          <a:prstGeom prst="flowChartMagneticDrum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000"/>
              <a:t>klasifikasi</a:t>
            </a:r>
          </a:p>
        </p:txBody>
      </p:sp>
    </p:spTree>
    <p:extLst>
      <p:ext uri="{BB962C8B-B14F-4D97-AF65-F5344CB8AC3E}">
        <p14:creationId xmlns:p14="http://schemas.microsoft.com/office/powerpoint/2010/main" val="1468524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que 1">
            <a:extLst>
              <a:ext uri="{FF2B5EF4-FFF2-40B4-BE49-F238E27FC236}">
                <a16:creationId xmlns:a16="http://schemas.microsoft.com/office/drawing/2014/main" id="{39109C43-E85C-4B7B-A892-14822DAE6014}"/>
              </a:ext>
            </a:extLst>
          </p:cNvPr>
          <p:cNvSpPr/>
          <p:nvPr/>
        </p:nvSpPr>
        <p:spPr>
          <a:xfrm>
            <a:off x="748145" y="706582"/>
            <a:ext cx="10612582" cy="5624945"/>
          </a:xfrm>
          <a:prstGeom prst="plaque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ID" sz="2800" dirty="0" err="1"/>
              <a:t>Faktor</a:t>
            </a:r>
            <a:r>
              <a:rPr lang="en-ID" sz="2800" dirty="0"/>
              <a:t> </a:t>
            </a:r>
            <a:r>
              <a:rPr lang="en-ID" sz="2800" dirty="0" err="1"/>
              <a:t>kunci</a:t>
            </a:r>
            <a:r>
              <a:rPr lang="en-ID" sz="2800" dirty="0"/>
              <a:t> </a:t>
            </a:r>
            <a:r>
              <a:rPr lang="en-ID" sz="2800" dirty="0" err="1"/>
              <a:t>dalam</a:t>
            </a:r>
            <a:r>
              <a:rPr lang="en-ID" sz="2800" dirty="0"/>
              <a:t> </a:t>
            </a:r>
            <a:r>
              <a:rPr lang="en-ID" sz="2800" dirty="0" err="1"/>
              <a:t>mengekstraksi</a:t>
            </a:r>
            <a:r>
              <a:rPr lang="en-ID" sz="2800" dirty="0"/>
              <a:t> </a:t>
            </a:r>
            <a:r>
              <a:rPr lang="en-ID" sz="2800" dirty="0" err="1"/>
              <a:t>ciri</a:t>
            </a:r>
            <a:r>
              <a:rPr lang="en-ID" sz="2800" dirty="0"/>
              <a:t> </a:t>
            </a:r>
            <a:r>
              <a:rPr lang="en-ID" sz="2800" dirty="0" err="1"/>
              <a:t>adalah</a:t>
            </a:r>
            <a:r>
              <a:rPr lang="en-ID" sz="2800" dirty="0"/>
              <a:t> </a:t>
            </a:r>
            <a:r>
              <a:rPr lang="en-ID" sz="2800" dirty="0" err="1"/>
              <a:t>kemampuan</a:t>
            </a:r>
            <a:r>
              <a:rPr lang="en-ID" sz="2800" dirty="0"/>
              <a:t> </a:t>
            </a:r>
            <a:r>
              <a:rPr lang="en-ID" sz="2800" dirty="0" err="1"/>
              <a:t>mendeteksi</a:t>
            </a:r>
            <a:r>
              <a:rPr lang="en-ID" sz="2800" dirty="0"/>
              <a:t> </a:t>
            </a:r>
            <a:r>
              <a:rPr lang="en-ID" sz="2800" dirty="0" err="1"/>
              <a:t>keberadaan</a:t>
            </a:r>
            <a:r>
              <a:rPr lang="en-ID" sz="2800" dirty="0"/>
              <a:t> </a:t>
            </a:r>
            <a:r>
              <a:rPr lang="en-ID" sz="2800" dirty="0" err="1"/>
              <a:t>tepi</a:t>
            </a:r>
            <a:r>
              <a:rPr lang="en-ID" sz="2800" dirty="0"/>
              <a:t> (edge) </a:t>
            </a:r>
            <a:r>
              <a:rPr lang="en-ID" sz="2800" dirty="0" err="1"/>
              <a:t>dari</a:t>
            </a:r>
            <a:r>
              <a:rPr lang="en-ID" sz="2800" dirty="0"/>
              <a:t> </a:t>
            </a:r>
            <a:r>
              <a:rPr lang="en-ID" sz="2800" dirty="0" err="1"/>
              <a:t>objek</a:t>
            </a:r>
            <a:r>
              <a:rPr lang="en-ID" sz="2800" dirty="0"/>
              <a:t> di </a:t>
            </a:r>
            <a:r>
              <a:rPr lang="en-ID" sz="2800" dirty="0" err="1"/>
              <a:t>dalam</a:t>
            </a:r>
            <a:r>
              <a:rPr lang="en-ID" sz="2800" dirty="0"/>
              <a:t> </a:t>
            </a:r>
            <a:r>
              <a:rPr lang="en-ID" sz="2800" dirty="0" err="1"/>
              <a:t>citra</a:t>
            </a:r>
            <a:r>
              <a:rPr lang="en-ID" sz="2800" dirty="0"/>
              <a:t>. Setelah </a:t>
            </a:r>
            <a:r>
              <a:rPr lang="en-ID" sz="2800" dirty="0" err="1"/>
              <a:t>tepi</a:t>
            </a:r>
            <a:r>
              <a:rPr lang="en-ID" sz="2800" dirty="0"/>
              <a:t> </a:t>
            </a:r>
            <a:r>
              <a:rPr lang="en-ID" sz="2800" dirty="0" err="1"/>
              <a:t>objek</a:t>
            </a:r>
            <a:r>
              <a:rPr lang="en-ID" sz="2800" dirty="0"/>
              <a:t> </a:t>
            </a:r>
            <a:r>
              <a:rPr lang="en-ID" sz="2800" dirty="0" err="1"/>
              <a:t>diketahui</a:t>
            </a:r>
            <a:r>
              <a:rPr lang="en-ID" sz="2800" dirty="0"/>
              <a:t>, </a:t>
            </a:r>
            <a:r>
              <a:rPr lang="en-ID" sz="2800" dirty="0" err="1"/>
              <a:t>langkah</a:t>
            </a:r>
            <a:r>
              <a:rPr lang="en-ID" sz="2800" dirty="0"/>
              <a:t> </a:t>
            </a:r>
            <a:r>
              <a:rPr lang="en-ID" sz="2800" dirty="0" err="1"/>
              <a:t>lanjutnya</a:t>
            </a:r>
            <a:r>
              <a:rPr lang="en-ID" sz="2800" dirty="0"/>
              <a:t> </a:t>
            </a:r>
            <a:r>
              <a:rPr lang="en-ID" sz="2800" dirty="0" err="1"/>
              <a:t>dalam</a:t>
            </a:r>
            <a:r>
              <a:rPr lang="en-ID" sz="2800" dirty="0"/>
              <a:t> </a:t>
            </a:r>
            <a:r>
              <a:rPr lang="en-ID" sz="2800" dirty="0" err="1"/>
              <a:t>analisis</a:t>
            </a:r>
            <a:r>
              <a:rPr lang="en-ID" sz="2800" dirty="0"/>
              <a:t> </a:t>
            </a:r>
            <a:r>
              <a:rPr lang="en-ID" sz="2800" dirty="0" err="1"/>
              <a:t>citra</a:t>
            </a:r>
            <a:r>
              <a:rPr lang="en-ID" sz="2800" dirty="0"/>
              <a:t> </a:t>
            </a:r>
            <a:r>
              <a:rPr lang="en-ID" sz="2800" dirty="0" err="1"/>
              <a:t>adalah</a:t>
            </a:r>
            <a:r>
              <a:rPr lang="en-ID" sz="2800" dirty="0"/>
              <a:t> </a:t>
            </a:r>
            <a:r>
              <a:rPr lang="en-ID" sz="2800" dirty="0" err="1"/>
              <a:t>segmentasi</a:t>
            </a:r>
            <a:r>
              <a:rPr lang="en-ID" sz="2800" dirty="0"/>
              <a:t>, </a:t>
            </a:r>
            <a:r>
              <a:rPr lang="en-ID" sz="2800" dirty="0" err="1"/>
              <a:t>yaitu</a:t>
            </a:r>
            <a:r>
              <a:rPr lang="en-ID" sz="2800" dirty="0"/>
              <a:t> </a:t>
            </a:r>
            <a:r>
              <a:rPr lang="en-ID" sz="2800" dirty="0" err="1"/>
              <a:t>mereduksi</a:t>
            </a:r>
            <a:r>
              <a:rPr lang="en-ID" sz="2800" dirty="0"/>
              <a:t> </a:t>
            </a:r>
            <a:r>
              <a:rPr lang="en-ID" sz="2800" dirty="0" err="1"/>
              <a:t>citra</a:t>
            </a:r>
            <a:r>
              <a:rPr lang="en-ID" sz="2800" dirty="0"/>
              <a:t> </a:t>
            </a:r>
            <a:r>
              <a:rPr lang="en-ID" sz="2800" dirty="0" err="1"/>
              <a:t>menjadi</a:t>
            </a:r>
            <a:r>
              <a:rPr lang="en-ID" sz="2800" dirty="0"/>
              <a:t> </a:t>
            </a:r>
            <a:r>
              <a:rPr lang="en-ID" sz="2800" dirty="0" err="1"/>
              <a:t>objek</a:t>
            </a:r>
            <a:r>
              <a:rPr lang="en-ID" sz="2800" dirty="0"/>
              <a:t> </a:t>
            </a:r>
            <a:r>
              <a:rPr lang="en-ID" sz="2800" dirty="0" err="1"/>
              <a:t>atau</a:t>
            </a:r>
            <a:r>
              <a:rPr lang="en-ID" sz="2800" dirty="0"/>
              <a:t> region, </a:t>
            </a:r>
            <a:r>
              <a:rPr lang="en-ID" sz="2800" dirty="0" err="1"/>
              <a:t>misalnya</a:t>
            </a:r>
            <a:r>
              <a:rPr lang="en-ID" sz="2800" dirty="0"/>
              <a:t> </a:t>
            </a:r>
            <a:r>
              <a:rPr lang="en-ID" sz="2800" dirty="0" err="1"/>
              <a:t>memisahkan</a:t>
            </a:r>
            <a:r>
              <a:rPr lang="en-ID" sz="2800" dirty="0"/>
              <a:t> </a:t>
            </a:r>
            <a:r>
              <a:rPr lang="en-ID" sz="2800" dirty="0" err="1"/>
              <a:t>objek-objek</a:t>
            </a:r>
            <a:r>
              <a:rPr lang="en-ID" sz="2800" dirty="0"/>
              <a:t> yang </a:t>
            </a:r>
            <a:r>
              <a:rPr lang="en-ID" sz="2800" dirty="0" err="1"/>
              <a:t>berbeda</a:t>
            </a:r>
            <a:r>
              <a:rPr lang="en-ID" sz="2800" dirty="0"/>
              <a:t> </a:t>
            </a:r>
            <a:r>
              <a:rPr lang="en-ID" sz="2800" dirty="0" err="1"/>
              <a:t>dengan</a:t>
            </a:r>
            <a:r>
              <a:rPr lang="en-ID" sz="2800" dirty="0"/>
              <a:t> </a:t>
            </a:r>
            <a:r>
              <a:rPr lang="en-ID" sz="2800" dirty="0" err="1"/>
              <a:t>mengekstraksi</a:t>
            </a:r>
            <a:r>
              <a:rPr lang="en-ID" sz="2800" dirty="0"/>
              <a:t> </a:t>
            </a:r>
            <a:r>
              <a:rPr lang="en-ID" sz="2800" dirty="0" err="1"/>
              <a:t>batas-batas</a:t>
            </a:r>
            <a:r>
              <a:rPr lang="en-ID" sz="2800" dirty="0"/>
              <a:t> </a:t>
            </a:r>
            <a:r>
              <a:rPr lang="en-ID" sz="2800" dirty="0" err="1"/>
              <a:t>objek</a:t>
            </a:r>
            <a:r>
              <a:rPr lang="en-ID" sz="2800" dirty="0"/>
              <a:t> (boundary).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ID" sz="2800" dirty="0" err="1"/>
              <a:t>Langkah</a:t>
            </a:r>
            <a:r>
              <a:rPr lang="en-ID" sz="2800" dirty="0"/>
              <a:t> </a:t>
            </a:r>
            <a:r>
              <a:rPr lang="en-ID" sz="2800" dirty="0" err="1"/>
              <a:t>terakhir</a:t>
            </a:r>
            <a:r>
              <a:rPr lang="en-ID" sz="2800" dirty="0"/>
              <a:t> </a:t>
            </a:r>
            <a:r>
              <a:rPr lang="en-ID" sz="2800" dirty="0" err="1"/>
              <a:t>dari</a:t>
            </a:r>
            <a:r>
              <a:rPr lang="en-ID" sz="2800" dirty="0"/>
              <a:t> </a:t>
            </a:r>
            <a:r>
              <a:rPr lang="en-ID" sz="2800" dirty="0" err="1"/>
              <a:t>analisis</a:t>
            </a:r>
            <a:r>
              <a:rPr lang="en-ID" sz="2800" dirty="0"/>
              <a:t> </a:t>
            </a:r>
            <a:r>
              <a:rPr lang="en-ID" sz="2800" dirty="0" err="1"/>
              <a:t>citra</a:t>
            </a:r>
            <a:r>
              <a:rPr lang="en-ID" sz="2800" dirty="0"/>
              <a:t> </a:t>
            </a:r>
            <a:r>
              <a:rPr lang="en-ID" sz="2800" dirty="0" err="1"/>
              <a:t>adalah</a:t>
            </a:r>
            <a:r>
              <a:rPr lang="en-ID" sz="2800" dirty="0"/>
              <a:t> </a:t>
            </a:r>
            <a:r>
              <a:rPr lang="en-ID" sz="2800" dirty="0" err="1"/>
              <a:t>klasifikasi</a:t>
            </a:r>
            <a:r>
              <a:rPr lang="en-ID" sz="2800" dirty="0"/>
              <a:t>, </a:t>
            </a:r>
            <a:r>
              <a:rPr lang="en-ID" sz="2800" dirty="0" err="1"/>
              <a:t>yaitu</a:t>
            </a:r>
            <a:r>
              <a:rPr lang="en-ID" sz="2800" dirty="0"/>
              <a:t> </a:t>
            </a:r>
            <a:r>
              <a:rPr lang="en-ID" sz="2800" dirty="0" err="1"/>
              <a:t>memetakan</a:t>
            </a:r>
            <a:r>
              <a:rPr lang="en-ID" sz="2800" dirty="0"/>
              <a:t> </a:t>
            </a:r>
            <a:r>
              <a:rPr lang="en-ID" sz="2800" dirty="0" err="1"/>
              <a:t>segmen-segmen</a:t>
            </a:r>
            <a:r>
              <a:rPr lang="en-ID" sz="2800" dirty="0"/>
              <a:t> yang </a:t>
            </a:r>
            <a:r>
              <a:rPr lang="en-ID" sz="2800" dirty="0" err="1"/>
              <a:t>berbeda</a:t>
            </a:r>
            <a:r>
              <a:rPr lang="en-ID" sz="2800" dirty="0"/>
              <a:t> </a:t>
            </a:r>
            <a:r>
              <a:rPr lang="en-ID" sz="2800" dirty="0" err="1"/>
              <a:t>ke</a:t>
            </a:r>
            <a:r>
              <a:rPr lang="en-ID" sz="2800" dirty="0"/>
              <a:t> </a:t>
            </a:r>
            <a:r>
              <a:rPr lang="en-ID" sz="2800" dirty="0" err="1"/>
              <a:t>dalam</a:t>
            </a:r>
            <a:r>
              <a:rPr lang="en-ID" sz="2800" dirty="0"/>
              <a:t> </a:t>
            </a:r>
            <a:r>
              <a:rPr lang="en-ID" sz="2800" dirty="0" err="1"/>
              <a:t>kelas</a:t>
            </a:r>
            <a:r>
              <a:rPr lang="en-ID" sz="2800" dirty="0"/>
              <a:t> </a:t>
            </a:r>
            <a:r>
              <a:rPr lang="en-ID" sz="2800" dirty="0" err="1"/>
              <a:t>objek</a:t>
            </a:r>
            <a:r>
              <a:rPr lang="en-ID" sz="2800" dirty="0"/>
              <a:t> yang </a:t>
            </a:r>
            <a:r>
              <a:rPr lang="en-ID" sz="2800" dirty="0" err="1"/>
              <a:t>berbeda</a:t>
            </a:r>
            <a:r>
              <a:rPr lang="en-ID" sz="2800" dirty="0"/>
              <a:t> pula.</a:t>
            </a:r>
          </a:p>
        </p:txBody>
      </p:sp>
    </p:spTree>
    <p:extLst>
      <p:ext uri="{BB962C8B-B14F-4D97-AF65-F5344CB8AC3E}">
        <p14:creationId xmlns:p14="http://schemas.microsoft.com/office/powerpoint/2010/main" val="3327759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ylinder 1">
            <a:extLst>
              <a:ext uri="{FF2B5EF4-FFF2-40B4-BE49-F238E27FC236}">
                <a16:creationId xmlns:a16="http://schemas.microsoft.com/office/drawing/2014/main" id="{3D78F018-5538-412C-8704-9EEA7A858416}"/>
              </a:ext>
            </a:extLst>
          </p:cNvPr>
          <p:cNvSpPr/>
          <p:nvPr/>
        </p:nvSpPr>
        <p:spPr>
          <a:xfrm>
            <a:off x="526473" y="803564"/>
            <a:ext cx="5818909" cy="5389418"/>
          </a:xfrm>
          <a:prstGeom prst="can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ID" sz="2000" dirty="0"/>
              <a:t>Yang </a:t>
            </a:r>
            <a:r>
              <a:rPr lang="en-ID" sz="2000" dirty="0" err="1"/>
              <a:t>dimaksud</a:t>
            </a:r>
            <a:r>
              <a:rPr lang="en-ID" sz="2000" dirty="0"/>
              <a:t> </a:t>
            </a:r>
            <a:r>
              <a:rPr lang="en-ID" sz="2000" dirty="0" err="1"/>
              <a:t>dengan</a:t>
            </a:r>
            <a:r>
              <a:rPr lang="en-ID" sz="2000" dirty="0"/>
              <a:t> </a:t>
            </a:r>
            <a:r>
              <a:rPr lang="en-ID" sz="2000" dirty="0" err="1"/>
              <a:t>tepi</a:t>
            </a:r>
            <a:r>
              <a:rPr lang="en-ID" sz="2000" dirty="0"/>
              <a:t> (edge) </a:t>
            </a:r>
            <a:r>
              <a:rPr lang="en-ID" sz="2000" dirty="0" err="1"/>
              <a:t>adalah</a:t>
            </a:r>
            <a:r>
              <a:rPr lang="en-ID" sz="2000" dirty="0"/>
              <a:t> </a:t>
            </a:r>
            <a:r>
              <a:rPr lang="en-ID" sz="2000" dirty="0" err="1"/>
              <a:t>perubahan</a:t>
            </a:r>
            <a:r>
              <a:rPr lang="en-ID" sz="2000" dirty="0"/>
              <a:t> </a:t>
            </a:r>
            <a:r>
              <a:rPr lang="en-ID" sz="2000" dirty="0" err="1"/>
              <a:t>nilai</a:t>
            </a:r>
            <a:r>
              <a:rPr lang="en-ID" sz="2000" dirty="0"/>
              <a:t> </a:t>
            </a:r>
            <a:r>
              <a:rPr lang="en-ID" sz="2000" dirty="0" err="1"/>
              <a:t>intensitas</a:t>
            </a:r>
            <a:r>
              <a:rPr lang="en-ID" sz="2000" dirty="0"/>
              <a:t> </a:t>
            </a:r>
            <a:r>
              <a:rPr lang="en-ID" sz="2000" dirty="0" err="1"/>
              <a:t>derajat</a:t>
            </a:r>
            <a:r>
              <a:rPr lang="en-ID" sz="2000" dirty="0"/>
              <a:t> </a:t>
            </a:r>
            <a:r>
              <a:rPr lang="en-ID" sz="2000" dirty="0" err="1"/>
              <a:t>keabuan</a:t>
            </a:r>
            <a:r>
              <a:rPr lang="en-ID" sz="2000" dirty="0"/>
              <a:t> yang </a:t>
            </a:r>
            <a:r>
              <a:rPr lang="en-ID" sz="2000" dirty="0" err="1"/>
              <a:t>mendadak</a:t>
            </a:r>
            <a:r>
              <a:rPr lang="en-ID" sz="2000" dirty="0"/>
              <a:t> (</a:t>
            </a:r>
            <a:r>
              <a:rPr lang="en-ID" sz="2000" dirty="0" err="1"/>
              <a:t>besar</a:t>
            </a:r>
            <a:r>
              <a:rPr lang="en-ID" sz="2000" dirty="0"/>
              <a:t>) </a:t>
            </a:r>
            <a:r>
              <a:rPr lang="en-ID" sz="2000" dirty="0" err="1"/>
              <a:t>dalam</a:t>
            </a:r>
            <a:r>
              <a:rPr lang="en-ID" sz="2000" dirty="0"/>
              <a:t> </a:t>
            </a:r>
            <a:r>
              <a:rPr lang="en-ID" sz="2000" dirty="0" err="1"/>
              <a:t>jarak</a:t>
            </a:r>
            <a:r>
              <a:rPr lang="en-ID" sz="2000" dirty="0"/>
              <a:t> yang </a:t>
            </a:r>
            <a:r>
              <a:rPr lang="en-ID" sz="2000" dirty="0" err="1"/>
              <a:t>singkat</a:t>
            </a:r>
            <a:r>
              <a:rPr lang="en-ID" sz="2000" dirty="0"/>
              <a:t>. </a:t>
            </a:r>
            <a:r>
              <a:rPr lang="en-ID" sz="2000" dirty="0" err="1"/>
              <a:t>bedaan</a:t>
            </a:r>
            <a:r>
              <a:rPr lang="en-ID" sz="2000" dirty="0"/>
              <a:t> </a:t>
            </a:r>
            <a:r>
              <a:rPr lang="en-ID" sz="2000" dirty="0" err="1"/>
              <a:t>intensitas</a:t>
            </a:r>
            <a:r>
              <a:rPr lang="en-ID" sz="2000" dirty="0"/>
              <a:t> </a:t>
            </a:r>
            <a:r>
              <a:rPr lang="en-ID" sz="2000" dirty="0" err="1"/>
              <a:t>inilah</a:t>
            </a:r>
            <a:r>
              <a:rPr lang="en-ID" sz="2000" dirty="0"/>
              <a:t> yang </a:t>
            </a:r>
            <a:r>
              <a:rPr lang="en-ID" sz="2000" dirty="0" err="1"/>
              <a:t>menampakkan</a:t>
            </a:r>
            <a:r>
              <a:rPr lang="en-ID" sz="2000" dirty="0"/>
              <a:t> </a:t>
            </a:r>
            <a:r>
              <a:rPr lang="en-ID" sz="2000" dirty="0" err="1"/>
              <a:t>rincian</a:t>
            </a:r>
            <a:r>
              <a:rPr lang="en-ID" sz="2000" dirty="0"/>
              <a:t> pada </a:t>
            </a:r>
            <a:r>
              <a:rPr lang="en-ID" sz="2000" dirty="0" err="1"/>
              <a:t>gambar</a:t>
            </a:r>
            <a:r>
              <a:rPr lang="en-ID" sz="2000" dirty="0"/>
              <a:t>. </a:t>
            </a:r>
            <a:r>
              <a:rPr lang="en-ID" sz="2000" dirty="0" err="1"/>
              <a:t>Tepi</a:t>
            </a:r>
            <a:r>
              <a:rPr lang="en-ID" sz="2000" dirty="0"/>
              <a:t> </a:t>
            </a:r>
            <a:r>
              <a:rPr lang="en-ID" sz="2000" dirty="0" err="1"/>
              <a:t>biasanya</a:t>
            </a:r>
            <a:r>
              <a:rPr lang="en-ID" sz="2000" dirty="0"/>
              <a:t> </a:t>
            </a:r>
            <a:r>
              <a:rPr lang="en-ID" sz="2000" dirty="0" err="1"/>
              <a:t>terdapat</a:t>
            </a:r>
            <a:r>
              <a:rPr lang="en-ID" sz="2000" dirty="0"/>
              <a:t> pada </a:t>
            </a:r>
            <a:r>
              <a:rPr lang="en-ID" sz="2000" dirty="0" err="1"/>
              <a:t>batas</a:t>
            </a:r>
            <a:r>
              <a:rPr lang="en-ID" sz="2000" dirty="0"/>
              <a:t> </a:t>
            </a:r>
            <a:r>
              <a:rPr lang="en-ID" sz="2000" dirty="0" err="1"/>
              <a:t>antara</a:t>
            </a:r>
            <a:r>
              <a:rPr lang="en-ID" sz="2000" dirty="0"/>
              <a:t> </a:t>
            </a:r>
            <a:r>
              <a:rPr lang="en-ID" sz="2000" dirty="0" err="1"/>
              <a:t>dua</a:t>
            </a:r>
            <a:r>
              <a:rPr lang="en-ID" sz="2000" dirty="0"/>
              <a:t> </a:t>
            </a:r>
            <a:r>
              <a:rPr lang="en-ID" sz="2000" dirty="0" err="1"/>
              <a:t>daerah</a:t>
            </a:r>
            <a:r>
              <a:rPr lang="en-ID" sz="2000" dirty="0"/>
              <a:t> </a:t>
            </a:r>
            <a:r>
              <a:rPr lang="en-ID" sz="2000" dirty="0" err="1"/>
              <a:t>berbeda</a:t>
            </a:r>
            <a:r>
              <a:rPr lang="en-ID" sz="2000" dirty="0"/>
              <a:t> pada </a:t>
            </a:r>
            <a:r>
              <a:rPr lang="en-ID" sz="2000" dirty="0" err="1"/>
              <a:t>suatu</a:t>
            </a:r>
            <a:r>
              <a:rPr lang="en-ID" sz="2000" dirty="0"/>
              <a:t> </a:t>
            </a:r>
            <a:r>
              <a:rPr lang="en-ID" sz="2000" dirty="0" err="1"/>
              <a:t>citra</a:t>
            </a:r>
            <a:r>
              <a:rPr lang="en-ID" sz="2000" dirty="0"/>
              <a:t>. </a:t>
            </a:r>
            <a:r>
              <a:rPr lang="en-ID" sz="2000" dirty="0" err="1"/>
              <a:t>Tepi</a:t>
            </a:r>
            <a:r>
              <a:rPr lang="en-ID" sz="2000" dirty="0"/>
              <a:t> </a:t>
            </a:r>
            <a:r>
              <a:rPr lang="en-ID" sz="2000" dirty="0" err="1"/>
              <a:t>dapat</a:t>
            </a:r>
            <a:r>
              <a:rPr lang="en-ID" sz="2000" dirty="0"/>
              <a:t> </a:t>
            </a:r>
            <a:r>
              <a:rPr lang="en-ID" sz="2000" dirty="0" err="1"/>
              <a:t>diorientasikan</a:t>
            </a:r>
            <a:r>
              <a:rPr lang="en-ID" sz="2000" dirty="0"/>
              <a:t> </a:t>
            </a:r>
            <a:r>
              <a:rPr lang="en-ID" sz="2000" dirty="0" err="1"/>
              <a:t>dengan</a:t>
            </a:r>
            <a:r>
              <a:rPr lang="en-ID" sz="2000" dirty="0"/>
              <a:t> </a:t>
            </a:r>
            <a:r>
              <a:rPr lang="en-ID" sz="2000" dirty="0" err="1"/>
              <a:t>suatu</a:t>
            </a:r>
            <a:r>
              <a:rPr lang="en-ID" sz="2000" dirty="0"/>
              <a:t> </a:t>
            </a:r>
            <a:r>
              <a:rPr lang="en-ID" sz="2000" dirty="0" err="1"/>
              <a:t>arah</a:t>
            </a:r>
            <a:r>
              <a:rPr lang="en-ID" sz="2000" dirty="0"/>
              <a:t>, dan </a:t>
            </a:r>
            <a:r>
              <a:rPr lang="en-ID" sz="2000" dirty="0" err="1"/>
              <a:t>arah</a:t>
            </a:r>
            <a:r>
              <a:rPr lang="en-ID" sz="2000" dirty="0"/>
              <a:t> </a:t>
            </a:r>
            <a:r>
              <a:rPr lang="en-ID" sz="2000" dirty="0" err="1"/>
              <a:t>ini</a:t>
            </a:r>
            <a:r>
              <a:rPr lang="en-ID" sz="2000" dirty="0"/>
              <a:t> </a:t>
            </a:r>
            <a:r>
              <a:rPr lang="en-ID" sz="2000" dirty="0" err="1"/>
              <a:t>berbeda-beda</a:t>
            </a:r>
            <a:r>
              <a:rPr lang="en-ID" sz="2000" dirty="0"/>
              <a:t> pada </a:t>
            </a:r>
            <a:r>
              <a:rPr lang="en-ID" sz="2000" dirty="0" err="1"/>
              <a:t>tergantung</a:t>
            </a:r>
            <a:r>
              <a:rPr lang="en-ID" sz="2000" dirty="0"/>
              <a:t> pada </a:t>
            </a:r>
            <a:r>
              <a:rPr lang="en-ID" sz="2000" dirty="0" err="1"/>
              <a:t>perubahan</a:t>
            </a:r>
            <a:r>
              <a:rPr lang="en-ID" sz="2000" dirty="0"/>
              <a:t> </a:t>
            </a:r>
            <a:r>
              <a:rPr lang="en-ID" sz="2000" dirty="0" err="1"/>
              <a:t>intensitas</a:t>
            </a:r>
            <a:r>
              <a:rPr lang="en-ID" sz="2000" dirty="0"/>
              <a:t>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573D9B-2F40-4476-B75A-2F6F274752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182" t="43229" r="34432" b="21198"/>
          <a:stretch/>
        </p:blipFill>
        <p:spPr>
          <a:xfrm>
            <a:off x="6497780" y="2279073"/>
            <a:ext cx="5167747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03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Diagonal Corners Snipped 1">
            <a:extLst>
              <a:ext uri="{FF2B5EF4-FFF2-40B4-BE49-F238E27FC236}">
                <a16:creationId xmlns:a16="http://schemas.microsoft.com/office/drawing/2014/main" id="{C6433031-77B5-49FE-911A-6EB39A942EBA}"/>
              </a:ext>
            </a:extLst>
          </p:cNvPr>
          <p:cNvSpPr/>
          <p:nvPr/>
        </p:nvSpPr>
        <p:spPr>
          <a:xfrm>
            <a:off x="484909" y="2812472"/>
            <a:ext cx="3200400" cy="1233055"/>
          </a:xfrm>
          <a:prstGeom prst="snip2Diag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/>
              <a:t>Ada tiga macam tepi yang terdapat di dalam citra digital</a:t>
            </a:r>
          </a:p>
          <a:p>
            <a:pPr algn="ctr"/>
            <a:r>
              <a:rPr lang="en-ID"/>
              <a:t>Ketiganya adalah :</a:t>
            </a:r>
          </a:p>
        </p:txBody>
      </p:sp>
      <p:sp>
        <p:nvSpPr>
          <p:cNvPr id="3" name="Cube 2">
            <a:extLst>
              <a:ext uri="{FF2B5EF4-FFF2-40B4-BE49-F238E27FC236}">
                <a16:creationId xmlns:a16="http://schemas.microsoft.com/office/drawing/2014/main" id="{E50FB64C-591F-4543-A91E-01807B8CB9D5}"/>
              </a:ext>
            </a:extLst>
          </p:cNvPr>
          <p:cNvSpPr/>
          <p:nvPr/>
        </p:nvSpPr>
        <p:spPr>
          <a:xfrm>
            <a:off x="5375563" y="235527"/>
            <a:ext cx="5209309" cy="1787236"/>
          </a:xfrm>
          <a:prstGeom prst="cube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b="1" dirty="0" err="1"/>
              <a:t>Tepi</a:t>
            </a:r>
            <a:r>
              <a:rPr lang="en-ID" b="1" dirty="0"/>
              <a:t> </a:t>
            </a:r>
            <a:r>
              <a:rPr lang="en-ID" b="1" dirty="0" err="1"/>
              <a:t>curam</a:t>
            </a:r>
            <a:endParaRPr lang="en-ID" b="1" dirty="0"/>
          </a:p>
          <a:p>
            <a:pPr algn="just"/>
            <a:r>
              <a:rPr lang="en-ID" dirty="0" err="1"/>
              <a:t>Tepi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perubahan</a:t>
            </a:r>
            <a:r>
              <a:rPr lang="en-ID" dirty="0"/>
              <a:t> </a:t>
            </a:r>
            <a:r>
              <a:rPr lang="en-ID" dirty="0" err="1"/>
              <a:t>intensitas</a:t>
            </a:r>
            <a:r>
              <a:rPr lang="en-ID" dirty="0"/>
              <a:t> yang </a:t>
            </a:r>
            <a:r>
              <a:rPr lang="en-ID" dirty="0" err="1"/>
              <a:t>tajam</a:t>
            </a:r>
            <a:r>
              <a:rPr lang="en-ID" dirty="0"/>
              <a:t>. </a:t>
            </a:r>
            <a:r>
              <a:rPr lang="en-ID" dirty="0" err="1"/>
              <a:t>Arah</a:t>
            </a:r>
            <a:r>
              <a:rPr lang="en-ID" dirty="0"/>
              <a:t> </a:t>
            </a:r>
            <a:r>
              <a:rPr lang="en-ID" dirty="0" err="1"/>
              <a:t>tepi</a:t>
            </a:r>
            <a:r>
              <a:rPr lang="en-ID" dirty="0"/>
              <a:t> </a:t>
            </a:r>
            <a:r>
              <a:rPr lang="en-ID" dirty="0" err="1"/>
              <a:t>berkisar</a:t>
            </a:r>
            <a:r>
              <a:rPr lang="en-ID" dirty="0"/>
              <a:t> 90 </a:t>
            </a:r>
            <a:r>
              <a:rPr lang="en-ID" dirty="0" err="1"/>
              <a:t>derajat</a:t>
            </a:r>
            <a:endParaRPr lang="en-ID" dirty="0"/>
          </a:p>
        </p:txBody>
      </p:sp>
      <p:sp>
        <p:nvSpPr>
          <p:cNvPr id="4" name="Cube 3">
            <a:extLst>
              <a:ext uri="{FF2B5EF4-FFF2-40B4-BE49-F238E27FC236}">
                <a16:creationId xmlns:a16="http://schemas.microsoft.com/office/drawing/2014/main" id="{7C173A98-B008-4468-8B66-D099A2859CC6}"/>
              </a:ext>
            </a:extLst>
          </p:cNvPr>
          <p:cNvSpPr/>
          <p:nvPr/>
        </p:nvSpPr>
        <p:spPr>
          <a:xfrm>
            <a:off x="5375563" y="2258291"/>
            <a:ext cx="5209309" cy="1925782"/>
          </a:xfrm>
          <a:prstGeom prst="cub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b="1" dirty="0" err="1"/>
              <a:t>Tepi</a:t>
            </a:r>
            <a:r>
              <a:rPr lang="en-ID" b="1" dirty="0"/>
              <a:t> </a:t>
            </a:r>
            <a:r>
              <a:rPr lang="en-ID" b="1" dirty="0" err="1"/>
              <a:t>landai</a:t>
            </a:r>
            <a:endParaRPr lang="en-ID" b="1" dirty="0"/>
          </a:p>
          <a:p>
            <a:pPr algn="just"/>
            <a:r>
              <a:rPr lang="en-ID" dirty="0" err="1"/>
              <a:t>Disebut</a:t>
            </a:r>
            <a:r>
              <a:rPr lang="en-ID" dirty="0"/>
              <a:t> juga </a:t>
            </a:r>
            <a:r>
              <a:rPr lang="en-ID" dirty="0" err="1"/>
              <a:t>tepi</a:t>
            </a:r>
            <a:r>
              <a:rPr lang="en-ID" dirty="0"/>
              <a:t> </a:t>
            </a:r>
            <a:r>
              <a:rPr lang="en-ID" dirty="0" err="1"/>
              <a:t>lebar</a:t>
            </a:r>
            <a:r>
              <a:rPr lang="en-ID" dirty="0"/>
              <a:t>, </a:t>
            </a:r>
            <a:r>
              <a:rPr lang="en-ID" dirty="0" err="1"/>
              <a:t>yaitu</a:t>
            </a:r>
            <a:r>
              <a:rPr lang="en-ID" dirty="0"/>
              <a:t> </a:t>
            </a:r>
            <a:r>
              <a:rPr lang="en-ID" dirty="0" err="1"/>
              <a:t>tepi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sudut</a:t>
            </a:r>
            <a:r>
              <a:rPr lang="en-ID" dirty="0"/>
              <a:t> </a:t>
            </a:r>
            <a:r>
              <a:rPr lang="en-ID" dirty="0" err="1"/>
              <a:t>arah</a:t>
            </a:r>
            <a:r>
              <a:rPr lang="en-ID" dirty="0"/>
              <a:t> yang </a:t>
            </a:r>
            <a:r>
              <a:rPr lang="en-ID" dirty="0" err="1"/>
              <a:t>kecil</a:t>
            </a:r>
            <a:r>
              <a:rPr lang="en-ID" dirty="0"/>
              <a:t>. </a:t>
            </a:r>
            <a:r>
              <a:rPr lang="en-ID" dirty="0" err="1"/>
              <a:t>Tepi</a:t>
            </a:r>
            <a:r>
              <a:rPr lang="en-ID" dirty="0"/>
              <a:t> landau </a:t>
            </a:r>
            <a:r>
              <a:rPr lang="en-ID" dirty="0" err="1"/>
              <a:t>dapat</a:t>
            </a:r>
            <a:r>
              <a:rPr lang="en-ID" dirty="0"/>
              <a:t> </a:t>
            </a:r>
            <a:r>
              <a:rPr lang="en-ID" dirty="0" err="1"/>
              <a:t>dianggap</a:t>
            </a:r>
            <a:r>
              <a:rPr lang="en-ID" dirty="0"/>
              <a:t> </a:t>
            </a:r>
            <a:r>
              <a:rPr lang="en-ID" dirty="0" err="1"/>
              <a:t>terdiri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</a:t>
            </a:r>
            <a:r>
              <a:rPr lang="en-ID" dirty="0" err="1"/>
              <a:t>sejumlah</a:t>
            </a:r>
            <a:r>
              <a:rPr lang="en-ID" dirty="0"/>
              <a:t> </a:t>
            </a:r>
            <a:r>
              <a:rPr lang="en-ID" dirty="0" err="1"/>
              <a:t>tepi-tepi</a:t>
            </a:r>
            <a:r>
              <a:rPr lang="en-ID" dirty="0"/>
              <a:t> </a:t>
            </a:r>
            <a:r>
              <a:rPr lang="en-ID" dirty="0" err="1"/>
              <a:t>lokal</a:t>
            </a:r>
            <a:r>
              <a:rPr lang="en-ID" dirty="0"/>
              <a:t> yang </a:t>
            </a:r>
            <a:r>
              <a:rPr lang="en-ID" dirty="0" err="1"/>
              <a:t>lokasinya</a:t>
            </a:r>
            <a:r>
              <a:rPr lang="en-ID" dirty="0"/>
              <a:t> </a:t>
            </a:r>
            <a:r>
              <a:rPr lang="en-ID" dirty="0" err="1"/>
              <a:t>berdekatan</a:t>
            </a:r>
            <a:r>
              <a:rPr lang="en-ID" dirty="0"/>
              <a:t>.</a:t>
            </a:r>
          </a:p>
        </p:txBody>
      </p:sp>
      <p:sp>
        <p:nvSpPr>
          <p:cNvPr id="5" name="Cube 4">
            <a:extLst>
              <a:ext uri="{FF2B5EF4-FFF2-40B4-BE49-F238E27FC236}">
                <a16:creationId xmlns:a16="http://schemas.microsoft.com/office/drawing/2014/main" id="{9168D17A-DBE0-44AF-9589-36FB07032E0C}"/>
              </a:ext>
            </a:extLst>
          </p:cNvPr>
          <p:cNvSpPr/>
          <p:nvPr/>
        </p:nvSpPr>
        <p:spPr>
          <a:xfrm>
            <a:off x="5375563" y="4419600"/>
            <a:ext cx="5209309" cy="2327563"/>
          </a:xfrm>
          <a:prstGeom prst="cub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/>
              <a:t>Tepi yang mengandung derau (noise)</a:t>
            </a:r>
          </a:p>
          <a:p>
            <a:pPr algn="just"/>
            <a:r>
              <a:rPr lang="en-ID" dirty="0" err="1"/>
              <a:t>Umumnya</a:t>
            </a:r>
            <a:r>
              <a:rPr lang="en-ID" dirty="0"/>
              <a:t> </a:t>
            </a:r>
            <a:r>
              <a:rPr lang="en-ID" dirty="0" err="1"/>
              <a:t>tepi</a:t>
            </a:r>
            <a:r>
              <a:rPr lang="en-ID" dirty="0"/>
              <a:t> yang </a:t>
            </a:r>
            <a:r>
              <a:rPr lang="en-ID" dirty="0" err="1"/>
              <a:t>terdapat</a:t>
            </a:r>
            <a:r>
              <a:rPr lang="en-ID" dirty="0"/>
              <a:t> pada </a:t>
            </a:r>
            <a:r>
              <a:rPr lang="en-ID" dirty="0" err="1"/>
              <a:t>aplikasi</a:t>
            </a:r>
            <a:r>
              <a:rPr lang="en-ID" dirty="0"/>
              <a:t> computer vision </a:t>
            </a:r>
            <a:r>
              <a:rPr lang="en-ID" dirty="0" err="1"/>
              <a:t>mengandung</a:t>
            </a:r>
            <a:r>
              <a:rPr lang="en-ID" dirty="0"/>
              <a:t> </a:t>
            </a:r>
            <a:r>
              <a:rPr lang="en-ID" dirty="0" err="1"/>
              <a:t>derau</a:t>
            </a:r>
            <a:r>
              <a:rPr lang="en-ID" dirty="0"/>
              <a:t>. </a:t>
            </a:r>
            <a:r>
              <a:rPr lang="en-ID" dirty="0" err="1"/>
              <a:t>Operasi</a:t>
            </a:r>
            <a:r>
              <a:rPr lang="en-ID" dirty="0"/>
              <a:t> </a:t>
            </a:r>
            <a:r>
              <a:rPr lang="en-ID" dirty="0" err="1"/>
              <a:t>peningkatan</a:t>
            </a:r>
            <a:r>
              <a:rPr lang="en-ID" dirty="0"/>
              <a:t> </a:t>
            </a:r>
            <a:r>
              <a:rPr lang="en-ID" dirty="0" err="1"/>
              <a:t>kualitas</a:t>
            </a:r>
            <a:r>
              <a:rPr lang="en-ID" dirty="0"/>
              <a:t> </a:t>
            </a:r>
            <a:r>
              <a:rPr lang="en-ID" dirty="0" err="1"/>
              <a:t>citra</a:t>
            </a:r>
            <a:r>
              <a:rPr lang="en-ID" dirty="0"/>
              <a:t> (image enhancement) </a:t>
            </a:r>
            <a:r>
              <a:rPr lang="en-ID" dirty="0" err="1"/>
              <a:t>dapat</a:t>
            </a:r>
            <a:r>
              <a:rPr lang="en-ID" dirty="0"/>
              <a:t> </a:t>
            </a:r>
            <a:r>
              <a:rPr lang="en-ID" dirty="0" err="1"/>
              <a:t>dilakukan</a:t>
            </a:r>
            <a:r>
              <a:rPr lang="en-ID" dirty="0"/>
              <a:t> </a:t>
            </a:r>
            <a:r>
              <a:rPr lang="en-ID" dirty="0" err="1"/>
              <a:t>terlebih</a:t>
            </a:r>
            <a:r>
              <a:rPr lang="en-ID" dirty="0"/>
              <a:t> </a:t>
            </a:r>
            <a:r>
              <a:rPr lang="en-ID" dirty="0" err="1"/>
              <a:t>dahulu</a:t>
            </a:r>
            <a:r>
              <a:rPr lang="en-ID" dirty="0"/>
              <a:t> </a:t>
            </a:r>
            <a:r>
              <a:rPr lang="en-ID" dirty="0" err="1"/>
              <a:t>sebelum</a:t>
            </a:r>
            <a:r>
              <a:rPr lang="en-ID" dirty="0"/>
              <a:t> </a:t>
            </a:r>
            <a:r>
              <a:rPr lang="en-ID" dirty="0" err="1"/>
              <a:t>pendeteksian</a:t>
            </a:r>
            <a:r>
              <a:rPr lang="en-ID" dirty="0"/>
              <a:t> </a:t>
            </a:r>
            <a:r>
              <a:rPr lang="en-ID" dirty="0" err="1"/>
              <a:t>tepi</a:t>
            </a:r>
            <a:r>
              <a:rPr lang="en-ID" dirty="0"/>
              <a:t>.</a:t>
            </a:r>
          </a:p>
        </p:txBody>
      </p:sp>
      <p:sp>
        <p:nvSpPr>
          <p:cNvPr id="6" name="Arrow: Striped Right 5">
            <a:extLst>
              <a:ext uri="{FF2B5EF4-FFF2-40B4-BE49-F238E27FC236}">
                <a16:creationId xmlns:a16="http://schemas.microsoft.com/office/drawing/2014/main" id="{0C2C732B-5B4C-4FB4-A55E-1A2CE7FD9F7C}"/>
              </a:ext>
            </a:extLst>
          </p:cNvPr>
          <p:cNvSpPr/>
          <p:nvPr/>
        </p:nvSpPr>
        <p:spPr>
          <a:xfrm>
            <a:off x="3948545" y="1052945"/>
            <a:ext cx="1163782" cy="665019"/>
          </a:xfrm>
          <a:prstGeom prst="strip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7" name="Arrow: Striped Right 6">
            <a:extLst>
              <a:ext uri="{FF2B5EF4-FFF2-40B4-BE49-F238E27FC236}">
                <a16:creationId xmlns:a16="http://schemas.microsoft.com/office/drawing/2014/main" id="{A8FB886A-5F81-4049-8C84-83515051C17E}"/>
              </a:ext>
            </a:extLst>
          </p:cNvPr>
          <p:cNvSpPr/>
          <p:nvPr/>
        </p:nvSpPr>
        <p:spPr>
          <a:xfrm>
            <a:off x="3948545" y="5250871"/>
            <a:ext cx="1163782" cy="665019"/>
          </a:xfrm>
          <a:prstGeom prst="strip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8" name="Arrow: Striped Right 7">
            <a:extLst>
              <a:ext uri="{FF2B5EF4-FFF2-40B4-BE49-F238E27FC236}">
                <a16:creationId xmlns:a16="http://schemas.microsoft.com/office/drawing/2014/main" id="{6D22F1B1-2FD0-4977-8424-927DDEDDED48}"/>
              </a:ext>
            </a:extLst>
          </p:cNvPr>
          <p:cNvSpPr/>
          <p:nvPr/>
        </p:nvSpPr>
        <p:spPr>
          <a:xfrm>
            <a:off x="3948545" y="3096489"/>
            <a:ext cx="1163782" cy="665019"/>
          </a:xfrm>
          <a:prstGeom prst="strip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567415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A5CBDD6-F1A1-4A43-827F-3C7EFD59D9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841" t="28272" r="26705" b="23624"/>
          <a:stretch/>
        </p:blipFill>
        <p:spPr>
          <a:xfrm>
            <a:off x="1625289" y="768927"/>
            <a:ext cx="8941421" cy="5320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293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Decision 1">
            <a:extLst>
              <a:ext uri="{FF2B5EF4-FFF2-40B4-BE49-F238E27FC236}">
                <a16:creationId xmlns:a16="http://schemas.microsoft.com/office/drawing/2014/main" id="{F402A5B1-9EBB-45F2-A4F2-792A309DCA52}"/>
              </a:ext>
            </a:extLst>
          </p:cNvPr>
          <p:cNvSpPr/>
          <p:nvPr/>
        </p:nvSpPr>
        <p:spPr>
          <a:xfrm>
            <a:off x="0" y="2854036"/>
            <a:ext cx="3255818" cy="1357745"/>
          </a:xfrm>
          <a:prstGeom prst="flowChartDecision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/>
              <a:t>Tujuan Pendeteksian Tepi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18217F0-ABAA-4563-B50B-E15C49275997}"/>
              </a:ext>
            </a:extLst>
          </p:cNvPr>
          <p:cNvSpPr/>
          <p:nvPr/>
        </p:nvSpPr>
        <p:spPr>
          <a:xfrm>
            <a:off x="5583381" y="1981200"/>
            <a:ext cx="5070763" cy="1191491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400"/>
              <a:t>untuk segmentasi</a:t>
            </a:r>
          </a:p>
          <a:p>
            <a:pPr algn="ctr"/>
            <a:r>
              <a:rPr lang="en-ID" sz="2400"/>
              <a:t>dan identifikasi objek di dalam citra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A4B9A5BC-1ACD-4B37-8C49-D8C82287F03F}"/>
              </a:ext>
            </a:extLst>
          </p:cNvPr>
          <p:cNvSpPr/>
          <p:nvPr/>
        </p:nvSpPr>
        <p:spPr>
          <a:xfrm>
            <a:off x="5583381" y="4045528"/>
            <a:ext cx="5070763" cy="11914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400" dirty="0" err="1"/>
              <a:t>untuk</a:t>
            </a:r>
            <a:r>
              <a:rPr lang="en-ID" sz="2400" dirty="0"/>
              <a:t> </a:t>
            </a:r>
            <a:r>
              <a:rPr lang="en-ID" sz="2400" dirty="0" err="1"/>
              <a:t>meningkatkan</a:t>
            </a:r>
            <a:r>
              <a:rPr lang="en-ID" sz="2400" dirty="0"/>
              <a:t> </a:t>
            </a:r>
            <a:r>
              <a:rPr lang="en-ID" sz="2400" dirty="0" err="1"/>
              <a:t>penampakan</a:t>
            </a:r>
            <a:r>
              <a:rPr lang="en-ID" sz="2400" dirty="0"/>
              <a:t> </a:t>
            </a:r>
            <a:r>
              <a:rPr lang="en-ID" sz="2400" dirty="0" err="1"/>
              <a:t>garis</a:t>
            </a:r>
            <a:r>
              <a:rPr lang="en-ID" sz="2400" dirty="0"/>
              <a:t> </a:t>
            </a:r>
            <a:r>
              <a:rPr lang="en-ID" sz="2400" dirty="0" err="1"/>
              <a:t>suatu</a:t>
            </a:r>
            <a:r>
              <a:rPr lang="en-ID" sz="2400" dirty="0"/>
              <a:t> </a:t>
            </a:r>
            <a:r>
              <a:rPr lang="en-ID" sz="2400" dirty="0" err="1"/>
              <a:t>daerah</a:t>
            </a:r>
            <a:r>
              <a:rPr lang="en-ID" sz="2400" dirty="0"/>
              <a:t> </a:t>
            </a:r>
            <a:r>
              <a:rPr lang="en-ID" sz="2400" dirty="0" err="1"/>
              <a:t>atau</a:t>
            </a:r>
            <a:r>
              <a:rPr lang="en-ID" sz="2400" dirty="0"/>
              <a:t> </a:t>
            </a:r>
            <a:r>
              <a:rPr lang="en-ID" sz="2400" dirty="0" err="1"/>
              <a:t>objek</a:t>
            </a:r>
            <a:r>
              <a:rPr lang="en-ID" sz="2400" dirty="0"/>
              <a:t> di </a:t>
            </a:r>
            <a:r>
              <a:rPr lang="en-ID" sz="2400" dirty="0" err="1"/>
              <a:t>dalam</a:t>
            </a:r>
            <a:r>
              <a:rPr lang="en-ID" sz="2400" dirty="0"/>
              <a:t> </a:t>
            </a:r>
            <a:r>
              <a:rPr lang="en-ID" sz="2400" dirty="0" err="1"/>
              <a:t>citra</a:t>
            </a:r>
            <a:endParaRPr lang="en-ID" sz="2400" dirty="0"/>
          </a:p>
        </p:txBody>
      </p:sp>
      <p:sp>
        <p:nvSpPr>
          <p:cNvPr id="5" name="Arrow: Notched Right 4">
            <a:extLst>
              <a:ext uri="{FF2B5EF4-FFF2-40B4-BE49-F238E27FC236}">
                <a16:creationId xmlns:a16="http://schemas.microsoft.com/office/drawing/2014/main" id="{1A2C4883-01AB-42BD-A544-24AE23CF6879}"/>
              </a:ext>
            </a:extLst>
          </p:cNvPr>
          <p:cNvSpPr/>
          <p:nvPr/>
        </p:nvSpPr>
        <p:spPr>
          <a:xfrm>
            <a:off x="3913909" y="2050472"/>
            <a:ext cx="858982" cy="803564"/>
          </a:xfrm>
          <a:prstGeom prst="notchedRigh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6" name="Arrow: Notched Right 5">
            <a:extLst>
              <a:ext uri="{FF2B5EF4-FFF2-40B4-BE49-F238E27FC236}">
                <a16:creationId xmlns:a16="http://schemas.microsoft.com/office/drawing/2014/main" id="{0C8BABDD-5A60-46E5-AFBE-181EF1F68719}"/>
              </a:ext>
            </a:extLst>
          </p:cNvPr>
          <p:cNvSpPr/>
          <p:nvPr/>
        </p:nvSpPr>
        <p:spPr>
          <a:xfrm>
            <a:off x="3913909" y="4073237"/>
            <a:ext cx="858982" cy="803564"/>
          </a:xfrm>
          <a:prstGeom prst="notchedRigh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578369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ntagon 1">
            <a:extLst>
              <a:ext uri="{FF2B5EF4-FFF2-40B4-BE49-F238E27FC236}">
                <a16:creationId xmlns:a16="http://schemas.microsoft.com/office/drawing/2014/main" id="{A311E161-7CDC-44AD-8590-E20981148C41}"/>
              </a:ext>
            </a:extLst>
          </p:cNvPr>
          <p:cNvSpPr/>
          <p:nvPr/>
        </p:nvSpPr>
        <p:spPr>
          <a:xfrm>
            <a:off x="554181" y="374072"/>
            <a:ext cx="2826327" cy="2327563"/>
          </a:xfrm>
          <a:prstGeom prst="pentagon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/>
              <a:t>Pendeteksian Tepi dengan Berbagai Operator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D63439-DF10-4302-BB95-DA4E7384FA1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045" t="46665" r="29773" b="29687"/>
          <a:stretch/>
        </p:blipFill>
        <p:spPr>
          <a:xfrm>
            <a:off x="4308764" y="727362"/>
            <a:ext cx="6483927" cy="162098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101EDA2-0DAF-4D36-857B-A1B439BC2BE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932" t="26453" r="29886" b="15943"/>
          <a:stretch/>
        </p:blipFill>
        <p:spPr>
          <a:xfrm>
            <a:off x="4308764" y="2348344"/>
            <a:ext cx="6483928" cy="3948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915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ntagon 1">
            <a:extLst>
              <a:ext uri="{FF2B5EF4-FFF2-40B4-BE49-F238E27FC236}">
                <a16:creationId xmlns:a16="http://schemas.microsoft.com/office/drawing/2014/main" id="{AE8B16A1-B4CB-45A6-A6E7-F95951A90419}"/>
              </a:ext>
            </a:extLst>
          </p:cNvPr>
          <p:cNvSpPr/>
          <p:nvPr/>
        </p:nvSpPr>
        <p:spPr>
          <a:xfrm>
            <a:off x="554181" y="374072"/>
            <a:ext cx="2826327" cy="2327563"/>
          </a:xfrm>
          <a:prstGeom prst="pentagon">
            <a:avLst/>
          </a:prstGeom>
          <a:ln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/>
              <a:t>Pendeteksian Tepi dengan Berbagai Operator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856FB0-0CDD-40BD-83D6-06BCC8DD573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818" t="28070" r="21364" b="14326"/>
          <a:stretch/>
        </p:blipFill>
        <p:spPr>
          <a:xfrm>
            <a:off x="3990110" y="727362"/>
            <a:ext cx="7536872" cy="3948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454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365E331-7145-41B4-B4D9-09F4FC6A635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978" t="26655" r="26023" b="13315"/>
          <a:stretch/>
        </p:blipFill>
        <p:spPr>
          <a:xfrm>
            <a:off x="1711035" y="469149"/>
            <a:ext cx="8769929" cy="5919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977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789FCF5-1FEC-49EE-B262-E25CE79343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296" t="23826" r="22386" b="11901"/>
          <a:stretch/>
        </p:blipFill>
        <p:spPr>
          <a:xfrm>
            <a:off x="1960418" y="398780"/>
            <a:ext cx="8271164" cy="6060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140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4C08263-4E0D-4AC0-84A1-5FFB3ED932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637" t="41006" r="22159" b="26858"/>
          <a:stretch/>
        </p:blipFill>
        <p:spPr>
          <a:xfrm>
            <a:off x="1464681" y="1728355"/>
            <a:ext cx="9262638" cy="3401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583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E872614-2CF0-4B01-85DF-FBD6337EF30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864" t="28272" r="33523" b="12305"/>
          <a:stretch/>
        </p:blipFill>
        <p:spPr>
          <a:xfrm>
            <a:off x="2349617" y="491836"/>
            <a:ext cx="7492765" cy="5874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669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282</Words>
  <Application>Microsoft Office PowerPoint</Application>
  <PresentationFormat>Widescreen</PresentationFormat>
  <Paragraphs>23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PENDENDETEKSIAN TEPI (EDGE DETECTION)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PENDENDETEKSIAN TEPI (EDGE DETECTION)</dc:title>
  <dc:creator>Robi</dc:creator>
  <cp:lastModifiedBy>Robi</cp:lastModifiedBy>
  <cp:revision>8</cp:revision>
  <dcterms:created xsi:type="dcterms:W3CDTF">2020-02-24T07:27:36Z</dcterms:created>
  <dcterms:modified xsi:type="dcterms:W3CDTF">2020-02-24T08:14:32Z</dcterms:modified>
</cp:coreProperties>
</file>