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1"/>
  </p:notesMasterIdLst>
  <p:sldIdLst>
    <p:sldId id="281" r:id="rId3"/>
    <p:sldId id="282" r:id="rId4"/>
    <p:sldId id="333" r:id="rId5"/>
    <p:sldId id="283" r:id="rId6"/>
    <p:sldId id="284" r:id="rId7"/>
    <p:sldId id="285" r:id="rId8"/>
    <p:sldId id="286" r:id="rId9"/>
    <p:sldId id="311" r:id="rId10"/>
    <p:sldId id="310" r:id="rId11"/>
    <p:sldId id="288" r:id="rId12"/>
    <p:sldId id="289" r:id="rId13"/>
    <p:sldId id="290" r:id="rId14"/>
    <p:sldId id="291" r:id="rId15"/>
    <p:sldId id="292" r:id="rId16"/>
    <p:sldId id="293" r:id="rId17"/>
    <p:sldId id="320" r:id="rId18"/>
    <p:sldId id="295" r:id="rId19"/>
    <p:sldId id="332" r:id="rId20"/>
    <p:sldId id="297" r:id="rId21"/>
    <p:sldId id="321" r:id="rId22"/>
    <p:sldId id="322" r:id="rId23"/>
    <p:sldId id="323" r:id="rId24"/>
    <p:sldId id="324" r:id="rId25"/>
    <p:sldId id="326" r:id="rId26"/>
    <p:sldId id="327" r:id="rId27"/>
    <p:sldId id="317" r:id="rId28"/>
    <p:sldId id="328" r:id="rId29"/>
    <p:sldId id="329" r:id="rId30"/>
    <p:sldId id="300" r:id="rId31"/>
    <p:sldId id="301" r:id="rId32"/>
    <p:sldId id="302" r:id="rId33"/>
    <p:sldId id="303" r:id="rId34"/>
    <p:sldId id="304" r:id="rId35"/>
    <p:sldId id="305" r:id="rId36"/>
    <p:sldId id="306" r:id="rId37"/>
    <p:sldId id="307" r:id="rId38"/>
    <p:sldId id="309" r:id="rId39"/>
    <p:sldId id="308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48" autoAdjust="0"/>
    <p:restoredTop sz="86410" autoAdjust="0"/>
  </p:normalViewPr>
  <p:slideViewPr>
    <p:cSldViewPr snapToGrid="0">
      <p:cViewPr>
        <p:scale>
          <a:sx n="75" d="100"/>
          <a:sy n="75" d="100"/>
        </p:scale>
        <p:origin x="-2128" y="-1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8230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slide" Target="slides/slide38.xml"/><Relationship Id="rId41" Type="http://schemas.openxmlformats.org/officeDocument/2006/relationships/notesMaster" Target="notesMasters/notesMaster1.xml"/><Relationship Id="rId42" Type="http://schemas.openxmlformats.org/officeDocument/2006/relationships/printerSettings" Target="printerSettings/printerSettings1.bin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1C6114-C0EB-4148-A997-4723B39EE3C2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75F339D6-7A73-442F-8CD8-CC341855DED6}">
      <dgm:prSet phldrT="[Text]" custT="1"/>
      <dgm:spPr/>
      <dgm:t>
        <a:bodyPr/>
        <a:lstStyle/>
        <a:p>
          <a:r>
            <a:rPr lang="en-US" sz="1200" dirty="0" err="1" smtClean="0">
              <a:latin typeface="Century Gothic" panose="020B0502020202020204" pitchFamily="34" charset="0"/>
            </a:rPr>
            <a:t>Analisis</a:t>
          </a:r>
          <a:r>
            <a:rPr lang="en-US" sz="1200" dirty="0" smtClean="0">
              <a:latin typeface="Century Gothic" panose="020B0502020202020204" pitchFamily="34" charset="0"/>
            </a:rPr>
            <a:t> Kisi-</a:t>
          </a:r>
          <a:r>
            <a:rPr lang="en-US" sz="1200" dirty="0" err="1" smtClean="0">
              <a:latin typeface="Century Gothic" panose="020B0502020202020204" pitchFamily="34" charset="0"/>
            </a:rPr>
            <a:t>kisi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Soal</a:t>
          </a:r>
          <a:r>
            <a:rPr lang="en-US" sz="1200" dirty="0" smtClean="0">
              <a:latin typeface="Century Gothic" panose="020B0502020202020204" pitchFamily="34" charset="0"/>
            </a:rPr>
            <a:t> yang </a:t>
          </a:r>
          <a:r>
            <a:rPr lang="en-US" sz="1200" dirty="0" err="1" smtClean="0">
              <a:latin typeface="Century Gothic" panose="020B0502020202020204" pitchFamily="34" charset="0"/>
            </a:rPr>
            <a:t>ditetapkan</a:t>
          </a:r>
          <a:r>
            <a:rPr lang="en-US" sz="1200" dirty="0" smtClean="0">
              <a:latin typeface="Century Gothic" panose="020B0502020202020204" pitchFamily="34" charset="0"/>
            </a:rPr>
            <a:t> BSNP </a:t>
          </a:r>
          <a:r>
            <a:rPr lang="en-US" sz="1200" dirty="0" err="1" smtClean="0">
              <a:latin typeface="Century Gothic" panose="020B0502020202020204" pitchFamily="34" charset="0"/>
            </a:rPr>
            <a:t>oleh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100" dirty="0" smtClean="0">
              <a:latin typeface="Century Gothic" panose="020B0502020202020204" pitchFamily="34" charset="0"/>
            </a:rPr>
            <a:t>KKG/MGMP</a:t>
          </a:r>
          <a:endParaRPr lang="en-US" sz="1100" dirty="0">
            <a:latin typeface="Century Gothic" panose="020B0502020202020204" pitchFamily="34" charset="0"/>
          </a:endParaRPr>
        </a:p>
      </dgm:t>
    </dgm:pt>
    <dgm:pt modelId="{4EFC5F8C-1B1D-483B-9862-4BD97D87D423}" type="parTrans" cxnId="{A5B0C332-4FDA-4CB3-8C85-82D249F08A5E}">
      <dgm:prSet/>
      <dgm:spPr/>
      <dgm:t>
        <a:bodyPr/>
        <a:lstStyle/>
        <a:p>
          <a:endParaRPr lang="en-US"/>
        </a:p>
      </dgm:t>
    </dgm:pt>
    <dgm:pt modelId="{AAC4A005-3B70-4383-8E3D-9CB95603BFE3}" type="sibTrans" cxnId="{A5B0C332-4FDA-4CB3-8C85-82D249F08A5E}">
      <dgm:prSet/>
      <dgm:spPr/>
      <dgm:t>
        <a:bodyPr/>
        <a:lstStyle/>
        <a:p>
          <a:endParaRPr lang="en-US"/>
        </a:p>
      </dgm:t>
    </dgm:pt>
    <dgm:pt modelId="{4C8BCE6D-CE3A-41ED-BA11-0F166A3B235C}">
      <dgm:prSet phldrT="[Text]" custT="1"/>
      <dgm:spPr/>
      <dgm:t>
        <a:bodyPr/>
        <a:lstStyle/>
        <a:p>
          <a:r>
            <a:rPr lang="en-US" sz="1200" dirty="0" err="1" smtClean="0">
              <a:latin typeface="Century Gothic" panose="020B0502020202020204" pitchFamily="34" charset="0"/>
            </a:rPr>
            <a:t>Penyusunan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Indikator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Soal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oleh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100" dirty="0" smtClean="0">
              <a:latin typeface="Century Gothic" panose="020B0502020202020204" pitchFamily="34" charset="0"/>
            </a:rPr>
            <a:t>KKG/MGMP</a:t>
          </a:r>
          <a:endParaRPr lang="en-US" sz="1100" dirty="0">
            <a:latin typeface="Century Gothic" panose="020B0502020202020204" pitchFamily="34" charset="0"/>
          </a:endParaRPr>
        </a:p>
      </dgm:t>
    </dgm:pt>
    <dgm:pt modelId="{76D9AC7F-34F5-4F69-9C14-A0332168F99A}" type="parTrans" cxnId="{662816A9-2652-4BA0-85ED-687CEECB7EF0}">
      <dgm:prSet/>
      <dgm:spPr/>
      <dgm:t>
        <a:bodyPr/>
        <a:lstStyle/>
        <a:p>
          <a:endParaRPr lang="en-US"/>
        </a:p>
      </dgm:t>
    </dgm:pt>
    <dgm:pt modelId="{D9A373B7-14D4-4F86-B6B1-FB682AFFDBE1}" type="sibTrans" cxnId="{662816A9-2652-4BA0-85ED-687CEECB7EF0}">
      <dgm:prSet/>
      <dgm:spPr/>
      <dgm:t>
        <a:bodyPr/>
        <a:lstStyle/>
        <a:p>
          <a:endParaRPr lang="en-US"/>
        </a:p>
      </dgm:t>
    </dgm:pt>
    <dgm:pt modelId="{118DFB02-8780-400C-83DD-0060D1120590}">
      <dgm:prSet phldrT="[Text]" custT="1"/>
      <dgm:spPr/>
      <dgm:t>
        <a:bodyPr/>
        <a:lstStyle/>
        <a:p>
          <a:r>
            <a:rPr lang="en-US" sz="1050" dirty="0" err="1" smtClean="0">
              <a:latin typeface="Century Gothic" panose="020B0502020202020204" pitchFamily="34" charset="0"/>
            </a:rPr>
            <a:t>Penulisan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Soal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oleh</a:t>
          </a:r>
          <a:r>
            <a:rPr lang="en-US" sz="1050" dirty="0" smtClean="0">
              <a:latin typeface="Century Gothic" panose="020B0502020202020204" pitchFamily="34" charset="0"/>
            </a:rPr>
            <a:t> Guru Mata </a:t>
          </a:r>
          <a:r>
            <a:rPr lang="en-US" sz="1050" dirty="0" err="1" smtClean="0">
              <a:latin typeface="Century Gothic" panose="020B0502020202020204" pitchFamily="34" charset="0"/>
            </a:rPr>
            <a:t>Pelajaran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di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Satuan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Pendidikan</a:t>
          </a:r>
          <a:endParaRPr lang="en-US" sz="1050" dirty="0">
            <a:latin typeface="Century Gothic" panose="020B0502020202020204" pitchFamily="34" charset="0"/>
          </a:endParaRPr>
        </a:p>
      </dgm:t>
    </dgm:pt>
    <dgm:pt modelId="{9EA312C0-DF33-4E50-9848-E05C4251760E}" type="parTrans" cxnId="{34B58A85-9379-4BA3-AA22-6D3E89ABE281}">
      <dgm:prSet/>
      <dgm:spPr/>
      <dgm:t>
        <a:bodyPr/>
        <a:lstStyle/>
        <a:p>
          <a:endParaRPr lang="en-US"/>
        </a:p>
      </dgm:t>
    </dgm:pt>
    <dgm:pt modelId="{1C92D8ED-0987-41F4-88B0-E4EC0EABC548}" type="sibTrans" cxnId="{34B58A85-9379-4BA3-AA22-6D3E89ABE281}">
      <dgm:prSet/>
      <dgm:spPr/>
      <dgm:t>
        <a:bodyPr/>
        <a:lstStyle/>
        <a:p>
          <a:endParaRPr lang="en-US"/>
        </a:p>
      </dgm:t>
    </dgm:pt>
    <dgm:pt modelId="{F84B52F1-A727-4F42-96F7-D1990E0CFF06}">
      <dgm:prSet custT="1"/>
      <dgm:spPr/>
      <dgm:t>
        <a:bodyPr/>
        <a:lstStyle/>
        <a:p>
          <a:r>
            <a:rPr lang="en-US" sz="1200" dirty="0" err="1" smtClean="0">
              <a:latin typeface="Century Gothic" panose="020B0502020202020204" pitchFamily="34" charset="0"/>
            </a:rPr>
            <a:t>Telaah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Soal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secara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kualitatif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berdasarkan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kaidah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penulisan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butir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soal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di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200" dirty="0" err="1" smtClean="0">
              <a:latin typeface="Century Gothic" panose="020B0502020202020204" pitchFamily="34" charset="0"/>
            </a:rPr>
            <a:t>tingkat</a:t>
          </a:r>
          <a:r>
            <a:rPr lang="en-US" sz="1200" dirty="0" smtClean="0">
              <a:latin typeface="Century Gothic" panose="020B0502020202020204" pitchFamily="34" charset="0"/>
            </a:rPr>
            <a:t> </a:t>
          </a:r>
          <a:r>
            <a:rPr lang="en-US" sz="1100" dirty="0" smtClean="0">
              <a:latin typeface="Century Gothic" panose="020B0502020202020204" pitchFamily="34" charset="0"/>
            </a:rPr>
            <a:t>KKG/MGMP</a:t>
          </a:r>
          <a:endParaRPr lang="en-US" sz="1100" dirty="0">
            <a:latin typeface="Century Gothic" panose="020B0502020202020204" pitchFamily="34" charset="0"/>
          </a:endParaRPr>
        </a:p>
      </dgm:t>
    </dgm:pt>
    <dgm:pt modelId="{A4051724-D03E-4128-93BC-781EE38539E1}" type="parTrans" cxnId="{99506232-E748-4DD2-9274-848F006B4DDE}">
      <dgm:prSet/>
      <dgm:spPr/>
      <dgm:t>
        <a:bodyPr/>
        <a:lstStyle/>
        <a:p>
          <a:endParaRPr lang="en-US"/>
        </a:p>
      </dgm:t>
    </dgm:pt>
    <dgm:pt modelId="{C45554C5-EA78-4656-9ED7-D25FA1E20AA9}" type="sibTrans" cxnId="{99506232-E748-4DD2-9274-848F006B4DDE}">
      <dgm:prSet/>
      <dgm:spPr/>
      <dgm:t>
        <a:bodyPr/>
        <a:lstStyle/>
        <a:p>
          <a:endParaRPr lang="en-US"/>
        </a:p>
      </dgm:t>
    </dgm:pt>
    <dgm:pt modelId="{D0820700-7E95-42B4-B429-1862E8D5EBA6}">
      <dgm:prSet custT="1"/>
      <dgm:spPr/>
      <dgm:t>
        <a:bodyPr/>
        <a:lstStyle/>
        <a:p>
          <a:r>
            <a:rPr lang="en-US" sz="1050" dirty="0" err="1" smtClean="0">
              <a:latin typeface="Century Gothic" panose="020B0502020202020204" pitchFamily="34" charset="0"/>
            </a:rPr>
            <a:t>Perakitan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soal</a:t>
          </a:r>
          <a:r>
            <a:rPr lang="en-US" sz="1050" dirty="0" smtClean="0">
              <a:latin typeface="Century Gothic" panose="020B0502020202020204" pitchFamily="34" charset="0"/>
            </a:rPr>
            <a:t>: </a:t>
          </a:r>
          <a:r>
            <a:rPr lang="en-US" sz="1050" dirty="0" err="1" smtClean="0">
              <a:latin typeface="Century Gothic" panose="020B0502020202020204" pitchFamily="34" charset="0"/>
            </a:rPr>
            <a:t>Penggabungan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soal</a:t>
          </a:r>
          <a:r>
            <a:rPr lang="en-US" sz="1050" dirty="0" smtClean="0">
              <a:latin typeface="Century Gothic" panose="020B0502020202020204" pitchFamily="34" charset="0"/>
            </a:rPr>
            <a:t> yang </a:t>
          </a:r>
          <a:r>
            <a:rPr lang="en-US" sz="1050" dirty="0" err="1" smtClean="0">
              <a:latin typeface="Century Gothic" panose="020B0502020202020204" pitchFamily="34" charset="0"/>
            </a:rPr>
            <a:t>berasal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dari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Kemendikbud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dan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satuan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pendidikan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menjadi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beberapa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paket</a:t>
          </a:r>
          <a:r>
            <a:rPr lang="en-US" sz="1050" dirty="0" smtClean="0">
              <a:latin typeface="Century Gothic" panose="020B0502020202020204" pitchFamily="34" charset="0"/>
            </a:rPr>
            <a:t> </a:t>
          </a:r>
          <a:r>
            <a:rPr lang="en-US" sz="1050" dirty="0" err="1" smtClean="0">
              <a:latin typeface="Century Gothic" panose="020B0502020202020204" pitchFamily="34" charset="0"/>
            </a:rPr>
            <a:t>soal</a:t>
          </a:r>
          <a:endParaRPr lang="en-US" sz="1050" dirty="0">
            <a:latin typeface="Century Gothic" panose="020B0502020202020204" pitchFamily="34" charset="0"/>
          </a:endParaRPr>
        </a:p>
      </dgm:t>
    </dgm:pt>
    <dgm:pt modelId="{D432F7C9-45D0-4B9A-9CF4-9D77C7FE016B}" type="parTrans" cxnId="{96123871-4D0D-47E7-9055-C474C83F7B3B}">
      <dgm:prSet/>
      <dgm:spPr/>
      <dgm:t>
        <a:bodyPr/>
        <a:lstStyle/>
        <a:p>
          <a:endParaRPr lang="en-US"/>
        </a:p>
      </dgm:t>
    </dgm:pt>
    <dgm:pt modelId="{2097EE8F-502D-464A-AAA6-4B6043A21238}" type="sibTrans" cxnId="{96123871-4D0D-47E7-9055-C474C83F7B3B}">
      <dgm:prSet/>
      <dgm:spPr/>
      <dgm:t>
        <a:bodyPr/>
        <a:lstStyle/>
        <a:p>
          <a:endParaRPr lang="en-US"/>
        </a:p>
      </dgm:t>
    </dgm:pt>
    <dgm:pt modelId="{C35BA82B-B385-4EAD-B4D4-310EBCAEB12E}" type="pres">
      <dgm:prSet presAssocID="{1F1C6114-C0EB-4148-A997-4723B39EE3C2}" presName="arrowDiagram" presStyleCnt="0">
        <dgm:presLayoutVars>
          <dgm:chMax val="5"/>
          <dgm:dir/>
          <dgm:resizeHandles val="exact"/>
        </dgm:presLayoutVars>
      </dgm:prSet>
      <dgm:spPr/>
    </dgm:pt>
    <dgm:pt modelId="{43087E31-BE45-4CFA-99C0-491D96ECAC58}" type="pres">
      <dgm:prSet presAssocID="{1F1C6114-C0EB-4148-A997-4723B39EE3C2}" presName="arrow" presStyleLbl="bgShp" presStyleIdx="0" presStyleCnt="1"/>
      <dgm:spPr/>
    </dgm:pt>
    <dgm:pt modelId="{7DBD744D-FFF5-4BA8-BB34-257BC0B3ED3F}" type="pres">
      <dgm:prSet presAssocID="{1F1C6114-C0EB-4148-A997-4723B39EE3C2}" presName="arrowDiagram5" presStyleCnt="0"/>
      <dgm:spPr/>
    </dgm:pt>
    <dgm:pt modelId="{5C1E4120-9916-48B7-AC6B-41900EC94311}" type="pres">
      <dgm:prSet presAssocID="{75F339D6-7A73-442F-8CD8-CC341855DED6}" presName="bullet5a" presStyleLbl="node1" presStyleIdx="0" presStyleCnt="5"/>
      <dgm:spPr/>
    </dgm:pt>
    <dgm:pt modelId="{9EDBE322-BC6C-46E3-89AF-944A7E4C680D}" type="pres">
      <dgm:prSet presAssocID="{75F339D6-7A73-442F-8CD8-CC341855DED6}" presName="textBox5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029B69-06DE-4C1B-9C1A-83F5169655CB}" type="pres">
      <dgm:prSet presAssocID="{4C8BCE6D-CE3A-41ED-BA11-0F166A3B235C}" presName="bullet5b" presStyleLbl="node1" presStyleIdx="1" presStyleCnt="5"/>
      <dgm:spPr/>
    </dgm:pt>
    <dgm:pt modelId="{8E76273A-43FF-4BFA-A5D0-4E6A447AA07A}" type="pres">
      <dgm:prSet presAssocID="{4C8BCE6D-CE3A-41ED-BA11-0F166A3B235C}" presName="textBox5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628124-95D2-4ADF-A518-F402934B80E3}" type="pres">
      <dgm:prSet presAssocID="{118DFB02-8780-400C-83DD-0060D1120590}" presName="bullet5c" presStyleLbl="node1" presStyleIdx="2" presStyleCnt="5"/>
      <dgm:spPr/>
    </dgm:pt>
    <dgm:pt modelId="{CC7751BE-2AC6-433D-ABBE-ED23CF2D425E}" type="pres">
      <dgm:prSet presAssocID="{118DFB02-8780-400C-83DD-0060D1120590}" presName="textBox5c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00027C-65DE-422A-AFE6-70FCA8553901}" type="pres">
      <dgm:prSet presAssocID="{F84B52F1-A727-4F42-96F7-D1990E0CFF06}" presName="bullet5d" presStyleLbl="node1" presStyleIdx="3" presStyleCnt="5"/>
      <dgm:spPr/>
    </dgm:pt>
    <dgm:pt modelId="{E25464BF-1DED-46BA-B7D1-DE7CB3E1C32F}" type="pres">
      <dgm:prSet presAssocID="{F84B52F1-A727-4F42-96F7-D1990E0CFF06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33F81-C6A6-4418-A69F-F3E6882BB761}" type="pres">
      <dgm:prSet presAssocID="{D0820700-7E95-42B4-B429-1862E8D5EBA6}" presName="bullet5e" presStyleLbl="node1" presStyleIdx="4" presStyleCnt="5"/>
      <dgm:spPr/>
    </dgm:pt>
    <dgm:pt modelId="{68024D5A-631B-49CC-A9B5-62AC0784A379}" type="pres">
      <dgm:prSet presAssocID="{D0820700-7E95-42B4-B429-1862E8D5EBA6}" presName="textBox5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B605F44-20DB-4B7F-8983-9E4B26D7FCC3}" type="presOf" srcId="{F84B52F1-A727-4F42-96F7-D1990E0CFF06}" destId="{E25464BF-1DED-46BA-B7D1-DE7CB3E1C32F}" srcOrd="0" destOrd="0" presId="urn:microsoft.com/office/officeart/2005/8/layout/arrow2"/>
    <dgm:cxn modelId="{AB32E450-C963-4F2F-AA4A-521CFBFEB4F1}" type="presOf" srcId="{118DFB02-8780-400C-83DD-0060D1120590}" destId="{CC7751BE-2AC6-433D-ABBE-ED23CF2D425E}" srcOrd="0" destOrd="0" presId="urn:microsoft.com/office/officeart/2005/8/layout/arrow2"/>
    <dgm:cxn modelId="{4635E19D-E237-4D79-B3E4-05CE96CBF5B0}" type="presOf" srcId="{D0820700-7E95-42B4-B429-1862E8D5EBA6}" destId="{68024D5A-631B-49CC-A9B5-62AC0784A379}" srcOrd="0" destOrd="0" presId="urn:microsoft.com/office/officeart/2005/8/layout/arrow2"/>
    <dgm:cxn modelId="{BB6F8E91-389D-48BD-AA89-DE6AA6A365CB}" type="presOf" srcId="{75F339D6-7A73-442F-8CD8-CC341855DED6}" destId="{9EDBE322-BC6C-46E3-89AF-944A7E4C680D}" srcOrd="0" destOrd="0" presId="urn:microsoft.com/office/officeart/2005/8/layout/arrow2"/>
    <dgm:cxn modelId="{40F1FF4F-3180-4433-B456-CC21458C2A37}" type="presOf" srcId="{1F1C6114-C0EB-4148-A997-4723B39EE3C2}" destId="{C35BA82B-B385-4EAD-B4D4-310EBCAEB12E}" srcOrd="0" destOrd="0" presId="urn:microsoft.com/office/officeart/2005/8/layout/arrow2"/>
    <dgm:cxn modelId="{99506232-E748-4DD2-9274-848F006B4DDE}" srcId="{1F1C6114-C0EB-4148-A997-4723B39EE3C2}" destId="{F84B52F1-A727-4F42-96F7-D1990E0CFF06}" srcOrd="3" destOrd="0" parTransId="{A4051724-D03E-4128-93BC-781EE38539E1}" sibTransId="{C45554C5-EA78-4656-9ED7-D25FA1E20AA9}"/>
    <dgm:cxn modelId="{662816A9-2652-4BA0-85ED-687CEECB7EF0}" srcId="{1F1C6114-C0EB-4148-A997-4723B39EE3C2}" destId="{4C8BCE6D-CE3A-41ED-BA11-0F166A3B235C}" srcOrd="1" destOrd="0" parTransId="{76D9AC7F-34F5-4F69-9C14-A0332168F99A}" sibTransId="{D9A373B7-14D4-4F86-B6B1-FB682AFFDBE1}"/>
    <dgm:cxn modelId="{A5B0C332-4FDA-4CB3-8C85-82D249F08A5E}" srcId="{1F1C6114-C0EB-4148-A997-4723B39EE3C2}" destId="{75F339D6-7A73-442F-8CD8-CC341855DED6}" srcOrd="0" destOrd="0" parTransId="{4EFC5F8C-1B1D-483B-9862-4BD97D87D423}" sibTransId="{AAC4A005-3B70-4383-8E3D-9CB95603BFE3}"/>
    <dgm:cxn modelId="{96123871-4D0D-47E7-9055-C474C83F7B3B}" srcId="{1F1C6114-C0EB-4148-A997-4723B39EE3C2}" destId="{D0820700-7E95-42B4-B429-1862E8D5EBA6}" srcOrd="4" destOrd="0" parTransId="{D432F7C9-45D0-4B9A-9CF4-9D77C7FE016B}" sibTransId="{2097EE8F-502D-464A-AAA6-4B6043A21238}"/>
    <dgm:cxn modelId="{0CBE1A19-D8D4-4285-A043-186B71CE2DEF}" type="presOf" srcId="{4C8BCE6D-CE3A-41ED-BA11-0F166A3B235C}" destId="{8E76273A-43FF-4BFA-A5D0-4E6A447AA07A}" srcOrd="0" destOrd="0" presId="urn:microsoft.com/office/officeart/2005/8/layout/arrow2"/>
    <dgm:cxn modelId="{34B58A85-9379-4BA3-AA22-6D3E89ABE281}" srcId="{1F1C6114-C0EB-4148-A997-4723B39EE3C2}" destId="{118DFB02-8780-400C-83DD-0060D1120590}" srcOrd="2" destOrd="0" parTransId="{9EA312C0-DF33-4E50-9848-E05C4251760E}" sibTransId="{1C92D8ED-0987-41F4-88B0-E4EC0EABC548}"/>
    <dgm:cxn modelId="{FC7FE17B-049E-44BC-8D48-013DE344F40C}" type="presParOf" srcId="{C35BA82B-B385-4EAD-B4D4-310EBCAEB12E}" destId="{43087E31-BE45-4CFA-99C0-491D96ECAC58}" srcOrd="0" destOrd="0" presId="urn:microsoft.com/office/officeart/2005/8/layout/arrow2"/>
    <dgm:cxn modelId="{239CB3E8-C791-47E5-9BC9-F3290CCCBE7C}" type="presParOf" srcId="{C35BA82B-B385-4EAD-B4D4-310EBCAEB12E}" destId="{7DBD744D-FFF5-4BA8-BB34-257BC0B3ED3F}" srcOrd="1" destOrd="0" presId="urn:microsoft.com/office/officeart/2005/8/layout/arrow2"/>
    <dgm:cxn modelId="{47E5B598-1FC3-4D06-AA45-6413DE5428A5}" type="presParOf" srcId="{7DBD744D-FFF5-4BA8-BB34-257BC0B3ED3F}" destId="{5C1E4120-9916-48B7-AC6B-41900EC94311}" srcOrd="0" destOrd="0" presId="urn:microsoft.com/office/officeart/2005/8/layout/arrow2"/>
    <dgm:cxn modelId="{57268ECE-33A3-4901-9930-5EF9F8C3ADC5}" type="presParOf" srcId="{7DBD744D-FFF5-4BA8-BB34-257BC0B3ED3F}" destId="{9EDBE322-BC6C-46E3-89AF-944A7E4C680D}" srcOrd="1" destOrd="0" presId="urn:microsoft.com/office/officeart/2005/8/layout/arrow2"/>
    <dgm:cxn modelId="{27AAE2B6-8B53-4940-8E40-B6EEEBBE7F18}" type="presParOf" srcId="{7DBD744D-FFF5-4BA8-BB34-257BC0B3ED3F}" destId="{BC029B69-06DE-4C1B-9C1A-83F5169655CB}" srcOrd="2" destOrd="0" presId="urn:microsoft.com/office/officeart/2005/8/layout/arrow2"/>
    <dgm:cxn modelId="{94C3043B-14E3-474A-AE4B-C644C0EFF9FA}" type="presParOf" srcId="{7DBD744D-FFF5-4BA8-BB34-257BC0B3ED3F}" destId="{8E76273A-43FF-4BFA-A5D0-4E6A447AA07A}" srcOrd="3" destOrd="0" presId="urn:microsoft.com/office/officeart/2005/8/layout/arrow2"/>
    <dgm:cxn modelId="{B782AC52-D28F-4C61-B9CD-C187FE3E14AD}" type="presParOf" srcId="{7DBD744D-FFF5-4BA8-BB34-257BC0B3ED3F}" destId="{2C628124-95D2-4ADF-A518-F402934B80E3}" srcOrd="4" destOrd="0" presId="urn:microsoft.com/office/officeart/2005/8/layout/arrow2"/>
    <dgm:cxn modelId="{3A6A89E1-4530-49D7-B2C0-BAFCE6EDA802}" type="presParOf" srcId="{7DBD744D-FFF5-4BA8-BB34-257BC0B3ED3F}" destId="{CC7751BE-2AC6-433D-ABBE-ED23CF2D425E}" srcOrd="5" destOrd="0" presId="urn:microsoft.com/office/officeart/2005/8/layout/arrow2"/>
    <dgm:cxn modelId="{429939FC-828A-42E3-8D5C-F759A4C2F49E}" type="presParOf" srcId="{7DBD744D-FFF5-4BA8-BB34-257BC0B3ED3F}" destId="{1A00027C-65DE-422A-AFE6-70FCA8553901}" srcOrd="6" destOrd="0" presId="urn:microsoft.com/office/officeart/2005/8/layout/arrow2"/>
    <dgm:cxn modelId="{3BF42974-0E10-4370-BF97-BF46794231F8}" type="presParOf" srcId="{7DBD744D-FFF5-4BA8-BB34-257BC0B3ED3F}" destId="{E25464BF-1DED-46BA-B7D1-DE7CB3E1C32F}" srcOrd="7" destOrd="0" presId="urn:microsoft.com/office/officeart/2005/8/layout/arrow2"/>
    <dgm:cxn modelId="{40D3448C-5B0D-4AE4-B67E-16B1100C92C9}" type="presParOf" srcId="{7DBD744D-FFF5-4BA8-BB34-257BC0B3ED3F}" destId="{24833F81-C6A6-4418-A69F-F3E6882BB761}" srcOrd="8" destOrd="0" presId="urn:microsoft.com/office/officeart/2005/8/layout/arrow2"/>
    <dgm:cxn modelId="{87B218B6-98F5-4B24-B59A-B09EA5FBC108}" type="presParOf" srcId="{7DBD744D-FFF5-4BA8-BB34-257BC0B3ED3F}" destId="{68024D5A-631B-49CC-A9B5-62AC0784A379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087E31-BE45-4CFA-99C0-491D96ECAC58}">
      <dsp:nvSpPr>
        <dsp:cNvPr id="0" name=""/>
        <dsp:cNvSpPr/>
      </dsp:nvSpPr>
      <dsp:spPr>
        <a:xfrm>
          <a:off x="494029" y="0"/>
          <a:ext cx="7241540" cy="452596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1E4120-9916-48B7-AC6B-41900EC94311}">
      <dsp:nvSpPr>
        <dsp:cNvPr id="0" name=""/>
        <dsp:cNvSpPr/>
      </dsp:nvSpPr>
      <dsp:spPr>
        <a:xfrm>
          <a:off x="1207321" y="3365506"/>
          <a:ext cx="166555" cy="16655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DBE322-BC6C-46E3-89AF-944A7E4C680D}">
      <dsp:nvSpPr>
        <dsp:cNvPr id="0" name=""/>
        <dsp:cNvSpPr/>
      </dsp:nvSpPr>
      <dsp:spPr>
        <a:xfrm>
          <a:off x="1290599" y="3448783"/>
          <a:ext cx="948641" cy="1077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254" tIns="0" rIns="0" bIns="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latin typeface="Century Gothic" panose="020B0502020202020204" pitchFamily="34" charset="0"/>
            </a:rPr>
            <a:t>Analisis</a:t>
          </a:r>
          <a:r>
            <a:rPr lang="en-US" sz="1200" kern="1200" dirty="0" smtClean="0">
              <a:latin typeface="Century Gothic" panose="020B0502020202020204" pitchFamily="34" charset="0"/>
            </a:rPr>
            <a:t> Kisi-</a:t>
          </a:r>
          <a:r>
            <a:rPr lang="en-US" sz="1200" kern="1200" dirty="0" err="1" smtClean="0">
              <a:latin typeface="Century Gothic" panose="020B0502020202020204" pitchFamily="34" charset="0"/>
            </a:rPr>
            <a:t>kisi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Soal</a:t>
          </a:r>
          <a:r>
            <a:rPr lang="en-US" sz="1200" kern="1200" dirty="0" smtClean="0">
              <a:latin typeface="Century Gothic" panose="020B0502020202020204" pitchFamily="34" charset="0"/>
            </a:rPr>
            <a:t> yang </a:t>
          </a:r>
          <a:r>
            <a:rPr lang="en-US" sz="1200" kern="1200" dirty="0" err="1" smtClean="0">
              <a:latin typeface="Century Gothic" panose="020B0502020202020204" pitchFamily="34" charset="0"/>
            </a:rPr>
            <a:t>ditetapkan</a:t>
          </a:r>
          <a:r>
            <a:rPr lang="en-US" sz="1200" kern="1200" dirty="0" smtClean="0">
              <a:latin typeface="Century Gothic" panose="020B0502020202020204" pitchFamily="34" charset="0"/>
            </a:rPr>
            <a:t> BSNP </a:t>
          </a:r>
          <a:r>
            <a:rPr lang="en-US" sz="1200" kern="1200" dirty="0" err="1" smtClean="0">
              <a:latin typeface="Century Gothic" panose="020B0502020202020204" pitchFamily="34" charset="0"/>
            </a:rPr>
            <a:t>oleh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100" kern="1200" dirty="0" smtClean="0">
              <a:latin typeface="Century Gothic" panose="020B0502020202020204" pitchFamily="34" charset="0"/>
            </a:rPr>
            <a:t>KKG/MGMP</a:t>
          </a:r>
          <a:endParaRPr lang="en-US" sz="1100" kern="1200" dirty="0">
            <a:latin typeface="Century Gothic" panose="020B0502020202020204" pitchFamily="34" charset="0"/>
          </a:endParaRPr>
        </a:p>
      </dsp:txBody>
      <dsp:txXfrm>
        <a:off x="1290599" y="3448783"/>
        <a:ext cx="948641" cy="1077179"/>
      </dsp:txXfrm>
    </dsp:sp>
    <dsp:sp modelId="{BC029B69-06DE-4C1B-9C1A-83F5169655CB}">
      <dsp:nvSpPr>
        <dsp:cNvPr id="0" name=""/>
        <dsp:cNvSpPr/>
      </dsp:nvSpPr>
      <dsp:spPr>
        <a:xfrm>
          <a:off x="2108893" y="2499236"/>
          <a:ext cx="260695" cy="2606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76273A-43FF-4BFA-A5D0-4E6A447AA07A}">
      <dsp:nvSpPr>
        <dsp:cNvPr id="0" name=""/>
        <dsp:cNvSpPr/>
      </dsp:nvSpPr>
      <dsp:spPr>
        <a:xfrm>
          <a:off x="2239240" y="2629584"/>
          <a:ext cx="1202095" cy="1896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37" tIns="0" rIns="0" bIns="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latin typeface="Century Gothic" panose="020B0502020202020204" pitchFamily="34" charset="0"/>
            </a:rPr>
            <a:t>Penyusunan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Indikator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Soal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oleh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100" kern="1200" dirty="0" smtClean="0">
              <a:latin typeface="Century Gothic" panose="020B0502020202020204" pitchFamily="34" charset="0"/>
            </a:rPr>
            <a:t>KKG/MGMP</a:t>
          </a:r>
          <a:endParaRPr lang="en-US" sz="1100" kern="1200" dirty="0">
            <a:latin typeface="Century Gothic" panose="020B0502020202020204" pitchFamily="34" charset="0"/>
          </a:endParaRPr>
        </a:p>
      </dsp:txBody>
      <dsp:txXfrm>
        <a:off x="2239240" y="2629584"/>
        <a:ext cx="1202095" cy="1896378"/>
      </dsp:txXfrm>
    </dsp:sp>
    <dsp:sp modelId="{2C628124-95D2-4ADF-A518-F402934B80E3}">
      <dsp:nvSpPr>
        <dsp:cNvPr id="0" name=""/>
        <dsp:cNvSpPr/>
      </dsp:nvSpPr>
      <dsp:spPr>
        <a:xfrm>
          <a:off x="3267539" y="1808574"/>
          <a:ext cx="347593" cy="347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7751BE-2AC6-433D-ABBE-ED23CF2D425E}">
      <dsp:nvSpPr>
        <dsp:cNvPr id="0" name=""/>
        <dsp:cNvSpPr/>
      </dsp:nvSpPr>
      <dsp:spPr>
        <a:xfrm>
          <a:off x="3441336" y="1982371"/>
          <a:ext cx="1397617" cy="25435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83" tIns="0" rIns="0" bIns="0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err="1" smtClean="0">
              <a:latin typeface="Century Gothic" panose="020B0502020202020204" pitchFamily="34" charset="0"/>
            </a:rPr>
            <a:t>Penulisan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Soal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oleh</a:t>
          </a:r>
          <a:r>
            <a:rPr lang="en-US" sz="1050" kern="1200" dirty="0" smtClean="0">
              <a:latin typeface="Century Gothic" panose="020B0502020202020204" pitchFamily="34" charset="0"/>
            </a:rPr>
            <a:t> Guru Mata </a:t>
          </a:r>
          <a:r>
            <a:rPr lang="en-US" sz="1050" kern="1200" dirty="0" err="1" smtClean="0">
              <a:latin typeface="Century Gothic" panose="020B0502020202020204" pitchFamily="34" charset="0"/>
            </a:rPr>
            <a:t>Pelajaran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di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Satuan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Pendidikan</a:t>
          </a:r>
          <a:endParaRPr lang="en-US" sz="1050" kern="1200" dirty="0">
            <a:latin typeface="Century Gothic" panose="020B0502020202020204" pitchFamily="34" charset="0"/>
          </a:endParaRPr>
        </a:p>
      </dsp:txBody>
      <dsp:txXfrm>
        <a:off x="3441336" y="1982371"/>
        <a:ext cx="1397617" cy="2543591"/>
      </dsp:txXfrm>
    </dsp:sp>
    <dsp:sp modelId="{1A00027C-65DE-422A-AFE6-70FCA8553901}">
      <dsp:nvSpPr>
        <dsp:cNvPr id="0" name=""/>
        <dsp:cNvSpPr/>
      </dsp:nvSpPr>
      <dsp:spPr>
        <a:xfrm>
          <a:off x="4614466" y="1269080"/>
          <a:ext cx="448975" cy="4489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5464BF-1DED-46BA-B7D1-DE7CB3E1C32F}">
      <dsp:nvSpPr>
        <dsp:cNvPr id="0" name=""/>
        <dsp:cNvSpPr/>
      </dsp:nvSpPr>
      <dsp:spPr>
        <a:xfrm>
          <a:off x="4838954" y="1493567"/>
          <a:ext cx="1448308" cy="30323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7903" tIns="0" rIns="0" bIns="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latin typeface="Century Gothic" panose="020B0502020202020204" pitchFamily="34" charset="0"/>
            </a:rPr>
            <a:t>Telaah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Soal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secara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kualitatif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berdasarkan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kaidah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penulisan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butir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soal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di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200" kern="1200" dirty="0" err="1" smtClean="0">
              <a:latin typeface="Century Gothic" panose="020B0502020202020204" pitchFamily="34" charset="0"/>
            </a:rPr>
            <a:t>tingkat</a:t>
          </a:r>
          <a:r>
            <a:rPr lang="en-US" sz="1200" kern="1200" dirty="0" smtClean="0">
              <a:latin typeface="Century Gothic" panose="020B0502020202020204" pitchFamily="34" charset="0"/>
            </a:rPr>
            <a:t> </a:t>
          </a:r>
          <a:r>
            <a:rPr lang="en-US" sz="1100" kern="1200" dirty="0" smtClean="0">
              <a:latin typeface="Century Gothic" panose="020B0502020202020204" pitchFamily="34" charset="0"/>
            </a:rPr>
            <a:t>KKG/MGMP</a:t>
          </a:r>
          <a:endParaRPr lang="en-US" sz="1100" kern="1200" dirty="0">
            <a:latin typeface="Century Gothic" panose="020B0502020202020204" pitchFamily="34" charset="0"/>
          </a:endParaRPr>
        </a:p>
      </dsp:txBody>
      <dsp:txXfrm>
        <a:off x="4838954" y="1493567"/>
        <a:ext cx="1448308" cy="3032395"/>
      </dsp:txXfrm>
    </dsp:sp>
    <dsp:sp modelId="{24833F81-C6A6-4418-A69F-F3E6882BB761}">
      <dsp:nvSpPr>
        <dsp:cNvPr id="0" name=""/>
        <dsp:cNvSpPr/>
      </dsp:nvSpPr>
      <dsp:spPr>
        <a:xfrm>
          <a:off x="6001221" y="908813"/>
          <a:ext cx="572081" cy="5720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024D5A-631B-49CC-A9B5-62AC0784A379}">
      <dsp:nvSpPr>
        <dsp:cNvPr id="0" name=""/>
        <dsp:cNvSpPr/>
      </dsp:nvSpPr>
      <dsp:spPr>
        <a:xfrm>
          <a:off x="6287262" y="1194854"/>
          <a:ext cx="1448308" cy="33311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3134" tIns="0" rIns="0" bIns="0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err="1" smtClean="0">
              <a:latin typeface="Century Gothic" panose="020B0502020202020204" pitchFamily="34" charset="0"/>
            </a:rPr>
            <a:t>Perakitan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soal</a:t>
          </a:r>
          <a:r>
            <a:rPr lang="en-US" sz="1050" kern="1200" dirty="0" smtClean="0">
              <a:latin typeface="Century Gothic" panose="020B0502020202020204" pitchFamily="34" charset="0"/>
            </a:rPr>
            <a:t>: </a:t>
          </a:r>
          <a:r>
            <a:rPr lang="en-US" sz="1050" kern="1200" dirty="0" err="1" smtClean="0">
              <a:latin typeface="Century Gothic" panose="020B0502020202020204" pitchFamily="34" charset="0"/>
            </a:rPr>
            <a:t>Penggabungan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soal</a:t>
          </a:r>
          <a:r>
            <a:rPr lang="en-US" sz="1050" kern="1200" dirty="0" smtClean="0">
              <a:latin typeface="Century Gothic" panose="020B0502020202020204" pitchFamily="34" charset="0"/>
            </a:rPr>
            <a:t> yang </a:t>
          </a:r>
          <a:r>
            <a:rPr lang="en-US" sz="1050" kern="1200" dirty="0" err="1" smtClean="0">
              <a:latin typeface="Century Gothic" panose="020B0502020202020204" pitchFamily="34" charset="0"/>
            </a:rPr>
            <a:t>berasal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dari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Kemendikbud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dan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satuan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pendidikan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menjadi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beberapa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paket</a:t>
          </a:r>
          <a:r>
            <a:rPr lang="en-US" sz="1050" kern="1200" dirty="0" smtClean="0">
              <a:latin typeface="Century Gothic" panose="020B0502020202020204" pitchFamily="34" charset="0"/>
            </a:rPr>
            <a:t> </a:t>
          </a:r>
          <a:r>
            <a:rPr lang="en-US" sz="1050" kern="1200" dirty="0" err="1" smtClean="0">
              <a:latin typeface="Century Gothic" panose="020B0502020202020204" pitchFamily="34" charset="0"/>
            </a:rPr>
            <a:t>soal</a:t>
          </a:r>
          <a:endParaRPr lang="en-US" sz="1050" kern="1200" dirty="0">
            <a:latin typeface="Century Gothic" panose="020B0502020202020204" pitchFamily="34" charset="0"/>
          </a:endParaRPr>
        </a:p>
      </dsp:txBody>
      <dsp:txXfrm>
        <a:off x="6287262" y="1194854"/>
        <a:ext cx="1448308" cy="33311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97AD3-8AF1-4BB4-82C5-016939B629F3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BEF31D-3DF3-4CDE-8C11-E221E43D9D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53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-13494" y="3695514"/>
            <a:ext cx="9170988" cy="97808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5902416"/>
            <a:ext cx="9160281" cy="955583"/>
          </a:xfrm>
          <a:prstGeom prst="rect">
            <a:avLst/>
          </a:prstGeom>
          <a:solidFill>
            <a:srgbClr val="0070C0"/>
          </a:solidFill>
          <a:ln>
            <a:solidFill>
              <a:srgbClr val="00009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9" descr="logo kemdiknas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96416"/>
            <a:ext cx="1224136" cy="12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Logo Kurikulum 201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308308" y="332656"/>
            <a:ext cx="1296140" cy="1224136"/>
          </a:xfrm>
          <a:prstGeom prst="rect">
            <a:avLst/>
          </a:prstGeom>
          <a:ln>
            <a:noFill/>
          </a:ln>
          <a:effectLst/>
        </p:spPr>
      </p:pic>
      <p:sp>
        <p:nvSpPr>
          <p:cNvPr id="9" name="TextBox 8"/>
          <p:cNvSpPr txBox="1"/>
          <p:nvPr userDrawn="1"/>
        </p:nvSpPr>
        <p:spPr>
          <a:xfrm>
            <a:off x="1449006" y="5918400"/>
            <a:ext cx="6885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Direktorat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Pembinaan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Sekolah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Menengah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Atas</a:t>
            </a:r>
            <a:endParaRPr lang="en-US" b="1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Direktorat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Jenderal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Pendidikan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Dasar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Menengah</a:t>
            </a:r>
            <a:endParaRPr lang="en-US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Kementerian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Pendidikan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Kebudayaan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 </a:t>
            </a:r>
            <a:endParaRPr lang="en-US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0" y="2070100"/>
            <a:ext cx="9170988" cy="162790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7000" y="2297270"/>
            <a:ext cx="8890000" cy="1308555"/>
          </a:xfrm>
        </p:spPr>
        <p:txBody>
          <a:bodyPr anchor="b">
            <a:noAutofit/>
          </a:bodyPr>
          <a:lstStyle>
            <a:lvl1pPr algn="ctr">
              <a:defRPr sz="44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7000" y="3748808"/>
            <a:ext cx="8890000" cy="810491"/>
          </a:xfrm>
        </p:spPr>
        <p:txBody>
          <a:bodyPr>
            <a:norm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862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4765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2070100"/>
            <a:ext cx="9170988" cy="249237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latin typeface="Century Gothic"/>
              <a:cs typeface="Century Gothic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2070100"/>
            <a:ext cx="7886700" cy="2492376"/>
          </a:xfrm>
        </p:spPr>
        <p:txBody>
          <a:bodyPr anchor="b">
            <a:normAutofit/>
          </a:bodyPr>
          <a:lstStyle>
            <a:lvl1pPr algn="ctr">
              <a:defRPr sz="54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9" descr="logo kemdiknas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96416"/>
            <a:ext cx="1224136" cy="12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Logo Kurikulum 201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308308" y="332656"/>
            <a:ext cx="1296140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8417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645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939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8509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itle 1"/>
          <p:cNvSpPr txBox="1">
            <a:spLocks/>
          </p:cNvSpPr>
          <p:nvPr userDrawn="1"/>
        </p:nvSpPr>
        <p:spPr>
          <a:xfrm>
            <a:off x="0" y="1003283"/>
            <a:ext cx="9042400" cy="6477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081711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65100"/>
            <a:ext cx="9144000" cy="10033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642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520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88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4738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348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65100"/>
            <a:ext cx="9144000" cy="10033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1589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13494" y="3695514"/>
            <a:ext cx="9170988" cy="97808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5902416"/>
            <a:ext cx="9160281" cy="955583"/>
          </a:xfrm>
          <a:prstGeom prst="rect">
            <a:avLst/>
          </a:prstGeom>
          <a:solidFill>
            <a:srgbClr val="0070C0"/>
          </a:solidFill>
          <a:ln>
            <a:solidFill>
              <a:srgbClr val="00009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9" descr="logo kemdiknas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96416"/>
            <a:ext cx="1224136" cy="12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Logo Kurikulum 201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308308" y="332656"/>
            <a:ext cx="1296140" cy="1224136"/>
          </a:xfrm>
          <a:prstGeom prst="rect">
            <a:avLst/>
          </a:prstGeom>
          <a:ln>
            <a:noFill/>
          </a:ln>
          <a:effectLst/>
        </p:spPr>
      </p:pic>
      <p:sp>
        <p:nvSpPr>
          <p:cNvPr id="11" name="TextBox 10"/>
          <p:cNvSpPr txBox="1"/>
          <p:nvPr userDrawn="1"/>
        </p:nvSpPr>
        <p:spPr>
          <a:xfrm>
            <a:off x="1449006" y="5918400"/>
            <a:ext cx="6885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Direktorat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Pembinaan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Sekolah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Menengah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Atas</a:t>
            </a:r>
            <a:endParaRPr lang="en-US" b="1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Direktorat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Jenderal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Pendidikan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Dasar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Menengah</a:t>
            </a:r>
            <a:endParaRPr lang="en-US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Kementerian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Pendidikan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Kebudayaan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 </a:t>
            </a:r>
            <a:endParaRPr lang="en-US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2070100"/>
            <a:ext cx="9170988" cy="162790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9708713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3814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2070100"/>
            <a:ext cx="9170988" cy="249237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latin typeface="Century Gothic"/>
              <a:cs typeface="Century Gothic"/>
            </a:endParaRPr>
          </a:p>
        </p:txBody>
      </p:sp>
      <p:pic>
        <p:nvPicPr>
          <p:cNvPr id="8" name="Picture 9" descr="logo kemdiknas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96416"/>
            <a:ext cx="1224136" cy="12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Logo Kurikulum 201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308308" y="332656"/>
            <a:ext cx="1296140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3242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7155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1565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0" y="1003283"/>
            <a:ext cx="9042400" cy="6477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622168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2937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6443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5926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485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2322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65100"/>
            <a:ext cx="9144000" cy="10033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155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65100"/>
            <a:ext cx="9144000" cy="10033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0075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65100"/>
            <a:ext cx="9144000" cy="10033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9907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26.xml"/><Relationship Id="rId15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603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7" r:id="rId1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658F5-8B69-487D-B62D-55E23621E4CD}" type="datetimeFigureOut">
              <a:rPr lang="en-US" smtClean="0"/>
              <a:pPr/>
              <a:t>9/18/19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234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6.xml"/><Relationship Id="rId2" Type="http://schemas.openxmlformats.org/officeDocument/2006/relationships/diagramData" Target="../diagrams/data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Bef>
                <a:spcPts val="0"/>
              </a:spcBef>
              <a:defRPr/>
            </a:pPr>
            <a:r>
              <a:rPr lang="id-ID" sz="2800" dirty="0" smtClean="0"/>
              <a:t>ANALISIS </a:t>
            </a:r>
            <a:r>
              <a:rPr lang="id-ID" sz="2800" dirty="0"/>
              <a:t>SKL, KI, KD, Pembelajaran dan </a:t>
            </a:r>
            <a:r>
              <a:rPr lang="id-ID" sz="2800" dirty="0" smtClean="0"/>
              <a:t>Penilaian</a:t>
            </a:r>
            <a:endParaRPr lang="en-US" sz="2800" dirty="0"/>
          </a:p>
        </p:txBody>
      </p:sp>
      <p:sp>
        <p:nvSpPr>
          <p:cNvPr id="8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fld id="{7FA1E630-DE28-4210-9A10-2892671629DB}" type="slidenum">
              <a:rPr lang="en-US" altLang="en-US" sz="1100" smtClean="0">
                <a:solidFill>
                  <a:srgbClr val="898989"/>
                </a:solidFill>
                <a:latin typeface="Century Gothic" panose="020B0502020202020204" pitchFamily="34" charset="0"/>
              </a:rPr>
              <a:pPr/>
              <a:t>1</a:t>
            </a:fld>
            <a:endParaRPr lang="en-US" altLang="en-US" sz="1100" smtClean="0">
              <a:solidFill>
                <a:srgbClr val="898989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6"/>
          <p:cNvGrpSpPr>
            <a:grpSpLocks/>
          </p:cNvGrpSpPr>
          <p:nvPr/>
        </p:nvGrpSpPr>
        <p:grpSpPr bwMode="auto">
          <a:xfrm>
            <a:off x="1947863" y="1314450"/>
            <a:ext cx="6742112" cy="5362575"/>
            <a:chOff x="1835697" y="922040"/>
            <a:chExt cx="5880630" cy="5392868"/>
          </a:xfrm>
        </p:grpSpPr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3929296" y="4571565"/>
              <a:ext cx="3451945" cy="1743343"/>
            </a:xfrm>
            <a:prstGeom prst="rect">
              <a:avLst/>
            </a:prstGeom>
            <a:gradFill rotWithShape="1">
              <a:gsLst>
                <a:gs pos="0">
                  <a:srgbClr val="EDEDED"/>
                </a:gs>
                <a:gs pos="64999">
                  <a:srgbClr val="D0D0D0"/>
                </a:gs>
                <a:gs pos="100000">
                  <a:srgbClr val="BCBCBC"/>
                </a:gs>
              </a:gsLst>
              <a:lin ang="5400000" scaled="1"/>
            </a:gradFill>
            <a:ln w="41275">
              <a:solidFill>
                <a:srgbClr val="984807"/>
              </a:solidFill>
              <a:miter lim="800000"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id-ID" sz="1600">
                <a:solidFill>
                  <a:schemeClr val="dk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1835697" y="2251898"/>
              <a:ext cx="2124061" cy="4056624"/>
            </a:xfrm>
            <a:prstGeom prst="rect">
              <a:avLst/>
            </a:prstGeom>
            <a:gradFill rotWithShape="1">
              <a:gsLst>
                <a:gs pos="0">
                  <a:srgbClr val="EDEDED"/>
                </a:gs>
                <a:gs pos="64999">
                  <a:srgbClr val="D0D0D0"/>
                </a:gs>
                <a:gs pos="100000">
                  <a:srgbClr val="BCBCBC"/>
                </a:gs>
              </a:gsLst>
              <a:lin ang="5400000" scaled="1"/>
            </a:gradFill>
            <a:ln w="41275">
              <a:solidFill>
                <a:srgbClr val="984807"/>
              </a:solidFill>
              <a:miter lim="800000"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id-ID" sz="1600">
                <a:solidFill>
                  <a:schemeClr val="dk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1928468" y="2483385"/>
              <a:ext cx="1428964" cy="1056862"/>
            </a:xfrm>
            <a:prstGeom prst="roundRect">
              <a:avLst/>
            </a:prstGeom>
            <a:solidFill>
              <a:srgbClr val="7030A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PENILAIAN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4100993" y="922040"/>
              <a:ext cx="1296037" cy="1066440"/>
            </a:xfrm>
            <a:prstGeom prst="roundRect">
              <a:avLst/>
            </a:prstGeom>
            <a:solidFill>
              <a:srgbClr val="7030A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28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SKL</a:t>
              </a: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6251362" y="2436025"/>
              <a:ext cx="1078184" cy="1068036"/>
            </a:xfrm>
            <a:prstGeom prst="roundRect">
              <a:avLst/>
            </a:prstGeom>
            <a:solidFill>
              <a:srgbClr val="7030A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3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KI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5943968" y="4841369"/>
              <a:ext cx="1296037" cy="1066440"/>
            </a:xfrm>
            <a:prstGeom prst="roundRect">
              <a:avLst/>
            </a:prstGeom>
            <a:solidFill>
              <a:srgbClr val="7030A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3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KD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857851" y="4929174"/>
              <a:ext cx="1927440" cy="1066440"/>
            </a:xfrm>
            <a:prstGeom prst="roundRect">
              <a:avLst/>
            </a:prstGeom>
            <a:solidFill>
              <a:srgbClr val="7030A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PEMBELAJARAN</a:t>
              </a:r>
            </a:p>
          </p:txBody>
        </p:sp>
        <p:sp>
          <p:nvSpPr>
            <p:cNvPr id="17" name="Right Arrow 16"/>
            <p:cNvSpPr/>
            <p:nvPr/>
          </p:nvSpPr>
          <p:spPr>
            <a:xfrm rot="2831255">
              <a:off x="5795654" y="1628793"/>
              <a:ext cx="712025" cy="432012"/>
            </a:xfrm>
            <a:prstGeom prst="rightArrow">
              <a:avLst/>
            </a:prstGeom>
            <a:solidFill>
              <a:srgbClr val="FF000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600">
                <a:latin typeface="Century Gothic" panose="020B0502020202020204" pitchFamily="34" charset="0"/>
              </a:endParaRPr>
            </a:p>
          </p:txBody>
        </p:sp>
        <p:sp>
          <p:nvSpPr>
            <p:cNvPr id="18" name="Right Arrow 17"/>
            <p:cNvSpPr/>
            <p:nvPr/>
          </p:nvSpPr>
          <p:spPr>
            <a:xfrm rot="5624782">
              <a:off x="6106860" y="3751247"/>
              <a:ext cx="925108" cy="612507"/>
            </a:xfrm>
            <a:prstGeom prst="rightArrow">
              <a:avLst/>
            </a:prstGeom>
            <a:solidFill>
              <a:srgbClr val="FF000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600">
                <a:latin typeface="Century Gothic" panose="020B0502020202020204" pitchFamily="34" charset="0"/>
              </a:endParaRPr>
            </a:p>
          </p:txBody>
        </p:sp>
        <p:sp>
          <p:nvSpPr>
            <p:cNvPr id="19" name="Right Arrow 18"/>
            <p:cNvSpPr/>
            <p:nvPr/>
          </p:nvSpPr>
          <p:spPr>
            <a:xfrm rot="10800000">
              <a:off x="4440233" y="5037734"/>
              <a:ext cx="1132648" cy="431046"/>
            </a:xfrm>
            <a:prstGeom prst="rightArrow">
              <a:avLst/>
            </a:prstGeom>
            <a:solidFill>
              <a:srgbClr val="FF000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600">
                <a:latin typeface="Century Gothic" panose="020B0502020202020204" pitchFamily="34" charset="0"/>
              </a:endParaRPr>
            </a:p>
          </p:txBody>
        </p:sp>
        <p:sp>
          <p:nvSpPr>
            <p:cNvPr id="20" name="Right Arrow 19"/>
            <p:cNvSpPr/>
            <p:nvPr/>
          </p:nvSpPr>
          <p:spPr>
            <a:xfrm rot="14057624">
              <a:off x="2391373" y="4166378"/>
              <a:ext cx="713622" cy="432012"/>
            </a:xfrm>
            <a:prstGeom prst="rightArrow">
              <a:avLst/>
            </a:prstGeom>
            <a:solidFill>
              <a:srgbClr val="FF000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600">
                <a:latin typeface="Century Gothic" panose="020B0502020202020204" pitchFamily="34" charset="0"/>
              </a:endParaRPr>
            </a:p>
          </p:txBody>
        </p:sp>
        <p:sp>
          <p:nvSpPr>
            <p:cNvPr id="21" name="Right Arrow 20"/>
            <p:cNvSpPr/>
            <p:nvPr/>
          </p:nvSpPr>
          <p:spPr>
            <a:xfrm rot="19402357">
              <a:off x="3047270" y="1440893"/>
              <a:ext cx="710329" cy="434239"/>
            </a:xfrm>
            <a:prstGeom prst="rightArrow">
              <a:avLst/>
            </a:prstGeom>
            <a:solidFill>
              <a:srgbClr val="FF000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600">
                <a:latin typeface="Century Gothic" panose="020B0502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624517" y="5558591"/>
              <a:ext cx="928694" cy="464273"/>
            </a:xfrm>
            <a:prstGeom prst="rect">
              <a:avLst/>
            </a:prstGeom>
            <a:solidFill>
              <a:srgbClr val="002060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id-ID" sz="2400" b="1" dirty="0">
                  <a:latin typeface="Century Gothic" panose="020B0502020202020204" pitchFamily="34" charset="0"/>
                </a:rPr>
                <a:t>IPK</a:t>
              </a:r>
            </a:p>
          </p:txBody>
        </p:sp>
        <p:sp>
          <p:nvSpPr>
            <p:cNvPr id="23" name="Oval 22"/>
            <p:cNvSpPr>
              <a:spLocks noChangeArrowheads="1"/>
            </p:cNvSpPr>
            <p:nvPr/>
          </p:nvSpPr>
          <p:spPr bwMode="auto">
            <a:xfrm>
              <a:off x="4858399" y="928426"/>
              <a:ext cx="499861" cy="357609"/>
            </a:xfrm>
            <a:prstGeom prst="ellipse">
              <a:avLst/>
            </a:prstGeom>
            <a:gradFill rotWithShape="1">
              <a:gsLst>
                <a:gs pos="0">
                  <a:srgbClr val="E4F9FF"/>
                </a:gs>
                <a:gs pos="64999">
                  <a:srgbClr val="BBEFFF"/>
                </a:gs>
                <a:gs pos="100000">
                  <a:srgbClr val="9EEAFF"/>
                </a:gs>
              </a:gsLst>
              <a:lin ang="5400000" scaled="1"/>
            </a:gradFill>
            <a:ln w="41275">
              <a:solidFill>
                <a:srgbClr val="984807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id-ID" sz="1600" dirty="0">
                  <a:solidFill>
                    <a:schemeClr val="dk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4" name="Oval 23"/>
            <p:cNvSpPr>
              <a:spLocks noChangeArrowheads="1"/>
            </p:cNvSpPr>
            <p:nvPr/>
          </p:nvSpPr>
          <p:spPr bwMode="auto">
            <a:xfrm>
              <a:off x="7215082" y="2499350"/>
              <a:ext cx="501245" cy="357609"/>
            </a:xfrm>
            <a:prstGeom prst="ellipse">
              <a:avLst/>
            </a:prstGeom>
            <a:gradFill rotWithShape="1">
              <a:gsLst>
                <a:gs pos="0">
                  <a:srgbClr val="E4F9FF"/>
                </a:gs>
                <a:gs pos="64999">
                  <a:srgbClr val="BBEFFF"/>
                </a:gs>
                <a:gs pos="100000">
                  <a:srgbClr val="9EEAFF"/>
                </a:gs>
              </a:gsLst>
              <a:lin ang="5400000" scaled="1"/>
            </a:gradFill>
            <a:ln w="41275">
              <a:solidFill>
                <a:srgbClr val="984807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id-ID" sz="1600" dirty="0">
                  <a:solidFill>
                    <a:schemeClr val="dk1"/>
                  </a:solidFill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5" name="Oval 24"/>
            <p:cNvSpPr>
              <a:spLocks noChangeArrowheads="1"/>
            </p:cNvSpPr>
            <p:nvPr/>
          </p:nvSpPr>
          <p:spPr bwMode="auto">
            <a:xfrm>
              <a:off x="6715222" y="4857333"/>
              <a:ext cx="499860" cy="357609"/>
            </a:xfrm>
            <a:prstGeom prst="ellipse">
              <a:avLst/>
            </a:prstGeom>
            <a:gradFill rotWithShape="1">
              <a:gsLst>
                <a:gs pos="0">
                  <a:srgbClr val="E4F9FF"/>
                </a:gs>
                <a:gs pos="64999">
                  <a:srgbClr val="BBEFFF"/>
                </a:gs>
                <a:gs pos="100000">
                  <a:srgbClr val="9EEAFF"/>
                </a:gs>
              </a:gsLst>
              <a:lin ang="5400000" scaled="1"/>
            </a:gradFill>
            <a:ln w="41275">
              <a:solidFill>
                <a:srgbClr val="984807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id-ID" sz="1600" dirty="0">
                  <a:solidFill>
                    <a:schemeClr val="dk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26" name="Oval 25"/>
            <p:cNvSpPr>
              <a:spLocks noChangeArrowheads="1"/>
            </p:cNvSpPr>
            <p:nvPr/>
          </p:nvSpPr>
          <p:spPr bwMode="auto">
            <a:xfrm>
              <a:off x="3214813" y="4929174"/>
              <a:ext cx="499860" cy="357609"/>
            </a:xfrm>
            <a:prstGeom prst="ellipse">
              <a:avLst/>
            </a:prstGeom>
            <a:gradFill rotWithShape="1">
              <a:gsLst>
                <a:gs pos="0">
                  <a:srgbClr val="E4F9FF"/>
                </a:gs>
                <a:gs pos="64999">
                  <a:srgbClr val="BBEFFF"/>
                </a:gs>
                <a:gs pos="100000">
                  <a:srgbClr val="9EEAFF"/>
                </a:gs>
              </a:gsLst>
              <a:lin ang="5400000" scaled="1"/>
            </a:gradFill>
            <a:ln w="41275">
              <a:solidFill>
                <a:srgbClr val="984807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id-ID" sz="1600" dirty="0">
                  <a:solidFill>
                    <a:schemeClr val="dk1"/>
                  </a:solidFill>
                  <a:latin typeface="Century Gothic" panose="020B0502020202020204" pitchFamily="34" charset="0"/>
                </a:rPr>
                <a:t>4</a:t>
              </a:r>
            </a:p>
          </p:txBody>
        </p:sp>
        <p:sp>
          <p:nvSpPr>
            <p:cNvPr id="27" name="Oval 26"/>
            <p:cNvSpPr>
              <a:spLocks noChangeArrowheads="1"/>
            </p:cNvSpPr>
            <p:nvPr/>
          </p:nvSpPr>
          <p:spPr bwMode="auto">
            <a:xfrm>
              <a:off x="2857572" y="2499350"/>
              <a:ext cx="499860" cy="357609"/>
            </a:xfrm>
            <a:prstGeom prst="ellipse">
              <a:avLst/>
            </a:prstGeom>
            <a:gradFill rotWithShape="1">
              <a:gsLst>
                <a:gs pos="0">
                  <a:srgbClr val="E4F9FF"/>
                </a:gs>
                <a:gs pos="64999">
                  <a:srgbClr val="BBEFFF"/>
                </a:gs>
                <a:gs pos="100000">
                  <a:srgbClr val="9EEAFF"/>
                </a:gs>
              </a:gsLst>
              <a:lin ang="5400000" scaled="1"/>
            </a:gradFill>
            <a:ln w="41275">
              <a:solidFill>
                <a:srgbClr val="984807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id-ID" sz="1600" dirty="0">
                  <a:solidFill>
                    <a:schemeClr val="dk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  <p:cxnSp>
          <p:nvCxnSpPr>
            <p:cNvPr id="28" name="Straight Connector 27"/>
            <p:cNvCxnSpPr/>
            <p:nvPr/>
          </p:nvCxnSpPr>
          <p:spPr>
            <a:xfrm flipV="1">
              <a:off x="6299825" y="3289602"/>
              <a:ext cx="0" cy="1507066"/>
            </a:xfrm>
            <a:prstGeom prst="line">
              <a:avLst/>
            </a:prstGeom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/>
            <p:cNvSpPr/>
            <p:nvPr/>
          </p:nvSpPr>
          <p:spPr>
            <a:xfrm>
              <a:off x="4571775" y="2751592"/>
              <a:ext cx="1179726" cy="750340"/>
            </a:xfrm>
            <a:prstGeom prst="rect">
              <a:avLst/>
            </a:prstGeom>
            <a:solidFill>
              <a:srgbClr val="660066"/>
            </a:solidFill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1600" dirty="0">
                  <a:latin typeface="Century Gothic" panose="020B0502020202020204" pitchFamily="34" charset="0"/>
                </a:rPr>
                <a:t>Indikator soal</a:t>
              </a:r>
            </a:p>
          </p:txBody>
        </p:sp>
        <p:cxnSp>
          <p:nvCxnSpPr>
            <p:cNvPr id="30" name="Straight Arrow Connector 29"/>
            <p:cNvCxnSpPr/>
            <p:nvPr/>
          </p:nvCxnSpPr>
          <p:spPr>
            <a:xfrm flipH="1">
              <a:off x="5751502" y="3284812"/>
              <a:ext cx="548323" cy="0"/>
            </a:xfrm>
            <a:prstGeom prst="straightConnector1">
              <a:avLst/>
            </a:prstGeom>
            <a:ln w="41275">
              <a:solidFill>
                <a:schemeClr val="accent6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 flipV="1">
              <a:off x="3357433" y="3141130"/>
              <a:ext cx="1214343" cy="0"/>
            </a:xfrm>
            <a:prstGeom prst="line">
              <a:avLst/>
            </a:prstGeom>
            <a:ln w="412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/>
            <p:cNvCxnSpPr>
              <a:endCxn id="29" idx="2"/>
            </p:cNvCxnSpPr>
            <p:nvPr/>
          </p:nvCxnSpPr>
          <p:spPr>
            <a:xfrm flipV="1">
              <a:off x="5161639" y="3501932"/>
              <a:ext cx="0" cy="2057847"/>
            </a:xfrm>
            <a:prstGeom prst="straightConnector1">
              <a:avLst/>
            </a:prstGeom>
            <a:ln w="41275">
              <a:solidFill>
                <a:schemeClr val="accent6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 flipH="1">
              <a:off x="3785291" y="5743373"/>
              <a:ext cx="839101" cy="0"/>
            </a:xfrm>
            <a:prstGeom prst="straightConnector1">
              <a:avLst/>
            </a:prstGeom>
            <a:ln w="41275">
              <a:solidFill>
                <a:schemeClr val="accent6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/>
            <p:cNvCxnSpPr/>
            <p:nvPr/>
          </p:nvCxnSpPr>
          <p:spPr>
            <a:xfrm flipH="1">
              <a:off x="5572881" y="5681111"/>
              <a:ext cx="371088" cy="0"/>
            </a:xfrm>
            <a:prstGeom prst="straightConnector1">
              <a:avLst/>
            </a:prstGeom>
            <a:ln w="41275">
              <a:solidFill>
                <a:schemeClr val="accent6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233363" y="1314450"/>
            <a:ext cx="914400" cy="5356225"/>
          </a:xfrm>
          <a:prstGeom prst="rect">
            <a:avLst/>
          </a:prstGeom>
          <a:solidFill>
            <a:srgbClr val="FF0000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lt1"/>
                </a:solidFill>
                <a:latin typeface="Century Gothic" panose="020B0502020202020204" pitchFamily="34" charset="0"/>
              </a:rPr>
              <a:t>S</a:t>
            </a:r>
          </a:p>
          <a:p>
            <a:pPr algn="ctr">
              <a:defRPr/>
            </a:pPr>
            <a:r>
              <a:rPr lang="en-US" sz="2000" b="1" dirty="0">
                <a:solidFill>
                  <a:schemeClr val="lt1"/>
                </a:solidFill>
                <a:latin typeface="Century Gothic" panose="020B0502020202020204" pitchFamily="34" charset="0"/>
              </a:rPr>
              <a:t>I</a:t>
            </a:r>
          </a:p>
          <a:p>
            <a:pPr algn="ctr">
              <a:defRPr/>
            </a:pPr>
            <a:r>
              <a:rPr lang="en-US" sz="2000" b="1" dirty="0">
                <a:solidFill>
                  <a:schemeClr val="lt1"/>
                </a:solidFill>
                <a:latin typeface="Century Gothic" panose="020B0502020202020204" pitchFamily="34" charset="0"/>
              </a:rPr>
              <a:t>L</a:t>
            </a:r>
          </a:p>
          <a:p>
            <a:pPr algn="ctr">
              <a:defRPr/>
            </a:pPr>
            <a:r>
              <a:rPr lang="en-US" sz="2000" b="1" dirty="0">
                <a:solidFill>
                  <a:schemeClr val="lt1"/>
                </a:solidFill>
                <a:latin typeface="Century Gothic" panose="020B0502020202020204" pitchFamily="34" charset="0"/>
              </a:rPr>
              <a:t>A</a:t>
            </a:r>
          </a:p>
          <a:p>
            <a:pPr algn="ctr">
              <a:defRPr/>
            </a:pPr>
            <a:r>
              <a:rPr lang="en-US" sz="2000" b="1" dirty="0">
                <a:solidFill>
                  <a:schemeClr val="lt1"/>
                </a:solidFill>
                <a:latin typeface="Century Gothic" panose="020B0502020202020204" pitchFamily="34" charset="0"/>
              </a:rPr>
              <a:t>B</a:t>
            </a:r>
          </a:p>
          <a:p>
            <a:pPr algn="ctr">
              <a:defRPr/>
            </a:pPr>
            <a:r>
              <a:rPr lang="en-US" sz="2000" b="1" dirty="0">
                <a:solidFill>
                  <a:schemeClr val="lt1"/>
                </a:solidFill>
                <a:latin typeface="Century Gothic" panose="020B0502020202020204" pitchFamily="34" charset="0"/>
              </a:rPr>
              <a:t>U</a:t>
            </a:r>
          </a:p>
          <a:p>
            <a:pPr algn="ctr">
              <a:defRPr/>
            </a:pPr>
            <a:r>
              <a:rPr lang="en-US" sz="2000" b="1" dirty="0" smtClean="0">
                <a:solidFill>
                  <a:schemeClr val="lt1"/>
                </a:solidFill>
                <a:latin typeface="Century Gothic" panose="020B0502020202020204" pitchFamily="34" charset="0"/>
              </a:rPr>
              <a:t>S</a:t>
            </a:r>
            <a:endParaRPr lang="id-ID" sz="2000" b="1" dirty="0" smtClean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id-ID" sz="2000" b="1" dirty="0" smtClean="0">
                <a:solidFill>
                  <a:schemeClr val="lt1"/>
                </a:solidFill>
                <a:latin typeface="Century Gothic" panose="020B0502020202020204" pitchFamily="34" charset="0"/>
              </a:rPr>
              <a:t>/</a:t>
            </a:r>
          </a:p>
          <a:p>
            <a:pPr algn="ctr">
              <a:defRPr/>
            </a:pPr>
            <a:r>
              <a:rPr lang="id-ID" sz="2000" b="1" dirty="0" smtClean="0">
                <a:solidFill>
                  <a:schemeClr val="lt1"/>
                </a:solidFill>
                <a:latin typeface="Century Gothic" panose="020B0502020202020204" pitchFamily="34" charset="0"/>
              </a:rPr>
              <a:t>R</a:t>
            </a:r>
          </a:p>
          <a:p>
            <a:pPr algn="ctr">
              <a:defRPr/>
            </a:pPr>
            <a:r>
              <a:rPr lang="id-ID" sz="2000" b="1" dirty="0" smtClean="0">
                <a:solidFill>
                  <a:schemeClr val="lt1"/>
                </a:solidFill>
                <a:latin typeface="Century Gothic" panose="020B0502020202020204" pitchFamily="34" charset="0"/>
              </a:rPr>
              <a:t>P</a:t>
            </a:r>
          </a:p>
          <a:p>
            <a:pPr algn="ctr">
              <a:defRPr/>
            </a:pPr>
            <a:r>
              <a:rPr lang="id-ID" sz="2000" b="1" dirty="0">
                <a:solidFill>
                  <a:schemeClr val="lt1"/>
                </a:solidFill>
                <a:latin typeface="Century Gothic" panose="020B0502020202020204" pitchFamily="34" charset="0"/>
              </a:rPr>
              <a:t>P</a:t>
            </a:r>
            <a:endParaRPr lang="en-US" sz="20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Left Arrow 35"/>
          <p:cNvSpPr>
            <a:spLocks noChangeArrowheads="1"/>
          </p:cNvSpPr>
          <p:nvPr/>
        </p:nvSpPr>
        <p:spPr bwMode="auto">
          <a:xfrm>
            <a:off x="1217102" y="1520117"/>
            <a:ext cx="647701" cy="5130800"/>
          </a:xfrm>
          <a:prstGeom prst="lef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9BC1FF"/>
              </a:gs>
              <a:gs pos="100000">
                <a:srgbClr val="3F80CD"/>
              </a:gs>
            </a:gsLst>
            <a:lin ang="5400000"/>
          </a:gradFill>
          <a:ln w="9525">
            <a:solidFill>
              <a:srgbClr val="8064A2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sz="1600">
              <a:solidFill>
                <a:schemeClr val="lt1"/>
              </a:solidFill>
              <a:latin typeface="Century Gothic" panose="020B0502020202020204" pitchFamily="34" charset="0"/>
            </a:endParaRPr>
          </a:p>
        </p:txBody>
      </p:sp>
      <p:sp>
        <p:nvSpPr>
          <p:cNvPr id="37" name="Line Callout 2 (Border and Accent Bar) 36"/>
          <p:cNvSpPr>
            <a:spLocks/>
          </p:cNvSpPr>
          <p:nvPr/>
        </p:nvSpPr>
        <p:spPr bwMode="auto">
          <a:xfrm>
            <a:off x="7542213" y="1439863"/>
            <a:ext cx="1500187" cy="1196975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06843"/>
              <a:gd name="adj6" fmla="val -17116"/>
            </a:avLst>
          </a:prstGeom>
          <a:gradFill rotWithShape="1">
            <a:gsLst>
              <a:gs pos="0">
                <a:srgbClr val="9BC1FF"/>
              </a:gs>
              <a:gs pos="100000">
                <a:srgbClr val="3F80CD"/>
              </a:gs>
            </a:gsLst>
            <a:lin ang="5400000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Permendikbud</a:t>
            </a:r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14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No.21</a:t>
            </a:r>
          </a:p>
          <a:p>
            <a:pPr algn="ctr">
              <a:defRPr/>
            </a:pPr>
            <a:r>
              <a:rPr lang="en-US" sz="1400" b="1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Tahun</a:t>
            </a:r>
            <a:r>
              <a:rPr lang="en-US" sz="14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2016</a:t>
            </a:r>
            <a:endParaRPr lang="en-US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8" name="Line Callout 2 (Border and Accent Bar) 37"/>
          <p:cNvSpPr>
            <a:spLocks/>
          </p:cNvSpPr>
          <p:nvPr/>
        </p:nvSpPr>
        <p:spPr bwMode="auto">
          <a:xfrm>
            <a:off x="7670801" y="3962400"/>
            <a:ext cx="1473200" cy="994262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06843"/>
              <a:gd name="adj6" fmla="val -17116"/>
            </a:avLst>
          </a:prstGeom>
          <a:gradFill rotWithShape="1">
            <a:gsLst>
              <a:gs pos="0">
                <a:srgbClr val="9BC1FF"/>
              </a:gs>
              <a:gs pos="100000">
                <a:srgbClr val="3F80CD"/>
              </a:gs>
            </a:gsLst>
            <a:lin ang="5400000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Permendikbud</a:t>
            </a:r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14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No.</a:t>
            </a:r>
            <a:r>
              <a:rPr lang="en-US" sz="14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24</a:t>
            </a:r>
            <a:endParaRPr lang="en-US" sz="1400" b="1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en-US" sz="1400" b="1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Tahun</a:t>
            </a:r>
            <a:r>
              <a:rPr lang="en-US" sz="14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2016</a:t>
            </a:r>
            <a:endParaRPr lang="en-US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476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Bef>
                <a:spcPts val="0"/>
              </a:spcBef>
              <a:defRPr/>
            </a:pPr>
            <a:r>
              <a:rPr lang="id-ID" sz="2800" dirty="0" smtClean="0"/>
              <a:t>Menentukan </a:t>
            </a:r>
            <a:r>
              <a:rPr lang="id-ID" sz="2800" dirty="0"/>
              <a:t>Indikator Pencapaian </a:t>
            </a:r>
            <a:r>
              <a:rPr lang="id-ID" sz="2800" dirty="0" smtClean="0"/>
              <a:t>Kompetensi</a:t>
            </a:r>
            <a:endParaRPr lang="en-US" sz="2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71600" y="1556792"/>
            <a:ext cx="7056784" cy="4672558"/>
            <a:chOff x="323528" y="1340768"/>
            <a:chExt cx="7056784" cy="3240360"/>
          </a:xfrm>
        </p:grpSpPr>
        <p:sp>
          <p:nvSpPr>
            <p:cNvPr id="4" name="Rounded Rectangle 3"/>
            <p:cNvSpPr/>
            <p:nvPr/>
          </p:nvSpPr>
          <p:spPr>
            <a:xfrm>
              <a:off x="3635896" y="1340768"/>
              <a:ext cx="1728192" cy="648072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b="1" dirty="0" smtClean="0">
                  <a:latin typeface="Century Gothic" panose="020B0502020202020204" pitchFamily="34" charset="0"/>
                </a:rPr>
                <a:t>KD</a:t>
              </a:r>
              <a:endParaRPr lang="id-ID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827584" y="2343934"/>
              <a:ext cx="1728192" cy="648072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600" b="1" dirty="0" smtClean="0">
                  <a:latin typeface="Century Gothic" panose="020B0502020202020204" pitchFamily="34" charset="0"/>
                </a:rPr>
                <a:t>KOMPETENSI</a:t>
              </a:r>
              <a:endParaRPr lang="id-ID" sz="1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5652120" y="2343934"/>
              <a:ext cx="1728192" cy="648072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600" b="1" dirty="0" smtClean="0">
                  <a:latin typeface="Century Gothic" panose="020B0502020202020204" pitchFamily="34" charset="0"/>
                </a:rPr>
                <a:t>MATERI</a:t>
              </a:r>
              <a:endParaRPr lang="id-ID" sz="1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323528" y="3284984"/>
              <a:ext cx="864096" cy="648072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600" b="1" dirty="0" smtClean="0">
                  <a:latin typeface="Century Gothic" panose="020B0502020202020204" pitchFamily="34" charset="0"/>
                </a:rPr>
                <a:t>LOTS</a:t>
              </a:r>
              <a:endParaRPr lang="id-ID" sz="1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2051720" y="3284984"/>
              <a:ext cx="864096" cy="648072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600" b="1" dirty="0" smtClean="0">
                  <a:latin typeface="Century Gothic" panose="020B0502020202020204" pitchFamily="34" charset="0"/>
                </a:rPr>
                <a:t>HOTS</a:t>
              </a:r>
              <a:endParaRPr lang="id-ID" sz="1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3635896" y="3933056"/>
              <a:ext cx="1728192" cy="648072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6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IPK</a:t>
              </a:r>
              <a:endParaRPr lang="id-ID" sz="1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2" name="Straight Arrow Connector 11"/>
            <p:cNvCxnSpPr>
              <a:stCxn id="4" idx="2"/>
            </p:cNvCxnSpPr>
            <p:nvPr/>
          </p:nvCxnSpPr>
          <p:spPr>
            <a:xfrm>
              <a:off x="4499992" y="1988840"/>
              <a:ext cx="0" cy="1764196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4" idx="3"/>
            </p:cNvCxnSpPr>
            <p:nvPr/>
          </p:nvCxnSpPr>
          <p:spPr>
            <a:xfrm>
              <a:off x="5364088" y="1664804"/>
              <a:ext cx="1008112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6372200" y="1664804"/>
              <a:ext cx="0" cy="54006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372200" y="2992006"/>
              <a:ext cx="0" cy="1265086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flipH="1">
              <a:off x="5508104" y="4257092"/>
              <a:ext cx="864096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4" idx="1"/>
            </p:cNvCxnSpPr>
            <p:nvPr/>
          </p:nvCxnSpPr>
          <p:spPr>
            <a:xfrm flipH="1">
              <a:off x="1691680" y="1664804"/>
              <a:ext cx="194421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>
              <a:off x="1691680" y="1664804"/>
              <a:ext cx="0" cy="54006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>
              <a:stCxn id="7" idx="3"/>
              <a:endCxn id="8" idx="1"/>
            </p:cNvCxnSpPr>
            <p:nvPr/>
          </p:nvCxnSpPr>
          <p:spPr>
            <a:xfrm>
              <a:off x="1187624" y="3609020"/>
              <a:ext cx="864096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5" idx="2"/>
            </p:cNvCxnSpPr>
            <p:nvPr/>
          </p:nvCxnSpPr>
          <p:spPr>
            <a:xfrm>
              <a:off x="1691680" y="2992006"/>
              <a:ext cx="0" cy="1265086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1691680" y="4257092"/>
              <a:ext cx="1800200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976584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5466"/>
            <a:ext cx="9144000" cy="999067"/>
          </a:xfrm>
        </p:spPr>
        <p:txBody>
          <a:bodyPr/>
          <a:lstStyle/>
          <a:p>
            <a:pPr algn="ctr"/>
            <a:r>
              <a:rPr lang="en-US" sz="3600" dirty="0" smtClean="0"/>
              <a:t>LANGKAH </a:t>
            </a:r>
            <a:r>
              <a:rPr lang="en-US" sz="3600" dirty="0"/>
              <a:t>ANALISIS KOMPETENSI DAN PENGEMBANGAN IPK </a:t>
            </a:r>
          </a:p>
        </p:txBody>
      </p:sp>
      <p:sp>
        <p:nvSpPr>
          <p:cNvPr id="3" name="Rectangle 2"/>
          <p:cNvSpPr/>
          <p:nvPr/>
        </p:nvSpPr>
        <p:spPr>
          <a:xfrm>
            <a:off x="745067" y="1252787"/>
            <a:ext cx="7941733" cy="5262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Tx/>
              <a:buAutoNum type="arabicPeriod"/>
            </a:pPr>
            <a:r>
              <a:rPr lang="en-US" sz="2800" dirty="0" err="1">
                <a:latin typeface="Century Gothic"/>
                <a:cs typeface="Century Gothic"/>
              </a:rPr>
              <a:t>Ambil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>
                <a:latin typeface="Century Gothic"/>
                <a:cs typeface="Century Gothic"/>
              </a:rPr>
              <a:t>pasangan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>
                <a:latin typeface="Century Gothic"/>
                <a:cs typeface="Century Gothic"/>
              </a:rPr>
              <a:t>Kompetensi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>
                <a:latin typeface="Century Gothic"/>
                <a:cs typeface="Century Gothic"/>
              </a:rPr>
              <a:t>Dasar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>
                <a:latin typeface="Century Gothic"/>
                <a:cs typeface="Century Gothic"/>
              </a:rPr>
              <a:t>Pengetahuan</a:t>
            </a:r>
            <a:r>
              <a:rPr lang="en-US" sz="2800" dirty="0">
                <a:latin typeface="Century Gothic"/>
                <a:cs typeface="Century Gothic"/>
              </a:rPr>
              <a:t> (KD 3) </a:t>
            </a:r>
            <a:r>
              <a:rPr lang="en-US" sz="2800" dirty="0" err="1">
                <a:latin typeface="Century Gothic"/>
                <a:cs typeface="Century Gothic"/>
              </a:rPr>
              <a:t>dan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>
                <a:latin typeface="Century Gothic"/>
                <a:cs typeface="Century Gothic"/>
              </a:rPr>
              <a:t>Keterampilan</a:t>
            </a:r>
            <a:r>
              <a:rPr lang="en-US" sz="2800" dirty="0">
                <a:latin typeface="Century Gothic"/>
                <a:cs typeface="Century Gothic"/>
              </a:rPr>
              <a:t> (KD 4) </a:t>
            </a:r>
            <a:r>
              <a:rPr lang="en-US" sz="2800" dirty="0" err="1">
                <a:latin typeface="Century Gothic"/>
                <a:cs typeface="Century Gothic"/>
              </a:rPr>
              <a:t>dari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>
                <a:latin typeface="Century Gothic"/>
                <a:cs typeface="Century Gothic"/>
              </a:rPr>
              <a:t>Permendikbud</a:t>
            </a:r>
            <a:r>
              <a:rPr lang="en-US" sz="2800" dirty="0">
                <a:latin typeface="Century Gothic"/>
                <a:cs typeface="Century Gothic"/>
              </a:rPr>
              <a:t> No 24/2016 </a:t>
            </a:r>
            <a:endParaRPr lang="en-US" sz="2800" dirty="0" smtClean="0">
              <a:latin typeface="Century Gothic"/>
              <a:cs typeface="Century Gothic"/>
            </a:endParaRPr>
          </a:p>
          <a:p>
            <a:pPr marL="457200" lvl="0" indent="-457200" algn="just">
              <a:buFontTx/>
              <a:buAutoNum type="arabicPeriod"/>
            </a:pPr>
            <a:r>
              <a:rPr lang="id-ID" sz="2800" dirty="0" smtClean="0">
                <a:latin typeface="Century Gothic" panose="020B0502020202020204" pitchFamily="34" charset="0"/>
              </a:rPr>
              <a:t>Cermati KD, </a:t>
            </a:r>
            <a:r>
              <a:rPr lang="id-ID" sz="2800" dirty="0">
                <a:latin typeface="Century Gothic" panose="020B0502020202020204" pitchFamily="34" charset="0"/>
              </a:rPr>
              <a:t>pisahkan kompetensi dengan </a:t>
            </a:r>
            <a:r>
              <a:rPr lang="id-ID" sz="2800" dirty="0" smtClean="0">
                <a:latin typeface="Century Gothic" panose="020B0502020202020204" pitchFamily="34" charset="0"/>
              </a:rPr>
              <a:t>materi</a:t>
            </a:r>
          </a:p>
          <a:p>
            <a:pPr marL="457200" lvl="0" indent="-457200">
              <a:buFontTx/>
              <a:buAutoNum type="arabicPeriod"/>
            </a:pPr>
            <a:r>
              <a:rPr lang="id-ID" sz="2800" dirty="0" smtClean="0">
                <a:latin typeface="Century Gothic" panose="020B0502020202020204" pitchFamily="34" charset="0"/>
              </a:rPr>
              <a:t>Perhatikan </a:t>
            </a:r>
            <a:r>
              <a:rPr lang="id-ID" sz="2800" dirty="0">
                <a:latin typeface="Century Gothic" panose="020B0502020202020204" pitchFamily="34" charset="0"/>
              </a:rPr>
              <a:t>dimensi  kognitif  dan dimensi pengetahuan  yang </a:t>
            </a:r>
            <a:r>
              <a:rPr lang="id-ID" sz="2800" dirty="0" smtClean="0">
                <a:latin typeface="Century Gothic" panose="020B0502020202020204" pitchFamily="34" charset="0"/>
              </a:rPr>
              <a:t>menjadi  </a:t>
            </a:r>
            <a:r>
              <a:rPr lang="id-ID" sz="2800" dirty="0">
                <a:latin typeface="Century Gothic" panose="020B0502020202020204" pitchFamily="34" charset="0"/>
              </a:rPr>
              <a:t>target yang harus dicapai peserta didik </a:t>
            </a:r>
          </a:p>
          <a:p>
            <a:pPr marL="457200" lvl="0" indent="-457200">
              <a:buFontTx/>
              <a:buAutoNum type="arabicPeriod"/>
            </a:pPr>
            <a:r>
              <a:rPr lang="id-ID" sz="2800" dirty="0" smtClean="0">
                <a:latin typeface="Century Gothic" panose="020B0502020202020204" pitchFamily="34" charset="0"/>
              </a:rPr>
              <a:t>Lakukan </a:t>
            </a:r>
            <a:r>
              <a:rPr lang="id-ID" sz="2800" dirty="0">
                <a:latin typeface="Century Gothic" panose="020B0502020202020204" pitchFamily="34" charset="0"/>
              </a:rPr>
              <a:t>identifikasi  kompetensi (LOTS menuju </a:t>
            </a:r>
            <a:r>
              <a:rPr lang="id-ID" sz="2800" dirty="0" smtClean="0">
                <a:latin typeface="Century Gothic" panose="020B0502020202020204" pitchFamily="34" charset="0"/>
              </a:rPr>
              <a:t>HOTS)</a:t>
            </a:r>
          </a:p>
          <a:p>
            <a:pPr marL="457200" lvl="0" indent="-457200">
              <a:buFontTx/>
              <a:buAutoNum type="arabicPeriod"/>
            </a:pPr>
            <a:r>
              <a:rPr lang="id-ID" sz="2800" dirty="0" smtClean="0">
                <a:latin typeface="Century Gothic" panose="020B0502020202020204" pitchFamily="34" charset="0"/>
              </a:rPr>
              <a:t>Proyeksikan </a:t>
            </a:r>
            <a:r>
              <a:rPr lang="id-ID" sz="2800" dirty="0">
                <a:latin typeface="Century Gothic" panose="020B0502020202020204" pitchFamily="34" charset="0"/>
              </a:rPr>
              <a:t>dalam sumbu simetri </a:t>
            </a:r>
            <a:r>
              <a:rPr lang="id-ID" sz="2800" dirty="0" smtClean="0">
                <a:latin typeface="Century Gothic" panose="020B0502020202020204" pitchFamily="34" charset="0"/>
              </a:rPr>
              <a:t>seperti pada diagram 1</a:t>
            </a:r>
            <a:endParaRPr lang="id-ID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406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500" y="4927557"/>
            <a:ext cx="8429625" cy="36988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id-ID" b="1" dirty="0">
                <a:latin typeface="Century Gothic" panose="020B0502020202020204" pitchFamily="34" charset="0"/>
              </a:rPr>
              <a:t>Dimensi proses kognitif</a:t>
            </a:r>
          </a:p>
        </p:txBody>
      </p:sp>
      <p:sp>
        <p:nvSpPr>
          <p:cNvPr id="5" name="TextBox 4"/>
          <p:cNvSpPr txBox="1"/>
          <p:nvPr/>
        </p:nvSpPr>
        <p:spPr>
          <a:xfrm rot="16200000">
            <a:off x="-1984830" y="2712480"/>
            <a:ext cx="4504269" cy="4001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id-ID" sz="2000" b="1" dirty="0">
                <a:latin typeface="Century Gothic" panose="020B0502020202020204" pitchFamily="34" charset="0"/>
              </a:rPr>
              <a:t>Dimensi pengetahuan</a:t>
            </a:r>
          </a:p>
        </p:txBody>
      </p:sp>
      <p:sp>
        <p:nvSpPr>
          <p:cNvPr id="6" name="Up Arrow 5"/>
          <p:cNvSpPr>
            <a:spLocks noChangeArrowheads="1"/>
          </p:cNvSpPr>
          <p:nvPr/>
        </p:nvSpPr>
        <p:spPr bwMode="auto">
          <a:xfrm>
            <a:off x="1" y="4436534"/>
            <a:ext cx="642938" cy="795866"/>
          </a:xfrm>
          <a:prstGeom prst="upArrow">
            <a:avLst>
              <a:gd name="adj1" fmla="val 50000"/>
              <a:gd name="adj2" fmla="val 57164"/>
            </a:avLst>
          </a:prstGeom>
          <a:gradFill rotWithShape="1">
            <a:gsLst>
              <a:gs pos="0">
                <a:srgbClr val="F0EAF9"/>
              </a:gs>
              <a:gs pos="64999">
                <a:srgbClr val="D9CBEE"/>
              </a:gs>
              <a:gs pos="100000">
                <a:srgbClr val="C9B5E8"/>
              </a:gs>
            </a:gsLst>
            <a:lin ang="5400000" scaled="1"/>
          </a:gradFill>
          <a:ln w="9525">
            <a:solidFill>
              <a:srgbClr val="7D60A0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id-ID">
              <a:solidFill>
                <a:schemeClr val="dk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Striped Right Arrow 25"/>
          <p:cNvSpPr>
            <a:spLocks/>
          </p:cNvSpPr>
          <p:nvPr/>
        </p:nvSpPr>
        <p:spPr bwMode="auto">
          <a:xfrm>
            <a:off x="163513" y="4820216"/>
            <a:ext cx="1285875" cy="663880"/>
          </a:xfrm>
          <a:custGeom>
            <a:avLst/>
            <a:gdLst>
              <a:gd name="T0" fmla="*/ 0 w 1285875"/>
              <a:gd name="T1" fmla="*/ 142875 h 571500"/>
              <a:gd name="T2" fmla="*/ 17859 w 1285875"/>
              <a:gd name="T3" fmla="*/ 142875 h 571500"/>
              <a:gd name="T4" fmla="*/ 17859 w 1285875"/>
              <a:gd name="T5" fmla="*/ 428625 h 571500"/>
              <a:gd name="T6" fmla="*/ 0 w 1285875"/>
              <a:gd name="T7" fmla="*/ 428625 h 571500"/>
              <a:gd name="T8" fmla="*/ 0 w 1285875"/>
              <a:gd name="T9" fmla="*/ 142875 h 571500"/>
              <a:gd name="T10" fmla="*/ 35719 w 1285875"/>
              <a:gd name="T11" fmla="*/ 142875 h 571500"/>
              <a:gd name="T12" fmla="*/ 71438 w 1285875"/>
              <a:gd name="T13" fmla="*/ 142875 h 571500"/>
              <a:gd name="T14" fmla="*/ 71438 w 1285875"/>
              <a:gd name="T15" fmla="*/ 428625 h 571500"/>
              <a:gd name="T16" fmla="*/ 35719 w 1285875"/>
              <a:gd name="T17" fmla="*/ 428625 h 571500"/>
              <a:gd name="T18" fmla="*/ 35719 w 1285875"/>
              <a:gd name="T19" fmla="*/ 142875 h 571500"/>
              <a:gd name="T20" fmla="*/ 89297 w 1285875"/>
              <a:gd name="T21" fmla="*/ 142875 h 571500"/>
              <a:gd name="T22" fmla="*/ 1000125 w 1285875"/>
              <a:gd name="T23" fmla="*/ 142875 h 571500"/>
              <a:gd name="T24" fmla="*/ 1000125 w 1285875"/>
              <a:gd name="T25" fmla="*/ 0 h 571500"/>
              <a:gd name="T26" fmla="*/ 1285875 w 1285875"/>
              <a:gd name="T27" fmla="*/ 285750 h 571500"/>
              <a:gd name="T28" fmla="*/ 1000125 w 1285875"/>
              <a:gd name="T29" fmla="*/ 571500 h 571500"/>
              <a:gd name="T30" fmla="*/ 1000125 w 1285875"/>
              <a:gd name="T31" fmla="*/ 428625 h 571500"/>
              <a:gd name="T32" fmla="*/ 89297 w 1285875"/>
              <a:gd name="T33" fmla="*/ 428625 h 571500"/>
              <a:gd name="T34" fmla="*/ 89297 w 1285875"/>
              <a:gd name="T35" fmla="*/ 142875 h 5715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1285875" h="571500">
                <a:moveTo>
                  <a:pt x="0" y="142875"/>
                </a:moveTo>
                <a:lnTo>
                  <a:pt x="17859" y="142875"/>
                </a:lnTo>
                <a:lnTo>
                  <a:pt x="17859" y="428625"/>
                </a:lnTo>
                <a:lnTo>
                  <a:pt x="0" y="428625"/>
                </a:lnTo>
                <a:lnTo>
                  <a:pt x="0" y="142875"/>
                </a:lnTo>
                <a:close/>
                <a:moveTo>
                  <a:pt x="35719" y="142875"/>
                </a:moveTo>
                <a:lnTo>
                  <a:pt x="71438" y="142875"/>
                </a:lnTo>
                <a:lnTo>
                  <a:pt x="71438" y="428625"/>
                </a:lnTo>
                <a:lnTo>
                  <a:pt x="35719" y="428625"/>
                </a:lnTo>
                <a:lnTo>
                  <a:pt x="35719" y="142875"/>
                </a:lnTo>
                <a:close/>
                <a:moveTo>
                  <a:pt x="89297" y="142875"/>
                </a:moveTo>
                <a:lnTo>
                  <a:pt x="1000125" y="142875"/>
                </a:lnTo>
                <a:lnTo>
                  <a:pt x="1000125" y="0"/>
                </a:lnTo>
                <a:lnTo>
                  <a:pt x="1285875" y="285750"/>
                </a:lnTo>
                <a:lnTo>
                  <a:pt x="1000125" y="571500"/>
                </a:lnTo>
                <a:lnTo>
                  <a:pt x="1000125" y="428625"/>
                </a:lnTo>
                <a:lnTo>
                  <a:pt x="89297" y="428625"/>
                </a:lnTo>
                <a:lnTo>
                  <a:pt x="89297" y="142875"/>
                </a:lnTo>
                <a:close/>
              </a:path>
            </a:pathLst>
          </a:custGeom>
          <a:gradFill rotWithShape="1">
            <a:gsLst>
              <a:gs pos="0">
                <a:srgbClr val="F0EAF9"/>
              </a:gs>
              <a:gs pos="64999">
                <a:srgbClr val="D9CBEE"/>
              </a:gs>
              <a:gs pos="100000">
                <a:srgbClr val="C9B5E8"/>
              </a:gs>
            </a:gsLst>
            <a:lin ang="5400000" scaled="1"/>
          </a:gradFill>
          <a:ln w="9525" cap="flat" cmpd="sng">
            <a:solidFill>
              <a:srgbClr val="7D60A0"/>
            </a:solidFill>
            <a:prstDash val="solid"/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Century Gothic" panose="020B0502020202020204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562903"/>
              </p:ext>
            </p:extLst>
          </p:nvPr>
        </p:nvGraphicFramePr>
        <p:xfrm>
          <a:off x="592666" y="524934"/>
          <a:ext cx="8551333" cy="43516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3257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191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35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9133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0855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36020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927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677333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Metakognitif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39707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Prosedural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55226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Konseptual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39707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Faktual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39707"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Mengingat</a:t>
                      </a:r>
                      <a:r>
                        <a:rPr lang="en-US" sz="1600" dirty="0" smtClean="0"/>
                        <a:t> 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Memahami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Menerapkan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Menganalisis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Mengevaluasi</a:t>
                      </a:r>
                      <a:r>
                        <a:rPr lang="en-US" sz="1600" dirty="0" smtClean="0"/>
                        <a:t> 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Mencipta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63513" y="44624"/>
            <a:ext cx="8837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dirty="0" smtClean="0">
                <a:latin typeface="Century Gothic" panose="020B0502020202020204" pitchFamily="34" charset="0"/>
              </a:rPr>
              <a:t>DIAGRAM 1</a:t>
            </a:r>
            <a:endParaRPr lang="id-ID" sz="2000" dirty="0">
              <a:latin typeface="Century Gothic" panose="020B0502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2875" y="5809711"/>
            <a:ext cx="8858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id-ID" dirty="0" smtClean="0">
                <a:latin typeface="Century Gothic" panose="020B0502020202020204" pitchFamily="34" charset="0"/>
              </a:rPr>
              <a:t>Tentukan Indikator Pencapaian Kompetensi </a:t>
            </a:r>
            <a:r>
              <a:rPr lang="id-ID" dirty="0" smtClean="0">
                <a:latin typeface="Century Gothic" panose="020B0502020202020204" pitchFamily="34" charset="0"/>
              </a:rPr>
              <a:t>(IPK) berdasarkan </a:t>
            </a:r>
            <a:r>
              <a:rPr lang="id-ID" dirty="0" smtClean="0">
                <a:latin typeface="Century Gothic" panose="020B0502020202020204" pitchFamily="34" charset="0"/>
              </a:rPr>
              <a:t>proyeksi dimensi pengetahuan dan dimensi kognitif </a:t>
            </a:r>
            <a:r>
              <a:rPr lang="id-ID" dirty="0" smtClean="0">
                <a:latin typeface="Century Gothic" panose="020B0502020202020204" pitchFamily="34" charset="0"/>
              </a:rPr>
              <a:t>dengan menggunakan </a:t>
            </a:r>
            <a:r>
              <a:rPr lang="id-ID" dirty="0" smtClean="0">
                <a:latin typeface="Century Gothic" panose="020B0502020202020204" pitchFamily="34" charset="0"/>
              </a:rPr>
              <a:t>kata kerja </a:t>
            </a:r>
            <a:r>
              <a:rPr lang="id-ID" dirty="0" smtClean="0">
                <a:latin typeface="Century Gothic" panose="020B0502020202020204" pitchFamily="34" charset="0"/>
              </a:rPr>
              <a:t>operasional (KKO)</a:t>
            </a:r>
            <a:endParaRPr lang="id-ID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275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917771"/>
            <a:ext cx="86767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entury Gothic" panose="020B0502020202020204" pitchFamily="34" charset="0"/>
              </a:rPr>
              <a:t>L</a:t>
            </a:r>
            <a:r>
              <a:rPr lang="id-ID" sz="1600" dirty="0" smtClean="0">
                <a:latin typeface="Century Gothic" panose="020B0502020202020204" pitchFamily="34" charset="0"/>
              </a:rPr>
              <a:t>angkah  Ke- 1, 2, 3</a:t>
            </a:r>
          </a:p>
          <a:p>
            <a:r>
              <a:rPr lang="id-ID" sz="1600" dirty="0" smtClean="0">
                <a:latin typeface="Century Gothic" panose="020B0502020202020204" pitchFamily="34" charset="0"/>
              </a:rPr>
              <a:t>Pasangan </a:t>
            </a:r>
            <a:r>
              <a:rPr lang="id-ID" sz="1600" dirty="0" smtClean="0">
                <a:latin typeface="Century Gothic" panose="020B0502020202020204" pitchFamily="34" charset="0"/>
              </a:rPr>
              <a:t>KD</a:t>
            </a:r>
          </a:p>
          <a:p>
            <a:pPr marL="400050" indent="-400050"/>
            <a:r>
              <a:rPr lang="en-US" sz="1600" dirty="0" smtClean="0">
                <a:latin typeface="Century Gothic" pitchFamily="34" charset="0"/>
              </a:rPr>
              <a:t>3.1  </a:t>
            </a:r>
            <a:r>
              <a:rPr lang="id-ID" sz="1600" dirty="0" smtClean="0">
                <a:latin typeface="Century Gothic" pitchFamily="34" charset="0"/>
              </a:rPr>
              <a:t>Mengintepretasi persamaan dan pertidaksamaan nilai mutlak dari bentuk linear satu variabel dengan persamaan dan pertidaksamaan linear Aljabar lainnya     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316514"/>
              </p:ext>
            </p:extLst>
          </p:nvPr>
        </p:nvGraphicFramePr>
        <p:xfrm>
          <a:off x="414667" y="2167860"/>
          <a:ext cx="8336043" cy="1780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52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402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814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7899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1011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12834">
                <a:tc rowSpan="2">
                  <a:txBody>
                    <a:bodyPr/>
                    <a:lstStyle/>
                    <a:p>
                      <a:pPr algn="ctr"/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KD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Kompetensi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Materi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Dimensi 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d-ID" sz="20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2834">
                <a:tc vMerge="1">
                  <a:txBody>
                    <a:bodyPr/>
                    <a:lstStyle/>
                    <a:p>
                      <a:pPr algn="ctr"/>
                      <a:endParaRPr lang="id-ID" sz="19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id-ID" sz="19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id-ID" sz="19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1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Pengetahuan</a:t>
                      </a:r>
                      <a:endParaRPr lang="id-ID" sz="14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1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Proses Kognitif</a:t>
                      </a:r>
                      <a:endParaRPr lang="id-ID" sz="14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55108">
                <a:tc>
                  <a:txBody>
                    <a:bodyPr/>
                    <a:lstStyle/>
                    <a:p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3.</a:t>
                      </a:r>
                      <a:r>
                        <a:rPr lang="en-US" sz="14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dirty="0" smtClean="0">
                          <a:latin typeface="Century Gothic" pitchFamily="34" charset="0"/>
                        </a:rPr>
                        <a:t>Mengintepretasi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dirty="0" smtClean="0">
                          <a:latin typeface="Century Gothic" pitchFamily="34" charset="0"/>
                        </a:rPr>
                        <a:t>persamaan dan pertidaksamaan nilai mutlak dari bentuk linear satu variabel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Century Gothic" panose="020B0502020202020204" pitchFamily="34" charset="0"/>
                        </a:rPr>
                        <a:t>Metakognitif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Mengingat</a:t>
                      </a:r>
                    </a:p>
                    <a:p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Memahami</a:t>
                      </a:r>
                    </a:p>
                    <a:p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Menerapkan</a:t>
                      </a:r>
                      <a:endParaRPr lang="en-US" sz="14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sz="1400" dirty="0" err="1" smtClean="0">
                          <a:latin typeface="Century Gothic" panose="020B0502020202020204" pitchFamily="34" charset="0"/>
                        </a:rPr>
                        <a:t>Menganalisis</a:t>
                      </a:r>
                      <a:r>
                        <a:rPr lang="en-US" sz="14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600798"/>
              </p:ext>
            </p:extLst>
          </p:nvPr>
        </p:nvGraphicFramePr>
        <p:xfrm>
          <a:off x="480208" y="4730350"/>
          <a:ext cx="8327922" cy="17936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70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465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8086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834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35373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latin typeface="Century Gothic" panose="020B0502020202020204" pitchFamily="34" charset="0"/>
                        </a:rPr>
                        <a:t>KD</a:t>
                      </a:r>
                      <a:endParaRPr lang="id-ID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latin typeface="Century Gothic" panose="020B0502020202020204" pitchFamily="34" charset="0"/>
                        </a:rPr>
                        <a:t>Kompetensi</a:t>
                      </a:r>
                      <a:endParaRPr lang="id-ID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latin typeface="Century Gothic" panose="020B0502020202020204" pitchFamily="34" charset="0"/>
                        </a:rPr>
                        <a:t>Materi</a:t>
                      </a:r>
                      <a:endParaRPr lang="id-ID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>
                          <a:latin typeface="Century Gothic" panose="020B0502020202020204" pitchFamily="34" charset="0"/>
                        </a:rPr>
                        <a:t>Keterampilan</a:t>
                      </a:r>
                      <a:endParaRPr lang="id-ID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7677">
                <a:tc>
                  <a:txBody>
                    <a:bodyPr/>
                    <a:lstStyle/>
                    <a:p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4.3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Me</a:t>
                      </a:r>
                      <a:r>
                        <a:rPr lang="en-US" sz="1400" dirty="0" err="1" smtClean="0">
                          <a:latin typeface="Century Gothic" panose="020B0502020202020204" pitchFamily="34" charset="0"/>
                        </a:rPr>
                        <a:t>nyelesaikan</a:t>
                      </a:r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r>
                        <a:rPr lang="id-ID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>
                          <a:latin typeface="Century Gothic" pitchFamily="34" charset="0"/>
                        </a:rPr>
                        <a:t>persamaan dan pertidaksamaan nilai mutlak dari bentuk linear satu variabel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aseline="0" dirty="0" err="1" smtClean="0">
                          <a:latin typeface="Century Gothic" panose="020B0502020202020204" pitchFamily="34" charset="0"/>
                        </a:rPr>
                        <a:t>Mengamati</a:t>
                      </a:r>
                      <a:endParaRPr lang="en-US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sz="1400" baseline="0" dirty="0" err="1" smtClean="0">
                          <a:latin typeface="Century Gothic" panose="020B0502020202020204" pitchFamily="34" charset="0"/>
                        </a:rPr>
                        <a:t>Menanya</a:t>
                      </a:r>
                      <a:endParaRPr lang="en-US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sz="1400" baseline="0" dirty="0" err="1" smtClean="0">
                          <a:latin typeface="Century Gothic" panose="020B0502020202020204" pitchFamily="34" charset="0"/>
                        </a:rPr>
                        <a:t>Mencoba</a:t>
                      </a:r>
                      <a:endParaRPr lang="en-US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id-ID" sz="1400" baseline="0" dirty="0" smtClean="0">
                          <a:latin typeface="Century Gothic" panose="020B0502020202020204" pitchFamily="34" charset="0"/>
                        </a:rPr>
                        <a:t>Me</a:t>
                      </a:r>
                      <a:r>
                        <a:rPr lang="en-US" sz="1400" baseline="0" dirty="0" err="1" smtClean="0">
                          <a:latin typeface="Century Gothic" panose="020B0502020202020204" pitchFamily="34" charset="0"/>
                        </a:rPr>
                        <a:t>nalar</a:t>
                      </a:r>
                      <a:endParaRPr lang="en-US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sz="1400" baseline="0" dirty="0" err="1" smtClean="0">
                          <a:latin typeface="Century Gothic" panose="020B0502020202020204" pitchFamily="34" charset="0"/>
                        </a:rPr>
                        <a:t>Menyaji</a:t>
                      </a:r>
                      <a:r>
                        <a:rPr lang="id-ID" sz="14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id-ID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3850" y="3992488"/>
            <a:ext cx="86406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id-ID" sz="1600" dirty="0" smtClean="0">
                <a:latin typeface="Century Gothic" pitchFamily="34" charset="0"/>
              </a:rPr>
              <a:t>4.</a:t>
            </a:r>
            <a:r>
              <a:rPr lang="en-US" sz="1600" dirty="0" smtClean="0">
                <a:latin typeface="Century Gothic" pitchFamily="34" charset="0"/>
              </a:rPr>
              <a:t>1</a:t>
            </a:r>
            <a:r>
              <a:rPr lang="id-ID" sz="1600" dirty="0" smtClean="0">
                <a:latin typeface="Century Gothic" pitchFamily="34" charset="0"/>
              </a:rPr>
              <a:t> Menyelesaikan masalah yang berkaitan dengan persamaan dan pertidaksamaan nilai mutlak dari bentuk linear satu variabel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711200"/>
          </a:xfrm>
        </p:spPr>
        <p:txBody>
          <a:bodyPr/>
          <a:lstStyle/>
          <a:p>
            <a:r>
              <a:rPr lang="fi-FI" sz="2400" dirty="0"/>
              <a:t>Contoh :</a:t>
            </a:r>
            <a:br>
              <a:rPr lang="fi-FI" sz="2400" dirty="0"/>
            </a:br>
            <a:r>
              <a:rPr lang="fi-FI" sz="2400" dirty="0"/>
              <a:t>Mata pelajaran </a:t>
            </a:r>
            <a:r>
              <a:rPr lang="fi-FI" sz="2400" dirty="0" err="1"/>
              <a:t>Matematika</a:t>
            </a:r>
            <a:r>
              <a:rPr lang="fi-FI" sz="2400" dirty="0"/>
              <a:t> </a:t>
            </a:r>
            <a:r>
              <a:rPr lang="fi-FI" sz="2400" dirty="0" smtClean="0"/>
              <a:t>(</a:t>
            </a:r>
            <a:r>
              <a:rPr lang="fi-FI" sz="2400" dirty="0" err="1" smtClean="0"/>
              <a:t>Umum</a:t>
            </a:r>
            <a:r>
              <a:rPr lang="fi-FI" sz="2400" dirty="0" smtClean="0"/>
              <a:t>) </a:t>
            </a:r>
            <a:r>
              <a:rPr lang="fi-FI" sz="2400" dirty="0"/>
              <a:t>kelas </a:t>
            </a:r>
            <a:r>
              <a:rPr lang="fi-FI" sz="2400" dirty="0" smtClean="0"/>
              <a:t>X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89177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500" y="5723408"/>
            <a:ext cx="8429625" cy="36988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id-ID" b="1" dirty="0">
                <a:latin typeface="Century Gothic" panose="020B0502020202020204" pitchFamily="34" charset="0"/>
              </a:rPr>
              <a:t>Dimensi proses kognitif</a:t>
            </a:r>
          </a:p>
        </p:txBody>
      </p:sp>
      <p:sp>
        <p:nvSpPr>
          <p:cNvPr id="4" name="TextBox 3"/>
          <p:cNvSpPr txBox="1"/>
          <p:nvPr/>
        </p:nvSpPr>
        <p:spPr>
          <a:xfrm rot="16200000">
            <a:off x="-1815306" y="3679627"/>
            <a:ext cx="4357687" cy="40005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id-ID" sz="2000" b="1" dirty="0">
                <a:latin typeface="Century Gothic" panose="020B0502020202020204" pitchFamily="34" charset="0"/>
              </a:rPr>
              <a:t>Dimensi pengetahuan</a:t>
            </a:r>
          </a:p>
        </p:txBody>
      </p:sp>
      <p:sp>
        <p:nvSpPr>
          <p:cNvPr id="5" name="Up Arrow 4"/>
          <p:cNvSpPr>
            <a:spLocks noChangeArrowheads="1"/>
          </p:cNvSpPr>
          <p:nvPr/>
        </p:nvSpPr>
        <p:spPr bwMode="auto">
          <a:xfrm>
            <a:off x="142875" y="5157192"/>
            <a:ext cx="500063" cy="571500"/>
          </a:xfrm>
          <a:prstGeom prst="upArrow">
            <a:avLst>
              <a:gd name="adj1" fmla="val 50000"/>
              <a:gd name="adj2" fmla="val 57164"/>
            </a:avLst>
          </a:prstGeom>
          <a:gradFill rotWithShape="1">
            <a:gsLst>
              <a:gs pos="0">
                <a:srgbClr val="F0EAF9"/>
              </a:gs>
              <a:gs pos="64999">
                <a:srgbClr val="D9CBEE"/>
              </a:gs>
              <a:gs pos="100000">
                <a:srgbClr val="C9B5E8"/>
              </a:gs>
            </a:gsLst>
            <a:lin ang="5400000" scaled="1"/>
          </a:gradFill>
          <a:ln w="9525">
            <a:solidFill>
              <a:srgbClr val="7D60A0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id-ID">
              <a:solidFill>
                <a:schemeClr val="dk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Striped Right Arrow 25"/>
          <p:cNvSpPr>
            <a:spLocks/>
          </p:cNvSpPr>
          <p:nvPr/>
        </p:nvSpPr>
        <p:spPr bwMode="auto">
          <a:xfrm>
            <a:off x="163513" y="5589240"/>
            <a:ext cx="1285875" cy="571500"/>
          </a:xfrm>
          <a:custGeom>
            <a:avLst/>
            <a:gdLst>
              <a:gd name="T0" fmla="*/ 0 w 1285875"/>
              <a:gd name="T1" fmla="*/ 142875 h 571500"/>
              <a:gd name="T2" fmla="*/ 17859 w 1285875"/>
              <a:gd name="T3" fmla="*/ 142875 h 571500"/>
              <a:gd name="T4" fmla="*/ 17859 w 1285875"/>
              <a:gd name="T5" fmla="*/ 428625 h 571500"/>
              <a:gd name="T6" fmla="*/ 0 w 1285875"/>
              <a:gd name="T7" fmla="*/ 428625 h 571500"/>
              <a:gd name="T8" fmla="*/ 0 w 1285875"/>
              <a:gd name="T9" fmla="*/ 142875 h 571500"/>
              <a:gd name="T10" fmla="*/ 35719 w 1285875"/>
              <a:gd name="T11" fmla="*/ 142875 h 571500"/>
              <a:gd name="T12" fmla="*/ 71438 w 1285875"/>
              <a:gd name="T13" fmla="*/ 142875 h 571500"/>
              <a:gd name="T14" fmla="*/ 71438 w 1285875"/>
              <a:gd name="T15" fmla="*/ 428625 h 571500"/>
              <a:gd name="T16" fmla="*/ 35719 w 1285875"/>
              <a:gd name="T17" fmla="*/ 428625 h 571500"/>
              <a:gd name="T18" fmla="*/ 35719 w 1285875"/>
              <a:gd name="T19" fmla="*/ 142875 h 571500"/>
              <a:gd name="T20" fmla="*/ 89297 w 1285875"/>
              <a:gd name="T21" fmla="*/ 142875 h 571500"/>
              <a:gd name="T22" fmla="*/ 1000125 w 1285875"/>
              <a:gd name="T23" fmla="*/ 142875 h 571500"/>
              <a:gd name="T24" fmla="*/ 1000125 w 1285875"/>
              <a:gd name="T25" fmla="*/ 0 h 571500"/>
              <a:gd name="T26" fmla="*/ 1285875 w 1285875"/>
              <a:gd name="T27" fmla="*/ 285750 h 571500"/>
              <a:gd name="T28" fmla="*/ 1000125 w 1285875"/>
              <a:gd name="T29" fmla="*/ 571500 h 571500"/>
              <a:gd name="T30" fmla="*/ 1000125 w 1285875"/>
              <a:gd name="T31" fmla="*/ 428625 h 571500"/>
              <a:gd name="T32" fmla="*/ 89297 w 1285875"/>
              <a:gd name="T33" fmla="*/ 428625 h 571500"/>
              <a:gd name="T34" fmla="*/ 89297 w 1285875"/>
              <a:gd name="T35" fmla="*/ 142875 h 5715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1285875" h="571500">
                <a:moveTo>
                  <a:pt x="0" y="142875"/>
                </a:moveTo>
                <a:lnTo>
                  <a:pt x="17859" y="142875"/>
                </a:lnTo>
                <a:lnTo>
                  <a:pt x="17859" y="428625"/>
                </a:lnTo>
                <a:lnTo>
                  <a:pt x="0" y="428625"/>
                </a:lnTo>
                <a:lnTo>
                  <a:pt x="0" y="142875"/>
                </a:lnTo>
                <a:close/>
                <a:moveTo>
                  <a:pt x="35719" y="142875"/>
                </a:moveTo>
                <a:lnTo>
                  <a:pt x="71438" y="142875"/>
                </a:lnTo>
                <a:lnTo>
                  <a:pt x="71438" y="428625"/>
                </a:lnTo>
                <a:lnTo>
                  <a:pt x="35719" y="428625"/>
                </a:lnTo>
                <a:lnTo>
                  <a:pt x="35719" y="142875"/>
                </a:lnTo>
                <a:close/>
                <a:moveTo>
                  <a:pt x="89297" y="142875"/>
                </a:moveTo>
                <a:lnTo>
                  <a:pt x="1000125" y="142875"/>
                </a:lnTo>
                <a:lnTo>
                  <a:pt x="1000125" y="0"/>
                </a:lnTo>
                <a:lnTo>
                  <a:pt x="1285875" y="285750"/>
                </a:lnTo>
                <a:lnTo>
                  <a:pt x="1000125" y="571500"/>
                </a:lnTo>
                <a:lnTo>
                  <a:pt x="1000125" y="428625"/>
                </a:lnTo>
                <a:lnTo>
                  <a:pt x="89297" y="428625"/>
                </a:lnTo>
                <a:lnTo>
                  <a:pt x="89297" y="142875"/>
                </a:lnTo>
                <a:close/>
              </a:path>
            </a:pathLst>
          </a:custGeom>
          <a:gradFill rotWithShape="1">
            <a:gsLst>
              <a:gs pos="0">
                <a:srgbClr val="F0EAF9"/>
              </a:gs>
              <a:gs pos="64999">
                <a:srgbClr val="D9CBEE"/>
              </a:gs>
              <a:gs pos="100000">
                <a:srgbClr val="C9B5E8"/>
              </a:gs>
            </a:gsLst>
            <a:lin ang="5400000" scaled="1"/>
          </a:gradFill>
          <a:ln w="9525" cap="flat" cmpd="sng">
            <a:solidFill>
              <a:srgbClr val="7D60A0"/>
            </a:solidFill>
            <a:prstDash val="solid"/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257638"/>
              </p:ext>
            </p:extLst>
          </p:nvPr>
        </p:nvGraphicFramePr>
        <p:xfrm>
          <a:off x="644525" y="1700808"/>
          <a:ext cx="8358189" cy="3929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0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9402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9402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9402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9402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43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4449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785812"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Metakognitif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err="1" smtClean="0">
                          <a:solidFill>
                            <a:schemeClr val="bg2"/>
                          </a:solidFill>
                          <a:latin typeface="Century Gothic" panose="020B0502020202020204" pitchFamily="34" charset="0"/>
                        </a:rPr>
                        <a:t>Menyajikan</a:t>
                      </a:r>
                      <a:r>
                        <a:rPr lang="en-US" sz="1200" b="1" dirty="0" smtClean="0">
                          <a:solidFill>
                            <a:schemeClr val="bg2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solidFill>
                            <a:schemeClr val="bg2"/>
                          </a:solidFill>
                          <a:latin typeface="Century Gothic" panose="020B0502020202020204" pitchFamily="34" charset="0"/>
                        </a:rPr>
                        <a:t>Menginter-pretasi</a:t>
                      </a:r>
                      <a:endParaRPr lang="en-US" sz="1200" b="1" dirty="0" smtClean="0">
                        <a:solidFill>
                          <a:schemeClr val="bg2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5812"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Prosedural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200" b="1" dirty="0" smtClean="0">
                          <a:latin typeface="Century Gothic" panose="020B0502020202020204" pitchFamily="34" charset="0"/>
                        </a:rPr>
                        <a:t>Me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njelaskan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d-ID" sz="1200" b="1" dirty="0" smtClean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1" dirty="0">
                        <a:solidFill>
                          <a:schemeClr val="bg2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85812"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Konseptual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200" b="1" dirty="0" smtClean="0">
                          <a:latin typeface="Century Gothic" panose="020B0502020202020204" pitchFamily="34" charset="0"/>
                        </a:rPr>
                        <a:t>Membeda kan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M</a:t>
                      </a:r>
                      <a:r>
                        <a:rPr lang="id-ID" sz="1200" b="1" dirty="0" smtClean="0">
                          <a:latin typeface="Century Gothic" panose="020B0502020202020204" pitchFamily="34" charset="0"/>
                        </a:rPr>
                        <a:t>enentukan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5812"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Faktual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85812">
                <a:tc>
                  <a:txBody>
                    <a:bodyPr/>
                    <a:lstStyle/>
                    <a:p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Mengingat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Memahami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Menerapkan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Menganalisis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Mengevaluasi</a:t>
                      </a:r>
                      <a:r>
                        <a:rPr lang="en-US" sz="1200" b="1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Mencipta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9" marR="91439"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71451" y="38523"/>
            <a:ext cx="8858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/>
            <a:r>
              <a:rPr lang="en-US" sz="2000" dirty="0" err="1" smtClean="0">
                <a:latin typeface="Century Gothic" pitchFamily="34" charset="0"/>
              </a:rPr>
              <a:t>Langkah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Ke</a:t>
            </a:r>
            <a:r>
              <a:rPr lang="en-US" sz="2000" dirty="0" smtClean="0">
                <a:latin typeface="Century Gothic" pitchFamily="34" charset="0"/>
              </a:rPr>
              <a:t> -4</a:t>
            </a:r>
          </a:p>
          <a:p>
            <a:pPr marL="571500" indent="-571500"/>
            <a:endParaRPr lang="en-US" sz="2000" dirty="0" smtClean="0">
              <a:latin typeface="Century Gothic" pitchFamily="34" charset="0"/>
            </a:endParaRPr>
          </a:p>
          <a:p>
            <a:pPr marL="571500" indent="-571500"/>
            <a:r>
              <a:rPr lang="en-US" sz="2000" dirty="0" smtClean="0">
                <a:latin typeface="Century Gothic" pitchFamily="34" charset="0"/>
              </a:rPr>
              <a:t>3.1  </a:t>
            </a:r>
            <a:r>
              <a:rPr lang="id-ID" sz="2000" dirty="0" smtClean="0">
                <a:latin typeface="Century Gothic" pitchFamily="34" charset="0"/>
              </a:rPr>
              <a:t>Mengintepretasi persamaan dan pertidaksamaan nilai mutlak dari bentuk linear satu variabel dengan persamaan dan pertidaksamaan linear Aljabar lainnya      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rot="16200000" flipV="1">
            <a:off x="4759176" y="3718074"/>
            <a:ext cx="2316460" cy="23812"/>
          </a:xfrm>
          <a:prstGeom prst="straightConnector1">
            <a:avLst/>
          </a:prstGeom>
          <a:ln w="5715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854746" y="2338586"/>
            <a:ext cx="3460204" cy="4564"/>
          </a:xfrm>
          <a:prstGeom prst="straightConnector1">
            <a:avLst/>
          </a:prstGeom>
          <a:ln w="3810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Callout 10"/>
          <p:cNvSpPr/>
          <p:nvPr/>
        </p:nvSpPr>
        <p:spPr>
          <a:xfrm>
            <a:off x="6710536" y="1968066"/>
            <a:ext cx="2016224" cy="612068"/>
          </a:xfrm>
          <a:prstGeom prst="wedgeEllipseCallout">
            <a:avLst>
              <a:gd name="adj1" fmla="val -67648"/>
              <a:gd name="adj2" fmla="val -3147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TARGET</a:t>
            </a:r>
            <a:endParaRPr lang="id-ID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0600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389490"/>
              </p:ext>
            </p:extLst>
          </p:nvPr>
        </p:nvGraphicFramePr>
        <p:xfrm>
          <a:off x="230950" y="457197"/>
          <a:ext cx="8692917" cy="597387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8478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1720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278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814715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Kompetensi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Materi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KKO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0475">
                <a:tc>
                  <a:txBody>
                    <a:bodyPr/>
                    <a:lstStyle/>
                    <a:p>
                      <a:r>
                        <a:rPr lang="id-ID" sz="2000" dirty="0" smtClean="0"/>
                        <a:t>Mengingat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Persamaan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dan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pertidaksamaan</a:t>
                      </a:r>
                      <a:endParaRPr lang="en-US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Menjelaskan</a:t>
                      </a:r>
                      <a:r>
                        <a:rPr lang="en-US" sz="2000" dirty="0" smtClean="0"/>
                        <a:t> </a:t>
                      </a:r>
                    </a:p>
                    <a:p>
                      <a:r>
                        <a:rPr lang="en-US" sz="2000" dirty="0" err="1" smtClean="0"/>
                        <a:t>Membedakan</a:t>
                      </a:r>
                      <a:r>
                        <a:rPr lang="en-US" sz="2000" baseline="0" dirty="0" smtClean="0"/>
                        <a:t> </a:t>
                      </a:r>
                      <a:endParaRPr lang="en-US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61880">
                <a:tc>
                  <a:txBody>
                    <a:bodyPr/>
                    <a:lstStyle/>
                    <a:p>
                      <a:r>
                        <a:rPr lang="id-ID" sz="2000" dirty="0" smtClean="0"/>
                        <a:t>Memahami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Nilai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mutlak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Menjelaskan</a:t>
                      </a:r>
                      <a:r>
                        <a:rPr lang="en-US" sz="2000" dirty="0" smtClean="0"/>
                        <a:t> </a:t>
                      </a:r>
                      <a:endParaRPr lang="en-US" sz="2000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52976">
                <a:tc>
                  <a:txBody>
                    <a:bodyPr/>
                    <a:lstStyle/>
                    <a:p>
                      <a:r>
                        <a:rPr lang="id-ID" sz="2000" dirty="0" smtClean="0"/>
                        <a:t>Menerapkan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Persamaan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dan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Pertidaksamaan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Nilai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Mutlak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Bentuk</a:t>
                      </a:r>
                      <a:r>
                        <a:rPr lang="en-US" sz="2000" dirty="0" smtClean="0"/>
                        <a:t> Linear </a:t>
                      </a:r>
                      <a:r>
                        <a:rPr lang="en-US" sz="2000" dirty="0" err="1" smtClean="0"/>
                        <a:t>Satu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Variabel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 smtClean="0"/>
                        <a:t>Me</a:t>
                      </a:r>
                      <a:r>
                        <a:rPr lang="en-US" sz="2000" dirty="0" err="1" smtClean="0"/>
                        <a:t>mbedakan</a:t>
                      </a:r>
                      <a:endParaRPr lang="en-US" sz="2000" dirty="0" smtClean="0"/>
                    </a:p>
                    <a:p>
                      <a:r>
                        <a:rPr lang="en-US" sz="2000" dirty="0" smtClean="0"/>
                        <a:t>Me</a:t>
                      </a:r>
                      <a:r>
                        <a:rPr lang="id-ID" sz="2000" dirty="0" smtClean="0"/>
                        <a:t>nentukan</a:t>
                      </a:r>
                      <a:endParaRPr lang="id-ID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843829">
                <a:tc>
                  <a:txBody>
                    <a:bodyPr/>
                    <a:lstStyle/>
                    <a:p>
                      <a:r>
                        <a:rPr lang="id-ID" sz="2000" dirty="0" smtClean="0"/>
                        <a:t>Me</a:t>
                      </a:r>
                      <a:r>
                        <a:rPr lang="en-US" sz="2000" dirty="0" err="1" smtClean="0"/>
                        <a:t>nganalisis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Persamaan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dan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Pertidaksamaan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Nilai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Mutlak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Bentuk</a:t>
                      </a:r>
                      <a:r>
                        <a:rPr lang="en-US" sz="2000" dirty="0" smtClean="0"/>
                        <a:t> Linear </a:t>
                      </a:r>
                      <a:r>
                        <a:rPr lang="en-US" sz="2000" dirty="0" err="1" smtClean="0"/>
                        <a:t>Satu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Variabel</a:t>
                      </a:r>
                      <a:r>
                        <a:rPr lang="en-US" sz="2000" dirty="0" smtClean="0"/>
                        <a:t>  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Menginterpre-tasi</a:t>
                      </a:r>
                      <a:endParaRPr lang="en-US" sz="2000" dirty="0" smtClean="0"/>
                    </a:p>
                    <a:p>
                      <a:r>
                        <a:rPr lang="en-US" sz="2000" dirty="0" err="1" smtClean="0"/>
                        <a:t>Menyajikan</a:t>
                      </a:r>
                      <a:r>
                        <a:rPr lang="en-US" sz="2000" dirty="0" smtClean="0"/>
                        <a:t> </a:t>
                      </a:r>
                      <a:endParaRPr lang="id-ID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77252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5364" y="0"/>
            <a:ext cx="8867036" cy="850900"/>
          </a:xfrm>
        </p:spPr>
        <p:txBody>
          <a:bodyPr/>
          <a:lstStyle/>
          <a:p>
            <a:r>
              <a:rPr lang="en-US" sz="5400" dirty="0" smtClean="0"/>
              <a:t>IPK</a:t>
            </a:r>
            <a:endParaRPr lang="en-US" sz="5400" dirty="0"/>
          </a:p>
        </p:txBody>
      </p:sp>
      <p:sp>
        <p:nvSpPr>
          <p:cNvPr id="4" name="TextBox 3"/>
          <p:cNvSpPr txBox="1"/>
          <p:nvPr/>
        </p:nvSpPr>
        <p:spPr>
          <a:xfrm>
            <a:off x="94682" y="1102436"/>
            <a:ext cx="89686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0" indent="-800100"/>
            <a:r>
              <a:rPr lang="en-US" sz="2400" dirty="0" smtClean="0">
                <a:latin typeface="Century Gothic" panose="020B0502020202020204" pitchFamily="34" charset="0"/>
              </a:rPr>
              <a:t>3.1.1 </a:t>
            </a:r>
            <a:r>
              <a:rPr lang="en-US" sz="2400" dirty="0" err="1" smtClean="0">
                <a:latin typeface="Century Gothic" panose="020B0502020202020204" pitchFamily="34" charset="0"/>
              </a:rPr>
              <a:t>Menjelaskan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definisi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nilai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mutlak</a:t>
            </a:r>
            <a:endParaRPr lang="en-US" sz="2400" dirty="0" smtClean="0">
              <a:latin typeface="Century Gothic" panose="020B0502020202020204" pitchFamily="34" charset="0"/>
            </a:endParaRPr>
          </a:p>
          <a:p>
            <a:pPr marL="800100" lvl="0" indent="-800100"/>
            <a:r>
              <a:rPr lang="en-US" sz="2400" dirty="0" smtClean="0">
                <a:latin typeface="Century Gothic" panose="020B0502020202020204" pitchFamily="34" charset="0"/>
              </a:rPr>
              <a:t>3.1.2 </a:t>
            </a:r>
            <a:r>
              <a:rPr lang="en-US" sz="2400" dirty="0" err="1" smtClean="0">
                <a:latin typeface="Century Gothic" panose="020B0502020202020204" pitchFamily="34" charset="0"/>
              </a:rPr>
              <a:t>Menjelaskan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konsep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persamaan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nilai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mutlak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bentuk</a:t>
            </a:r>
            <a:r>
              <a:rPr lang="en-US" sz="2400" dirty="0" smtClean="0">
                <a:latin typeface="Century Gothic" panose="020B0502020202020204" pitchFamily="34" charset="0"/>
              </a:rPr>
              <a:t> linear </a:t>
            </a:r>
            <a:r>
              <a:rPr lang="en-US" sz="2400" dirty="0" err="1" smtClean="0">
                <a:latin typeface="Century Gothic" panose="020B0502020202020204" pitchFamily="34" charset="0"/>
              </a:rPr>
              <a:t>satu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variabel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</a:p>
          <a:p>
            <a:pPr marL="800100" lvl="0" indent="-800100"/>
            <a:r>
              <a:rPr lang="en-US" sz="2400" dirty="0" smtClean="0">
                <a:latin typeface="Century Gothic" panose="020B0502020202020204" pitchFamily="34" charset="0"/>
              </a:rPr>
              <a:t>3.1.3 </a:t>
            </a:r>
            <a:r>
              <a:rPr lang="en-US" sz="2400" dirty="0" err="1" smtClean="0">
                <a:latin typeface="Century Gothic" panose="020B0502020202020204" pitchFamily="34" charset="0"/>
              </a:rPr>
              <a:t>Menjelaskan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konsep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pertidaksamaan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nilai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mutlak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bentuk</a:t>
            </a:r>
            <a:r>
              <a:rPr lang="en-US" sz="2400" dirty="0" smtClean="0">
                <a:latin typeface="Century Gothic" panose="020B0502020202020204" pitchFamily="34" charset="0"/>
              </a:rPr>
              <a:t> linear </a:t>
            </a:r>
            <a:r>
              <a:rPr lang="en-US" sz="2400" dirty="0" err="1" smtClean="0">
                <a:latin typeface="Century Gothic" panose="020B0502020202020204" pitchFamily="34" charset="0"/>
              </a:rPr>
              <a:t>satu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variabel</a:t>
            </a:r>
            <a:endParaRPr lang="en-US" sz="2400" dirty="0" smtClean="0">
              <a:latin typeface="Century Gothic" panose="020B0502020202020204" pitchFamily="34" charset="0"/>
            </a:endParaRPr>
          </a:p>
          <a:p>
            <a:pPr marL="800100" lvl="0" indent="-800100"/>
            <a:r>
              <a:rPr lang="en-US" sz="2400" dirty="0" smtClean="0">
                <a:latin typeface="Century Gothic" panose="020B0502020202020204" pitchFamily="34" charset="0"/>
              </a:rPr>
              <a:t>3.1.4 </a:t>
            </a:r>
            <a:r>
              <a:rPr lang="en-US" sz="2400" dirty="0" err="1" smtClean="0">
                <a:latin typeface="Century Gothic" panose="020B0502020202020204" pitchFamily="34" charset="0"/>
              </a:rPr>
              <a:t>Membedakan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id-ID" sz="2400" dirty="0" smtClean="0">
                <a:latin typeface="Century Gothic" panose="020B0502020202020204" pitchFamily="34" charset="0"/>
              </a:rPr>
              <a:t>konsep </a:t>
            </a:r>
            <a:r>
              <a:rPr lang="en-US" sz="2400" dirty="0" err="1" smtClean="0">
                <a:latin typeface="Century Gothic" panose="020B0502020202020204" pitchFamily="34" charset="0"/>
              </a:rPr>
              <a:t>persamaan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dan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pertidaksamaan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nilai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mutlak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dari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bentuk</a:t>
            </a:r>
            <a:r>
              <a:rPr lang="en-US" sz="2400" dirty="0" smtClean="0">
                <a:latin typeface="Century Gothic" panose="020B0502020202020204" pitchFamily="34" charset="0"/>
              </a:rPr>
              <a:t> linear </a:t>
            </a:r>
            <a:r>
              <a:rPr lang="en-US" sz="2400" dirty="0" err="1" smtClean="0">
                <a:latin typeface="Century Gothic" panose="020B0502020202020204" pitchFamily="34" charset="0"/>
              </a:rPr>
              <a:t>satu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variabel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</a:p>
          <a:p>
            <a:pPr marL="800100" indent="-800100"/>
            <a:r>
              <a:rPr lang="en-US" sz="2400" dirty="0" smtClean="0">
                <a:latin typeface="Century Gothic" panose="020B0502020202020204" pitchFamily="34" charset="0"/>
              </a:rPr>
              <a:t>3.1.5 </a:t>
            </a:r>
            <a:r>
              <a:rPr lang="id-ID" sz="2400" dirty="0" smtClean="0">
                <a:latin typeface="Century Gothic" panose="020B0502020202020204" pitchFamily="34" charset="0"/>
              </a:rPr>
              <a:t>Membedakan cara menentukan variabel dari persamaan nilai mutlak suatu variabel berdasarkan definisi dan bentuk 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</a:p>
          <a:p>
            <a:pPr marL="800100" lvl="0" indent="-800100"/>
            <a:r>
              <a:rPr lang="en-US" sz="2400" dirty="0" smtClean="0">
                <a:latin typeface="Century Gothic" panose="020B0502020202020204" pitchFamily="34" charset="0"/>
              </a:rPr>
              <a:t>3.1.6 </a:t>
            </a:r>
            <a:r>
              <a:rPr lang="id-ID" sz="2400" dirty="0" smtClean="0">
                <a:latin typeface="Century Gothic" panose="020B0502020202020204" pitchFamily="34" charset="0"/>
              </a:rPr>
              <a:t>Membedakan cara menentukan variabel dari pertidaksamaan nilai mutlak suatu variabel berdasarkan definisi dan bentuk </a:t>
            </a:r>
            <a:endParaRPr lang="en-US" sz="2400" dirty="0" smtClean="0">
              <a:latin typeface="Century Gothic" panose="020B0502020202020204" pitchFamily="34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822699" y="5012992"/>
          <a:ext cx="749301" cy="3984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Equation" r:id="rId3" imgW="583920" imgH="291960" progId="Equation.3">
                  <p:embed/>
                </p:oleObj>
              </mc:Choice>
              <mc:Fallback>
                <p:oleObj name="Equation" r:id="rId3" imgW="583920" imgH="2919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2699" y="5012992"/>
                        <a:ext cx="749301" cy="39845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043799"/>
              </p:ext>
            </p:extLst>
          </p:nvPr>
        </p:nvGraphicFramePr>
        <p:xfrm>
          <a:off x="5937811" y="5921439"/>
          <a:ext cx="749300" cy="4439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Equation" r:id="rId5" imgW="583920" imgH="291960" progId="Equation.3">
                  <p:embed/>
                </p:oleObj>
              </mc:Choice>
              <mc:Fallback>
                <p:oleObj name="Equation" r:id="rId5" imgW="583920" imgH="29196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7811" y="5921439"/>
                        <a:ext cx="749300" cy="4439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3595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5364" y="0"/>
            <a:ext cx="8867036" cy="850900"/>
          </a:xfrm>
        </p:spPr>
        <p:txBody>
          <a:bodyPr/>
          <a:lstStyle/>
          <a:p>
            <a:r>
              <a:rPr lang="en-US" sz="5400" dirty="0" smtClean="0"/>
              <a:t>IPK</a:t>
            </a:r>
            <a:endParaRPr lang="en-US" sz="54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930987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lvl="0" indent="-857250"/>
            <a:r>
              <a:rPr lang="en-US" sz="2000" dirty="0" smtClean="0">
                <a:latin typeface="Century Gothic" panose="020B0502020202020204" pitchFamily="34" charset="0"/>
              </a:rPr>
              <a:t>3.1.7    </a:t>
            </a:r>
            <a:r>
              <a:rPr lang="id-ID" sz="2000" dirty="0" smtClean="0">
                <a:latin typeface="Century Gothic" panose="020B0502020202020204" pitchFamily="34" charset="0"/>
              </a:rPr>
              <a:t>Menginterpretasi persamaan nilai mutlak </a:t>
            </a:r>
            <a:r>
              <a:rPr lang="en-US" sz="2000" dirty="0" err="1" smtClean="0">
                <a:latin typeface="Century Gothic" panose="020B0502020202020204" pitchFamily="34" charset="0"/>
              </a:rPr>
              <a:t>dari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bentuk</a:t>
            </a:r>
            <a:r>
              <a:rPr lang="en-US" sz="2000" dirty="0" smtClean="0">
                <a:latin typeface="Century Gothic" panose="020B0502020202020204" pitchFamily="34" charset="0"/>
              </a:rPr>
              <a:t> linear </a:t>
            </a:r>
            <a:r>
              <a:rPr lang="en-US" sz="2000" dirty="0" err="1" smtClean="0">
                <a:latin typeface="Century Gothic" panose="020B0502020202020204" pitchFamily="34" charset="0"/>
              </a:rPr>
              <a:t>satu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variabe</a:t>
            </a:r>
            <a:r>
              <a:rPr lang="id-ID" sz="2000" dirty="0" smtClean="0">
                <a:latin typeface="Century Gothic" panose="020B0502020202020204" pitchFamily="34" charset="0"/>
              </a:rPr>
              <a:t>l berdasarkan grafik yang disajikan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857250" lvl="0" indent="-857250"/>
            <a:r>
              <a:rPr lang="en-US" sz="2000" dirty="0" smtClean="0">
                <a:latin typeface="Century Gothic" panose="020B0502020202020204" pitchFamily="34" charset="0"/>
              </a:rPr>
              <a:t>3.1.8    </a:t>
            </a:r>
            <a:r>
              <a:rPr lang="id-ID" sz="2000" dirty="0" smtClean="0">
                <a:latin typeface="Century Gothic" panose="020B0502020202020204" pitchFamily="34" charset="0"/>
              </a:rPr>
              <a:t>Menginterpretasi pertidaksamaan nilai mutlak </a:t>
            </a:r>
            <a:r>
              <a:rPr lang="en-US" sz="2000" dirty="0" err="1" smtClean="0">
                <a:latin typeface="Century Gothic" panose="020B0502020202020204" pitchFamily="34" charset="0"/>
              </a:rPr>
              <a:t>dari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bentuk</a:t>
            </a:r>
            <a:r>
              <a:rPr lang="en-US" sz="2000" dirty="0" smtClean="0">
                <a:latin typeface="Century Gothic" panose="020B0502020202020204" pitchFamily="34" charset="0"/>
              </a:rPr>
              <a:t> linear </a:t>
            </a:r>
            <a:r>
              <a:rPr lang="en-US" sz="2000" dirty="0" err="1" smtClean="0">
                <a:latin typeface="Century Gothic" panose="020B0502020202020204" pitchFamily="34" charset="0"/>
              </a:rPr>
              <a:t>satu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variabe</a:t>
            </a:r>
            <a:r>
              <a:rPr lang="id-ID" sz="2000" dirty="0" smtClean="0">
                <a:latin typeface="Century Gothic" panose="020B0502020202020204" pitchFamily="34" charset="0"/>
              </a:rPr>
              <a:t>l berdasarkan grafik yang disajikan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857250" lvl="0" indent="-857250"/>
            <a:r>
              <a:rPr lang="en-US" sz="2000" dirty="0" smtClean="0">
                <a:latin typeface="Century Gothic" panose="020B0502020202020204" pitchFamily="34" charset="0"/>
              </a:rPr>
              <a:t>3.1.9    </a:t>
            </a:r>
            <a:r>
              <a:rPr lang="id-ID" sz="2000" dirty="0" smtClean="0">
                <a:latin typeface="Century Gothic" panose="020B0502020202020204" pitchFamily="34" charset="0"/>
              </a:rPr>
              <a:t>M</a:t>
            </a:r>
            <a:r>
              <a:rPr lang="en-US" sz="2000" dirty="0" smtClean="0">
                <a:latin typeface="Century Gothic" panose="020B0502020202020204" pitchFamily="34" charset="0"/>
              </a:rPr>
              <a:t>en</a:t>
            </a:r>
            <a:r>
              <a:rPr lang="id-ID" sz="2000" dirty="0" smtClean="0">
                <a:latin typeface="Century Gothic" panose="020B0502020202020204" pitchFamily="34" charset="0"/>
              </a:rPr>
              <a:t>yajikan cara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menggambar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sketsa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grafik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persamaan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nilai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mutlak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dari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bentuk</a:t>
            </a:r>
            <a:r>
              <a:rPr lang="en-US" sz="2000" dirty="0" smtClean="0">
                <a:latin typeface="Century Gothic" panose="020B0502020202020204" pitchFamily="34" charset="0"/>
              </a:rPr>
              <a:t> linear </a:t>
            </a:r>
            <a:r>
              <a:rPr lang="en-US" sz="2000" dirty="0" err="1" smtClean="0">
                <a:latin typeface="Century Gothic" panose="020B0502020202020204" pitchFamily="34" charset="0"/>
              </a:rPr>
              <a:t>satu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variabel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857250" lvl="0" indent="-857250"/>
            <a:r>
              <a:rPr lang="en-US" sz="2000" dirty="0" smtClean="0">
                <a:latin typeface="Century Gothic" panose="020B0502020202020204" pitchFamily="34" charset="0"/>
              </a:rPr>
              <a:t>3.1.10  Men</a:t>
            </a:r>
            <a:r>
              <a:rPr lang="id-ID" sz="2000" dirty="0" smtClean="0">
                <a:latin typeface="Century Gothic" panose="020B0502020202020204" pitchFamily="34" charset="0"/>
              </a:rPr>
              <a:t>yajikan cara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membuat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garis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bilangan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pertidaksamaan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nilai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mutlak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dari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bentuk</a:t>
            </a:r>
            <a:r>
              <a:rPr lang="en-US" sz="2000" dirty="0" smtClean="0">
                <a:latin typeface="Century Gothic" panose="020B0502020202020204" pitchFamily="34" charset="0"/>
              </a:rPr>
              <a:t> linear </a:t>
            </a:r>
            <a:r>
              <a:rPr lang="en-US" sz="2000" dirty="0" err="1" smtClean="0">
                <a:latin typeface="Century Gothic" panose="020B0502020202020204" pitchFamily="34" charset="0"/>
              </a:rPr>
              <a:t>satu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variabe</a:t>
            </a:r>
            <a:r>
              <a:rPr lang="id-ID" sz="2000" dirty="0" smtClean="0">
                <a:latin typeface="Century Gothic" panose="020B0502020202020204" pitchFamily="34" charset="0"/>
              </a:rPr>
              <a:t>l 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857250" lvl="0" indent="-857250"/>
            <a:r>
              <a:rPr lang="en-US" sz="2000" dirty="0" smtClean="0">
                <a:latin typeface="Century Gothic" panose="020B0502020202020204" pitchFamily="34" charset="0"/>
              </a:rPr>
              <a:t>3.1.11 Men</a:t>
            </a:r>
            <a:r>
              <a:rPr lang="id-ID" sz="2000" dirty="0" smtClean="0">
                <a:latin typeface="Century Gothic" panose="020B0502020202020204" pitchFamily="34" charset="0"/>
              </a:rPr>
              <a:t>yajikan cara penyelesaian </a:t>
            </a:r>
            <a:r>
              <a:rPr lang="en-US" sz="2000" dirty="0" err="1" smtClean="0">
                <a:latin typeface="Century Gothic" panose="020B0502020202020204" pitchFamily="34" charset="0"/>
              </a:rPr>
              <a:t>persamaan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nilai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mutlak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dari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bentuk</a:t>
            </a:r>
            <a:r>
              <a:rPr lang="en-US" sz="2000" dirty="0" smtClean="0">
                <a:latin typeface="Century Gothic" panose="020B0502020202020204" pitchFamily="34" charset="0"/>
              </a:rPr>
              <a:t> linear </a:t>
            </a:r>
            <a:r>
              <a:rPr lang="en-US" sz="2000" dirty="0" err="1" smtClean="0">
                <a:latin typeface="Century Gothic" panose="020B0502020202020204" pitchFamily="34" charset="0"/>
              </a:rPr>
              <a:t>satu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variabel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dengan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persamaan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dan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pertidaksamaan</a:t>
            </a:r>
            <a:r>
              <a:rPr lang="en-US" sz="2000" dirty="0" smtClean="0">
                <a:latin typeface="Century Gothic" panose="020B0502020202020204" pitchFamily="34" charset="0"/>
              </a:rPr>
              <a:t> linear </a:t>
            </a:r>
            <a:r>
              <a:rPr lang="en-US" sz="2000" dirty="0" err="1" smtClean="0">
                <a:latin typeface="Century Gothic" panose="020B0502020202020204" pitchFamily="34" charset="0"/>
              </a:rPr>
              <a:t>Aljabar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lainnya</a:t>
            </a:r>
            <a:r>
              <a:rPr lang="id-ID" sz="2000" dirty="0" smtClean="0">
                <a:latin typeface="Century Gothic" panose="020B0502020202020204" pitchFamily="34" charset="0"/>
              </a:rPr>
              <a:t> berdasarkan pemahamana peserta didik</a:t>
            </a:r>
            <a:r>
              <a:rPr lang="en-US" sz="2000" dirty="0" smtClean="0">
                <a:latin typeface="Century Gothic" panose="020B0502020202020204" pitchFamily="34" charset="0"/>
              </a:rPr>
              <a:t>.</a:t>
            </a:r>
          </a:p>
          <a:p>
            <a:pPr marL="857250" indent="-857250"/>
            <a:r>
              <a:rPr lang="en-US" sz="2000" dirty="0" smtClean="0">
                <a:latin typeface="Century Gothic" panose="020B0502020202020204" pitchFamily="34" charset="0"/>
              </a:rPr>
              <a:t>3.1.12 </a:t>
            </a:r>
            <a:r>
              <a:rPr lang="id-ID" sz="2000" dirty="0" smtClean="0">
                <a:latin typeface="Century Gothic" panose="020B0502020202020204" pitchFamily="34" charset="0"/>
              </a:rPr>
              <a:t>Menyajikan cara penyelesaian pertidaksamaan nilai mutlak dari bentuk linear satu variabel dengan persamaan dan pertidaksamaan linear Aljabar lainnya berdasarkan pemahaman peserta didik.</a:t>
            </a:r>
            <a:endParaRPr lang="id-ID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595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Bef>
                <a:spcPts val="0"/>
              </a:spcBef>
              <a:defRPr/>
            </a:pPr>
            <a:r>
              <a:rPr lang="id-ID" dirty="0"/>
              <a:t/>
            </a:r>
            <a:br>
              <a:rPr lang="id-ID" dirty="0"/>
            </a:br>
            <a:r>
              <a:rPr lang="id-ID" dirty="0"/>
              <a:t>Menentukan nilai </a:t>
            </a:r>
            <a:r>
              <a:rPr lang="id-ID" dirty="0" smtClean="0"/>
              <a:t>Karakter</a:t>
            </a:r>
            <a:endParaRPr lang="en-US" dirty="0"/>
          </a:p>
        </p:txBody>
      </p:sp>
      <p:sp>
        <p:nvSpPr>
          <p:cNvPr id="3" name="Rounded Rectangle 2"/>
          <p:cNvSpPr/>
          <p:nvPr/>
        </p:nvSpPr>
        <p:spPr>
          <a:xfrm>
            <a:off x="251520" y="4255500"/>
            <a:ext cx="3168352" cy="2341851"/>
          </a:xfrm>
          <a:prstGeom prst="roundRect">
            <a:avLst>
              <a:gd name="adj" fmla="val 1292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Century Gothic" panose="020B0502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55576" y="4437112"/>
            <a:ext cx="2232248" cy="432048"/>
          </a:xfrm>
          <a:prstGeom prst="round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Century Gothic" panose="020B0502020202020204" pitchFamily="34" charset="0"/>
              </a:rPr>
              <a:t>OLAH HATI</a:t>
            </a:r>
            <a:endParaRPr lang="id-ID" b="1" dirty="0">
              <a:latin typeface="Century Gothic" panose="020B0502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55576" y="4937986"/>
            <a:ext cx="2232248" cy="43523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Century Gothic" panose="020B0502020202020204" pitchFamily="34" charset="0"/>
              </a:rPr>
              <a:t>OLAH RASA</a:t>
            </a:r>
            <a:endParaRPr lang="id-ID" b="1" dirty="0">
              <a:latin typeface="Century Gothic" panose="020B0502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55576" y="5445224"/>
            <a:ext cx="2232248" cy="43204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Century Gothic" panose="020B0502020202020204" pitchFamily="34" charset="0"/>
              </a:rPr>
              <a:t>OLAH  </a:t>
            </a:r>
            <a:r>
              <a:rPr lang="en-US" b="1" dirty="0" smtClean="0">
                <a:latin typeface="Century Gothic" panose="020B0502020202020204" pitchFamily="34" charset="0"/>
              </a:rPr>
              <a:t>PIKIR</a:t>
            </a:r>
            <a:endParaRPr lang="id-ID" b="1" dirty="0">
              <a:latin typeface="Century Gothic" panose="020B0502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55576" y="5949280"/>
            <a:ext cx="2232248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Century Gothic" panose="020B0502020202020204" pitchFamily="34" charset="0"/>
              </a:rPr>
              <a:t>OLAH RAGA</a:t>
            </a:r>
            <a:endParaRPr lang="id-ID" b="1" dirty="0">
              <a:latin typeface="Century Gothic" panose="020B0502020202020204" pitchFamily="34" charset="0"/>
            </a:endParaRPr>
          </a:p>
        </p:txBody>
      </p:sp>
      <p:sp>
        <p:nvSpPr>
          <p:cNvPr id="8" name="Striped Right Arrow 7"/>
          <p:cNvSpPr/>
          <p:nvPr/>
        </p:nvSpPr>
        <p:spPr>
          <a:xfrm>
            <a:off x="3995936" y="1844824"/>
            <a:ext cx="1224136" cy="1330557"/>
          </a:xfrm>
          <a:prstGeom prst="stripedRightArrow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Century Gothic" panose="020B0502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724128" y="1556792"/>
            <a:ext cx="3168352" cy="31683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Century Gothic" panose="020B0502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084168" y="1703990"/>
            <a:ext cx="2520280" cy="50087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RELIGIOSITAS</a:t>
            </a:r>
            <a:endParaRPr lang="id-ID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084168" y="2280054"/>
            <a:ext cx="2520280" cy="500874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Century Gothic" panose="020B0502020202020204" pitchFamily="34" charset="0"/>
              </a:rPr>
              <a:t>NASIONALISME</a:t>
            </a:r>
            <a:endParaRPr lang="id-ID" b="1" dirty="0"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084168" y="2856118"/>
            <a:ext cx="2520280" cy="500874"/>
          </a:xfrm>
          <a:prstGeom prst="round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Century Gothic" panose="020B0502020202020204" pitchFamily="34" charset="0"/>
              </a:rPr>
              <a:t>KEMANDIRIAN</a:t>
            </a:r>
            <a:endParaRPr lang="id-ID" b="1" dirty="0">
              <a:latin typeface="Century Gothic" panose="020B0502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084168" y="3453714"/>
            <a:ext cx="2520280" cy="50087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Century Gothic" panose="020B0502020202020204" pitchFamily="34" charset="0"/>
              </a:rPr>
              <a:t>GOTONG ROYONG</a:t>
            </a:r>
            <a:endParaRPr lang="id-ID" b="1" dirty="0">
              <a:latin typeface="Century Gothic" panose="020B0502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084168" y="4005064"/>
            <a:ext cx="2520280" cy="50087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Century Gothic" panose="020B0502020202020204" pitchFamily="34" charset="0"/>
              </a:rPr>
              <a:t>INTEGRITAS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95536" y="1703990"/>
            <a:ext cx="3168352" cy="140256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Century Gothic" panose="020B0502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39552" y="1844825"/>
            <a:ext cx="2880320" cy="1152128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 smtClean="0">
                <a:latin typeface="Century Gothic" panose="020B0502020202020204" pitchFamily="34" charset="0"/>
              </a:rPr>
              <a:t>PROSES </a:t>
            </a:r>
          </a:p>
          <a:p>
            <a:pPr algn="ctr"/>
            <a:r>
              <a:rPr lang="id-ID" sz="2000" b="1" dirty="0" smtClean="0">
                <a:latin typeface="Century Gothic" panose="020B0502020202020204" pitchFamily="34" charset="0"/>
              </a:rPr>
              <a:t>PEMBELAJARAN</a:t>
            </a:r>
            <a:endParaRPr lang="id-ID" sz="2000" b="1" dirty="0">
              <a:latin typeface="Century Gothic" panose="020B0502020202020204" pitchFamily="34" charset="0"/>
            </a:endParaRPr>
          </a:p>
        </p:txBody>
      </p:sp>
      <p:sp>
        <p:nvSpPr>
          <p:cNvPr id="17" name="Explosion 1 16"/>
          <p:cNvSpPr/>
          <p:nvPr/>
        </p:nvSpPr>
        <p:spPr>
          <a:xfrm>
            <a:off x="4355976" y="4937986"/>
            <a:ext cx="4536504" cy="180338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Century Gothic" panose="020B0502020202020204" pitchFamily="34" charset="0"/>
              </a:rPr>
              <a:t>KECAKAPAN</a:t>
            </a:r>
            <a:r>
              <a:rPr lang="id-ID" b="1" dirty="0" smtClean="0"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id-ID" b="1" dirty="0" smtClean="0">
                <a:latin typeface="Century Gothic" panose="020B0502020202020204" pitchFamily="34" charset="0"/>
              </a:rPr>
              <a:t>ABAD 21</a:t>
            </a:r>
            <a:endParaRPr lang="id-ID" b="1" dirty="0">
              <a:latin typeface="Century Gothic" panose="020B0502020202020204" pitchFamily="34" charset="0"/>
            </a:endParaRPr>
          </a:p>
        </p:txBody>
      </p:sp>
      <p:sp>
        <p:nvSpPr>
          <p:cNvPr id="18" name="Striped Right Arrow 17"/>
          <p:cNvSpPr/>
          <p:nvPr/>
        </p:nvSpPr>
        <p:spPr>
          <a:xfrm rot="16200000">
            <a:off x="1600875" y="2943741"/>
            <a:ext cx="757675" cy="1440161"/>
          </a:xfrm>
          <a:prstGeom prst="striped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4635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64504"/>
          </a:xfrm>
        </p:spPr>
        <p:txBody>
          <a:bodyPr/>
          <a:lstStyle/>
          <a:p>
            <a:pPr algn="ctr">
              <a:spcBef>
                <a:spcPts val="0"/>
              </a:spcBef>
              <a:defRPr/>
            </a:pPr>
            <a:r>
              <a:rPr lang="id-ID" sz="3200" dirty="0"/>
              <a:t> UNIT </a:t>
            </a:r>
            <a:r>
              <a:rPr lang="en-US" sz="3200" dirty="0"/>
              <a:t>2</a:t>
            </a:r>
            <a:br>
              <a:rPr lang="en-US" sz="3200" dirty="0"/>
            </a:br>
            <a:r>
              <a:rPr lang="id-ID" sz="2800" dirty="0"/>
              <a:t>PENGEMBANGAN MATERI </a:t>
            </a:r>
            <a:r>
              <a:rPr lang="id-ID" sz="2800" dirty="0" smtClean="0"/>
              <a:t>PEMBELAJARAN</a:t>
            </a:r>
            <a:endParaRPr lang="en-US" sz="2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63351" y="1199129"/>
            <a:ext cx="8545513" cy="5348287"/>
          </a:xfrm>
          <a:prstGeom prst="rect">
            <a:avLst/>
          </a:prstGeom>
          <a:solidFill>
            <a:srgbClr val="002060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endParaRPr lang="en-US" sz="3600" b="1" dirty="0">
              <a:solidFill>
                <a:schemeClr val="lt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en-US" sz="3600" b="1" dirty="0">
                <a:solidFill>
                  <a:schemeClr val="lt1"/>
                </a:solidFill>
                <a:latin typeface="Century Gothic" panose="020B0502020202020204" pitchFamily="34" charset="0"/>
              </a:rPr>
              <a:t>KEGIATAN PEMBELAJARAN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99901" y="1386454"/>
            <a:ext cx="7810500" cy="3503612"/>
            <a:chOff x="587375" y="1198563"/>
            <a:chExt cx="7810500" cy="3503612"/>
          </a:xfrm>
        </p:grpSpPr>
        <p:sp>
          <p:nvSpPr>
            <p:cNvPr id="5" name="Down Arrow 4"/>
            <p:cNvSpPr/>
            <p:nvPr/>
          </p:nvSpPr>
          <p:spPr>
            <a:xfrm>
              <a:off x="5765800" y="2368550"/>
              <a:ext cx="631825" cy="971550"/>
            </a:xfrm>
            <a:prstGeom prst="downArrow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b="1">
                <a:latin typeface="Century Gothic" panose="020B0502020202020204" pitchFamily="34" charset="0"/>
              </a:endParaRPr>
            </a:p>
          </p:txBody>
        </p:sp>
        <p:sp>
          <p:nvSpPr>
            <p:cNvPr id="6" name="Right Arrow 5"/>
            <p:cNvSpPr/>
            <p:nvPr/>
          </p:nvSpPr>
          <p:spPr>
            <a:xfrm>
              <a:off x="2779713" y="1554163"/>
              <a:ext cx="1006475" cy="571500"/>
            </a:xfrm>
            <a:prstGeom prst="rightArrow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b="1">
                <a:latin typeface="Century Gothic" panose="020B0502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587375" y="1198563"/>
              <a:ext cx="2070100" cy="1241425"/>
            </a:xfrm>
            <a:prstGeom prst="rect">
              <a:avLst/>
            </a:prstGeom>
            <a:gradFill rotWithShape="1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3600" b="1" dirty="0">
                  <a:solidFill>
                    <a:schemeClr val="lt1"/>
                  </a:solidFill>
                  <a:latin typeface="Century Gothic" panose="020B0502020202020204" pitchFamily="34" charset="0"/>
                </a:rPr>
                <a:t>KD</a:t>
              </a: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3951288" y="1366838"/>
              <a:ext cx="4446587" cy="830262"/>
            </a:xfrm>
            <a:prstGeom prst="rect">
              <a:avLst/>
            </a:prstGeom>
            <a:gradFill rotWithShape="1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3600" b="1" dirty="0">
                  <a:solidFill>
                    <a:schemeClr val="lt1"/>
                  </a:solidFill>
                  <a:latin typeface="Century Gothic" panose="020B0502020202020204" pitchFamily="34" charset="0"/>
                </a:rPr>
                <a:t>MATERI POKOK</a:t>
              </a: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3930650" y="3511550"/>
              <a:ext cx="4445000" cy="1190625"/>
            </a:xfrm>
            <a:prstGeom prst="rect">
              <a:avLst/>
            </a:prstGeom>
            <a:gradFill rotWithShape="1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3600" b="1" dirty="0">
                  <a:solidFill>
                    <a:schemeClr val="lt1"/>
                  </a:solidFill>
                  <a:latin typeface="Century Gothic" panose="020B0502020202020204" pitchFamily="34" charset="0"/>
                </a:rPr>
                <a:t>MATERI PEMBELAJARAN</a:t>
              </a: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611188" y="3511550"/>
              <a:ext cx="2070100" cy="1190625"/>
            </a:xfrm>
            <a:prstGeom prst="rect">
              <a:avLst/>
            </a:prstGeom>
            <a:gradFill rotWithShape="1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3600" b="1" dirty="0">
                  <a:solidFill>
                    <a:schemeClr val="lt1"/>
                  </a:solidFill>
                  <a:latin typeface="Century Gothic" panose="020B0502020202020204" pitchFamily="34" charset="0"/>
                </a:rPr>
                <a:t>IPK</a:t>
              </a:r>
            </a:p>
          </p:txBody>
        </p:sp>
        <p:sp>
          <p:nvSpPr>
            <p:cNvPr id="11" name="Down Arrow 10"/>
            <p:cNvSpPr/>
            <p:nvPr/>
          </p:nvSpPr>
          <p:spPr>
            <a:xfrm>
              <a:off x="1425575" y="2581275"/>
              <a:ext cx="461963" cy="758825"/>
            </a:xfrm>
            <a:prstGeom prst="downArrow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b="1">
                <a:latin typeface="Century Gothic" panose="020B0502020202020204" pitchFamily="34" charset="0"/>
              </a:endParaRPr>
            </a:p>
          </p:txBody>
        </p:sp>
        <p:sp>
          <p:nvSpPr>
            <p:cNvPr id="12" name="Right Arrow 11"/>
            <p:cNvSpPr/>
            <p:nvPr/>
          </p:nvSpPr>
          <p:spPr>
            <a:xfrm>
              <a:off x="2851150" y="3894138"/>
              <a:ext cx="1006475" cy="571500"/>
            </a:xfrm>
            <a:prstGeom prst="rightArrow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b="1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43618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 algn="ctr" rtl="0">
              <a:lnSpc>
                <a:spcPct val="90000"/>
              </a:lnSpc>
              <a:spcBef>
                <a:spcPct val="0"/>
              </a:spcBef>
            </a:pP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Analisis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materi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dalam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buku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teks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pelajaran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 (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dan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buku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sumber</a:t>
            </a:r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 lain yang </a:t>
            </a:r>
            <a:r>
              <a:rPr lang="en-US" sz="2800" b="1" dirty="0" err="1">
                <a:solidFill>
                  <a:schemeClr val="bg1"/>
                </a:solidFill>
                <a:latin typeface="Century Gothic" pitchFamily="34" charset="0"/>
              </a:rPr>
              <a:t>relevan</a:t>
            </a:r>
            <a:r>
              <a:rPr lang="en-US" sz="2800" b="1" dirty="0" smtClean="0">
                <a:solidFill>
                  <a:schemeClr val="bg1"/>
                </a:solidFill>
                <a:latin typeface="Century Gothic" pitchFamily="34" charset="0"/>
              </a:rPr>
              <a:t>)</a:t>
            </a:r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835025" y="1608138"/>
            <a:ext cx="7535863" cy="5061221"/>
            <a:chOff x="0" y="0"/>
            <a:chExt cx="5486400" cy="2798891"/>
          </a:xfrm>
        </p:grpSpPr>
        <p:sp>
          <p:nvSpPr>
            <p:cNvPr id="4" name="Rectangle 3"/>
            <p:cNvSpPr>
              <a:spLocks noChangeArrowheads="1"/>
            </p:cNvSpPr>
            <p:nvPr/>
          </p:nvSpPr>
          <p:spPr bwMode="auto">
            <a:xfrm>
              <a:off x="570946" y="0"/>
              <a:ext cx="1029784" cy="685639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2000" b="1" dirty="0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Buku Teks</a:t>
              </a:r>
              <a:endParaRPr lang="en-US" sz="2000" dirty="0">
                <a:solidFill>
                  <a:schemeClr val="lt1"/>
                </a:solidFill>
                <a:latin typeface="Century Gothic" panose="020B0502020202020204" pitchFamily="34" charset="0"/>
                <a:ea typeface="Times New Roman"/>
                <a:cs typeface="Times New Roman"/>
              </a:endParaRPr>
            </a:p>
          </p:txBody>
        </p:sp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3657985" y="0"/>
              <a:ext cx="1143048" cy="68563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2000" b="1" dirty="0" smtClean="0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Buku/</a:t>
              </a:r>
              <a:r>
                <a:rPr lang="en-US" sz="2000" b="1" dirty="0" smtClean="0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 S</a:t>
              </a:r>
              <a:r>
                <a:rPr lang="id-ID" sz="2000" b="1" dirty="0" smtClean="0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umber </a:t>
              </a:r>
              <a:r>
                <a:rPr lang="id-ID" sz="2000" b="1" dirty="0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lain</a:t>
              </a:r>
              <a:endParaRPr lang="en-US" sz="2000" dirty="0">
                <a:solidFill>
                  <a:schemeClr val="lt1"/>
                </a:solidFill>
                <a:latin typeface="Century Gothic" panose="020B0502020202020204" pitchFamily="34" charset="0"/>
                <a:ea typeface="Times New Roman"/>
                <a:cs typeface="Times New Roman"/>
              </a:endParaRPr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371889" y="1253638"/>
              <a:ext cx="1257468" cy="154525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t"/>
            <a:lstStyle>
              <a:lvl1pPr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lnSpc>
                  <a:spcPct val="115000"/>
                </a:lnSpc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Pengetahuan</a:t>
              </a:r>
              <a:r>
                <a:rPr lang="en-US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tentang</a:t>
              </a:r>
              <a:r>
                <a:rPr lang="en-US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;</a:t>
              </a:r>
            </a:p>
            <a:p>
              <a:pPr eaLnBrk="1" hangingPunct="1">
                <a:lnSpc>
                  <a:spcPct val="115000"/>
                </a:lnSpc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Fakt</a:t>
              </a: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ual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15000"/>
                </a:lnSpc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Konsep</a:t>
              </a: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tual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15000"/>
                </a:lnSpc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Prosedur</a:t>
              </a: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al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15000"/>
                </a:lnSpc>
                <a:spcAft>
                  <a:spcPts val="1000"/>
                </a:spcAft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Metakognisi</a:t>
              </a:r>
              <a:endParaRPr lang="id-ID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15000"/>
                </a:lnSpc>
                <a:spcAft>
                  <a:spcPts val="1000"/>
                </a:spcAft>
                <a:defRPr/>
              </a:pP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Materi terkait dengan PPK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algn="ctr" eaLnBrk="1" hangingPunct="1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 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2057255" y="0"/>
              <a:ext cx="1143048" cy="685639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2000" b="1">
                  <a:solidFill>
                    <a:schemeClr val="lt1"/>
                  </a:solidFill>
                  <a:latin typeface="Century Gothic" panose="020B0502020202020204" pitchFamily="34" charset="0"/>
                  <a:ea typeface="Times New Roman"/>
                  <a:cs typeface="Times New Roman"/>
                </a:rPr>
                <a:t>Materi</a:t>
              </a:r>
              <a:endParaRPr lang="en-US" sz="2000">
                <a:solidFill>
                  <a:schemeClr val="lt1"/>
                </a:solidFill>
                <a:latin typeface="Century Gothic" panose="020B0502020202020204" pitchFamily="34" charset="0"/>
                <a:ea typeface="Times New Roman"/>
                <a:cs typeface="Times New Roman"/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0" y="1253639"/>
              <a:ext cx="1143048" cy="125715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1600" dirty="0">
                  <a:latin typeface="Century Gothic" panose="020B0502020202020204" pitchFamily="34" charset="0"/>
                  <a:ea typeface="Times New Roman"/>
                  <a:cs typeface="Times New Roman"/>
                </a:rPr>
                <a:t>Memuat Konteks muatan lokal</a:t>
              </a:r>
              <a:endParaRPr lang="en-US" sz="1600" dirty="0">
                <a:latin typeface="Century Gothic" panose="020B0502020202020204" pitchFamily="34" charset="0"/>
                <a:ea typeface="Times New Roman"/>
                <a:cs typeface="Times New Roman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4228932" y="1253639"/>
              <a:ext cx="1257468" cy="125715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1600" dirty="0">
                  <a:latin typeface="Century Gothic" panose="020B0502020202020204" pitchFamily="34" charset="0"/>
                  <a:ea typeface="Times New Roman"/>
                  <a:cs typeface="Times New Roman"/>
                </a:rPr>
                <a:t>Dapat diaktualisasikan dalam </a:t>
              </a:r>
              <a:r>
                <a:rPr lang="id-ID" sz="1600" dirty="0" smtClean="0">
                  <a:latin typeface="Century Gothic" panose="020B0502020202020204" pitchFamily="34" charset="0"/>
                  <a:ea typeface="Times New Roman"/>
                  <a:cs typeface="Times New Roman"/>
                </a:rPr>
                <a:t>kegaiatan kepramukaan</a:t>
              </a:r>
            </a:p>
            <a:p>
              <a:pPr algn="ctr" eaLnBrk="1" fontAlgn="auto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id-ID" sz="1600" dirty="0" smtClean="0">
                  <a:latin typeface="Century Gothic" panose="020B0502020202020204" pitchFamily="34" charset="0"/>
                  <a:ea typeface="Times New Roman"/>
                  <a:cs typeface="Times New Roman"/>
                </a:rPr>
                <a:t>(disesuaikan dengan SKU)</a:t>
              </a:r>
              <a:endParaRPr lang="en-US" sz="1600" dirty="0">
                <a:latin typeface="Century Gothic" panose="020B0502020202020204" pitchFamily="34" charset="0"/>
                <a:ea typeface="Times New Roman"/>
                <a:cs typeface="Times New Roman"/>
              </a:endParaRPr>
            </a:p>
          </p:txBody>
        </p:sp>
        <p:cxnSp>
          <p:nvCxnSpPr>
            <p:cNvPr id="10" name="Straight Connector 9"/>
            <p:cNvCxnSpPr>
              <a:cxnSpLocks noChangeShapeType="1"/>
            </p:cNvCxnSpPr>
            <p:nvPr/>
          </p:nvCxnSpPr>
          <p:spPr bwMode="auto">
            <a:xfrm>
              <a:off x="570946" y="1016607"/>
              <a:ext cx="434450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857042" y="1253639"/>
              <a:ext cx="1257468" cy="125715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>
              <a:lvl1pPr marL="179388" indent="-179388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lnSpc>
                  <a:spcPct val="150000"/>
                </a:lnSpc>
                <a:defRPr/>
              </a:pPr>
              <a:r>
                <a:rPr lang="en-US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    </a:t>
              </a:r>
            </a:p>
            <a:p>
              <a:pPr algn="ctr" eaLnBrk="1" hangingPunct="1">
                <a:lnSpc>
                  <a:spcPct val="150000"/>
                </a:lnSpc>
                <a:spcAft>
                  <a:spcPts val="1000"/>
                </a:spcAft>
                <a:defRPr/>
              </a:pPr>
              <a:r>
                <a:rPr lang="en-US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Re</a:t>
              </a: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guler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algn="ctr" eaLnBrk="1" hangingPunct="1">
                <a:spcAft>
                  <a:spcPts val="1000"/>
                </a:spcAft>
                <a:defRPr/>
              </a:pPr>
              <a:r>
                <a:rPr lang="en-US" altLang="en-US" sz="1600" dirty="0" err="1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Pengayaan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algn="ctr" eaLnBrk="1" hangingPunct="1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id-ID" altLang="en-US" sz="1600" dirty="0" smtClean="0">
                  <a:latin typeface="Century Gothic" panose="020B0502020202020204" pitchFamily="34" charset="0"/>
                  <a:cs typeface="Times New Roman" panose="02020603050405020304" pitchFamily="18" charset="0"/>
                </a:rPr>
                <a:t> </a:t>
              </a:r>
              <a:endParaRPr lang="en-US" altLang="en-US" sz="1600" dirty="0" smtClean="0"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" name="Straight Connector 11"/>
            <p:cNvCxnSpPr>
              <a:cxnSpLocks noChangeShapeType="1"/>
            </p:cNvCxnSpPr>
            <p:nvPr/>
          </p:nvCxnSpPr>
          <p:spPr bwMode="auto">
            <a:xfrm>
              <a:off x="2629358" y="673348"/>
              <a:ext cx="0" cy="343259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" name="Straight Connector 12"/>
            <p:cNvCxnSpPr>
              <a:cxnSpLocks noChangeShapeType="1"/>
            </p:cNvCxnSpPr>
            <p:nvPr/>
          </p:nvCxnSpPr>
          <p:spPr bwMode="auto">
            <a:xfrm>
              <a:off x="570946" y="1016607"/>
              <a:ext cx="0" cy="228254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" name="Straight Connector 13"/>
            <p:cNvCxnSpPr>
              <a:cxnSpLocks noChangeShapeType="1"/>
            </p:cNvCxnSpPr>
            <p:nvPr/>
          </p:nvCxnSpPr>
          <p:spPr bwMode="auto">
            <a:xfrm>
              <a:off x="2057255" y="1016607"/>
              <a:ext cx="0" cy="228254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" name="Straight Connector 14"/>
            <p:cNvCxnSpPr>
              <a:cxnSpLocks noChangeShapeType="1"/>
            </p:cNvCxnSpPr>
            <p:nvPr/>
          </p:nvCxnSpPr>
          <p:spPr bwMode="auto">
            <a:xfrm>
              <a:off x="3429145" y="1016607"/>
              <a:ext cx="0" cy="228254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Straight Connector 15"/>
            <p:cNvCxnSpPr>
              <a:cxnSpLocks noChangeShapeType="1"/>
            </p:cNvCxnSpPr>
            <p:nvPr/>
          </p:nvCxnSpPr>
          <p:spPr bwMode="auto">
            <a:xfrm>
              <a:off x="4915454" y="1016607"/>
              <a:ext cx="0" cy="228254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8" name="Straight Connector 17"/>
          <p:cNvCxnSpPr>
            <a:stCxn id="4" idx="3"/>
            <a:endCxn id="7" idx="1"/>
          </p:cNvCxnSpPr>
          <p:nvPr/>
        </p:nvCxnSpPr>
        <p:spPr>
          <a:xfrm>
            <a:off x="3033713" y="2228057"/>
            <a:ext cx="62706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7" idx="3"/>
            <a:endCxn id="5" idx="1"/>
          </p:cNvCxnSpPr>
          <p:nvPr/>
        </p:nvCxnSpPr>
        <p:spPr>
          <a:xfrm>
            <a:off x="5230811" y="2228057"/>
            <a:ext cx="62865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3206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Yang </a:t>
            </a:r>
            <a:r>
              <a:rPr lang="en-US" sz="2800" dirty="0" err="1"/>
              <a:t>dimaksud</a:t>
            </a:r>
            <a:r>
              <a:rPr lang="en-US" sz="2800" dirty="0"/>
              <a:t> </a:t>
            </a:r>
            <a:r>
              <a:rPr lang="en-US" sz="2800" dirty="0" err="1"/>
              <a:t>buku</a:t>
            </a:r>
            <a:r>
              <a:rPr lang="en-US" sz="2800" dirty="0"/>
              <a:t> </a:t>
            </a:r>
            <a:r>
              <a:rPr lang="en-US" sz="2800" dirty="0" err="1"/>
              <a:t>teks</a:t>
            </a:r>
            <a:r>
              <a:rPr lang="en-US" sz="2800" dirty="0"/>
              <a:t> </a:t>
            </a:r>
            <a:r>
              <a:rPr lang="en-US" sz="2800" dirty="0" err="1"/>
              <a:t>bukan</a:t>
            </a:r>
            <a:r>
              <a:rPr lang="en-US" sz="2800" dirty="0"/>
              <a:t> </a:t>
            </a:r>
            <a:r>
              <a:rPr lang="en-US" sz="2800" dirty="0" err="1"/>
              <a:t>hanya</a:t>
            </a:r>
            <a:r>
              <a:rPr lang="en-US" sz="2800" dirty="0"/>
              <a:t> </a:t>
            </a:r>
            <a:r>
              <a:rPr lang="en-US" sz="2800" dirty="0" err="1"/>
              <a:t>buku</a:t>
            </a:r>
            <a:r>
              <a:rPr lang="en-US" sz="2800" dirty="0"/>
              <a:t> “</a:t>
            </a:r>
            <a:r>
              <a:rPr lang="en-US" sz="2800" dirty="0" err="1"/>
              <a:t>paket</a:t>
            </a:r>
            <a:r>
              <a:rPr lang="en-US" sz="2800" dirty="0"/>
              <a:t> </a:t>
            </a:r>
            <a:r>
              <a:rPr lang="en-US" sz="2800" dirty="0" err="1"/>
              <a:t>mata</a:t>
            </a:r>
            <a:r>
              <a:rPr lang="en-US" sz="2800" dirty="0"/>
              <a:t> </a:t>
            </a:r>
            <a:r>
              <a:rPr lang="en-US" sz="2800" dirty="0" err="1"/>
              <a:t>pelajaran</a:t>
            </a:r>
            <a:r>
              <a:rPr lang="en-US" sz="2800" dirty="0"/>
              <a:t>” yang </a:t>
            </a:r>
            <a:r>
              <a:rPr lang="en-US" sz="2800" dirty="0" err="1"/>
              <a:t>disediakan</a:t>
            </a:r>
            <a:r>
              <a:rPr lang="en-US" sz="2800" dirty="0"/>
              <a:t> </a:t>
            </a:r>
            <a:r>
              <a:rPr lang="en-US" sz="2800" dirty="0" err="1"/>
              <a:t>Pemerintah</a:t>
            </a:r>
            <a:r>
              <a:rPr lang="en-US" sz="2800" dirty="0"/>
              <a:t>, </a:t>
            </a:r>
            <a:r>
              <a:rPr lang="en-US" sz="2800" dirty="0" err="1"/>
              <a:t>tetapi</a:t>
            </a:r>
            <a:r>
              <a:rPr lang="en-US" sz="2800" dirty="0"/>
              <a:t> </a:t>
            </a:r>
            <a:r>
              <a:rPr lang="en-US" sz="2800" dirty="0" err="1"/>
              <a:t>buku</a:t>
            </a:r>
            <a:r>
              <a:rPr lang="en-US" sz="2800" dirty="0"/>
              <a:t> </a:t>
            </a:r>
            <a:r>
              <a:rPr lang="en-US" sz="2800" dirty="0" err="1"/>
              <a:t>teks</a:t>
            </a:r>
            <a:r>
              <a:rPr lang="en-US" sz="2800" dirty="0"/>
              <a:t> </a:t>
            </a:r>
            <a:r>
              <a:rPr lang="en-US" sz="2800" dirty="0" err="1"/>
              <a:t>mata</a:t>
            </a:r>
            <a:r>
              <a:rPr lang="en-US" sz="2800" dirty="0"/>
              <a:t> </a:t>
            </a:r>
            <a:r>
              <a:rPr lang="en-US" sz="2800" dirty="0" err="1"/>
              <a:t>pelajaran</a:t>
            </a:r>
            <a:r>
              <a:rPr lang="en-US" sz="2800" dirty="0"/>
              <a:t> yang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kompetensi</a:t>
            </a:r>
            <a:r>
              <a:rPr lang="en-US" sz="2800" dirty="0"/>
              <a:t> yang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dicapai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Kurikulum</a:t>
            </a:r>
            <a:r>
              <a:rPr lang="en-US" sz="2800" dirty="0"/>
              <a:t> 2013 </a:t>
            </a:r>
          </a:p>
        </p:txBody>
      </p:sp>
    </p:spTree>
    <p:extLst>
      <p:ext uri="{BB962C8B-B14F-4D97-AF65-F5344CB8AC3E}">
        <p14:creationId xmlns:p14="http://schemas.microsoft.com/office/powerpoint/2010/main" val="21768026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1978"/>
          </a:xfrm>
        </p:spPr>
        <p:txBody>
          <a:bodyPr/>
          <a:lstStyle/>
          <a:p>
            <a:pPr algn="ctr"/>
            <a:r>
              <a:rPr lang="en-US" sz="3200" dirty="0" err="1"/>
              <a:t>Contoh</a:t>
            </a:r>
            <a:r>
              <a:rPr lang="en-US" sz="3200" dirty="0"/>
              <a:t> </a:t>
            </a:r>
            <a:r>
              <a:rPr lang="en-US" sz="3200" dirty="0" err="1"/>
              <a:t>Hasil</a:t>
            </a:r>
            <a:r>
              <a:rPr lang="en-US" sz="3200" dirty="0"/>
              <a:t> </a:t>
            </a:r>
            <a:r>
              <a:rPr lang="en-US" sz="3200" dirty="0" err="1" smtClean="0"/>
              <a:t>Analisis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err="1" smtClean="0"/>
              <a:t>Buku</a:t>
            </a:r>
            <a:r>
              <a:rPr lang="en-US" sz="3200" dirty="0" smtClean="0"/>
              <a:t> </a:t>
            </a:r>
            <a:r>
              <a:rPr lang="en-US" sz="3200" dirty="0" err="1"/>
              <a:t>Teks</a:t>
            </a:r>
            <a:r>
              <a:rPr lang="en-US" sz="3200" dirty="0"/>
              <a:t> </a:t>
            </a:r>
            <a:r>
              <a:rPr lang="en-US" sz="3200" dirty="0" err="1"/>
              <a:t>Pelajaran</a:t>
            </a:r>
            <a:r>
              <a:rPr lang="en-US" sz="3200" dirty="0"/>
              <a:t> </a:t>
            </a:r>
            <a:r>
              <a:rPr lang="en-US" sz="3200" dirty="0" smtClean="0"/>
              <a:t>M</a:t>
            </a:r>
            <a:r>
              <a:rPr lang="id-ID" sz="3200" dirty="0" smtClean="0"/>
              <a:t>a</a:t>
            </a:r>
            <a:r>
              <a:rPr lang="en-US" sz="3200" dirty="0" err="1" smtClean="0"/>
              <a:t>tematika</a:t>
            </a:r>
            <a:endParaRPr lang="en-US" sz="32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575253"/>
              </p:ext>
            </p:extLst>
          </p:nvPr>
        </p:nvGraphicFramePr>
        <p:xfrm>
          <a:off x="26988" y="1138238"/>
          <a:ext cx="9034462" cy="4618326"/>
        </p:xfrm>
        <a:graphic>
          <a:graphicData uri="http://schemas.openxmlformats.org/drawingml/2006/table">
            <a:tbl>
              <a:tblPr/>
              <a:tblGrid>
                <a:gridCol w="162691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387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619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798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2691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3968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Materi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Reguler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94" marR="685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Materi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Pengayaan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94" marR="685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Muatan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Lokal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94" marR="685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Materi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yang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dapat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diaktualisasikan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dalam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Kegiatan</a:t>
                      </a:r>
                      <a:r>
                        <a:rPr kumimoji="0" lang="en-US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Kepramukaan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94" marR="685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ID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Materi</a:t>
                      </a:r>
                      <a:r>
                        <a:rPr kumimoji="0" lang="en-ID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yang </a:t>
                      </a:r>
                      <a:r>
                        <a:rPr kumimoji="0" lang="en-ID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terkait</a:t>
                      </a:r>
                      <a:r>
                        <a:rPr kumimoji="0" lang="en-ID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id-ID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nilai </a:t>
                      </a:r>
                      <a:r>
                        <a:rPr kumimoji="0" lang="en-ID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karakter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94" marR="685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2150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59" marR="91459"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59" marR="91459"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59" marR="91459"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59" marR="91459"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59" marR="91459"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86603" y="5897695"/>
            <a:ext cx="85434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>
                <a:latin typeface="Century Gothic" panose="020B0502020202020204" pitchFamily="34" charset="0"/>
              </a:rPr>
              <a:t>Catatan :</a:t>
            </a:r>
          </a:p>
          <a:p>
            <a:r>
              <a:rPr lang="id-ID" dirty="0" smtClean="0">
                <a:latin typeface="Century Gothic" panose="020B0502020202020204" pitchFamily="34" charset="0"/>
              </a:rPr>
              <a:t>Cara mengisi format tersebut, baca dan pelajari modul</a:t>
            </a:r>
            <a:endParaRPr lang="id-ID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6758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/>
              <a:t>UNIT 3</a:t>
            </a:r>
            <a:br>
              <a:rPr lang="en-US" sz="2800" dirty="0"/>
            </a:br>
            <a:r>
              <a:rPr lang="en-US" sz="2800" dirty="0"/>
              <a:t>ANALISIS PENERAPAN MODEL </a:t>
            </a:r>
            <a:r>
              <a:rPr lang="en-US" sz="2800" dirty="0" smtClean="0"/>
              <a:t>PEMBELAJARAN</a:t>
            </a:r>
            <a:endParaRPr lang="en-US" sz="2800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39700" y="1161377"/>
            <a:ext cx="8763000" cy="5551487"/>
          </a:xfrm>
          <a:prstGeom prst="rect">
            <a:avLst/>
          </a:prstGeom>
        </p:spPr>
        <p:txBody>
          <a:bodyPr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8788" lvl="2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id-ID" dirty="0" smtClean="0">
                <a:latin typeface="Century Gothic" panose="020B0502020202020204" pitchFamily="34" charset="0"/>
              </a:rPr>
              <a:t>Pembelajaran pada Kurikulum 2013 merupakan pembelajaran berbasis aktivitas </a:t>
            </a:r>
            <a:r>
              <a:rPr lang="en-US" dirty="0" err="1" smtClean="0">
                <a:latin typeface="Century Gothic" panose="020B0502020202020204" pitchFamily="34" charset="0"/>
              </a:rPr>
              <a:t>dengan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karakteristik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antara</a:t>
            </a:r>
            <a:r>
              <a:rPr lang="en-US" dirty="0" smtClean="0">
                <a:latin typeface="Century Gothic" panose="020B0502020202020204" pitchFamily="34" charset="0"/>
              </a:rPr>
              <a:t> lain;  </a:t>
            </a:r>
          </a:p>
          <a:p>
            <a:pPr marL="1257300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interaktif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inspiratif</a:t>
            </a:r>
            <a:r>
              <a:rPr lang="id-ID" dirty="0" smtClean="0">
                <a:latin typeface="Century Gothic" panose="020B0502020202020204" pitchFamily="34" charset="0"/>
              </a:rPr>
              <a:t>;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menyenangkan</a:t>
            </a:r>
            <a:r>
              <a:rPr lang="en-US" dirty="0" smtClean="0">
                <a:latin typeface="Century Gothic" panose="020B0502020202020204" pitchFamily="34" charset="0"/>
              </a:rPr>
              <a:t>,</a:t>
            </a:r>
          </a:p>
          <a:p>
            <a:pPr marL="1257300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menantang</a:t>
            </a:r>
            <a:r>
              <a:rPr lang="en-US" dirty="0" smtClean="0">
                <a:latin typeface="Century Gothic" panose="020B0502020202020204" pitchFamily="34" charset="0"/>
              </a:rPr>
              <a:t>,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memotivasi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peserta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didik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untuk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berpartisipasi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aktif</a:t>
            </a:r>
            <a:r>
              <a:rPr lang="en-US" dirty="0" smtClean="0">
                <a:latin typeface="Century Gothic" panose="020B0502020202020204" pitchFamily="34" charset="0"/>
              </a:rPr>
              <a:t>;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endParaRPr lang="en-US" dirty="0" smtClean="0">
              <a:latin typeface="Century Gothic" panose="020B0502020202020204" pitchFamily="34" charset="0"/>
            </a:endParaRPr>
          </a:p>
          <a:p>
            <a:pPr marL="1257300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kontekstual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kolaboratif</a:t>
            </a:r>
            <a:r>
              <a:rPr lang="en-US" dirty="0" smtClean="0">
                <a:latin typeface="Century Gothic" panose="020B0502020202020204" pitchFamily="34" charset="0"/>
              </a:rPr>
              <a:t>;</a:t>
            </a:r>
          </a:p>
          <a:p>
            <a:pPr marL="800100" lvl="2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 smtClean="0">
              <a:latin typeface="Century Gothic" panose="020B0502020202020204" pitchFamily="34" charset="0"/>
            </a:endParaRPr>
          </a:p>
          <a:p>
            <a:pPr marL="457200" lvl="2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2"/>
              <a:defRPr/>
            </a:pPr>
            <a:r>
              <a:rPr lang="id-ID" dirty="0" smtClean="0">
                <a:latin typeface="Century Gothic" panose="020B0502020202020204" pitchFamily="34" charset="0"/>
              </a:rPr>
              <a:t>P</a:t>
            </a:r>
            <a:r>
              <a:rPr lang="en-US" dirty="0" err="1" smtClean="0">
                <a:latin typeface="Century Gothic" panose="020B0502020202020204" pitchFamily="34" charset="0"/>
              </a:rPr>
              <a:t>embelajaran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tersebut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menerapkan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prinsip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pembelajaran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antara</a:t>
            </a:r>
            <a:r>
              <a:rPr lang="en-US" dirty="0" smtClean="0">
                <a:latin typeface="Century Gothic" panose="020B0502020202020204" pitchFamily="34" charset="0"/>
              </a:rPr>
              <a:t> lain; </a:t>
            </a:r>
          </a:p>
          <a:p>
            <a:pPr marL="969963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peserta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didik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belajar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dari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berbagai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sumber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belajar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</a:p>
          <a:p>
            <a:pPr marL="969963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smtClean="0">
                <a:latin typeface="Century Gothic" panose="020B0502020202020204" pitchFamily="34" charset="0"/>
              </a:rPr>
              <a:t>proses </a:t>
            </a:r>
            <a:r>
              <a:rPr lang="en-US" dirty="0" err="1" smtClean="0">
                <a:latin typeface="Century Gothic" panose="020B0502020202020204" pitchFamily="34" charset="0"/>
              </a:rPr>
              <a:t>pembelajaran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menggunakan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pendekatan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ilmiah</a:t>
            </a:r>
            <a:r>
              <a:rPr lang="en-US" dirty="0" smtClean="0">
                <a:latin typeface="Century Gothic" panose="020B0502020202020204" pitchFamily="34" charset="0"/>
              </a:rPr>
              <a:t>; </a:t>
            </a:r>
          </a:p>
          <a:p>
            <a:pPr marL="969963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pembelajaran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berbasis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kompetensi</a:t>
            </a:r>
            <a:r>
              <a:rPr lang="en-US" dirty="0" smtClean="0">
                <a:latin typeface="Century Gothic" panose="020B0502020202020204" pitchFamily="34" charset="0"/>
              </a:rPr>
              <a:t>;</a:t>
            </a:r>
          </a:p>
          <a:p>
            <a:pPr marL="969963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peningkatan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keseimbangan</a:t>
            </a:r>
            <a:r>
              <a:rPr lang="en-US" dirty="0" smtClean="0">
                <a:latin typeface="Century Gothic" panose="020B0502020202020204" pitchFamily="34" charset="0"/>
              </a:rPr>
              <a:t>, </a:t>
            </a:r>
            <a:r>
              <a:rPr lang="en-US" dirty="0" err="1" smtClean="0">
                <a:latin typeface="Century Gothic" panose="020B0502020202020204" pitchFamily="34" charset="0"/>
              </a:rPr>
              <a:t>kesinambungan</a:t>
            </a:r>
            <a:r>
              <a:rPr lang="en-US" dirty="0" smtClean="0">
                <a:latin typeface="Century Gothic" panose="020B0502020202020204" pitchFamily="34" charset="0"/>
              </a:rPr>
              <a:t>,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keterkaitan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antara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i="1" dirty="0" smtClean="0">
                <a:latin typeface="Century Gothic" panose="020B0502020202020204" pitchFamily="34" charset="0"/>
              </a:rPr>
              <a:t>hard-skills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i="1" dirty="0" smtClean="0">
                <a:latin typeface="Century Gothic" panose="020B0502020202020204" pitchFamily="34" charset="0"/>
              </a:rPr>
              <a:t>soft-skills</a:t>
            </a:r>
            <a:r>
              <a:rPr lang="en-US" dirty="0" smtClean="0">
                <a:latin typeface="Century Gothic" panose="020B0502020202020204" pitchFamily="34" charset="0"/>
              </a:rPr>
              <a:t>;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endParaRPr lang="en-US" dirty="0" smtClean="0">
              <a:latin typeface="Century Gothic" panose="020B0502020202020204" pitchFamily="34" charset="0"/>
            </a:endParaRPr>
          </a:p>
          <a:p>
            <a:pPr marL="969963" lvl="2" indent="-457200" algn="just">
              <a:lnSpc>
                <a:spcPct val="100000"/>
              </a:lnSpc>
              <a:spcBef>
                <a:spcPts val="0"/>
              </a:spcBef>
              <a:buFont typeface="Arial"/>
              <a:buAutoNum type="alphaLcPeriod"/>
              <a:defRPr/>
            </a:pPr>
            <a:r>
              <a:rPr lang="en-US" dirty="0" err="1" smtClean="0">
                <a:latin typeface="Century Gothic" panose="020B0502020202020204" pitchFamily="34" charset="0"/>
              </a:rPr>
              <a:t>pembelajaran</a:t>
            </a:r>
            <a:r>
              <a:rPr lang="en-US" dirty="0" smtClean="0">
                <a:latin typeface="Century Gothic" panose="020B0502020202020204" pitchFamily="34" charset="0"/>
              </a:rPr>
              <a:t> yang </a:t>
            </a:r>
            <a:r>
              <a:rPr lang="en-US" dirty="0" err="1" smtClean="0">
                <a:latin typeface="Century Gothic" panose="020B0502020202020204" pitchFamily="34" charset="0"/>
              </a:rPr>
              <a:t>mengutamakan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pembudayaan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pemberdayaan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peserta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didik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sebagai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pembelajar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sepanjang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 err="1" smtClean="0">
                <a:latin typeface="Century Gothic" panose="020B0502020202020204" pitchFamily="34" charset="0"/>
              </a:rPr>
              <a:t>hayat</a:t>
            </a:r>
            <a:r>
              <a:rPr lang="en-US" dirty="0" smtClean="0">
                <a:latin typeface="Century Gothic" panose="020B0502020202020204" pitchFamily="34" charset="0"/>
              </a:rPr>
              <a:t>;</a:t>
            </a:r>
          </a:p>
          <a:p>
            <a:pPr marL="512763" lvl="2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id-ID" dirty="0" smtClean="0">
              <a:latin typeface="Century Gothic" panose="020B0502020202020204" pitchFamily="34" charset="0"/>
            </a:endParaRPr>
          </a:p>
          <a:p>
            <a:pPr marL="457200" lvl="2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3"/>
              <a:defRPr/>
            </a:pPr>
            <a:r>
              <a:rPr lang="id-ID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Melalui kegiatan berliterasi mengintegrasikan penguatan pendidikan karakter dan keterampilan berpikir tingkat tinggi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/>
              <a:buNone/>
              <a:defRPr/>
            </a:pPr>
            <a:endParaRPr lang="en-US" sz="2000" dirty="0" smtClean="0">
              <a:latin typeface="Century Gothic" panose="020B0502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Arial"/>
              <a:buChar char="•"/>
              <a:defRPr/>
            </a:pP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479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i="1" dirty="0"/>
              <a:t>Higher Order Thinking Skills </a:t>
            </a:r>
            <a:r>
              <a:rPr lang="en-US" dirty="0"/>
              <a:t>(HOTS</a:t>
            </a:r>
            <a:r>
              <a:rPr lang="en-US" dirty="0" smtClean="0"/>
              <a:t>)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87313" y="1579788"/>
          <a:ext cx="7953375" cy="4206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154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218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482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entury Gothic" panose="020B0502020202020204" pitchFamily="34" charset="0"/>
                        </a:rPr>
                        <a:t>KATEGORI </a:t>
                      </a:r>
                      <a:endParaRPr lang="en-US" sz="1200" dirty="0"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entury Gothic" panose="020B0502020202020204" pitchFamily="34" charset="0"/>
                        </a:rPr>
                        <a:t>DESKRIPSI</a:t>
                      </a:r>
                      <a:endParaRPr lang="en-US" sz="1200" dirty="0"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4452"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Mengingat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Remember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Menyajikan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fakta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dari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ingatan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mengenal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fakta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penting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recognizing/identifying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; 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memanggil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recalling/retrieving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3846"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Memahami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Understand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Memaknai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materi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yang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dipelajari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dengan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kata-kata/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kalimat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sendiri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interpretasi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interpreting/clarifying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,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memberi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contoh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illustrating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,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mengklasifikasi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i="1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clasifyimg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/categorizing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,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meringkas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summarizing/ abstracting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,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menyimpulkan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concluding/extrapolating/interpolating, predicting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, 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membandingkan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comparing/contrasting/mapping/matching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,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menjelaskan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constructing model e.g. cause-effect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8199"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Menerapkan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Apply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melaksanakan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executing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/), </a:t>
                      </a:r>
                      <a:r>
                        <a:rPr lang="en-US" sz="120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menggunakan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prosedur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i="1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implementing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)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untuk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suatu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situasi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baru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melakukan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, </a:t>
                      </a:r>
                      <a:r>
                        <a:rPr lang="en-US" sz="1200" baseline="0" dirty="0" err="1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menerapkan</a:t>
                      </a:r>
                      <a:r>
                        <a:rPr lang="en-US" sz="1200" baseline="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71588"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Menganalisis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Analyze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Mengelompokkan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informasi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fenomena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dalam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bagian-bagian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penting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differentiating/ discriminating/focusing/selecting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), 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menentukan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keterkaitan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antar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komponen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organizing/finding coherence/integrating/ outlining/structuring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),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baseline="0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menemukan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baseline="0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pikiran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baseline="0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pokok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/bias/</a:t>
                      </a:r>
                      <a:r>
                        <a:rPr lang="en-US" sz="1200" b="1" baseline="0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nilai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baseline="0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penulis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attributing/deconstructing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Mengevaluasi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dirty="0" smtClean="0">
                          <a:latin typeface="Century Gothic" panose="020B0502020202020204" pitchFamily="34" charset="0"/>
                        </a:rPr>
                        <a:t>Evaluate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Menentukan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apakah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kesimpulan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sesuai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dengan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uraian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/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fakta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dirty="0" smtClean="0">
                          <a:latin typeface="Century Gothic" panose="020B0502020202020204" pitchFamily="34" charset="0"/>
                        </a:rPr>
                        <a:t>checking/coordinating/detecting/monitoring/testing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),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menilai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metode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mana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yang paling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sesuai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untuk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menyelesaikan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masalah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dirty="0" smtClean="0">
                          <a:latin typeface="Century Gothic" panose="020B0502020202020204" pitchFamily="34" charset="0"/>
                        </a:rPr>
                        <a:t>critiquing/judging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9536"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Mencipta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dirty="0" smtClean="0">
                          <a:latin typeface="Century Gothic" panose="020B0502020202020204" pitchFamily="34" charset="0"/>
                        </a:rPr>
                        <a:t>Create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/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Mengembangkan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hipotesis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dirty="0" smtClean="0">
                          <a:latin typeface="Century Gothic" panose="020B0502020202020204" pitchFamily="34" charset="0"/>
                        </a:rPr>
                        <a:t>generating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),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merencanakan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penelitian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dirty="0" smtClean="0">
                          <a:latin typeface="Century Gothic" panose="020B0502020202020204" pitchFamily="34" charset="0"/>
                        </a:rPr>
                        <a:t>planning/designing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),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mengembangkan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produk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Century Gothic" panose="020B0502020202020204" pitchFamily="34" charset="0"/>
                        </a:rPr>
                        <a:t>baru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 (</a:t>
                      </a:r>
                      <a:r>
                        <a:rPr lang="en-US" sz="1200" b="1" i="1" dirty="0" smtClean="0">
                          <a:latin typeface="Century Gothic" panose="020B0502020202020204" pitchFamily="34" charset="0"/>
                        </a:rPr>
                        <a:t>producing/constructing</a:t>
                      </a:r>
                      <a:r>
                        <a:rPr lang="en-US" sz="1200" b="1" dirty="0" smtClean="0">
                          <a:latin typeface="Century Gothic" panose="020B0502020202020204" pitchFamily="34" charset="0"/>
                        </a:rPr>
                        <a:t>)</a:t>
                      </a:r>
                      <a:endParaRPr lang="en-US" sz="1200" b="1" dirty="0">
                        <a:latin typeface="Century Gothic" panose="020B0502020202020204" pitchFamily="34" charset="0"/>
                      </a:endParaRPr>
                    </a:p>
                  </a:txBody>
                  <a:tcPr marL="68583" marR="68583" marT="45723" marB="45723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71438" y="1036638"/>
            <a:ext cx="7929562" cy="45243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Century Gothic" panose="020B0502020202020204" pitchFamily="34" charset="0"/>
              </a:rPr>
              <a:t>DESKRIPSI KEMAMPUAN KOGNITIF</a:t>
            </a:r>
          </a:p>
        </p:txBody>
      </p:sp>
      <p:sp>
        <p:nvSpPr>
          <p:cNvPr id="5" name="Right Brace 4"/>
          <p:cNvSpPr/>
          <p:nvPr/>
        </p:nvSpPr>
        <p:spPr>
          <a:xfrm>
            <a:off x="8030369" y="4050771"/>
            <a:ext cx="515938" cy="18758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ound Single Corner Rectangle 5"/>
          <p:cNvSpPr/>
          <p:nvPr/>
        </p:nvSpPr>
        <p:spPr>
          <a:xfrm>
            <a:off x="8506726" y="4159812"/>
            <a:ext cx="442542" cy="1657814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entury Gothic" panose="020B0502020202020204" pitchFamily="34" charset="0"/>
              </a:rPr>
              <a:t>HOTS</a:t>
            </a:r>
          </a:p>
        </p:txBody>
      </p:sp>
    </p:spTree>
    <p:extLst>
      <p:ext uri="{BB962C8B-B14F-4D97-AF65-F5344CB8AC3E}">
        <p14:creationId xmlns:p14="http://schemas.microsoft.com/office/powerpoint/2010/main" val="2016654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14400"/>
          </a:xfrm>
        </p:spPr>
        <p:txBody>
          <a:bodyPr/>
          <a:lstStyle/>
          <a:p>
            <a:pPr algn="ctr"/>
            <a:r>
              <a:rPr lang="en-US" altLang="en-US" sz="3200" dirty="0" err="1"/>
              <a:t>Langkah</a:t>
            </a:r>
            <a:r>
              <a:rPr lang="en-US" altLang="en-US" sz="3200" dirty="0"/>
              <a:t> </a:t>
            </a:r>
            <a:r>
              <a:rPr lang="en-US" altLang="en-US" sz="3200" dirty="0" err="1" smtClean="0"/>
              <a:t>Pembelajaran</a:t>
            </a:r>
            <a:r>
              <a:rPr lang="en-US" altLang="en-US" sz="3200" dirty="0" smtClean="0"/>
              <a:t/>
            </a:r>
            <a:br>
              <a:rPr lang="en-US" altLang="en-US" sz="3200" dirty="0" smtClean="0"/>
            </a:br>
            <a:r>
              <a:rPr lang="en-US" altLang="en-US" sz="3200" dirty="0" err="1" smtClean="0"/>
              <a:t>dari</a:t>
            </a:r>
            <a:r>
              <a:rPr lang="en-US" altLang="en-US" sz="3200" dirty="0" smtClean="0"/>
              <a:t> </a:t>
            </a:r>
            <a:r>
              <a:rPr lang="en-US" altLang="en-US" sz="3200" dirty="0"/>
              <a:t>LOTS </a:t>
            </a:r>
            <a:r>
              <a:rPr lang="en-US" altLang="en-US" sz="3200" dirty="0" err="1"/>
              <a:t>menuju</a:t>
            </a:r>
            <a:r>
              <a:rPr lang="en-US" altLang="en-US" sz="3200" dirty="0"/>
              <a:t> HOTS</a:t>
            </a:r>
            <a:endParaRPr lang="en-US" sz="3200" dirty="0"/>
          </a:p>
        </p:txBody>
      </p:sp>
      <p:pic>
        <p:nvPicPr>
          <p:cNvPr id="3" name="Picture 1" descr="bbrr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036660"/>
            <a:ext cx="9166019" cy="5821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84233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Penjelasan</a:t>
            </a:r>
            <a:endParaRPr lang="en-US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13518" y="1152417"/>
            <a:ext cx="8615363" cy="5472112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 err="1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Pembelajaran</a:t>
            </a:r>
            <a:r>
              <a:rPr lang="id-ID" sz="2400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 dalam Kurikulum 2013 bertujuan mengembangkan bakat, minat, dan potensi peserta didik agar </a:t>
            </a:r>
            <a:r>
              <a:rPr lang="id-ID" sz="2400" b="1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berkarakter, kompeten dan literat. 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id-ID" sz="2400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Setiap mata pelajaran terkait dengan kompetensi dan konteks yang dapat memacu peserta didik untuk memiliki ketrampilan berpikir dari yang sederhana </a:t>
            </a:r>
            <a:r>
              <a:rPr lang="id-ID" sz="2400" b="1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(LOTS) </a:t>
            </a:r>
            <a:r>
              <a:rPr lang="id-ID" sz="2400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menuju proses berpikir tingkat tinggi </a:t>
            </a:r>
            <a:r>
              <a:rPr lang="id-ID" sz="2400" b="1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(HOTS).</a:t>
            </a:r>
            <a:endParaRPr lang="en-US" sz="2400" b="1" dirty="0" smtClean="0">
              <a:solidFill>
                <a:prstClr val="black"/>
              </a:solidFill>
              <a:latin typeface="Century Gothic" panose="020B0502020202020204" pitchFamily="34" charset="0"/>
              <a:ea typeface="ＭＳ Ｐゴシック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en-US" sz="2400" dirty="0" err="1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Kegiatan</a:t>
            </a:r>
            <a:r>
              <a:rPr lang="id-ID" sz="2400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 pembelajaran harus ada perubahan, dari kapasitas LOTS yang banyak sedikit demi sedikit menajdi kapasitas HOTS, sehingga pada akhirnya </a:t>
            </a:r>
            <a:r>
              <a:rPr lang="id-ID" sz="2400" b="1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kapasitas HOTS menjadi karakter peserta didik</a:t>
            </a:r>
            <a:r>
              <a:rPr lang="id-ID" sz="2400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.</a:t>
            </a:r>
            <a:endParaRPr lang="en-US" sz="2400" dirty="0" smtClean="0">
              <a:solidFill>
                <a:prstClr val="black"/>
              </a:solidFill>
              <a:latin typeface="Century Gothic" panose="020B0502020202020204" pitchFamily="34" charset="0"/>
              <a:ea typeface="ＭＳ Ｐゴシック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id-ID" sz="2400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Melalui pembelajaran pada akhirnya harus dapat mengahasilkan </a:t>
            </a:r>
            <a:r>
              <a:rPr lang="id-ID" sz="2400" b="1" dirty="0" smtClean="0">
                <a:solidFill>
                  <a:prstClr val="black"/>
                </a:solidFill>
                <a:latin typeface="Century Gothic" panose="020B0502020202020204" pitchFamily="34" charset="0"/>
                <a:ea typeface="ＭＳ Ｐゴシック" charset="0"/>
              </a:rPr>
              <a:t>lulusan yang berkarakter, kompeten dan literat untuk siap menhadapi tantangan Abad 21.</a:t>
            </a:r>
            <a:endParaRPr lang="en-US" sz="2400" b="1" dirty="0">
              <a:solidFill>
                <a:prstClr val="black"/>
              </a:solidFill>
              <a:latin typeface="Century Gothic" panose="020B0502020202020204" pitchFamily="34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099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101600" y="1130300"/>
            <a:ext cx="8851900" cy="5591175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id-ID" sz="2400" dirty="0" smtClean="0">
                <a:latin typeface="Century Gothic" panose="020B0502020202020204" pitchFamily="34" charset="0"/>
              </a:rPr>
              <a:t>Pembelajaran </a:t>
            </a:r>
            <a:r>
              <a:rPr lang="en-US" sz="2400" dirty="0" err="1" smtClean="0">
                <a:latin typeface="Century Gothic" panose="020B0502020202020204" pitchFamily="34" charset="0"/>
              </a:rPr>
              <a:t>pada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id-ID" sz="2400" dirty="0" smtClean="0">
                <a:latin typeface="Century Gothic" panose="020B0502020202020204" pitchFamily="34" charset="0"/>
              </a:rPr>
              <a:t>Kurikulum 2013 dilaksanakan dengan menggunakan pendekatan berbasis keilmua</a:t>
            </a:r>
            <a:r>
              <a:rPr lang="en-US" sz="2400" dirty="0" smtClean="0">
                <a:latin typeface="Century Gothic" panose="020B0502020202020204" pitchFamily="34" charset="0"/>
              </a:rPr>
              <a:t>n</a:t>
            </a:r>
          </a:p>
          <a:p>
            <a:pPr marL="627063" algn="just">
              <a:buFont typeface="Wingdings" charset="2"/>
              <a:buChar char="ü"/>
              <a:tabLst>
                <a:tab pos="463550" algn="l"/>
              </a:tabLst>
              <a:defRPr/>
            </a:pPr>
            <a:r>
              <a:rPr lang="id-ID" sz="2400" dirty="0" smtClean="0">
                <a:latin typeface="Century Gothic" panose="020B0502020202020204" pitchFamily="34" charset="0"/>
              </a:rPr>
              <a:t>pembelajaran yang mengadopsi langkah-langkah saintis dalam membangun pengetahuan melalui metode ilmiah </a:t>
            </a:r>
            <a:endParaRPr lang="en-US" sz="2400" dirty="0" smtClean="0">
              <a:latin typeface="Century Gothic" panose="020B0502020202020204" pitchFamily="34" charset="0"/>
            </a:endParaRPr>
          </a:p>
          <a:p>
            <a:pPr marL="627063" algn="just">
              <a:buFont typeface="Wingdings" charset="2"/>
              <a:buChar char="ü"/>
              <a:tabLst>
                <a:tab pos="463550" algn="l"/>
              </a:tabLst>
              <a:defRPr/>
            </a:pPr>
            <a:r>
              <a:rPr lang="id-ID" sz="2400" dirty="0" smtClean="0">
                <a:latin typeface="Century Gothic" panose="020B0502020202020204" pitchFamily="34" charset="0"/>
              </a:rPr>
              <a:t>menekankan pada proses pencarian pengetahuan, berkenaan dengan materi pembelajaran melalui pengalaman belajar </a:t>
            </a:r>
            <a:r>
              <a:rPr lang="id-ID" sz="24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dengan mengintegrasikan nilai karakter melalui kegiatan berliterasi dan keterampilan berpikir tingkat tinggi</a:t>
            </a:r>
            <a:endParaRPr lang="en-US" sz="2400" b="1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627063" algn="just">
              <a:buFont typeface="Wingdings" charset="2"/>
              <a:buChar char="ü"/>
              <a:tabLst>
                <a:tab pos="463550" algn="l"/>
              </a:tabLst>
              <a:defRPr/>
            </a:pPr>
            <a:endParaRPr lang="en-US" sz="24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just">
              <a:tabLst>
                <a:tab pos="463550" algn="l"/>
              </a:tabLst>
              <a:defRPr/>
            </a:pPr>
            <a:r>
              <a:rPr lang="en-US" sz="24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pembelajaran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dilakukan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melalaui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tahapan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pendahuluan</a:t>
            </a:r>
            <a:r>
              <a:rPr lang="en-US" sz="2400" dirty="0" smtClean="0">
                <a:latin typeface="Century Gothic" panose="020B0502020202020204" pitchFamily="34" charset="0"/>
              </a:rPr>
              <a:t>, </a:t>
            </a:r>
            <a:r>
              <a:rPr lang="en-US" sz="24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inti</a:t>
            </a:r>
            <a:r>
              <a:rPr lang="en-US" sz="2400" dirty="0" smtClean="0">
                <a:latin typeface="Century Gothic" panose="020B0502020202020204" pitchFamily="34" charset="0"/>
              </a:rPr>
              <a:t>, </a:t>
            </a:r>
            <a:r>
              <a:rPr lang="en-US" sz="2400" dirty="0" err="1" smtClean="0">
                <a:latin typeface="Century Gothic" panose="020B0502020202020204" pitchFamily="34" charset="0"/>
              </a:rPr>
              <a:t>dan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kegiatan</a:t>
            </a:r>
            <a:r>
              <a:rPr lang="en-US" sz="2400" dirty="0" smtClean="0">
                <a:latin typeface="Century Gothic" panose="020B0502020202020204" pitchFamily="34" charset="0"/>
              </a:rPr>
              <a:t> </a:t>
            </a:r>
            <a:r>
              <a:rPr lang="en-US" sz="2400" dirty="0" err="1" smtClean="0">
                <a:latin typeface="Century Gothic" panose="020B0502020202020204" pitchFamily="34" charset="0"/>
              </a:rPr>
              <a:t>penutup</a:t>
            </a:r>
            <a:endParaRPr lang="en-US" sz="24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320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Modul</a:t>
            </a:r>
            <a:r>
              <a:rPr lang="en-US" dirty="0" smtClean="0"/>
              <a:t> 1 Unit 4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83452" y="1476753"/>
          <a:ext cx="8964489" cy="3744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1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8816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881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7373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SIKAP</a:t>
                      </a:r>
                      <a:endParaRPr lang="id-ID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PENGETAHUAN</a:t>
                      </a:r>
                      <a:endParaRPr lang="id-ID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KETERAMPILAN</a:t>
                      </a:r>
                      <a:endParaRPr lang="id-ID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70686">
                <a:tc>
                  <a:txBody>
                    <a:bodyPr/>
                    <a:lstStyle/>
                    <a:p>
                      <a:endParaRPr lang="id-ID" dirty="0" smtClean="0"/>
                    </a:p>
                    <a:p>
                      <a:endParaRPr lang="id-ID" dirty="0" smtClean="0"/>
                    </a:p>
                    <a:p>
                      <a:endParaRPr lang="id-ID" dirty="0" smtClean="0"/>
                    </a:p>
                    <a:p>
                      <a:endParaRPr lang="id-ID" dirty="0" smtClean="0"/>
                    </a:p>
                    <a:p>
                      <a:endParaRPr lang="id-ID" dirty="0" smtClean="0"/>
                    </a:p>
                    <a:p>
                      <a:endParaRPr lang="id-ID" dirty="0" smtClean="0"/>
                    </a:p>
                    <a:p>
                      <a:endParaRPr lang="id-ID" dirty="0" smtClean="0"/>
                    </a:p>
                    <a:p>
                      <a:endParaRPr lang="id-ID" dirty="0" smtClean="0"/>
                    </a:p>
                    <a:p>
                      <a:endParaRPr lang="id-ID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520" y="1946902"/>
            <a:ext cx="2879981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3014696" y="1972303"/>
            <a:ext cx="2917132" cy="216024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/>
          <a:stretch>
            <a:fillRect/>
          </a:stretch>
        </p:blipFill>
        <p:spPr>
          <a:xfrm>
            <a:off x="5978435" y="1997701"/>
            <a:ext cx="2970832" cy="296009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0521" y="986653"/>
            <a:ext cx="79954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b="1" dirty="0" smtClean="0">
                <a:solidFill>
                  <a:srgbClr val="FF0000"/>
                </a:solidFill>
                <a:latin typeface="Arial Black" pitchFamily="34" charset="0"/>
              </a:rPr>
              <a:t>SKEMA PENILAIAN</a:t>
            </a:r>
            <a:endParaRPr lang="id-ID" sz="30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047838" y="4846216"/>
            <a:ext cx="4438724" cy="1656184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dirty="0" smtClean="0">
                <a:latin typeface="Century Gothic" panose="020B0502020202020204" pitchFamily="34" charset="0"/>
              </a:rPr>
              <a:t>Melalui tahap</a:t>
            </a:r>
          </a:p>
          <a:p>
            <a:pPr marL="342900" indent="-342900">
              <a:buAutoNum type="arabicPeriod"/>
            </a:pPr>
            <a:r>
              <a:rPr lang="id-ID" sz="2000" dirty="0" smtClean="0">
                <a:latin typeface="Century Gothic" panose="020B0502020202020204" pitchFamily="34" charset="0"/>
              </a:rPr>
              <a:t>Perencanaan penilaian</a:t>
            </a:r>
          </a:p>
          <a:p>
            <a:pPr marL="342900" indent="-342900">
              <a:buAutoNum type="arabicPeriod"/>
            </a:pPr>
            <a:r>
              <a:rPr lang="id-ID" sz="2000" dirty="0" smtClean="0">
                <a:latin typeface="Century Gothic" panose="020B0502020202020204" pitchFamily="34" charset="0"/>
              </a:rPr>
              <a:t>Pelaksanaan penilaian</a:t>
            </a:r>
          </a:p>
          <a:p>
            <a:pPr marL="342900" indent="-342900">
              <a:buAutoNum type="arabicPeriod"/>
            </a:pPr>
            <a:r>
              <a:rPr lang="id-ID" sz="2000" dirty="0" smtClean="0">
                <a:latin typeface="Century Gothic" panose="020B0502020202020204" pitchFamily="34" charset="0"/>
              </a:rPr>
              <a:t>Pemanfaatan hasil penilaian</a:t>
            </a:r>
            <a:endParaRPr lang="id-ID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048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Modul</a:t>
            </a:r>
            <a:r>
              <a:rPr lang="en-US" dirty="0" smtClean="0"/>
              <a:t> 1 Unit 4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2901526" y="1089674"/>
          <a:ext cx="2988163" cy="3744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1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7373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latin typeface="Century Gothic" panose="020B0502020202020204" pitchFamily="34" charset="0"/>
                        </a:rPr>
                        <a:t>SIKAP</a:t>
                      </a:r>
                      <a:endParaRPr lang="id-ID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70686">
                <a:tc>
                  <a:txBody>
                    <a:bodyPr/>
                    <a:lstStyle/>
                    <a:p>
                      <a:endParaRPr lang="id-ID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6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6707" y="1405720"/>
            <a:ext cx="6917324" cy="41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ounded Rectangle 9"/>
          <p:cNvSpPr/>
          <p:nvPr/>
        </p:nvSpPr>
        <p:spPr>
          <a:xfrm>
            <a:off x="179512" y="5390866"/>
            <a:ext cx="4225857" cy="1308336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1600" b="1" dirty="0" smtClean="0">
                <a:latin typeface="Century Gothic" panose="020B0502020202020204" pitchFamily="34" charset="0"/>
              </a:rPr>
              <a:t>Melalui tahap :</a:t>
            </a:r>
          </a:p>
          <a:p>
            <a:pPr marL="342900" indent="-342900">
              <a:buAutoNum type="arabicPeriod"/>
            </a:pPr>
            <a:r>
              <a:rPr lang="id-ID" sz="1600" dirty="0" smtClean="0">
                <a:latin typeface="Century Gothic" panose="020B0502020202020204" pitchFamily="34" charset="0"/>
              </a:rPr>
              <a:t>Perencanaan penilaian</a:t>
            </a:r>
          </a:p>
          <a:p>
            <a:pPr marL="342900" indent="-342900">
              <a:buAutoNum type="arabicPeriod"/>
            </a:pPr>
            <a:r>
              <a:rPr lang="id-ID" sz="1600" dirty="0" smtClean="0">
                <a:latin typeface="Century Gothic" panose="020B0502020202020204" pitchFamily="34" charset="0"/>
              </a:rPr>
              <a:t>Pelaksanaan penilaian</a:t>
            </a:r>
          </a:p>
          <a:p>
            <a:pPr marL="342900" indent="-342900">
              <a:buAutoNum type="arabicPeriod"/>
            </a:pPr>
            <a:r>
              <a:rPr lang="id-ID" sz="1600" dirty="0" smtClean="0">
                <a:latin typeface="Century Gothic" panose="020B0502020202020204" pitchFamily="34" charset="0"/>
              </a:rPr>
              <a:t>Pemanfaatan hasil penilaian</a:t>
            </a:r>
            <a:endParaRPr lang="id-ID" sz="1600" dirty="0">
              <a:latin typeface="Century Gothic" panose="020B0502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527344" y="5513695"/>
            <a:ext cx="3425397" cy="990057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1600" b="1" dirty="0" smtClean="0">
                <a:latin typeface="Century Gothic" panose="020B0502020202020204" pitchFamily="34" charset="0"/>
              </a:rPr>
              <a:t>Baca dan pelajari Format Penilaian dalam modul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4590406" y="5568287"/>
            <a:ext cx="663982" cy="55955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687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Modul</a:t>
            </a:r>
            <a:r>
              <a:rPr lang="en-US" dirty="0" smtClean="0"/>
              <a:t> 1 Unit 4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474732" y="1048730"/>
          <a:ext cx="2988163" cy="3744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1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7373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Century Gothic" panose="020B0502020202020204" pitchFamily="34" charset="0"/>
                        </a:rPr>
                        <a:t>PENGETAHUAN</a:t>
                      </a:r>
                      <a:endParaRPr lang="id-ID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70686">
                <a:tc>
                  <a:txBody>
                    <a:bodyPr/>
                    <a:lstStyle/>
                    <a:p>
                      <a:endParaRPr lang="id-ID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1187355" y="1576313"/>
            <a:ext cx="6619164" cy="3814553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179512" y="5390866"/>
            <a:ext cx="4225857" cy="1308336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1600" b="1" dirty="0" smtClean="0">
                <a:latin typeface="Century Gothic" panose="020B0502020202020204" pitchFamily="34" charset="0"/>
              </a:rPr>
              <a:t>Melalui tahap :</a:t>
            </a:r>
          </a:p>
          <a:p>
            <a:pPr marL="342900" indent="-342900">
              <a:buAutoNum type="arabicPeriod"/>
            </a:pPr>
            <a:r>
              <a:rPr lang="id-ID" sz="1600" dirty="0" smtClean="0">
                <a:latin typeface="Century Gothic" panose="020B0502020202020204" pitchFamily="34" charset="0"/>
              </a:rPr>
              <a:t>Perencanaan penilaian</a:t>
            </a:r>
          </a:p>
          <a:p>
            <a:pPr marL="342900" indent="-342900">
              <a:buAutoNum type="arabicPeriod"/>
            </a:pPr>
            <a:r>
              <a:rPr lang="id-ID" sz="1600" dirty="0" smtClean="0">
                <a:latin typeface="Century Gothic" panose="020B0502020202020204" pitchFamily="34" charset="0"/>
              </a:rPr>
              <a:t>Pelaksanaan penilaian</a:t>
            </a:r>
          </a:p>
          <a:p>
            <a:pPr marL="342900" indent="-342900">
              <a:buAutoNum type="arabicPeriod"/>
            </a:pPr>
            <a:r>
              <a:rPr lang="id-ID" sz="1600" dirty="0" smtClean="0">
                <a:latin typeface="Century Gothic" panose="020B0502020202020204" pitchFamily="34" charset="0"/>
              </a:rPr>
              <a:t>Pemanfaatan hasil penilaian</a:t>
            </a:r>
            <a:endParaRPr lang="id-ID" sz="1600" dirty="0">
              <a:latin typeface="Century Gothic" panose="020B0502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527344" y="5513695"/>
            <a:ext cx="3425397" cy="990057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1600" b="1" dirty="0" smtClean="0">
                <a:latin typeface="Century Gothic" panose="020B0502020202020204" pitchFamily="34" charset="0"/>
              </a:rPr>
              <a:t>Baca dan pelajari Format Penilaian dalam modul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4590406" y="5568287"/>
            <a:ext cx="663982" cy="55955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592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586854"/>
          </a:xfrm>
        </p:spPr>
        <p:txBody>
          <a:bodyPr/>
          <a:lstStyle/>
          <a:p>
            <a:pPr algn="ctr"/>
            <a:r>
              <a:rPr lang="en-US" dirty="0" err="1" smtClean="0"/>
              <a:t>Modul</a:t>
            </a:r>
            <a:r>
              <a:rPr lang="en-US" dirty="0" smtClean="0"/>
              <a:t> 1 Unit 4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-68240" y="474467"/>
          <a:ext cx="2988163" cy="3744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1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7373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KETERAMPILAN</a:t>
                      </a:r>
                      <a:endParaRPr lang="id-ID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70686"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1815151" y="996287"/>
            <a:ext cx="5882186" cy="4394579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179512" y="5390866"/>
            <a:ext cx="4225857" cy="1308336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b="1" dirty="0" smtClean="0"/>
              <a:t>Melalui tahap :</a:t>
            </a:r>
          </a:p>
          <a:p>
            <a:pPr marL="342900" indent="-342900">
              <a:buAutoNum type="arabicPeriod"/>
            </a:pPr>
            <a:r>
              <a:rPr lang="id-ID" dirty="0" smtClean="0"/>
              <a:t>Perencanaan penilaian</a:t>
            </a:r>
          </a:p>
          <a:p>
            <a:pPr marL="342900" indent="-342900">
              <a:buAutoNum type="arabicPeriod"/>
            </a:pPr>
            <a:r>
              <a:rPr lang="id-ID" dirty="0" smtClean="0"/>
              <a:t>Pelaksanaan penilaian</a:t>
            </a:r>
          </a:p>
          <a:p>
            <a:pPr marL="342900" indent="-342900">
              <a:buAutoNum type="arabicPeriod"/>
            </a:pPr>
            <a:r>
              <a:rPr lang="id-ID" dirty="0" smtClean="0"/>
              <a:t>Pemanfaatan hasil penilaian</a:t>
            </a:r>
            <a:endParaRPr lang="id-ID" dirty="0"/>
          </a:p>
        </p:txBody>
      </p:sp>
      <p:sp>
        <p:nvSpPr>
          <p:cNvPr id="8" name="Rounded Rectangle 7"/>
          <p:cNvSpPr/>
          <p:nvPr/>
        </p:nvSpPr>
        <p:spPr>
          <a:xfrm>
            <a:off x="5527344" y="5513695"/>
            <a:ext cx="3425397" cy="990057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b="1" dirty="0" smtClean="0"/>
              <a:t>Baca dan pelajari Format Penilaian dalam modul</a:t>
            </a:r>
          </a:p>
        </p:txBody>
      </p:sp>
      <p:sp>
        <p:nvSpPr>
          <p:cNvPr id="9" name="Right Arrow 8"/>
          <p:cNvSpPr/>
          <p:nvPr/>
        </p:nvSpPr>
        <p:spPr>
          <a:xfrm>
            <a:off x="4590406" y="5568287"/>
            <a:ext cx="663982" cy="55955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4460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Penjelasan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48211" y="1055697"/>
            <a:ext cx="8995789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2000" dirty="0" err="1" smtClean="0">
                <a:latin typeface="Century Gothic" panose="020B0502020202020204" pitchFamily="34" charset="0"/>
              </a:rPr>
              <a:t>Penilaian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oleh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pendidik</a:t>
            </a:r>
            <a:r>
              <a:rPr lang="en-US" sz="2000" dirty="0" smtClean="0">
                <a:latin typeface="Century Gothic" panose="020B0502020202020204" pitchFamily="34" charset="0"/>
              </a:rPr>
              <a:t> :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Century Gothic" panose="020B0502020202020204" pitchFamily="34" charset="0"/>
              </a:rPr>
              <a:t>d</a:t>
            </a:r>
            <a:r>
              <a:rPr lang="en-US" sz="2000" dirty="0" err="1" smtClean="0">
                <a:latin typeface="Century Gothic" panose="020B0502020202020204" pitchFamily="34" charset="0"/>
              </a:rPr>
              <a:t>ilakukan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tiap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Kompetensi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Dasar</a:t>
            </a:r>
            <a:r>
              <a:rPr lang="en-US" sz="2000" dirty="0" smtClean="0">
                <a:latin typeface="Century Gothic" panose="020B0502020202020204" pitchFamily="34" charset="0"/>
              </a:rPr>
              <a:t> (KD)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Century Gothic" panose="020B0502020202020204" pitchFamily="34" charset="0"/>
              </a:rPr>
              <a:t>diutamakan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menggunakan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bentuk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tes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uraian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Century Gothic" panose="020B0502020202020204" pitchFamily="34" charset="0"/>
              </a:rPr>
              <a:t>Mengikuti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prosedur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penyusunan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soal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Century Gothic" panose="020B0502020202020204" pitchFamily="34" charset="0"/>
              </a:rPr>
              <a:t>Berupa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tes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formatif</a:t>
            </a:r>
            <a:endParaRPr lang="en-US" sz="2000" dirty="0">
              <a:latin typeface="Century Gothic" panose="020B0502020202020204" pitchFamily="34" charset="0"/>
            </a:endParaRPr>
          </a:p>
          <a:p>
            <a:pPr marL="403225" lvl="1" indent="-342900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2000" dirty="0" err="1" smtClean="0">
                <a:latin typeface="Century Gothic" panose="020B0502020202020204" pitchFamily="34" charset="0"/>
              </a:rPr>
              <a:t>Penilaian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oleh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satuan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pendidikan</a:t>
            </a:r>
            <a:r>
              <a:rPr lang="en-US" sz="2000" dirty="0" smtClean="0">
                <a:latin typeface="Century Gothic" panose="020B0502020202020204" pitchFamily="34" charset="0"/>
              </a:rPr>
              <a:t> :</a:t>
            </a:r>
          </a:p>
          <a:p>
            <a:pPr marL="860425" lvl="2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Century Gothic" panose="020B0502020202020204" pitchFamily="34" charset="0"/>
              </a:rPr>
              <a:t>Cakupan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penilaian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akhir</a:t>
            </a:r>
            <a:r>
              <a:rPr lang="en-US" sz="2000" dirty="0">
                <a:latin typeface="Century Gothic" panose="020B0502020202020204" pitchFamily="34" charset="0"/>
              </a:rPr>
              <a:t> semester </a:t>
            </a:r>
            <a:r>
              <a:rPr lang="en-US" sz="2000" dirty="0" err="1">
                <a:latin typeface="Century Gothic" panose="020B0502020202020204" pitchFamily="34" charset="0"/>
              </a:rPr>
              <a:t>adalah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seluruh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indikator</a:t>
            </a:r>
            <a:r>
              <a:rPr lang="en-US" sz="2000" dirty="0">
                <a:latin typeface="Century Gothic" panose="020B0502020202020204" pitchFamily="34" charset="0"/>
              </a:rPr>
              <a:t> yang </a:t>
            </a:r>
            <a:r>
              <a:rPr lang="en-US" sz="2000" dirty="0" err="1">
                <a:latin typeface="Century Gothic" panose="020B0502020202020204" pitchFamily="34" charset="0"/>
              </a:rPr>
              <a:t>merepresentasikan</a:t>
            </a:r>
            <a:r>
              <a:rPr lang="en-US" sz="2000" dirty="0">
                <a:latin typeface="Century Gothic" panose="020B0502020202020204" pitchFamily="34" charset="0"/>
              </a:rPr>
              <a:t> KD </a:t>
            </a:r>
            <a:r>
              <a:rPr lang="en-US" sz="2000" dirty="0" err="1">
                <a:latin typeface="Century Gothic" panose="020B0502020202020204" pitchFamily="34" charset="0"/>
              </a:rPr>
              <a:t>pada</a:t>
            </a:r>
            <a:r>
              <a:rPr lang="en-US" sz="2000" dirty="0">
                <a:latin typeface="Century Gothic" panose="020B0502020202020204" pitchFamily="34" charset="0"/>
              </a:rPr>
              <a:t> semester </a:t>
            </a:r>
            <a:r>
              <a:rPr lang="en-US" sz="2000" dirty="0" err="1">
                <a:latin typeface="Century Gothic" panose="020B0502020202020204" pitchFamily="34" charset="0"/>
              </a:rPr>
              <a:t>ganjil</a:t>
            </a:r>
            <a:r>
              <a:rPr lang="en-US" sz="2000" dirty="0">
                <a:latin typeface="Century Gothic" panose="020B0502020202020204" pitchFamily="34" charset="0"/>
              </a:rPr>
              <a:t>, 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860425" lvl="2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Century Gothic" panose="020B0502020202020204" pitchFamily="34" charset="0"/>
              </a:rPr>
              <a:t>Cakupan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materi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pada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penilaian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akhir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tahun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meliputi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seluruh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indikator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smtClean="0">
                <a:latin typeface="Century Gothic" panose="020B0502020202020204" pitchFamily="34" charset="0"/>
              </a:rPr>
              <a:t>yang </a:t>
            </a:r>
            <a:r>
              <a:rPr lang="en-US" sz="2000" dirty="0" err="1" smtClean="0">
                <a:latin typeface="Century Gothic" panose="020B0502020202020204" pitchFamily="34" charset="0"/>
              </a:rPr>
              <a:t>merepresentasikan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>
                <a:latin typeface="Century Gothic" panose="020B0502020202020204" pitchFamily="34" charset="0"/>
              </a:rPr>
              <a:t>KD </a:t>
            </a:r>
            <a:r>
              <a:rPr lang="en-US" sz="2000" dirty="0" err="1">
                <a:latin typeface="Century Gothic" panose="020B0502020202020204" pitchFamily="34" charset="0"/>
              </a:rPr>
              <a:t>pada</a:t>
            </a:r>
            <a:r>
              <a:rPr lang="en-US" sz="2000" dirty="0">
                <a:latin typeface="Century Gothic" panose="020B0502020202020204" pitchFamily="34" charset="0"/>
              </a:rPr>
              <a:t> semester </a:t>
            </a:r>
            <a:r>
              <a:rPr lang="en-US" sz="2000" dirty="0" err="1" smtClean="0">
                <a:latin typeface="Century Gothic" panose="020B0502020202020204" pitchFamily="34" charset="0"/>
              </a:rPr>
              <a:t>genap</a:t>
            </a:r>
            <a:r>
              <a:rPr lang="en-US" sz="2000" dirty="0" smtClean="0">
                <a:latin typeface="Century Gothic" panose="020B0502020202020204" pitchFamily="34" charset="0"/>
              </a:rPr>
              <a:t>.</a:t>
            </a:r>
          </a:p>
          <a:p>
            <a:pPr marL="860425" lvl="2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Century Gothic" panose="020B0502020202020204" pitchFamily="34" charset="0"/>
              </a:rPr>
              <a:t>Cakupan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materi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Ujian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Sekolah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meliputi</a:t>
            </a:r>
            <a:r>
              <a:rPr lang="en-US" sz="2000" dirty="0" smtClean="0">
                <a:latin typeface="Century Gothic" panose="020B0502020202020204" pitchFamily="34" charset="0"/>
              </a:rPr>
              <a:t> KD </a:t>
            </a:r>
            <a:r>
              <a:rPr lang="en-US" sz="2000" dirty="0">
                <a:latin typeface="Century Gothic" panose="020B0502020202020204" pitchFamily="34" charset="0"/>
              </a:rPr>
              <a:t>yang </a:t>
            </a:r>
            <a:r>
              <a:rPr lang="en-US" sz="2000" dirty="0" err="1">
                <a:latin typeface="Century Gothic" panose="020B0502020202020204" pitchFamily="34" charset="0"/>
              </a:rPr>
              <a:t>merepresentasikan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pencapaian</a:t>
            </a:r>
            <a:r>
              <a:rPr lang="en-US" sz="2000" dirty="0">
                <a:latin typeface="Century Gothic" panose="020B0502020202020204" pitchFamily="34" charset="0"/>
              </a:rPr>
              <a:t> SKL</a:t>
            </a:r>
            <a:r>
              <a:rPr lang="en-US" sz="2000" dirty="0" smtClean="0">
                <a:latin typeface="Century Gothic" panose="020B0502020202020204" pitchFamily="34" charset="0"/>
              </a:rPr>
              <a:t>.</a:t>
            </a:r>
          </a:p>
          <a:p>
            <a:pPr marL="860425" lvl="2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Century Gothic" panose="020B0502020202020204" pitchFamily="34" charset="0"/>
              </a:rPr>
              <a:t>Nilai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akhir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pencapaian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pengetahuan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matapelajaran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tersebut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diperoleh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dengan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cara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merata-ratakan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hasil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pencapaian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kompetensi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setiap</a:t>
            </a:r>
            <a:r>
              <a:rPr lang="en-US" sz="2000" dirty="0">
                <a:latin typeface="Century Gothic" panose="020B0502020202020204" pitchFamily="34" charset="0"/>
              </a:rPr>
              <a:t> KD </a:t>
            </a:r>
            <a:r>
              <a:rPr lang="en-US" sz="2000" dirty="0" err="1">
                <a:latin typeface="Century Gothic" panose="020B0502020202020204" pitchFamily="34" charset="0"/>
              </a:rPr>
              <a:t>selama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satu</a:t>
            </a:r>
            <a:r>
              <a:rPr lang="en-US" sz="2000" dirty="0">
                <a:latin typeface="Century Gothic" panose="020B0502020202020204" pitchFamily="34" charset="0"/>
              </a:rPr>
              <a:t> semester.</a:t>
            </a:r>
          </a:p>
        </p:txBody>
      </p:sp>
    </p:spTree>
    <p:extLst>
      <p:ext uri="{BB962C8B-B14F-4D97-AF65-F5344CB8AC3E}">
        <p14:creationId xmlns:p14="http://schemas.microsoft.com/office/powerpoint/2010/main" val="14175087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6421686" y="1466005"/>
            <a:ext cx="2740825" cy="3358610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marL="214308" indent="-214308">
              <a:buFont typeface="Wingdings" charset="2"/>
              <a:buChar char="§"/>
            </a:pP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Naskah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soal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USBN SD/MI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disusun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oleh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b="1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guru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pada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satuan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pendidikan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yang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dikonsolidasikan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di </a:t>
            </a:r>
            <a:r>
              <a:rPr lang="en-US" sz="1125" b="1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KKG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.</a:t>
            </a:r>
          </a:p>
          <a:p>
            <a:endParaRPr lang="en-US" sz="1125" dirty="0">
              <a:solidFill>
                <a:prstClr val="black"/>
              </a:solidFill>
              <a:latin typeface="Century Gothic" panose="020B0502020202020204" pitchFamily="34" charset="0"/>
              <a:ea typeface="Tahoma" charset="0"/>
              <a:cs typeface="Tahoma" charset="0"/>
            </a:endParaRPr>
          </a:p>
          <a:p>
            <a:pPr marL="214308" indent="-214308">
              <a:buFont typeface="Wingdings" charset="2"/>
              <a:buChar char="§"/>
            </a:pP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Naskah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soal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USBN SMP/MTs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disusun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oleh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b="1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guru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pada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satuan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pendidikan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yang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dikonsolidasikan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di </a:t>
            </a:r>
            <a:r>
              <a:rPr lang="en-US" sz="1125" b="1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MGMP</a:t>
            </a:r>
          </a:p>
          <a:p>
            <a:endParaRPr lang="en-US" sz="1125" dirty="0">
              <a:solidFill>
                <a:prstClr val="black"/>
              </a:solidFill>
              <a:latin typeface="Century Gothic" panose="020B0502020202020204" pitchFamily="34" charset="0"/>
              <a:ea typeface="Tahoma" charset="0"/>
              <a:cs typeface="Tahoma" charset="0"/>
            </a:endParaRPr>
          </a:p>
          <a:p>
            <a:pPr marL="214308" indent="-214308">
              <a:buFont typeface="Wingdings" charset="2"/>
              <a:buChar char="§"/>
            </a:pP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Naskah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soal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USBN SMA/MA/SMK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disusun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oleh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b="1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guru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pada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satuan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pendidikan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yang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dikonsolidasikan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di </a:t>
            </a:r>
            <a:r>
              <a:rPr lang="en-US" sz="1125" b="1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MGMP</a:t>
            </a:r>
          </a:p>
          <a:p>
            <a:endParaRPr lang="en-US" sz="1125" b="1" dirty="0">
              <a:solidFill>
                <a:prstClr val="black"/>
              </a:solidFill>
              <a:latin typeface="Century Gothic" panose="020B0502020202020204" pitchFamily="34" charset="0"/>
              <a:ea typeface="Tahoma" charset="0"/>
              <a:cs typeface="Tahoma" charset="0"/>
            </a:endParaRPr>
          </a:p>
          <a:p>
            <a:pPr marL="214308" indent="-214308">
              <a:buFont typeface="Wingdings" charset="2"/>
              <a:buChar char="§"/>
            </a:pP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Perakitan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soal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(100%)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dilaksanakan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di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tingkat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b="1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MGMP/KKG </a:t>
            </a:r>
            <a:r>
              <a:rPr lang="en-US" sz="1125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atau</a:t>
            </a:r>
            <a:r>
              <a:rPr lang="en-US" sz="1125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di </a:t>
            </a:r>
            <a:r>
              <a:rPr lang="en-US" sz="1125" b="1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satuan</a:t>
            </a:r>
            <a:r>
              <a:rPr lang="en-US" sz="1125" b="1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 </a:t>
            </a:r>
            <a:r>
              <a:rPr lang="en-US" sz="1125" b="1" dirty="0" err="1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pendidikan</a:t>
            </a:r>
            <a:r>
              <a:rPr lang="en-US" sz="1125" b="1" dirty="0">
                <a:solidFill>
                  <a:prstClr val="black"/>
                </a:solidFill>
                <a:latin typeface="Century Gothic" panose="020B0502020202020204" pitchFamily="34" charset="0"/>
                <a:ea typeface="Tahoma" charset="0"/>
                <a:cs typeface="Tahoma" charset="0"/>
              </a:rPr>
              <a:t>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51519" y="1337088"/>
            <a:ext cx="6133455" cy="4252153"/>
            <a:chOff x="222316" y="764704"/>
            <a:chExt cx="8339931" cy="5874665"/>
          </a:xfrm>
        </p:grpSpPr>
        <p:grpSp>
          <p:nvGrpSpPr>
            <p:cNvPr id="90" name="Group 89"/>
            <p:cNvGrpSpPr/>
            <p:nvPr/>
          </p:nvGrpSpPr>
          <p:grpSpPr>
            <a:xfrm>
              <a:off x="222316" y="764704"/>
              <a:ext cx="8105932" cy="5717588"/>
              <a:chOff x="-67289" y="659823"/>
              <a:chExt cx="6079449" cy="4288191"/>
            </a:xfrm>
          </p:grpSpPr>
          <p:grpSp>
            <p:nvGrpSpPr>
              <p:cNvPr id="89" name="Group 88"/>
              <p:cNvGrpSpPr/>
              <p:nvPr/>
            </p:nvGrpSpPr>
            <p:grpSpPr>
              <a:xfrm>
                <a:off x="-67289" y="659823"/>
                <a:ext cx="6079449" cy="4288191"/>
                <a:chOff x="4719" y="699542"/>
                <a:chExt cx="6079449" cy="4288191"/>
              </a:xfrm>
            </p:grpSpPr>
            <p:grpSp>
              <p:nvGrpSpPr>
                <p:cNvPr id="46" name="Group 45"/>
                <p:cNvGrpSpPr/>
                <p:nvPr/>
              </p:nvGrpSpPr>
              <p:grpSpPr>
                <a:xfrm>
                  <a:off x="4719" y="699542"/>
                  <a:ext cx="6079449" cy="4073787"/>
                  <a:chOff x="4719" y="699542"/>
                  <a:chExt cx="6079449" cy="4073787"/>
                </a:xfrm>
              </p:grpSpPr>
              <p:grpSp>
                <p:nvGrpSpPr>
                  <p:cNvPr id="41" name="Group 40"/>
                  <p:cNvGrpSpPr/>
                  <p:nvPr/>
                </p:nvGrpSpPr>
                <p:grpSpPr>
                  <a:xfrm>
                    <a:off x="4719" y="699542"/>
                    <a:ext cx="5914254" cy="4073787"/>
                    <a:chOff x="-607481" y="739793"/>
                    <a:chExt cx="5914254" cy="4073787"/>
                  </a:xfrm>
                </p:grpSpPr>
                <p:sp>
                  <p:nvSpPr>
                    <p:cNvPr id="37" name="TextBox 36"/>
                    <p:cNvSpPr txBox="1"/>
                    <p:nvPr/>
                  </p:nvSpPr>
                  <p:spPr>
                    <a:xfrm>
                      <a:off x="3283045" y="2841860"/>
                      <a:ext cx="1180811" cy="478368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r"/>
                      <a:r>
                        <a:rPr lang="en-US" sz="1200" dirty="0">
                          <a:solidFill>
                            <a:srgbClr val="1A2E40">
                              <a:lumMod val="75000"/>
                              <a:lumOff val="25000"/>
                            </a:srgbClr>
                          </a:solidFill>
                          <a:latin typeface="Century Gothic" panose="020B0502020202020204" pitchFamily="34" charset="0"/>
                          <a:ea typeface="Arial" charset="0"/>
                          <a:cs typeface="Arial" charset="0"/>
                        </a:rPr>
                        <a:t>100%</a:t>
                      </a:r>
                      <a:br>
                        <a:rPr lang="en-US" sz="1200" dirty="0">
                          <a:solidFill>
                            <a:srgbClr val="1A2E40">
                              <a:lumMod val="75000"/>
                              <a:lumOff val="25000"/>
                            </a:srgbClr>
                          </a:solidFill>
                          <a:latin typeface="Century Gothic" panose="020B0502020202020204" pitchFamily="34" charset="0"/>
                          <a:ea typeface="Arial" charset="0"/>
                          <a:cs typeface="Arial" charset="0"/>
                        </a:rPr>
                      </a:br>
                      <a:r>
                        <a:rPr lang="en-US" sz="1200" dirty="0" err="1">
                          <a:solidFill>
                            <a:srgbClr val="1A2E40">
                              <a:lumMod val="75000"/>
                              <a:lumOff val="25000"/>
                            </a:srgbClr>
                          </a:solidFill>
                          <a:latin typeface="Century Gothic" panose="020B0502020202020204" pitchFamily="34" charset="0"/>
                          <a:ea typeface="Arial" charset="0"/>
                          <a:cs typeface="Arial" charset="0"/>
                        </a:rPr>
                        <a:t>naskah</a:t>
                      </a:r>
                      <a:r>
                        <a:rPr lang="en-US" sz="1200" dirty="0">
                          <a:solidFill>
                            <a:srgbClr val="1A2E40">
                              <a:lumMod val="75000"/>
                              <a:lumOff val="25000"/>
                            </a:srgbClr>
                          </a:solidFill>
                          <a:latin typeface="Century Gothic" panose="020B0502020202020204" pitchFamily="34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1A2E40">
                              <a:lumMod val="75000"/>
                              <a:lumOff val="25000"/>
                            </a:srgbClr>
                          </a:solidFill>
                          <a:latin typeface="Century Gothic" panose="020B0502020202020204" pitchFamily="34" charset="0"/>
                          <a:ea typeface="Arial" charset="0"/>
                          <a:cs typeface="Arial" charset="0"/>
                        </a:rPr>
                        <a:t>soal</a:t>
                      </a:r>
                      <a:endParaRPr lang="en-US" sz="1200" dirty="0">
                        <a:solidFill>
                          <a:srgbClr val="1A2E40">
                            <a:lumMod val="75000"/>
                            <a:lumOff val="25000"/>
                          </a:srgbClr>
                        </a:solidFill>
                        <a:latin typeface="Century Gothic" panose="020B0502020202020204" pitchFamily="34" charset="0"/>
                        <a:ea typeface="Arial" charset="0"/>
                        <a:cs typeface="Arial" charset="0"/>
                      </a:endParaRPr>
                    </a:p>
                  </p:txBody>
                </p:sp>
                <p:grpSp>
                  <p:nvGrpSpPr>
                    <p:cNvPr id="40" name="Group 39"/>
                    <p:cNvGrpSpPr/>
                    <p:nvPr/>
                  </p:nvGrpSpPr>
                  <p:grpSpPr>
                    <a:xfrm>
                      <a:off x="-607481" y="739793"/>
                      <a:ext cx="5914254" cy="4073787"/>
                      <a:chOff x="-607481" y="739793"/>
                      <a:chExt cx="5914254" cy="4073787"/>
                    </a:xfrm>
                  </p:grpSpPr>
                  <p:grpSp>
                    <p:nvGrpSpPr>
                      <p:cNvPr id="8" name="Group 7"/>
                      <p:cNvGrpSpPr/>
                      <p:nvPr/>
                    </p:nvGrpSpPr>
                    <p:grpSpPr>
                      <a:xfrm>
                        <a:off x="521235" y="739793"/>
                        <a:ext cx="4785538" cy="4073787"/>
                        <a:chOff x="954740" y="1347373"/>
                        <a:chExt cx="6380719" cy="5431712"/>
                      </a:xfrm>
                    </p:grpSpPr>
                    <p:sp>
                      <p:nvSpPr>
                        <p:cNvPr id="9" name="TextBox 8"/>
                        <p:cNvSpPr txBox="1"/>
                        <p:nvPr/>
                      </p:nvSpPr>
                      <p:spPr>
                        <a:xfrm>
                          <a:off x="1161569" y="1862740"/>
                          <a:ext cx="1385184" cy="892954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 algn="r"/>
                          <a:r>
                            <a:rPr lang="en-US" sz="1200" dirty="0">
                              <a:solidFill>
                                <a:srgbClr val="1A2E40">
                                  <a:lumMod val="75000"/>
                                  <a:lumOff val="25000"/>
                                </a:srgbClr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20-25%</a:t>
                          </a:r>
                          <a:br>
                            <a:rPr lang="en-US" sz="1200" dirty="0">
                              <a:solidFill>
                                <a:srgbClr val="1A2E40">
                                  <a:lumMod val="75000"/>
                                  <a:lumOff val="25000"/>
                                </a:srgbClr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</a:br>
                          <a:r>
                            <a:rPr lang="en-US" sz="1200" dirty="0" err="1">
                              <a:solidFill>
                                <a:srgbClr val="1A2E40">
                                  <a:lumMod val="75000"/>
                                  <a:lumOff val="25000"/>
                                </a:srgbClr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soal</a:t>
                          </a:r>
                          <a:endParaRPr lang="en-US" sz="1200" dirty="0">
                            <a:solidFill>
                              <a:srgbClr val="1A2E40">
                                <a:lumMod val="75000"/>
                                <a:lumOff val="25000"/>
                              </a:srgbClr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endParaRPr>
                        </a:p>
                        <a:p>
                          <a:pPr algn="r"/>
                          <a:r>
                            <a:rPr lang="en-US" sz="1200" dirty="0" err="1">
                              <a:solidFill>
                                <a:srgbClr val="1A2E40">
                                  <a:lumMod val="75000"/>
                                  <a:lumOff val="25000"/>
                                </a:srgbClr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standar</a:t>
                          </a:r>
                          <a:endParaRPr lang="en-US" sz="1200" dirty="0">
                            <a:solidFill>
                              <a:srgbClr val="1A2E40">
                                <a:lumMod val="75000"/>
                                <a:lumOff val="25000"/>
                              </a:srgbClr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endParaRPr>
                        </a:p>
                      </p:txBody>
                    </p:sp>
                    <p:sp>
                      <p:nvSpPr>
                        <p:cNvPr id="10" name="TextBox 9"/>
                        <p:cNvSpPr txBox="1"/>
                        <p:nvPr/>
                      </p:nvSpPr>
                      <p:spPr>
                        <a:xfrm>
                          <a:off x="3107919" y="1349840"/>
                          <a:ext cx="878845" cy="446476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none" rtlCol="0">
                          <a:spAutoFit/>
                        </a:bodyPr>
                        <a:lstStyle/>
                        <a:p>
                          <a:r>
                            <a:rPr lang="en-US" sz="1500" b="1" dirty="0">
                              <a:solidFill>
                                <a:srgbClr val="3C92D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BSNP</a:t>
                          </a:r>
                        </a:p>
                      </p:txBody>
                    </p:sp>
                    <p:sp>
                      <p:nvSpPr>
                        <p:cNvPr id="11" name="TextBox 10"/>
                        <p:cNvSpPr txBox="1"/>
                        <p:nvPr/>
                      </p:nvSpPr>
                      <p:spPr>
                        <a:xfrm>
                          <a:off x="1814715" y="3041386"/>
                          <a:ext cx="2424234" cy="1004572"/>
                        </a:xfrm>
                        <a:prstGeom prst="rect">
                          <a:avLst/>
                        </a:prstGeom>
                        <a:noFill/>
                        <a:ln>
                          <a:solidFill>
                            <a:srgbClr val="ED7D31"/>
                          </a:solidFill>
                        </a:ln>
                      </p:spPr>
                      <p:txBody>
                        <a:bodyPr wrap="none" rtlCol="0">
                          <a:spAutoFit/>
                        </a:bodyPr>
                        <a:lstStyle/>
                        <a:p>
                          <a:pPr algn="ctr"/>
                          <a:r>
                            <a:rPr lang="en-US" sz="1725" b="1" dirty="0">
                              <a:solidFill>
                                <a:srgbClr val="ED7D31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MGMP/KKG</a:t>
                          </a:r>
                        </a:p>
                        <a:p>
                          <a:pPr algn="ctr"/>
                          <a:r>
                            <a:rPr lang="en-US" sz="1200" dirty="0" err="1">
                              <a:solidFill>
                                <a:srgbClr val="ED7D31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Mereviu</a:t>
                          </a:r>
                          <a:r>
                            <a:rPr lang="en-US" sz="1200" dirty="0">
                              <a:solidFill>
                                <a:srgbClr val="ED7D31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&amp; </a:t>
                          </a:r>
                          <a:r>
                            <a:rPr lang="en-US" sz="1200" dirty="0" err="1">
                              <a:solidFill>
                                <a:srgbClr val="ED7D31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Menyusun</a:t>
                          </a:r>
                          <a:r>
                            <a:rPr lang="en-US" sz="1200" dirty="0">
                              <a:solidFill>
                                <a:srgbClr val="ED7D31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US" sz="1200" dirty="0" err="1">
                              <a:solidFill>
                                <a:srgbClr val="ED7D31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paket</a:t>
                          </a:r>
                          <a:r>
                            <a:rPr lang="en-US" sz="1200" dirty="0">
                              <a:solidFill>
                                <a:srgbClr val="ED7D31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</a:t>
                          </a:r>
                          <a:r>
                            <a:rPr lang="en-US" sz="1200" dirty="0" err="1">
                              <a:solidFill>
                                <a:srgbClr val="ED7D31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soal</a:t>
                          </a:r>
                          <a:r>
                            <a:rPr lang="en-US" sz="1200" dirty="0">
                              <a:solidFill>
                                <a:srgbClr val="ED7D31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</a:t>
                          </a:r>
                          <a:r>
                            <a:rPr lang="en-US" sz="1200" dirty="0" err="1">
                              <a:solidFill>
                                <a:srgbClr val="ED7D31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bersama</a:t>
                          </a:r>
                          <a:endParaRPr lang="en-US" sz="1200" dirty="0">
                            <a:solidFill>
                              <a:srgbClr val="ED7D31"/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endParaRPr>
                        </a:p>
                      </p:txBody>
                    </p:sp>
                    <p:sp>
                      <p:nvSpPr>
                        <p:cNvPr id="12" name="TextBox 11"/>
                        <p:cNvSpPr txBox="1"/>
                        <p:nvPr/>
                      </p:nvSpPr>
                      <p:spPr>
                        <a:xfrm>
                          <a:off x="1253012" y="1347373"/>
                          <a:ext cx="1805208" cy="446476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none" rtlCol="0">
                          <a:spAutoFit/>
                        </a:bodyPr>
                        <a:lstStyle/>
                        <a:p>
                          <a:r>
                            <a:rPr lang="en-US" sz="1500" b="1" dirty="0">
                              <a:solidFill>
                                <a:srgbClr val="3C92D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PEMERINTAH</a:t>
                          </a:r>
                        </a:p>
                      </p:txBody>
                    </p:sp>
                    <p:cxnSp>
                      <p:nvCxnSpPr>
                        <p:cNvPr id="13" name="Straight Arrow Connector 12"/>
                        <p:cNvCxnSpPr/>
                        <p:nvPr/>
                      </p:nvCxnSpPr>
                      <p:spPr>
                        <a:xfrm>
                          <a:off x="2717344" y="1717253"/>
                          <a:ext cx="0" cy="1294151"/>
                        </a:xfrm>
                        <a:prstGeom prst="straightConnector1">
                          <a:avLst/>
                        </a:prstGeom>
                        <a:ln w="57150">
                          <a:headEnd type="none" w="med" len="med"/>
                          <a:tailEnd type="triangle" w="med" len="med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sp>
                      <p:nvSpPr>
                        <p:cNvPr id="14" name="TextBox 13"/>
                        <p:cNvSpPr txBox="1"/>
                        <p:nvPr/>
                      </p:nvSpPr>
                      <p:spPr>
                        <a:xfrm>
                          <a:off x="3429281" y="2016444"/>
                          <a:ext cx="1107648" cy="637824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r>
                            <a:rPr lang="en-US" sz="1200" dirty="0" err="1">
                              <a:solidFill>
                                <a:srgbClr val="1A2E40">
                                  <a:lumMod val="75000"/>
                                  <a:lumOff val="25000"/>
                                </a:srgbClr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Standar</a:t>
                          </a:r>
                          <a:endParaRPr lang="en-US" sz="1200" dirty="0">
                            <a:solidFill>
                              <a:srgbClr val="1A2E40">
                                <a:lumMod val="75000"/>
                                <a:lumOff val="25000"/>
                              </a:srgbClr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endParaRPr>
                        </a:p>
                        <a:p>
                          <a:r>
                            <a:rPr lang="en-US" sz="1200" dirty="0">
                              <a:solidFill>
                                <a:srgbClr val="1A2E40">
                                  <a:lumMod val="75000"/>
                                  <a:lumOff val="25000"/>
                                </a:srgbClr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&amp; Kisi-</a:t>
                          </a:r>
                          <a:r>
                            <a:rPr lang="en-US" sz="1200" dirty="0" err="1">
                              <a:solidFill>
                                <a:srgbClr val="1A2E40">
                                  <a:lumMod val="75000"/>
                                  <a:lumOff val="25000"/>
                                </a:srgbClr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kisi</a:t>
                          </a:r>
                          <a:endParaRPr lang="en-US" sz="1200" dirty="0">
                            <a:solidFill>
                              <a:srgbClr val="1A2E40">
                                <a:lumMod val="75000"/>
                                <a:lumOff val="25000"/>
                              </a:srgbClr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endParaRPr>
                        </a:p>
                      </p:txBody>
                    </p:sp>
                    <p:cxnSp>
                      <p:nvCxnSpPr>
                        <p:cNvPr id="15" name="Straight Arrow Connector 14"/>
                        <p:cNvCxnSpPr/>
                        <p:nvPr/>
                      </p:nvCxnSpPr>
                      <p:spPr>
                        <a:xfrm>
                          <a:off x="3276382" y="1717253"/>
                          <a:ext cx="0" cy="1294151"/>
                        </a:xfrm>
                        <a:prstGeom prst="straightConnector1">
                          <a:avLst/>
                        </a:prstGeom>
                        <a:ln w="57150"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sp>
                      <p:nvSpPr>
                        <p:cNvPr id="16" name="Oval 15"/>
                        <p:cNvSpPr/>
                        <p:nvPr/>
                      </p:nvSpPr>
                      <p:spPr>
                        <a:xfrm>
                          <a:off x="2539921" y="2144945"/>
                          <a:ext cx="348015" cy="322086"/>
                        </a:xfrm>
                        <a:prstGeom prst="ellipse">
                          <a:avLst/>
                        </a:prstGeom>
                        <a:solidFill>
                          <a:srgbClr val="5B9BD5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2">
                            <a:shade val="50000"/>
                          </a:schemeClr>
                        </a:lnRef>
                        <a:fillRef idx="1">
                          <a:schemeClr val="accent2"/>
                        </a:fillRef>
                        <a:effectRef idx="0">
                          <a:schemeClr val="accent2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sz="1350" dirty="0">
                              <a:solidFill>
                                <a:prstClr val="whit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3</a:t>
                          </a:r>
                        </a:p>
                      </p:txBody>
                    </p:sp>
                    <p:sp>
                      <p:nvSpPr>
                        <p:cNvPr id="17" name="Oval 16"/>
                        <p:cNvSpPr/>
                        <p:nvPr/>
                      </p:nvSpPr>
                      <p:spPr>
                        <a:xfrm>
                          <a:off x="3123484" y="2144945"/>
                          <a:ext cx="348015" cy="322086"/>
                        </a:xfrm>
                        <a:prstGeom prst="ellipse">
                          <a:avLst/>
                        </a:prstGeom>
                        <a:solidFill>
                          <a:srgbClr val="5B9BD5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2">
                            <a:shade val="50000"/>
                          </a:schemeClr>
                        </a:lnRef>
                        <a:fillRef idx="1">
                          <a:schemeClr val="accent2"/>
                        </a:fillRef>
                        <a:effectRef idx="0">
                          <a:schemeClr val="accent2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sz="1350" dirty="0">
                              <a:solidFill>
                                <a:prstClr val="whit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1</a:t>
                          </a:r>
                        </a:p>
                      </p:txBody>
                    </p:sp>
                    <p:cxnSp>
                      <p:nvCxnSpPr>
                        <p:cNvPr id="18" name="Straight Arrow Connector 17"/>
                        <p:cNvCxnSpPr/>
                        <p:nvPr/>
                      </p:nvCxnSpPr>
                      <p:spPr>
                        <a:xfrm flipV="1">
                          <a:off x="2539920" y="4035673"/>
                          <a:ext cx="0" cy="1176500"/>
                        </a:xfrm>
                        <a:prstGeom prst="straightConnector1">
                          <a:avLst/>
                        </a:prstGeom>
                        <a:ln w="57150"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9" name="Straight Arrow Connector 18"/>
                        <p:cNvCxnSpPr/>
                        <p:nvPr/>
                      </p:nvCxnSpPr>
                      <p:spPr>
                        <a:xfrm flipV="1">
                          <a:off x="3026828" y="4035671"/>
                          <a:ext cx="0" cy="1176500"/>
                        </a:xfrm>
                        <a:prstGeom prst="straightConnector1">
                          <a:avLst/>
                        </a:prstGeom>
                        <a:ln w="57150"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20" name="Straight Arrow Connector 19"/>
                        <p:cNvCxnSpPr/>
                        <p:nvPr/>
                      </p:nvCxnSpPr>
                      <p:spPr>
                        <a:xfrm flipV="1">
                          <a:off x="3501479" y="4035671"/>
                          <a:ext cx="0" cy="1176500"/>
                        </a:xfrm>
                        <a:prstGeom prst="straightConnector1">
                          <a:avLst/>
                        </a:prstGeom>
                        <a:ln w="57150"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sp>
                      <p:nvSpPr>
                        <p:cNvPr id="21" name="TextBox 20"/>
                        <p:cNvSpPr txBox="1"/>
                        <p:nvPr/>
                      </p:nvSpPr>
                      <p:spPr>
                        <a:xfrm>
                          <a:off x="1806167" y="5258285"/>
                          <a:ext cx="2383761" cy="892954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 algn="ctr"/>
                          <a:r>
                            <a:rPr lang="en-US" sz="1200" b="1" dirty="0">
                              <a:solidFill>
                                <a:srgbClr val="3C92D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GURU DARI</a:t>
                          </a:r>
                        </a:p>
                        <a:p>
                          <a:pPr algn="ctr"/>
                          <a:r>
                            <a:rPr lang="en-US" sz="1200" b="1" dirty="0">
                              <a:solidFill>
                                <a:srgbClr val="3C92D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BERBAGAI SEKOLAH</a:t>
                          </a:r>
                        </a:p>
                        <a:p>
                          <a:pPr algn="ctr"/>
                          <a:r>
                            <a:rPr lang="en-US" sz="1200" b="1" dirty="0" err="1">
                              <a:solidFill>
                                <a:srgbClr val="3C92D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Menyusun</a:t>
                          </a:r>
                          <a:r>
                            <a:rPr lang="en-US" sz="1200" b="1" dirty="0">
                              <a:solidFill>
                                <a:srgbClr val="3C92D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3C92D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Butir</a:t>
                          </a:r>
                          <a:r>
                            <a:rPr lang="en-US" sz="1200" b="1" dirty="0">
                              <a:solidFill>
                                <a:srgbClr val="3C92D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3C92D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Soal</a:t>
                          </a:r>
                          <a:endParaRPr lang="en-US" sz="1200" b="1" dirty="0">
                            <a:solidFill>
                              <a:srgbClr val="3C92DE"/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endParaRPr>
                        </a:p>
                      </p:txBody>
                    </p:sp>
                    <p:cxnSp>
                      <p:nvCxnSpPr>
                        <p:cNvPr id="23" name="Straight Arrow Connector 22"/>
                        <p:cNvCxnSpPr/>
                        <p:nvPr/>
                      </p:nvCxnSpPr>
                      <p:spPr>
                        <a:xfrm flipV="1">
                          <a:off x="3069544" y="6141303"/>
                          <a:ext cx="0" cy="637779"/>
                        </a:xfrm>
                        <a:prstGeom prst="straightConnector1">
                          <a:avLst/>
                        </a:prstGeom>
                        <a:ln w="5715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24" name="Straight Arrow Connector 23"/>
                        <p:cNvCxnSpPr/>
                        <p:nvPr/>
                      </p:nvCxnSpPr>
                      <p:spPr>
                        <a:xfrm flipV="1">
                          <a:off x="3544197" y="6141303"/>
                          <a:ext cx="0" cy="637782"/>
                        </a:xfrm>
                        <a:prstGeom prst="straightConnector1">
                          <a:avLst/>
                        </a:prstGeom>
                        <a:ln w="5715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25" name="Straight Arrow Connector 24"/>
                        <p:cNvCxnSpPr>
                          <a:stCxn id="11" idx="3"/>
                          <a:endCxn id="26" idx="1"/>
                        </p:cNvCxnSpPr>
                        <p:nvPr/>
                      </p:nvCxnSpPr>
                      <p:spPr>
                        <a:xfrm>
                          <a:off x="4238948" y="3543672"/>
                          <a:ext cx="820494" cy="7270"/>
                        </a:xfrm>
                        <a:prstGeom prst="straightConnector1">
                          <a:avLst/>
                        </a:prstGeom>
                        <a:ln w="57150">
                          <a:solidFill>
                            <a:schemeClr val="accent1"/>
                          </a:solidFill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sp>
                      <p:nvSpPr>
                        <p:cNvPr id="26" name="TextBox 25"/>
                        <p:cNvSpPr txBox="1"/>
                        <p:nvPr/>
                      </p:nvSpPr>
                      <p:spPr>
                        <a:xfrm>
                          <a:off x="5059442" y="2921091"/>
                          <a:ext cx="2276017" cy="1259702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none" rtlCol="0">
                          <a:spAutoFit/>
                        </a:bodyPr>
                        <a:lstStyle/>
                        <a:p>
                          <a:r>
                            <a:rPr lang="en-US" sz="1725" b="1" dirty="0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PAKET SOAL</a:t>
                          </a:r>
                        </a:p>
                        <a:p>
                          <a:r>
                            <a:rPr lang="en-US" sz="1200" dirty="0" err="1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Digunakan</a:t>
                          </a:r>
                          <a:r>
                            <a:rPr lang="en-US" sz="1200" dirty="0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</a:t>
                          </a:r>
                          <a:r>
                            <a:rPr lang="en-US" sz="1200" dirty="0" err="1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untuk</a:t>
                          </a:r>
                          <a:r>
                            <a:rPr lang="en-US" sz="1200" dirty="0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</a:t>
                          </a:r>
                          <a:br>
                            <a:rPr lang="en-US" sz="1200" dirty="0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</a:br>
                          <a:r>
                            <a:rPr lang="en-US" sz="1200" dirty="0" err="1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Ujian</a:t>
                          </a:r>
                          <a:r>
                            <a:rPr lang="en-US" sz="1200" dirty="0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</a:t>
                          </a:r>
                          <a:r>
                            <a:rPr lang="en-US" sz="1200" dirty="0" err="1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Sekolah</a:t>
                          </a:r>
                          <a:r>
                            <a:rPr lang="en-US" sz="1200" dirty="0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</a:t>
                          </a:r>
                          <a:br>
                            <a:rPr lang="en-US" sz="1200" dirty="0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</a:br>
                          <a:r>
                            <a:rPr lang="en-US" sz="1200" dirty="0" err="1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Berstandar</a:t>
                          </a:r>
                          <a:r>
                            <a:rPr lang="en-US" sz="1200" dirty="0">
                              <a:solidFill>
                                <a:prstClr val="black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 Nasional</a:t>
                          </a:r>
                        </a:p>
                      </p:txBody>
                    </p:sp>
                    <p:sp>
                      <p:nvSpPr>
                        <p:cNvPr id="27" name="Oval 26"/>
                        <p:cNvSpPr/>
                        <p:nvPr/>
                      </p:nvSpPr>
                      <p:spPr>
                        <a:xfrm>
                          <a:off x="2364158" y="4515206"/>
                          <a:ext cx="348015" cy="322087"/>
                        </a:xfrm>
                        <a:prstGeom prst="ellipse">
                          <a:avLst/>
                        </a:prstGeom>
                        <a:solidFill>
                          <a:srgbClr val="5B9BD5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2">
                            <a:shade val="50000"/>
                          </a:schemeClr>
                        </a:lnRef>
                        <a:fillRef idx="1">
                          <a:schemeClr val="accent2"/>
                        </a:fillRef>
                        <a:effectRef idx="0">
                          <a:schemeClr val="accent2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sz="1350" dirty="0">
                              <a:solidFill>
                                <a:prstClr val="whit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1</a:t>
                          </a:r>
                        </a:p>
                      </p:txBody>
                    </p:sp>
                    <p:sp>
                      <p:nvSpPr>
                        <p:cNvPr id="28" name="Oval 27"/>
                        <p:cNvSpPr/>
                        <p:nvPr/>
                      </p:nvSpPr>
                      <p:spPr>
                        <a:xfrm>
                          <a:off x="2861328" y="4517706"/>
                          <a:ext cx="348015" cy="322087"/>
                        </a:xfrm>
                        <a:prstGeom prst="ellipse">
                          <a:avLst/>
                        </a:prstGeom>
                        <a:solidFill>
                          <a:srgbClr val="5B9BD5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2">
                            <a:shade val="50000"/>
                          </a:schemeClr>
                        </a:lnRef>
                        <a:fillRef idx="1">
                          <a:schemeClr val="accent2"/>
                        </a:fillRef>
                        <a:effectRef idx="0">
                          <a:schemeClr val="accent2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sz="1350" dirty="0">
                              <a:solidFill>
                                <a:prstClr val="whit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1</a:t>
                          </a:r>
                        </a:p>
                      </p:txBody>
                    </p:sp>
                    <p:sp>
                      <p:nvSpPr>
                        <p:cNvPr id="29" name="Oval 28"/>
                        <p:cNvSpPr/>
                        <p:nvPr/>
                      </p:nvSpPr>
                      <p:spPr>
                        <a:xfrm>
                          <a:off x="3328518" y="4520206"/>
                          <a:ext cx="348015" cy="322087"/>
                        </a:xfrm>
                        <a:prstGeom prst="ellipse">
                          <a:avLst/>
                        </a:prstGeom>
                        <a:solidFill>
                          <a:srgbClr val="5B9BD5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2">
                            <a:shade val="50000"/>
                          </a:schemeClr>
                        </a:lnRef>
                        <a:fillRef idx="1">
                          <a:schemeClr val="accent2"/>
                        </a:fillRef>
                        <a:effectRef idx="0">
                          <a:schemeClr val="accent2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sz="1350" dirty="0">
                              <a:solidFill>
                                <a:prstClr val="whit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1</a:t>
                          </a:r>
                        </a:p>
                      </p:txBody>
                    </p:sp>
                    <p:cxnSp>
                      <p:nvCxnSpPr>
                        <p:cNvPr id="30" name="Straight Arrow Connector 29"/>
                        <p:cNvCxnSpPr/>
                        <p:nvPr/>
                      </p:nvCxnSpPr>
                      <p:spPr>
                        <a:xfrm flipH="1">
                          <a:off x="3043217" y="6758852"/>
                          <a:ext cx="3142025" cy="0"/>
                        </a:xfrm>
                        <a:prstGeom prst="straightConnector1">
                          <a:avLst/>
                        </a:prstGeom>
                        <a:ln w="5715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headEnd type="none" w="med" len="med"/>
                          <a:tailEnd type="none" w="med" len="med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sp>
                      <p:nvSpPr>
                        <p:cNvPr id="31" name="Oval 30"/>
                        <p:cNvSpPr/>
                        <p:nvPr/>
                      </p:nvSpPr>
                      <p:spPr>
                        <a:xfrm>
                          <a:off x="1652312" y="2942408"/>
                          <a:ext cx="348015" cy="322086"/>
                        </a:xfrm>
                        <a:prstGeom prst="ellipse">
                          <a:avLst/>
                        </a:prstGeom>
                        <a:solidFill>
                          <a:srgbClr val="ED7D31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2">
                            <a:shade val="50000"/>
                          </a:schemeClr>
                        </a:lnRef>
                        <a:fillRef idx="1">
                          <a:schemeClr val="accent2"/>
                        </a:fillRef>
                        <a:effectRef idx="0">
                          <a:schemeClr val="accent2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sz="1350" dirty="0">
                              <a:solidFill>
                                <a:prstClr val="whit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2</a:t>
                          </a:r>
                        </a:p>
                      </p:txBody>
                    </p:sp>
                    <p:cxnSp>
                      <p:nvCxnSpPr>
                        <p:cNvPr id="32" name="Straight Arrow Connector 31"/>
                        <p:cNvCxnSpPr>
                          <a:endCxn id="26" idx="2"/>
                        </p:cNvCxnSpPr>
                        <p:nvPr/>
                      </p:nvCxnSpPr>
                      <p:spPr>
                        <a:xfrm flipV="1">
                          <a:off x="6175348" y="4180793"/>
                          <a:ext cx="22103" cy="2598290"/>
                        </a:xfrm>
                        <a:prstGeom prst="straightConnector1">
                          <a:avLst/>
                        </a:prstGeom>
                        <a:ln w="5715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headEnd type="none" w="med" len="med"/>
                          <a:tailEnd type="none" w="med" len="med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sp>
                      <p:nvSpPr>
                        <p:cNvPr id="33" name="Oval 32"/>
                        <p:cNvSpPr/>
                        <p:nvPr/>
                      </p:nvSpPr>
                      <p:spPr>
                        <a:xfrm>
                          <a:off x="4387366" y="3363596"/>
                          <a:ext cx="348015" cy="322086"/>
                        </a:xfrm>
                        <a:prstGeom prst="ellipse">
                          <a:avLst/>
                        </a:prstGeom>
                        <a:solidFill>
                          <a:schemeClr val="accent1"/>
                        </a:solidFill>
                        <a:ln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2">
                            <a:shade val="50000"/>
                          </a:schemeClr>
                        </a:lnRef>
                        <a:fillRef idx="1">
                          <a:schemeClr val="accent2"/>
                        </a:fillRef>
                        <a:effectRef idx="0">
                          <a:schemeClr val="accent2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sz="1350" dirty="0">
                              <a:solidFill>
                                <a:prstClr val="white"/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4</a:t>
                          </a:r>
                        </a:p>
                      </p:txBody>
                    </p:sp>
                    <p:sp>
                      <p:nvSpPr>
                        <p:cNvPr id="34" name="TextBox 33"/>
                        <p:cNvSpPr txBox="1"/>
                        <p:nvPr/>
                      </p:nvSpPr>
                      <p:spPr>
                        <a:xfrm>
                          <a:off x="954740" y="4284214"/>
                          <a:ext cx="1385184" cy="892954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 algn="r"/>
                          <a:r>
                            <a:rPr lang="en-US" sz="1200" dirty="0">
                              <a:solidFill>
                                <a:srgbClr val="1A2E40">
                                  <a:lumMod val="75000"/>
                                  <a:lumOff val="25000"/>
                                </a:srgbClr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75-80%</a:t>
                          </a:r>
                        </a:p>
                        <a:p>
                          <a:pPr algn="r"/>
                          <a:r>
                            <a:rPr lang="en-US" sz="1200" dirty="0" err="1">
                              <a:solidFill>
                                <a:srgbClr val="1A2E40">
                                  <a:lumMod val="75000"/>
                                  <a:lumOff val="25000"/>
                                </a:srgbClr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Butir-butir</a:t>
                          </a:r>
                          <a:endParaRPr lang="en-US" sz="1200" dirty="0">
                            <a:solidFill>
                              <a:srgbClr val="1A2E40">
                                <a:lumMod val="75000"/>
                                <a:lumOff val="25000"/>
                              </a:srgbClr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endParaRPr>
                        </a:p>
                        <a:p>
                          <a:pPr algn="r"/>
                          <a:r>
                            <a:rPr lang="en-US" sz="1200" dirty="0" err="1">
                              <a:solidFill>
                                <a:srgbClr val="1A2E40">
                                  <a:lumMod val="75000"/>
                                  <a:lumOff val="25000"/>
                                </a:srgbClr>
                              </a:solidFill>
                              <a:latin typeface="Century Gothic" panose="020B0502020202020204" pitchFamily="34" charset="0"/>
                              <a:ea typeface="Arial" charset="0"/>
                              <a:cs typeface="Arial" charset="0"/>
                            </a:rPr>
                            <a:t>Soal</a:t>
                          </a:r>
                          <a:endParaRPr lang="en-US" sz="1200" dirty="0">
                            <a:solidFill>
                              <a:srgbClr val="1A2E40">
                                <a:lumMod val="75000"/>
                                <a:lumOff val="25000"/>
                              </a:srgbClr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endParaRPr>
                        </a:p>
                      </p:txBody>
                    </p:sp>
                  </p:grpSp>
                  <p:cxnSp>
                    <p:nvCxnSpPr>
                      <p:cNvPr id="38" name="Elbow Connector 37"/>
                      <p:cNvCxnSpPr>
                        <a:stCxn id="12" idx="1"/>
                        <a:endCxn id="21" idx="1"/>
                      </p:cNvCxnSpPr>
                      <p:nvPr/>
                    </p:nvCxnSpPr>
                    <p:spPr>
                      <a:xfrm rot="10800000" flipH="1" flipV="1">
                        <a:off x="744939" y="907222"/>
                        <a:ext cx="414866" cy="3100615"/>
                      </a:xfrm>
                      <a:prstGeom prst="bentConnector3">
                        <a:avLst>
                          <a:gd name="adj1" fmla="val -56194"/>
                        </a:avLst>
                      </a:prstGeom>
                      <a:ln w="38100">
                        <a:solidFill>
                          <a:schemeClr val="tx1"/>
                        </a:solidFill>
                        <a:prstDash val="sysDash"/>
                        <a:tailEnd type="arrow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39" name="TextBox 38"/>
                      <p:cNvSpPr txBox="1"/>
                      <p:nvPr/>
                    </p:nvSpPr>
                    <p:spPr>
                      <a:xfrm>
                        <a:off x="-607481" y="2075656"/>
                        <a:ext cx="1038888" cy="669716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 algn="r"/>
                        <a:r>
                          <a:rPr lang="en-US" sz="1200" dirty="0">
                            <a:solidFill>
                              <a:prstClr val="black"/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rPr>
                          <a:t>20-25%</a:t>
                        </a:r>
                        <a:br>
                          <a:rPr lang="en-US" sz="1200" dirty="0">
                            <a:solidFill>
                              <a:prstClr val="black"/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rPr>
                        </a:br>
                        <a:r>
                          <a:rPr lang="en-US" sz="1200" dirty="0" err="1">
                            <a:solidFill>
                              <a:prstClr val="black"/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rPr>
                          <a:t>soal</a:t>
                        </a:r>
                        <a:endParaRPr lang="en-US" sz="120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  <a:ea typeface="Arial" charset="0"/>
                          <a:cs typeface="Arial" charset="0"/>
                        </a:endParaRPr>
                      </a:p>
                      <a:p>
                        <a:pPr algn="r"/>
                        <a:r>
                          <a:rPr lang="en-US" sz="1200" dirty="0" err="1">
                            <a:solidFill>
                              <a:prstClr val="black"/>
                            </a:solidFill>
                            <a:latin typeface="Century Gothic" panose="020B0502020202020204" pitchFamily="34" charset="0"/>
                            <a:ea typeface="Arial" charset="0"/>
                            <a:cs typeface="Arial" charset="0"/>
                          </a:rPr>
                          <a:t>standar</a:t>
                        </a:r>
                        <a:endParaRPr lang="en-US" sz="120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  <a:ea typeface="Arial" charset="0"/>
                          <a:cs typeface="Arial" charset="0"/>
                        </a:endParaRPr>
                      </a:p>
                    </p:txBody>
                  </p:sp>
                </p:grpSp>
              </p:grpSp>
              <p:sp>
                <p:nvSpPr>
                  <p:cNvPr id="45" name="TextBox 44"/>
                  <p:cNvSpPr txBox="1"/>
                  <p:nvPr/>
                </p:nvSpPr>
                <p:spPr>
                  <a:xfrm>
                    <a:off x="5210462" y="3648661"/>
                    <a:ext cx="873706" cy="86106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200" dirty="0">
                        <a:solidFill>
                          <a:prstClr val="black"/>
                        </a:solidFill>
                        <a:latin typeface="Century Gothic" panose="020B0502020202020204" pitchFamily="34" charset="0"/>
                        <a:ea typeface="Arial" charset="0"/>
                        <a:cs typeface="Arial" charset="0"/>
                      </a:rPr>
                      <a:t>75-80%</a:t>
                    </a:r>
                  </a:p>
                  <a:p>
                    <a:r>
                      <a:rPr lang="en-US" sz="1200" dirty="0" err="1">
                        <a:solidFill>
                          <a:prstClr val="black"/>
                        </a:solidFill>
                        <a:latin typeface="Century Gothic" panose="020B0502020202020204" pitchFamily="34" charset="0"/>
                        <a:ea typeface="Arial" charset="0"/>
                        <a:cs typeface="Arial" charset="0"/>
                      </a:rPr>
                      <a:t>Butir-butir</a:t>
                    </a:r>
                    <a:r>
                      <a:rPr lang="en-US" sz="1200" dirty="0">
                        <a:solidFill>
                          <a:prstClr val="black"/>
                        </a:solidFill>
                        <a:latin typeface="Century Gothic" panose="020B0502020202020204" pitchFamily="34" charset="0"/>
                        <a:ea typeface="Arial" charset="0"/>
                        <a:cs typeface="Arial" charset="0"/>
                      </a:rPr>
                      <a:t> </a:t>
                    </a:r>
                  </a:p>
                  <a:p>
                    <a:r>
                      <a:rPr lang="en-US" sz="1200" dirty="0" err="1">
                        <a:solidFill>
                          <a:prstClr val="black"/>
                        </a:solidFill>
                        <a:latin typeface="Century Gothic" panose="020B0502020202020204" pitchFamily="34" charset="0"/>
                        <a:ea typeface="Arial" charset="0"/>
                        <a:cs typeface="Arial" charset="0"/>
                      </a:rPr>
                      <a:t>Soal</a:t>
                    </a:r>
                    <a:endParaRPr lang="en-US" sz="1200" dirty="0">
                      <a:solidFill>
                        <a:prstClr val="black"/>
                      </a:solidFill>
                      <a:latin typeface="Century Gothic" panose="020B0502020202020204" pitchFamily="34" charset="0"/>
                      <a:ea typeface="Arial" charset="0"/>
                      <a:cs typeface="Arial" charset="0"/>
                    </a:endParaRPr>
                  </a:p>
                </p:txBody>
              </p:sp>
            </p:grpSp>
            <p:cxnSp>
              <p:nvCxnSpPr>
                <p:cNvPr id="81" name="Straight Arrow Connector 80"/>
                <p:cNvCxnSpPr/>
                <p:nvPr/>
              </p:nvCxnSpPr>
              <p:spPr>
                <a:xfrm flipV="1">
                  <a:off x="2339752" y="4279059"/>
                  <a:ext cx="0" cy="708674"/>
                </a:xfrm>
                <a:prstGeom prst="straightConnector1">
                  <a:avLst/>
                </a:prstGeom>
                <a:ln w="57150">
                  <a:solidFill>
                    <a:schemeClr val="tx1"/>
                  </a:solidFill>
                  <a:prstDash val="sysDash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Arrow Connector 81"/>
                <p:cNvCxnSpPr/>
                <p:nvPr/>
              </p:nvCxnSpPr>
              <p:spPr>
                <a:xfrm flipH="1">
                  <a:off x="2321003" y="4958496"/>
                  <a:ext cx="2887708" cy="0"/>
                </a:xfrm>
                <a:prstGeom prst="straightConnector1">
                  <a:avLst/>
                </a:prstGeom>
                <a:ln w="57150">
                  <a:solidFill>
                    <a:schemeClr val="tx1"/>
                  </a:solidFill>
                  <a:prstDash val="sysDash"/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Straight Arrow Connector 82"/>
                <p:cNvCxnSpPr/>
                <p:nvPr/>
              </p:nvCxnSpPr>
              <p:spPr>
                <a:xfrm flipV="1">
                  <a:off x="5216770" y="2787774"/>
                  <a:ext cx="0" cy="2199959"/>
                </a:xfrm>
                <a:prstGeom prst="straightConnector1">
                  <a:avLst/>
                </a:prstGeom>
                <a:ln w="57150">
                  <a:solidFill>
                    <a:schemeClr val="tx1"/>
                  </a:solidFill>
                  <a:prstDash val="sysDash"/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8" name="Oval 57"/>
              <p:cNvSpPr/>
              <p:nvPr/>
            </p:nvSpPr>
            <p:spPr>
              <a:xfrm>
                <a:off x="944615" y="2211710"/>
                <a:ext cx="261011" cy="241565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350" dirty="0">
                    <a:solidFill>
                      <a:prstClr val="white"/>
                    </a:solidFill>
                    <a:latin typeface="Century Gothic" panose="020B0502020202020204" pitchFamily="34" charset="0"/>
                    <a:ea typeface="Arial" charset="0"/>
                    <a:cs typeface="Arial" charset="0"/>
                  </a:rPr>
                  <a:t>3</a:t>
                </a: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662923" y="2141848"/>
              <a:ext cx="7899324" cy="4497521"/>
            </a:xfrm>
            <a:prstGeom prst="rect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575556" y="5589240"/>
            <a:ext cx="580319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err="1">
                <a:solidFill>
                  <a:prstClr val="black"/>
                </a:solidFill>
                <a:latin typeface="Century Gothic" panose="020B0502020202020204" pitchFamily="34" charset="0"/>
                <a:ea typeface="Tahoma" pitchFamily="34" charset="0"/>
                <a:cs typeface="Tahoma" pitchFamily="34" charset="0"/>
              </a:rPr>
              <a:t>Dibawah</a:t>
            </a:r>
            <a:r>
              <a:rPr lang="en-US" sz="1050" dirty="0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050" dirty="0" err="1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koordinasi</a:t>
            </a:r>
            <a:r>
              <a:rPr lang="en-US" sz="1050" dirty="0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050" dirty="0" err="1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Dinas</a:t>
            </a:r>
            <a:r>
              <a:rPr lang="en-US" sz="1050" dirty="0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050" dirty="0" err="1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Pendidikan</a:t>
            </a:r>
            <a:r>
              <a:rPr lang="en-US" sz="1050" dirty="0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050" dirty="0" err="1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Provinsi</a:t>
            </a:r>
            <a:r>
              <a:rPr lang="en-US" sz="1050" dirty="0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US" sz="1050" dirty="0" err="1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lang="en-US" sz="1050" dirty="0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/Kota </a:t>
            </a:r>
            <a:r>
              <a:rPr lang="en-US" sz="1050" dirty="0" err="1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atau</a:t>
            </a:r>
            <a:r>
              <a:rPr lang="en-US" sz="1050" dirty="0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050" dirty="0" err="1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Kanwil</a:t>
            </a:r>
            <a:r>
              <a:rPr lang="en-US" sz="1050" dirty="0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/Kantor </a:t>
            </a:r>
            <a:r>
              <a:rPr lang="en-US" sz="1050" dirty="0" err="1">
                <a:solidFill>
                  <a:prstClr val="black"/>
                </a:solidFill>
                <a:latin typeface="Century Gothic" pitchFamily="34" charset="0"/>
                <a:ea typeface="Tahoma" pitchFamily="34" charset="0"/>
                <a:cs typeface="Tahoma" pitchFamily="34" charset="0"/>
              </a:rPr>
              <a:t>Kemenag</a:t>
            </a:r>
            <a:endParaRPr lang="en-US" sz="1050" dirty="0">
              <a:solidFill>
                <a:prstClr val="black"/>
              </a:solidFill>
              <a:latin typeface="Century Gothic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521550" y="836713"/>
            <a:ext cx="8105719" cy="578528"/>
          </a:xfrm>
          <a:prstGeom prst="rect">
            <a:avLst/>
          </a:prstGeom>
        </p:spPr>
        <p:txBody>
          <a:bodyPr vert="horz" lIns="68579" tIns="34289" rIns="68579" bIns="34289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4000"/>
              </a:lnSpc>
            </a:pPr>
            <a:endParaRPr lang="en-US" sz="2400" b="1" dirty="0">
              <a:solidFill>
                <a:srgbClr val="1B7BC0"/>
              </a:solidFill>
              <a:latin typeface="Century Gothic" panose="020B0502020202020204" pitchFamily="34" charset="0"/>
              <a:ea typeface="Arial" charset="0"/>
              <a:cs typeface="Arial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5248846" y="3630005"/>
            <a:ext cx="255941" cy="23313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1350" dirty="0">
                <a:solidFill>
                  <a:prstClr val="white"/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5</a:t>
            </a:r>
            <a:endParaRPr lang="en-US" sz="1350" dirty="0">
              <a:solidFill>
                <a:prstClr val="white"/>
              </a:solidFill>
              <a:latin typeface="Century Gothic" panose="020B0502020202020204" pitchFamily="34" charset="0"/>
              <a:ea typeface="Arial" charset="0"/>
              <a:cs typeface="Arial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5069742" y="4017914"/>
            <a:ext cx="255941" cy="233130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1350" dirty="0">
                <a:solidFill>
                  <a:prstClr val="white"/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5</a:t>
            </a:r>
            <a:endParaRPr lang="en-US" sz="1350" dirty="0">
              <a:solidFill>
                <a:prstClr val="white"/>
              </a:solidFill>
              <a:latin typeface="Century Gothic" panose="020B0502020202020204" pitchFamily="34" charset="0"/>
              <a:ea typeface="Arial" charset="0"/>
              <a:cs typeface="Arial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Alur</a:t>
            </a:r>
            <a:r>
              <a:rPr lang="en-US" dirty="0"/>
              <a:t> </a:t>
            </a:r>
            <a:r>
              <a:rPr lang="en-US" dirty="0" err="1"/>
              <a:t>Penyusunan</a:t>
            </a:r>
            <a:r>
              <a:rPr lang="en-US" dirty="0"/>
              <a:t> </a:t>
            </a:r>
            <a:r>
              <a:rPr lang="en-US" dirty="0" err="1"/>
              <a:t>Soal</a:t>
            </a:r>
            <a:r>
              <a:rPr lang="en-US" dirty="0"/>
              <a:t> USBN </a:t>
            </a:r>
          </a:p>
        </p:txBody>
      </p:sp>
    </p:spTree>
    <p:extLst>
      <p:ext uri="{BB962C8B-B14F-4D97-AF65-F5344CB8AC3E}">
        <p14:creationId xmlns:p14="http://schemas.microsoft.com/office/powerpoint/2010/main" val="37382396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Langkah</a:t>
            </a:r>
            <a:r>
              <a:rPr lang="en-US" dirty="0" smtClean="0"/>
              <a:t>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dirty="0" smtClean="0"/>
              <a:t> USBN 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4796765"/>
              </p:ext>
            </p:extLst>
          </p:nvPr>
        </p:nvGraphicFramePr>
        <p:xfrm>
          <a:off x="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56840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56"/>
          <a:stretch/>
        </p:blipFill>
        <p:spPr bwMode="auto">
          <a:xfrm>
            <a:off x="214739" y="991979"/>
            <a:ext cx="8850065" cy="465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/>
              <a:t>DIAGRAM PENGEMBANGAN SOAL </a:t>
            </a:r>
            <a:r>
              <a:rPr lang="en-US" sz="3200" dirty="0" smtClean="0"/>
              <a:t>USBN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67556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98623" y="1018501"/>
            <a:ext cx="60886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Century Gothic" panose="020B0502020202020204" pitchFamily="34" charset="0"/>
              </a:rPr>
              <a:t>KISI-KISI PENULISAN SOAL</a:t>
            </a:r>
          </a:p>
          <a:p>
            <a:pPr algn="just"/>
            <a:r>
              <a:rPr lang="en-US" sz="1600" dirty="0" err="1" smtClean="0">
                <a:latin typeface="Century Gothic" panose="020B0502020202020204" pitchFamily="34" charset="0"/>
              </a:rPr>
              <a:t>Jenjang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 smtClean="0">
                <a:latin typeface="Century Gothic" panose="020B0502020202020204" pitchFamily="34" charset="0"/>
              </a:rPr>
              <a:t>Pendidikan</a:t>
            </a:r>
            <a:r>
              <a:rPr lang="en-US" sz="1600" dirty="0">
                <a:latin typeface="Century Gothic" panose="020B0502020202020204" pitchFamily="34" charset="0"/>
              </a:rPr>
              <a:t>	</a:t>
            </a:r>
            <a:r>
              <a:rPr lang="en-US" sz="1600" dirty="0" smtClean="0">
                <a:latin typeface="Century Gothic" panose="020B0502020202020204" pitchFamily="34" charset="0"/>
              </a:rPr>
              <a:t>: …………………………..</a:t>
            </a:r>
          </a:p>
          <a:p>
            <a:pPr algn="just"/>
            <a:r>
              <a:rPr lang="en-US" sz="1600" dirty="0" smtClean="0">
                <a:latin typeface="Century Gothic" panose="020B0502020202020204" pitchFamily="34" charset="0"/>
              </a:rPr>
              <a:t>Mata </a:t>
            </a:r>
            <a:r>
              <a:rPr lang="en-US" sz="1600" dirty="0" err="1" smtClean="0">
                <a:latin typeface="Century Gothic" panose="020B0502020202020204" pitchFamily="34" charset="0"/>
              </a:rPr>
              <a:t>Pelajaran</a:t>
            </a:r>
            <a:r>
              <a:rPr lang="en-US" sz="1600" dirty="0">
                <a:latin typeface="Century Gothic" panose="020B0502020202020204" pitchFamily="34" charset="0"/>
              </a:rPr>
              <a:t>	</a:t>
            </a:r>
            <a:r>
              <a:rPr lang="en-US" sz="1600" dirty="0" smtClean="0">
                <a:latin typeface="Century Gothic" panose="020B0502020202020204" pitchFamily="34" charset="0"/>
              </a:rPr>
              <a:t>	: …………………………..</a:t>
            </a:r>
          </a:p>
          <a:p>
            <a:pPr algn="just"/>
            <a:r>
              <a:rPr lang="en-US" sz="1600" dirty="0" err="1" smtClean="0">
                <a:latin typeface="Century Gothic" panose="020B0502020202020204" pitchFamily="34" charset="0"/>
              </a:rPr>
              <a:t>Kurikulum</a:t>
            </a:r>
            <a:r>
              <a:rPr lang="en-US" sz="1600" dirty="0">
                <a:latin typeface="Century Gothic" panose="020B0502020202020204" pitchFamily="34" charset="0"/>
              </a:rPr>
              <a:t>	</a:t>
            </a:r>
            <a:r>
              <a:rPr lang="en-US" sz="1600" dirty="0" smtClean="0">
                <a:latin typeface="Century Gothic" panose="020B0502020202020204" pitchFamily="34" charset="0"/>
              </a:rPr>
              <a:t>	: </a:t>
            </a:r>
            <a:r>
              <a:rPr lang="en-US" sz="1600" dirty="0">
                <a:latin typeface="Century Gothic" panose="020B0502020202020204" pitchFamily="34" charset="0"/>
              </a:rPr>
              <a:t>…………………………..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19919" y="2294613"/>
          <a:ext cx="9024081" cy="31018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6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90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4536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2801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7909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5917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2426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185581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No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>
                          <a:latin typeface="Century Gothic" panose="020B0502020202020204" pitchFamily="34" charset="0"/>
                        </a:rPr>
                        <a:t>Kompetensi</a:t>
                      </a:r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id-ID" sz="1600" baseline="0" dirty="0" smtClean="0">
                          <a:latin typeface="Century Gothic" panose="020B0502020202020204" pitchFamily="34" charset="0"/>
                        </a:rPr>
                        <a:t> yang diuji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>
                          <a:latin typeface="Century Gothic" panose="020B0502020202020204" pitchFamily="34" charset="0"/>
                        </a:rPr>
                        <a:t>Lingkup</a:t>
                      </a:r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600" dirty="0" err="1" smtClean="0">
                          <a:latin typeface="Century Gothic" panose="020B0502020202020204" pitchFamily="34" charset="0"/>
                        </a:rPr>
                        <a:t>Materi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>
                          <a:latin typeface="Century Gothic" panose="020B0502020202020204" pitchFamily="34" charset="0"/>
                        </a:rPr>
                        <a:t>Materi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latin typeface="Century Gothic" panose="020B0502020202020204" pitchFamily="34" charset="0"/>
                        </a:rPr>
                        <a:t>Indikator</a:t>
                      </a:r>
                      <a:r>
                        <a:rPr lang="id-ID" sz="1600" baseline="0" dirty="0" smtClean="0">
                          <a:latin typeface="Century Gothic" panose="020B0502020202020204" pitchFamily="34" charset="0"/>
                        </a:rPr>
                        <a:t> soal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latin typeface="Century Gothic" panose="020B0502020202020204" pitchFamily="34" charset="0"/>
                        </a:rPr>
                        <a:t>Level</a:t>
                      </a:r>
                      <a:r>
                        <a:rPr lang="id-ID" sz="1600" baseline="0" dirty="0" smtClean="0">
                          <a:latin typeface="Century Gothic" panose="020B0502020202020204" pitchFamily="34" charset="0"/>
                        </a:rPr>
                        <a:t> Kognitif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>
                          <a:latin typeface="Century Gothic" panose="020B0502020202020204" pitchFamily="34" charset="0"/>
                        </a:rPr>
                        <a:t>Bentuk</a:t>
                      </a:r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600" dirty="0" err="1" smtClean="0">
                          <a:latin typeface="Century Gothic" panose="020B0502020202020204" pitchFamily="34" charset="0"/>
                        </a:rPr>
                        <a:t>Soal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No </a:t>
                      </a:r>
                      <a:r>
                        <a:rPr lang="en-US" sz="1600" dirty="0" err="1" smtClean="0">
                          <a:latin typeface="Century Gothic" panose="020B0502020202020204" pitchFamily="34" charset="0"/>
                        </a:rPr>
                        <a:t>Soal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3015"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23015"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4833" y="5636302"/>
            <a:ext cx="84544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 smtClean="0">
                <a:latin typeface="Century Gothic" panose="020B0502020202020204" pitchFamily="34" charset="0"/>
              </a:rPr>
              <a:t>Catatan: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id-ID" sz="1600" dirty="0" smtClean="0">
                <a:latin typeface="Century Gothic" panose="020B0502020202020204" pitchFamily="34" charset="0"/>
              </a:rPr>
              <a:t>Kompetensi yang diuji,lingkup materi, dan level kognitif diambil dari kisi kisi USBN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id-ID" sz="1600" dirty="0" smtClean="0">
                <a:latin typeface="Century Gothic" panose="020B0502020202020204" pitchFamily="34" charset="0"/>
              </a:rPr>
              <a:t>Materi dikembangkan dari lingkup materi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id-ID" sz="1600" dirty="0" smtClean="0">
                <a:latin typeface="Century Gothic" panose="020B0502020202020204" pitchFamily="34" charset="0"/>
              </a:rPr>
              <a:t>Indikator soal dikembangkan oleh para penulis indikator soal</a:t>
            </a:r>
            <a:endParaRPr lang="id-ID" sz="1600" dirty="0">
              <a:latin typeface="Century Gothic" panose="020B050202020202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/>
              <a:t>FOMAT KISI-KISI </a:t>
            </a:r>
            <a:r>
              <a:rPr lang="en-US" sz="3600" dirty="0" smtClean="0"/>
              <a:t>USBN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505942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24220" y="4623519"/>
            <a:ext cx="7886700" cy="914640"/>
          </a:xfrm>
        </p:spPr>
        <p:txBody>
          <a:bodyPr>
            <a:normAutofit/>
          </a:bodyPr>
          <a:lstStyle/>
          <a:p>
            <a:pPr algn="r"/>
            <a:r>
              <a:rPr lang="en-US" dirty="0" err="1" smtClean="0">
                <a:solidFill>
                  <a:srgbClr val="002060"/>
                </a:solidFill>
              </a:rPr>
              <a:t>MODUL</a:t>
            </a:r>
            <a:r>
              <a:rPr lang="en-US" dirty="0" smtClean="0">
                <a:solidFill>
                  <a:srgbClr val="002060"/>
                </a:solidFill>
              </a:rPr>
              <a:t> 2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23888" y="2566194"/>
            <a:ext cx="7886700" cy="1500187"/>
          </a:xfrm>
        </p:spPr>
        <p:txBody>
          <a:bodyPr>
            <a:normAutofit/>
          </a:bodyPr>
          <a:lstStyle/>
          <a:p>
            <a:pPr marL="914400" indent="-914400">
              <a:buAutoNum type="arabicPeriod"/>
            </a:pPr>
            <a:r>
              <a:rPr lang="id-ID" sz="4000" b="1" dirty="0" smtClean="0">
                <a:ln w="1905"/>
                <a:solidFill>
                  <a:schemeClr val="bg1"/>
                </a:solidFill>
                <a:latin typeface="Century Gothic" panose="020B0502020202020204" pitchFamily="34" charset="0"/>
              </a:rPr>
              <a:t>Sist</a:t>
            </a:r>
            <a:r>
              <a:rPr lang="en-US" sz="4000" b="1" dirty="0">
                <a:ln w="1905"/>
                <a:solidFill>
                  <a:schemeClr val="bg1"/>
                </a:solidFill>
                <a:latin typeface="Century Gothic" panose="020B0502020202020204" pitchFamily="34" charset="0"/>
              </a:rPr>
              <a:t>e</a:t>
            </a:r>
            <a:r>
              <a:rPr lang="id-ID" sz="4000" b="1" dirty="0" smtClean="0">
                <a:ln w="1905"/>
                <a:solidFill>
                  <a:schemeClr val="bg1"/>
                </a:solidFill>
                <a:latin typeface="Century Gothic" panose="020B0502020202020204" pitchFamily="34" charset="0"/>
              </a:rPr>
              <a:t>matika </a:t>
            </a:r>
            <a:r>
              <a:rPr lang="id-ID" sz="4000" b="1" dirty="0">
                <a:ln w="1905"/>
                <a:solidFill>
                  <a:schemeClr val="bg1"/>
                </a:solidFill>
                <a:latin typeface="Century Gothic" panose="020B0502020202020204" pitchFamily="34" charset="0"/>
              </a:rPr>
              <a:t>RPP</a:t>
            </a:r>
          </a:p>
          <a:p>
            <a:pPr marL="914400" indent="-914400">
              <a:buAutoNum type="arabicPeriod"/>
            </a:pPr>
            <a:r>
              <a:rPr lang="id-ID" sz="4000" b="1" dirty="0">
                <a:ln w="1905"/>
                <a:solidFill>
                  <a:schemeClr val="bg1"/>
                </a:solidFill>
                <a:latin typeface="Century Gothic" panose="020B0502020202020204" pitchFamily="34" charset="0"/>
              </a:rPr>
              <a:t>Telaah </a:t>
            </a:r>
            <a:r>
              <a:rPr lang="id-ID" sz="4000" b="1" dirty="0" smtClean="0">
                <a:ln w="1905"/>
                <a:solidFill>
                  <a:schemeClr val="bg1"/>
                </a:solidFill>
                <a:latin typeface="Century Gothic" panose="020B0502020202020204" pitchFamily="34" charset="0"/>
              </a:rPr>
              <a:t>RP</a:t>
            </a:r>
            <a:r>
              <a:rPr lang="en-US" sz="4000" b="1" dirty="0" smtClean="0">
                <a:ln w="1905"/>
                <a:solidFill>
                  <a:schemeClr val="bg1"/>
                </a:solidFill>
                <a:latin typeface="Century Gothic" panose="020B0502020202020204" pitchFamily="34" charset="0"/>
              </a:rPr>
              <a:t>P</a:t>
            </a:r>
            <a:endParaRPr lang="en-US" sz="4000" b="1" dirty="0">
              <a:ln w="1905"/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6189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1. SISTEMATIKA RPP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93089"/>
              </p:ext>
            </p:extLst>
          </p:nvPr>
        </p:nvGraphicFramePr>
        <p:xfrm>
          <a:off x="185415" y="1238793"/>
          <a:ext cx="8856985" cy="5369041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7713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7139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713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7139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7139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5561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panose="020B0502020202020204" pitchFamily="34" charset="0"/>
                        </a:rPr>
                        <a:t>Permendiknas No 41 Th 2007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panose="020B0502020202020204" pitchFamily="34" charset="0"/>
                        </a:rPr>
                        <a:t>(standar Proses)</a:t>
                      </a:r>
                      <a:endParaRPr lang="id-ID" sz="14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panose="020B0502020202020204" pitchFamily="34" charset="0"/>
                        </a:rPr>
                        <a:t>Permendikbud No 81 A Th 2013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panose="020B0502020202020204" pitchFamily="34" charset="0"/>
                        </a:rPr>
                        <a:t>( Implementasi K13)</a:t>
                      </a:r>
                      <a:endParaRPr lang="id-ID" sz="14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panose="020B0502020202020204" pitchFamily="34" charset="0"/>
                        </a:rPr>
                        <a:t>Permendikbud No 103  th 2014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panose="020B0502020202020204" pitchFamily="34" charset="0"/>
                        </a:rPr>
                        <a:t>Pembelajaran pada pend dasar dan menengah</a:t>
                      </a:r>
                      <a:endParaRPr lang="id-ID" sz="14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panose="020B0502020202020204" pitchFamily="34" charset="0"/>
                        </a:rPr>
                        <a:t>Permendikbud No 22 Th 2016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panose="020B0502020202020204" pitchFamily="34" charset="0"/>
                        </a:rPr>
                        <a:t>Standar Proses</a:t>
                      </a:r>
                      <a:endParaRPr lang="id-ID" sz="14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Sist</a:t>
                      </a:r>
                      <a:r>
                        <a:rPr lang="en-US" sz="1400" dirty="0" smtClean="0">
                          <a:effectLst/>
                          <a:latin typeface="Century Gothic" panose="020B0502020202020204" pitchFamily="34" charset="0"/>
                        </a:rPr>
                        <a:t>e</a:t>
                      </a: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matika </a:t>
                      </a:r>
                      <a:r>
                        <a:rPr lang="id-ID" sz="1400" dirty="0">
                          <a:effectLst/>
                          <a:latin typeface="Century Gothic" panose="020B0502020202020204" pitchFamily="34" charset="0"/>
                        </a:rPr>
                        <a:t>dalam Panduan </a:t>
                      </a: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RPP (Direktorat </a:t>
                      </a:r>
                      <a:r>
                        <a:rPr lang="id-ID" sz="1400" dirty="0">
                          <a:effectLst/>
                          <a:latin typeface="Century Gothic" panose="020B0502020202020204" pitchFamily="34" charset="0"/>
                        </a:rPr>
                        <a:t>PSMA)</a:t>
                      </a:r>
                      <a:endParaRPr lang="id-ID" sz="14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128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Identitas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(satuan </a:t>
                      </a: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pendidikan, kelas, semester,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program/program keahlian, mata pelajaran atau tema pelajaran, jumlah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Pertemuan)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Standar</a:t>
                      </a:r>
                      <a:r>
                        <a:rPr lang="id-ID" sz="1200" baseline="0" dirty="0" smtClean="0">
                          <a:effectLst/>
                          <a:latin typeface="Century Gothic" panose="020B0502020202020204" pitchFamily="34" charset="0"/>
                        </a:rPr>
                        <a:t> Kompetensi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baseline="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baseline="0" dirty="0" smtClean="0">
                          <a:effectLst/>
                          <a:latin typeface="Century Gothic" panose="020B0502020202020204" pitchFamily="34" charset="0"/>
                        </a:rPr>
                        <a:t>Kompetensi Dasar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baseline="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baseline="0" dirty="0" smtClean="0">
                          <a:effectLst/>
                          <a:latin typeface="Century Gothic" panose="020B0502020202020204" pitchFamily="34" charset="0"/>
                        </a:rPr>
                        <a:t>Indikator Pencapaian Kompetensi</a:t>
                      </a:r>
                      <a:endParaRPr lang="id-ID" sz="12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Identitas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(Sekolah</a:t>
                      </a:r>
                      <a:endParaRPr lang="id-ID" sz="12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Mata Pelajaran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Kelas/Semester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Materi Pokok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Alokasi </a:t>
                      </a: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Waktu)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Kompetensi Inti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KD dan IPK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Tujuan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Materi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Media, alat dan sumber belajar</a:t>
                      </a:r>
                      <a:endParaRPr lang="id-ID" sz="12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d-ID" sz="12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Identitas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(Sekolah</a:t>
                      </a:r>
                      <a:endParaRPr lang="id-ID" sz="12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Mata Pelajaran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Kelas/semester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Alokasi </a:t>
                      </a: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Waktu)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Kompetensi Inti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Kompetensi dasar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IPK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Materi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Kegiatan Pembelajaran (5M)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Penilaian pembelajaran</a:t>
                      </a:r>
                      <a:endParaRPr lang="id-ID" sz="12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Identitas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(Nama </a:t>
                      </a: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satuan pendidikan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Mata Pelajaran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Tema/Sub Tema*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Kelas/semester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Materi Pokok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Alokasi </a:t>
                      </a: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waktu)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Tujuan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KD</a:t>
                      </a:r>
                      <a:r>
                        <a:rPr lang="id-ID" sz="1200" baseline="0" dirty="0" smtClean="0">
                          <a:effectLst/>
                          <a:latin typeface="Century Gothic" panose="020B0502020202020204" pitchFamily="34" charset="0"/>
                        </a:rPr>
                        <a:t> dan IPK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baseline="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baseline="0" dirty="0" smtClean="0">
                          <a:effectLst/>
                          <a:latin typeface="Century Gothic" panose="020B0502020202020204" pitchFamily="34" charset="0"/>
                        </a:rPr>
                        <a:t>Materi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baseline="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baseline="0" dirty="0" smtClean="0">
                          <a:effectLst/>
                          <a:latin typeface="Century Gothic" panose="020B0502020202020204" pitchFamily="34" charset="0"/>
                        </a:rPr>
                        <a:t>Metode Pembelajaran</a:t>
                      </a:r>
                      <a:endParaRPr lang="id-ID" sz="12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d-ID" sz="12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Identitas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(Nama </a:t>
                      </a: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satuan pendidikan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Mata Pelajaran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Tema/Sub Tema*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Kelas/semester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Materi Pokok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Alokasi </a:t>
                      </a: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waktu)</a:t>
                      </a:r>
                      <a:endParaRPr lang="id-ID" sz="12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Kompetensi Inti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KD dan IPK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Tujuan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Materi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effectLst/>
                          <a:latin typeface="Century Gothic" panose="020B0502020202020204" pitchFamily="34" charset="0"/>
                        </a:rPr>
                        <a:t>Metode </a:t>
                      </a:r>
                      <a:endParaRPr lang="id-ID" sz="12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60275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 ….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940484"/>
              </p:ext>
            </p:extLst>
          </p:nvPr>
        </p:nvGraphicFramePr>
        <p:xfrm>
          <a:off x="185415" y="1028940"/>
          <a:ext cx="8856985" cy="5597658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7713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7139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713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7139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7139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292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Century Gothic" panose="020B0502020202020204" pitchFamily="34" charset="0"/>
                        </a:rPr>
                        <a:t>Permendiknas No 41 Th 2007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Century Gothic" panose="020B0502020202020204" pitchFamily="34" charset="0"/>
                        </a:rPr>
                        <a:t>(standar Proses)</a:t>
                      </a:r>
                      <a:endParaRPr lang="id-ID" sz="16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Century Gothic" panose="020B0502020202020204" pitchFamily="34" charset="0"/>
                        </a:rPr>
                        <a:t>Permendikbud No 81 A Th 2013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Century Gothic" panose="020B0502020202020204" pitchFamily="34" charset="0"/>
                        </a:rPr>
                        <a:t>( Implementasi K13)</a:t>
                      </a:r>
                      <a:endParaRPr lang="id-ID" sz="16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Century Gothic" panose="020B0502020202020204" pitchFamily="34" charset="0"/>
                        </a:rPr>
                        <a:t>Permendikbud No 103  th 2014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Century Gothic" panose="020B0502020202020204" pitchFamily="34" charset="0"/>
                        </a:rPr>
                        <a:t>Pembelajaran pada pend dasar dan menengah</a:t>
                      </a:r>
                      <a:endParaRPr lang="id-ID" sz="16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Century Gothic" panose="020B0502020202020204" pitchFamily="34" charset="0"/>
                        </a:rPr>
                        <a:t>Permendikbud No 22 Th 2016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Century Gothic" panose="020B0502020202020204" pitchFamily="34" charset="0"/>
                        </a:rPr>
                        <a:t>Standar Proses</a:t>
                      </a:r>
                      <a:endParaRPr lang="id-ID" sz="16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Century Gothic" panose="020B0502020202020204" pitchFamily="34" charset="0"/>
                        </a:rPr>
                        <a:t>Sistimatika dalam Panduan </a:t>
                      </a:r>
                      <a:r>
                        <a:rPr lang="id-ID" sz="1600" dirty="0" smtClean="0">
                          <a:effectLst/>
                          <a:latin typeface="Century Gothic" panose="020B0502020202020204" pitchFamily="34" charset="0"/>
                        </a:rPr>
                        <a:t>RPP (Direktorat </a:t>
                      </a:r>
                      <a:r>
                        <a:rPr lang="id-ID" sz="1600" dirty="0">
                          <a:effectLst/>
                          <a:latin typeface="Century Gothic" panose="020B0502020202020204" pitchFamily="34" charset="0"/>
                        </a:rPr>
                        <a:t>PSMA)</a:t>
                      </a:r>
                      <a:endParaRPr lang="id-ID" sz="16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3461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Tujuan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Materi ajar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Alokasi Waktu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Metode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Kegiatan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Penilaian hasil belajar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Sumber belajar</a:t>
                      </a:r>
                      <a:endParaRPr lang="id-ID" sz="14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Langkah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Penilaian </a:t>
                      </a:r>
                      <a:endParaRPr lang="id-ID" sz="14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Media, alat bahan dan sumber </a:t>
                      </a:r>
                      <a:endParaRPr lang="id-ID" sz="14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Media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Sumber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Langkah Pembelajaran ( 5 M bukan urutan)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Penilaian hasil belajar</a:t>
                      </a:r>
                      <a:endParaRPr lang="id-ID" sz="14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Media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Sumber Pembelajaran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Langkah Pembeljaran (HOTS, LITERASI, PPK)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Century Gothic" panose="020B0502020202020204" pitchFamily="34" charset="0"/>
                        </a:rPr>
                        <a:t>Penilaian</a:t>
                      </a:r>
                      <a:r>
                        <a:rPr lang="id-ID" sz="1400" baseline="0" dirty="0" smtClean="0">
                          <a:effectLst/>
                          <a:latin typeface="Century Gothic" panose="020B0502020202020204" pitchFamily="34" charset="0"/>
                        </a:rPr>
                        <a:t> hasil belajar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baseline="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d-ID" sz="1400" baseline="0" dirty="0" smtClean="0">
                          <a:effectLst/>
                          <a:latin typeface="Century Gothic" panose="020B0502020202020204" pitchFamily="34" charset="0"/>
                        </a:rPr>
                        <a:t>Lampiran</a:t>
                      </a: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46288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034" y="0"/>
            <a:ext cx="8835366" cy="850900"/>
          </a:xfrm>
        </p:spPr>
        <p:txBody>
          <a:bodyPr/>
          <a:lstStyle/>
          <a:p>
            <a:r>
              <a:rPr lang="en-US" dirty="0" smtClean="0"/>
              <a:t>2. </a:t>
            </a:r>
            <a:r>
              <a:rPr lang="en-US" dirty="0" err="1" smtClean="0"/>
              <a:t>TELAAH</a:t>
            </a:r>
            <a:r>
              <a:rPr lang="en-US" dirty="0" smtClean="0"/>
              <a:t> </a:t>
            </a:r>
            <a:r>
              <a:rPr lang="en-US" dirty="0" err="1" smtClean="0"/>
              <a:t>RPP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988334" y="1988840"/>
            <a:ext cx="716734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d-ID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anose="020B0502020202020204" pitchFamily="34" charset="0"/>
              </a:rPr>
              <a:t>Instrumen telaah RPP</a:t>
            </a:r>
          </a:p>
          <a:p>
            <a:pPr algn="ctr"/>
            <a:r>
              <a:rPr lang="id-ID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anose="020B0502020202020204" pitchFamily="34" charset="0"/>
              </a:rPr>
              <a:t>Yang memuat </a:t>
            </a:r>
          </a:p>
          <a:p>
            <a:pPr algn="ctr"/>
            <a:r>
              <a:rPr lang="id-ID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anose="020B0502020202020204" pitchFamily="34" charset="0"/>
              </a:rPr>
              <a:t>PPK, Literasi, HOTS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3763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72461" y="4244196"/>
            <a:ext cx="7886700" cy="1370942"/>
          </a:xfrm>
        </p:spPr>
        <p:txBody>
          <a:bodyPr/>
          <a:lstStyle/>
          <a:p>
            <a:pPr algn="r"/>
            <a:r>
              <a:rPr lang="en-US" dirty="0" err="1" smtClean="0">
                <a:solidFill>
                  <a:srgbClr val="0070C0"/>
                </a:solidFill>
              </a:rPr>
              <a:t>MODUL</a:t>
            </a:r>
            <a:r>
              <a:rPr lang="en-US" dirty="0" smtClean="0">
                <a:solidFill>
                  <a:srgbClr val="0070C0"/>
                </a:solidFill>
              </a:rPr>
              <a:t> 3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61988" y="2627462"/>
            <a:ext cx="7886700" cy="1439714"/>
          </a:xfrm>
        </p:spPr>
        <p:txBody>
          <a:bodyPr>
            <a:normAutofit/>
          </a:bodyPr>
          <a:lstStyle/>
          <a:p>
            <a:r>
              <a:rPr lang="en-US" sz="4000" b="1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PRAKTIK</a:t>
            </a:r>
            <a:r>
              <a:rPr lang="en-US" sz="4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PEMBELAJARAN</a:t>
            </a:r>
            <a:r>
              <a:rPr lang="en-US" sz="4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DAN </a:t>
            </a:r>
            <a:r>
              <a:rPr lang="en-US" sz="4000" b="1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PENILAIAN</a:t>
            </a:r>
            <a:endParaRPr lang="en-US" sz="4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0367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PRAKTIK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91912" y="1042697"/>
            <a:ext cx="865857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914400" indent="-914400">
              <a:buFont typeface="+mj-lt"/>
              <a:buAutoNum type="arabicPeriod"/>
            </a:pPr>
            <a:r>
              <a:rPr lang="id-ID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Micro teaching/peer teaching</a:t>
            </a:r>
          </a:p>
          <a:p>
            <a:pPr marL="914400" indent="-914400">
              <a:buFont typeface="+mj-lt"/>
              <a:buAutoNum type="arabicPeriod"/>
            </a:pPr>
            <a:r>
              <a:rPr lang="id-ID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Menggunakan rpp yang sudah</a:t>
            </a:r>
            <a:r>
              <a:rPr lang="en-US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lang="id-ID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disusun pada modul 2</a:t>
            </a:r>
            <a:endParaRPr lang="en-US" sz="3200" b="1" dirty="0" smtClean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marL="914400" indent="-914400">
              <a:buFont typeface="+mj-lt"/>
              <a:buAutoNum type="arabicPeriod"/>
            </a:pPr>
            <a:r>
              <a:rPr lang="id-ID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Menggunakan instrumen pengamat</a:t>
            </a:r>
            <a:r>
              <a:rPr lang="en-US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an </a:t>
            </a:r>
            <a:r>
              <a:rPr lang="id-ID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pembelajaran</a:t>
            </a:r>
            <a:endParaRPr lang="en-US" sz="32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2" descr="Image result for BELAJAR DIKE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900" y="3597242"/>
            <a:ext cx="590550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5932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06967" y="3044438"/>
            <a:ext cx="7886700" cy="2492376"/>
          </a:xfrm>
        </p:spPr>
        <p:txBody>
          <a:bodyPr/>
          <a:lstStyle/>
          <a:p>
            <a:pPr algn="r"/>
            <a:r>
              <a:rPr lang="en-US" dirty="0" err="1" smtClean="0">
                <a:solidFill>
                  <a:srgbClr val="0070C0"/>
                </a:solidFill>
              </a:rPr>
              <a:t>MODUL</a:t>
            </a:r>
            <a:r>
              <a:rPr lang="en-US" dirty="0" smtClean="0">
                <a:solidFill>
                  <a:srgbClr val="0070C0"/>
                </a:solidFill>
              </a:rPr>
              <a:t> 4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750888" y="2650738"/>
            <a:ext cx="7886700" cy="1500187"/>
          </a:xfrm>
        </p:spPr>
        <p:txBody>
          <a:bodyPr>
            <a:noAutofit/>
          </a:bodyPr>
          <a:lstStyle/>
          <a:p>
            <a:r>
              <a:rPr lang="en-US" sz="3600" b="1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PENGOLAHAN</a:t>
            </a:r>
            <a:r>
              <a:rPr lang="en-US" sz="3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DAN </a:t>
            </a:r>
            <a:r>
              <a:rPr lang="en-US" sz="3600" b="1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PELAPORAN</a:t>
            </a:r>
            <a:endParaRPr lang="en-US" sz="3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en-US" sz="3600" b="1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NILAI</a:t>
            </a:r>
            <a:r>
              <a:rPr lang="en-US" sz="3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HASIL</a:t>
            </a:r>
            <a:r>
              <a:rPr lang="en-US" sz="3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BELAJAR</a:t>
            </a:r>
            <a:endParaRPr lang="en-US" sz="3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602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PENGOLAHAN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 smtClean="0"/>
              <a:t>BELAJAR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90611"/>
              </p:ext>
            </p:extLst>
          </p:nvPr>
        </p:nvGraphicFramePr>
        <p:xfrm>
          <a:off x="185416" y="1239521"/>
          <a:ext cx="8856984" cy="3914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8667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Century Gothic" panose="020B0502020202020204" pitchFamily="34" charset="0"/>
                        </a:rPr>
                        <a:t>SIKAP</a:t>
                      </a:r>
                      <a:endParaRPr lang="id-ID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Century Gothic" panose="020B0502020202020204" pitchFamily="34" charset="0"/>
                        </a:rPr>
                        <a:t>PENGETAHUAN</a:t>
                      </a:r>
                      <a:endParaRPr lang="id-ID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Century Gothic" panose="020B0502020202020204" pitchFamily="34" charset="0"/>
                        </a:rPr>
                        <a:t>KETERAMPILAN</a:t>
                      </a:r>
                      <a:endParaRPr lang="id-ID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2770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id-ID" dirty="0" smtClean="0">
                          <a:latin typeface="Century Gothic" panose="020B0502020202020204" pitchFamily="34" charset="0"/>
                        </a:rPr>
                        <a:t>Melalui observasi yang dituangkan dalam jurnal harian guru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id-ID" dirty="0" smtClean="0">
                          <a:latin typeface="Century Gothic" panose="020B0502020202020204" pitchFamily="34" charset="0"/>
                        </a:rPr>
                        <a:t>Dilaporkan dalam bentuk predikat</a:t>
                      </a:r>
                      <a:r>
                        <a:rPr lang="en-US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Century Gothic" panose="020B0502020202020204" pitchFamily="34" charset="0"/>
                        </a:rPr>
                        <a:t>dan</a:t>
                      </a:r>
                      <a:r>
                        <a:rPr lang="en-US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Century Gothic" panose="020B0502020202020204" pitchFamily="34" charset="0"/>
                        </a:rPr>
                        <a:t>deskripsi</a:t>
                      </a:r>
                      <a:endParaRPr lang="id-ID" dirty="0" smtClean="0">
                        <a:latin typeface="Century Gothic" panose="020B0502020202020204" pitchFamily="34" charset="0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id-ID" dirty="0" smtClean="0">
                          <a:latin typeface="Century Gothic" panose="020B0502020202020204" pitchFamily="34" charset="0"/>
                        </a:rPr>
                        <a:t>Merupakan hasil rekapitulasi</a:t>
                      </a:r>
                      <a:r>
                        <a:rPr lang="id-ID" baseline="0" dirty="0" smtClean="0">
                          <a:latin typeface="Century Gothic" panose="020B0502020202020204" pitchFamily="34" charset="0"/>
                        </a:rPr>
                        <a:t> informasi dari seluruh guru mata pelajaran</a:t>
                      </a:r>
                      <a:endParaRPr lang="id-ID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id-ID" dirty="0" smtClean="0">
                          <a:latin typeface="Century Gothic" panose="020B0502020202020204" pitchFamily="34" charset="0"/>
                        </a:rPr>
                        <a:t>Dilakukan pada</a:t>
                      </a:r>
                      <a:r>
                        <a:rPr lang="id-ID" baseline="0" dirty="0" smtClean="0">
                          <a:latin typeface="Century Gothic" panose="020B0502020202020204" pitchFamily="34" charset="0"/>
                        </a:rPr>
                        <a:t> setiap capaian KD dari KI3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id-ID" baseline="0" dirty="0" smtClean="0">
                          <a:latin typeface="Century Gothic" panose="020B0502020202020204" pitchFamily="34" charset="0"/>
                        </a:rPr>
                        <a:t>Dilaporkan dalam bentuk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angka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,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predikat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,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dan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id-ID" baseline="0" dirty="0" smtClean="0">
                          <a:latin typeface="Century Gothic" panose="020B0502020202020204" pitchFamily="34" charset="0"/>
                        </a:rPr>
                        <a:t>deskripsi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pencapaian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kompetensi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mata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pelajaran</a:t>
                      </a:r>
                      <a:endParaRPr lang="id-ID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id-ID" baseline="0" dirty="0" smtClean="0">
                          <a:latin typeface="Century Gothic" panose="020B0502020202020204" pitchFamily="34" charset="0"/>
                        </a:rPr>
                        <a:t>Merupakan nilai rerata dari setiap KD yang harus dicapai</a:t>
                      </a:r>
                      <a:endParaRPr lang="id-ID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id-ID" dirty="0" smtClean="0">
                          <a:latin typeface="Century Gothic" panose="020B0502020202020204" pitchFamily="34" charset="0"/>
                        </a:rPr>
                        <a:t>Merupakan</a:t>
                      </a:r>
                      <a:r>
                        <a:rPr lang="id-ID" baseline="0" dirty="0" smtClean="0">
                          <a:latin typeface="Century Gothic" panose="020B0502020202020204" pitchFamily="34" charset="0"/>
                        </a:rPr>
                        <a:t> nilai rerata optimum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id-ID" baseline="0" dirty="0" smtClean="0">
                          <a:latin typeface="Century Gothic" panose="020B0502020202020204" pitchFamily="34" charset="0"/>
                        </a:rPr>
                        <a:t>Dilakukan pada setiap capaian KD dari KI 4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id-ID" baseline="0" dirty="0" smtClean="0">
                          <a:latin typeface="Century Gothic" panose="020B0502020202020204" pitchFamily="34" charset="0"/>
                        </a:rPr>
                        <a:t>Dilaporkan dalam bentuk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angka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,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predikat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,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dan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id-ID" baseline="0" dirty="0" smtClean="0">
                          <a:latin typeface="Century Gothic" panose="020B0502020202020204" pitchFamily="34" charset="0"/>
                        </a:rPr>
                        <a:t>deskripsi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pencapaian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kompetensi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mata</a:t>
                      </a:r>
                      <a:r>
                        <a:rPr lang="en-US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Century Gothic" panose="020B0502020202020204" pitchFamily="34" charset="0"/>
                        </a:rPr>
                        <a:t>pelajaran</a:t>
                      </a:r>
                      <a:endParaRPr lang="id-ID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89472" y="5277712"/>
            <a:ext cx="83529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d-ID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anose="020B0502020202020204" pitchFamily="34" charset="0"/>
              </a:rPr>
              <a:t>PELAPORAN HASIL BELAJAR</a:t>
            </a:r>
            <a:endParaRPr lang="en-US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89302" y="5841705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800" dirty="0" smtClean="0">
                <a:latin typeface="Century Gothic" panose="020B0502020202020204" pitchFamily="34" charset="0"/>
              </a:rPr>
              <a:t>Melalui aplikasi </a:t>
            </a:r>
            <a:r>
              <a:rPr lang="en-US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e</a:t>
            </a:r>
            <a:r>
              <a:rPr lang="id-ID" sz="28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-Rapor </a:t>
            </a:r>
            <a:endParaRPr lang="id-ID" sz="28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4076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0" y="1121434"/>
            <a:ext cx="9042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id-ID" sz="3200" b="1" i="1" dirty="0">
              <a:latin typeface="Century Gothic" panose="020B0502020202020204" pitchFamily="34" charset="0"/>
            </a:endParaRPr>
          </a:p>
          <a:p>
            <a:pPr algn="ctr"/>
            <a:r>
              <a:rPr lang="id-ID" sz="3200" b="1" i="1" dirty="0">
                <a:latin typeface="Century Gothic" panose="020B0502020202020204" pitchFamily="34" charset="0"/>
              </a:rPr>
              <a:t>GURU DIKENAL KARENA KARYA</a:t>
            </a:r>
          </a:p>
          <a:p>
            <a:pPr algn="ctr"/>
            <a:endParaRPr lang="en-US" sz="3200" b="1" i="1" dirty="0" smtClean="0">
              <a:latin typeface="Century Gothic" panose="020B0502020202020204" pitchFamily="34" charset="0"/>
            </a:endParaRPr>
          </a:p>
          <a:p>
            <a:pPr algn="ctr"/>
            <a:r>
              <a:rPr lang="id-ID" sz="3200" b="1" i="1" dirty="0" smtClean="0">
                <a:latin typeface="Century Gothic" panose="020B0502020202020204" pitchFamily="34" charset="0"/>
              </a:rPr>
              <a:t>GURU </a:t>
            </a:r>
            <a:r>
              <a:rPr lang="id-ID" sz="3200" b="1" i="1" dirty="0">
                <a:latin typeface="Century Gothic" panose="020B0502020202020204" pitchFamily="34" charset="0"/>
              </a:rPr>
              <a:t>PELUKIS MASA DEPAN</a:t>
            </a:r>
          </a:p>
          <a:p>
            <a:pPr algn="ctr"/>
            <a:endParaRPr lang="en-US" sz="3200" b="1" i="1" dirty="0" smtClean="0">
              <a:latin typeface="Century Gothic" panose="020B0502020202020204" pitchFamily="34" charset="0"/>
            </a:endParaRPr>
          </a:p>
          <a:p>
            <a:pPr algn="ctr"/>
            <a:r>
              <a:rPr lang="id-ID" sz="3200" b="1" i="1" dirty="0" smtClean="0">
                <a:latin typeface="Century Gothic" panose="020B0502020202020204" pitchFamily="34" charset="0"/>
              </a:rPr>
              <a:t>GURU </a:t>
            </a:r>
            <a:r>
              <a:rPr lang="id-ID" sz="3200" b="1" i="1" dirty="0">
                <a:latin typeface="Century Gothic" panose="020B0502020202020204" pitchFamily="34" charset="0"/>
              </a:rPr>
              <a:t>HEBAT DAPAT MEMBEKALI </a:t>
            </a:r>
          </a:p>
          <a:p>
            <a:pPr algn="ctr"/>
            <a:r>
              <a:rPr lang="id-ID" sz="3200" b="1" i="1" dirty="0">
                <a:latin typeface="Century Gothic" panose="020B0502020202020204" pitchFamily="34" charset="0"/>
              </a:rPr>
              <a:t>PESERTA DIDIK </a:t>
            </a:r>
          </a:p>
          <a:p>
            <a:pPr algn="ctr"/>
            <a:endParaRPr lang="en-US" sz="3200" b="1" i="1" dirty="0" smtClean="0">
              <a:latin typeface="Century Gothic" panose="020B0502020202020204" pitchFamily="34" charset="0"/>
            </a:endParaRPr>
          </a:p>
          <a:p>
            <a:pPr algn="ctr"/>
            <a:r>
              <a:rPr lang="id-ID" sz="3200" b="1" i="1" dirty="0" smtClean="0">
                <a:latin typeface="Century Gothic" panose="020B0502020202020204" pitchFamily="34" charset="0"/>
              </a:rPr>
              <a:t>UNTUK </a:t>
            </a:r>
            <a:r>
              <a:rPr lang="id-ID" sz="3200" b="1" i="1" dirty="0">
                <a:latin typeface="Century Gothic" panose="020B0502020202020204" pitchFamily="34" charset="0"/>
              </a:rPr>
              <a:t>HIDUP SUKSES DI ABAD 21</a:t>
            </a:r>
          </a:p>
          <a:p>
            <a:pPr algn="ctr"/>
            <a:endParaRPr lang="en-US" sz="3200" b="1" i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5144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600" dirty="0" err="1" smtClean="0"/>
              <a:t>SELAMAT</a:t>
            </a:r>
            <a:r>
              <a:rPr lang="en-US" sz="6600" dirty="0" smtClean="0"/>
              <a:t> </a:t>
            </a:r>
            <a:r>
              <a:rPr lang="en-US" sz="6600" dirty="0" err="1" smtClean="0"/>
              <a:t>BERKARYA</a:t>
            </a:r>
            <a:endParaRPr lang="en-US" sz="6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4000" dirty="0" err="1" smtClean="0"/>
              <a:t>TERIMA</a:t>
            </a:r>
            <a:r>
              <a:rPr lang="en-US" sz="4000" dirty="0" smtClean="0"/>
              <a:t> </a:t>
            </a:r>
            <a:r>
              <a:rPr lang="en-US" sz="4000" dirty="0" err="1" smtClean="0"/>
              <a:t>KASIH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951459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1650</TotalTime>
  <Words>2061</Words>
  <Application>Microsoft Macintosh PowerPoint</Application>
  <PresentationFormat>On-screen Show (4:3)</PresentationFormat>
  <Paragraphs>532</Paragraphs>
  <Slides>38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1" baseType="lpstr">
      <vt:lpstr>Office Theme</vt:lpstr>
      <vt:lpstr>1_Office Theme</vt:lpstr>
      <vt:lpstr>Equation</vt:lpstr>
      <vt:lpstr>ANALISIS SKL, KI, KD, Pembelajaran dan Penilaian</vt:lpstr>
      <vt:lpstr>Menentukan Indikator Pencapaian Kompetensi</vt:lpstr>
      <vt:lpstr>LANGKAH ANALISIS KOMPETENSI DAN PENGEMBANGAN IPK </vt:lpstr>
      <vt:lpstr>PowerPoint Presentation</vt:lpstr>
      <vt:lpstr>Contoh : Mata pelajaran Matematika (Umum) kelas X</vt:lpstr>
      <vt:lpstr>PowerPoint Presentation</vt:lpstr>
      <vt:lpstr>PowerPoint Presentation</vt:lpstr>
      <vt:lpstr>IPK</vt:lpstr>
      <vt:lpstr>IPK</vt:lpstr>
      <vt:lpstr> Menentukan nilai Karakter</vt:lpstr>
      <vt:lpstr> UNIT 2 PENGEMBANGAN MATERI PEMBELAJARAN</vt:lpstr>
      <vt:lpstr>Analisis materi dalam buku teks pelajaran  (dan buku sumber lain yang relevan)</vt:lpstr>
      <vt:lpstr>Yang dimaksud buku teks bukan hanya buku “paket mata pelajaran” yang disediakan Pemerintah, tetapi buku teks mata pelajaran yang sesuai dengan kompetensi yang harus dicapai dalam Kurikulum 2013 </vt:lpstr>
      <vt:lpstr>Contoh Hasil Analisis Buku Teks Pelajaran Matematika</vt:lpstr>
      <vt:lpstr>UNIT 3 ANALISIS PENERAPAN MODEL PEMBELAJARAN</vt:lpstr>
      <vt:lpstr>Higher Order Thinking Skills (HOTS)</vt:lpstr>
      <vt:lpstr>Langkah Pembelajaran dari LOTS menuju HOTS</vt:lpstr>
      <vt:lpstr>Penjelasan</vt:lpstr>
      <vt:lpstr>Kegiatan Pembelajaran</vt:lpstr>
      <vt:lpstr>Modul 1 Unit 4</vt:lpstr>
      <vt:lpstr>Modul 1 Unit 4</vt:lpstr>
      <vt:lpstr>Modul 1 Unit 4</vt:lpstr>
      <vt:lpstr>Modul 1 Unit 4</vt:lpstr>
      <vt:lpstr>Penjelasan</vt:lpstr>
      <vt:lpstr>Alur Penyusunan Soal USBN </vt:lpstr>
      <vt:lpstr>Langkah Penulisan Soal USBN </vt:lpstr>
      <vt:lpstr>DIAGRAM PENGEMBANGAN SOAL USBN</vt:lpstr>
      <vt:lpstr>FOMAT KISI-KISI USBN</vt:lpstr>
      <vt:lpstr>MODUL 2</vt:lpstr>
      <vt:lpstr>1. SISTEMATIKA RPP</vt:lpstr>
      <vt:lpstr>LANJUTAN ….</vt:lpstr>
      <vt:lpstr>2. TELAAH RPP</vt:lpstr>
      <vt:lpstr>MODUL 3</vt:lpstr>
      <vt:lpstr>PRAKTIK YANG DILAKUKAN</vt:lpstr>
      <vt:lpstr>MODUL 4</vt:lpstr>
      <vt:lpstr>PENGOLAHAN NILAI HASIL BELAJAR</vt:lpstr>
      <vt:lpstr>PowerPoint Presentation</vt:lpstr>
      <vt:lpstr>SELAMAT BERKARYA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Lenovo-K2450</dc:creator>
  <cp:lastModifiedBy>intan</cp:lastModifiedBy>
  <cp:revision>84</cp:revision>
  <dcterms:created xsi:type="dcterms:W3CDTF">2018-01-12T23:32:09Z</dcterms:created>
  <dcterms:modified xsi:type="dcterms:W3CDTF">2019-09-18T16:31:02Z</dcterms:modified>
</cp:coreProperties>
</file>