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29BF5-AB9B-4897-AA32-A93304F2552C}" type="datetimeFigureOut">
              <a:rPr lang="id-ID" smtClean="0"/>
              <a:pPr/>
              <a:t>02/11/2018</a:t>
            </a:fld>
            <a:endParaRPr lang="id-ID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E2EEE9F2-6268-430E-8FD6-F74F1F806F2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29BF5-AB9B-4897-AA32-A93304F2552C}" type="datetimeFigureOut">
              <a:rPr lang="id-ID" smtClean="0"/>
              <a:pPr/>
              <a:t>02/11/2018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EE9F2-6268-430E-8FD6-F74F1F806F2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29BF5-AB9B-4897-AA32-A93304F2552C}" type="datetimeFigureOut">
              <a:rPr lang="id-ID" smtClean="0"/>
              <a:pPr/>
              <a:t>02/11/2018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id-ID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2EEE9F2-6268-430E-8FD6-F74F1F806F2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29BF5-AB9B-4897-AA32-A93304F2552C}" type="datetimeFigureOut">
              <a:rPr lang="id-ID" smtClean="0"/>
              <a:pPr/>
              <a:t>02/11/2018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EE9F2-6268-430E-8FD6-F74F1F806F2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29BF5-AB9B-4897-AA32-A93304F2552C}" type="datetimeFigureOut">
              <a:rPr lang="id-ID" smtClean="0"/>
              <a:pPr/>
              <a:t>02/11/2018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EE9F2-6268-430E-8FD6-F74F1F806F2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29BF5-AB9B-4897-AA32-A93304F2552C}" type="datetimeFigureOut">
              <a:rPr lang="id-ID" smtClean="0"/>
              <a:pPr/>
              <a:t>02/11/2018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EE9F2-6268-430E-8FD6-F74F1F806F2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29BF5-AB9B-4897-AA32-A93304F2552C}" type="datetimeFigureOut">
              <a:rPr lang="id-ID" smtClean="0"/>
              <a:pPr/>
              <a:t>02/11/2018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EE9F2-6268-430E-8FD6-F74F1F806F2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29BF5-AB9B-4897-AA32-A93304F2552C}" type="datetimeFigureOut">
              <a:rPr lang="id-ID" smtClean="0"/>
              <a:pPr/>
              <a:t>02/11/2018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EE9F2-6268-430E-8FD6-F74F1F806F2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29BF5-AB9B-4897-AA32-A93304F2552C}" type="datetimeFigureOut">
              <a:rPr lang="id-ID" smtClean="0"/>
              <a:pPr/>
              <a:t>02/11/2018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2EEE9F2-6268-430E-8FD6-F74F1F806F2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29BF5-AB9B-4897-AA32-A93304F2552C}" type="datetimeFigureOut">
              <a:rPr lang="id-ID" smtClean="0"/>
              <a:pPr/>
              <a:t>02/11/2018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EE9F2-6268-430E-8FD6-F74F1F806F2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29BF5-AB9B-4897-AA32-A93304F2552C}" type="datetimeFigureOut">
              <a:rPr lang="id-ID" smtClean="0"/>
              <a:pPr/>
              <a:t>02/11/2018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EE9F2-6268-430E-8FD6-F74F1F806F2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6029BF5-AB9B-4897-AA32-A93304F2552C}" type="datetimeFigureOut">
              <a:rPr lang="id-ID" smtClean="0"/>
              <a:pPr/>
              <a:t>02/11/2018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E2EEE9F2-6268-430E-8FD6-F74F1F806F21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28728" y="4429132"/>
            <a:ext cx="6172200" cy="175260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id-ID" dirty="0" smtClean="0"/>
              <a:t>FND</a:t>
            </a:r>
          </a:p>
          <a:p>
            <a:pPr eaLnBrk="1" hangingPunct="1"/>
            <a:r>
              <a:rPr lang="id-ID" dirty="0" smtClean="0"/>
              <a:t>DEPARTMENT OF FOOD SCIENCE AND TECHNOLOGY</a:t>
            </a:r>
          </a:p>
          <a:p>
            <a:pPr eaLnBrk="1" hangingPunct="1"/>
            <a:r>
              <a:rPr lang="id-ID" dirty="0" smtClean="0"/>
              <a:t>2018</a:t>
            </a:r>
            <a:endParaRPr lang="en-US" dirty="0" smtClean="0"/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71670" y="1142984"/>
            <a:ext cx="6172200" cy="2209800"/>
          </a:xfrm>
        </p:spPr>
        <p:txBody>
          <a:bodyPr/>
          <a:lstStyle/>
          <a:p>
            <a:pPr algn="r" eaLnBrk="1" hangingPunct="1"/>
            <a:r>
              <a:rPr lang="id-ID" sz="4000" dirty="0" smtClean="0"/>
              <a:t>PENGANTAR</a:t>
            </a:r>
            <a:br>
              <a:rPr lang="id-ID" sz="4000" dirty="0" smtClean="0"/>
            </a:br>
            <a:r>
              <a:rPr lang="id-ID" dirty="0" smtClean="0"/>
              <a:t>ILMU </a:t>
            </a:r>
            <a:r>
              <a:rPr lang="id-ID" sz="4000" dirty="0" smtClean="0"/>
              <a:t>EKONOMI</a:t>
            </a:r>
            <a:endParaRPr lang="en-US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ILMU EKONOMI…?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UANG…?</a:t>
            </a:r>
          </a:p>
          <a:p>
            <a:pPr eaLnBrk="1" hangingPunct="1"/>
            <a:r>
              <a:rPr lang="en-US" dirty="0" smtClean="0"/>
              <a:t>KAYA…?</a:t>
            </a:r>
          </a:p>
          <a:p>
            <a:pPr eaLnBrk="1" hangingPunct="1"/>
            <a:r>
              <a:rPr lang="en-US" dirty="0" smtClean="0"/>
              <a:t>HIDUP HEMAT…?</a:t>
            </a:r>
          </a:p>
          <a:p>
            <a:pPr eaLnBrk="1" hangingPunct="1">
              <a:buFont typeface="Wingdings" pitchFamily="2" charset="2"/>
              <a:buNone/>
            </a:pPr>
            <a:endParaRPr lang="en-US" dirty="0" smtClean="0"/>
          </a:p>
          <a:p>
            <a:pPr eaLnBrk="1" hangingPunct="1"/>
            <a:r>
              <a:rPr lang="id-ID" dirty="0" smtClean="0">
                <a:solidFill>
                  <a:srgbClr val="FF0000"/>
                </a:solidFill>
              </a:rPr>
              <a:t>Jadi</a:t>
            </a:r>
            <a:r>
              <a:rPr lang="en-US" dirty="0" smtClean="0">
                <a:solidFill>
                  <a:srgbClr val="FF0000"/>
                </a:solidFill>
              </a:rPr>
              <a:t>..?!!!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Manusia :</a:t>
            </a:r>
            <a:r>
              <a:rPr lang="en-US" smtClean="0">
                <a:solidFill>
                  <a:srgbClr val="FF0000"/>
                </a:solidFill>
              </a:rPr>
              <a:t>Tidak semua</a:t>
            </a:r>
            <a:r>
              <a:rPr lang="en-US" smtClean="0"/>
              <a:t> cita-cita &amp; keinginan dapat </a:t>
            </a:r>
            <a:r>
              <a:rPr lang="en-US" smtClean="0">
                <a:solidFill>
                  <a:srgbClr val="FF0000"/>
                </a:solidFill>
              </a:rPr>
              <a:t>tercapai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Yang dipelajari dlm ilmu ekonomi 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FF0000"/>
                </a:solidFill>
              </a:rPr>
              <a:t>Scarcity </a:t>
            </a:r>
            <a:r>
              <a:rPr lang="en-US" smtClean="0"/>
              <a:t>: kuantitas, kualitas, tempat dan waktu</a:t>
            </a:r>
          </a:p>
          <a:p>
            <a:pPr eaLnBrk="1" hangingPunct="1"/>
            <a:r>
              <a:rPr lang="en-US" smtClean="0">
                <a:solidFill>
                  <a:srgbClr val="FF0000"/>
                </a:solidFill>
              </a:rPr>
              <a:t>Choices</a:t>
            </a:r>
            <a:r>
              <a:rPr lang="id-ID" smtClean="0">
                <a:solidFill>
                  <a:srgbClr val="FF0000"/>
                </a:solidFill>
              </a:rPr>
              <a:t> (pilihan-pilihan)</a:t>
            </a:r>
            <a:endParaRPr lang="en-US" smtClean="0">
              <a:solidFill>
                <a:srgbClr val="FF0000"/>
              </a:solidFill>
            </a:endParaRPr>
          </a:p>
          <a:p>
            <a:pPr eaLnBrk="1" hangingPunct="1"/>
            <a:r>
              <a:rPr lang="en-US" smtClean="0">
                <a:solidFill>
                  <a:srgbClr val="FF0000"/>
                </a:solidFill>
              </a:rPr>
              <a:t>Biaya kesempatan</a:t>
            </a:r>
            <a:r>
              <a:rPr lang="en-US" smtClean="0"/>
              <a:t> (opportunity cost) :</a:t>
            </a:r>
          </a:p>
          <a:p>
            <a:pPr eaLnBrk="1" hangingPunct="1"/>
            <a:r>
              <a:rPr lang="en-US" smtClean="0"/>
              <a:t>ILMU Ekonomi : </a:t>
            </a:r>
            <a:r>
              <a:rPr lang="en-US" smtClean="0">
                <a:solidFill>
                  <a:srgbClr val="FF0000"/>
                </a:solidFill>
              </a:rPr>
              <a:t>Ilmu pilih memilih </a:t>
            </a:r>
            <a:r>
              <a:rPr lang="en-US" smtClean="0"/>
              <a:t>= bagaimana menentukan pilihan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Pengertian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Kelangkaan </a:t>
            </a:r>
            <a:r>
              <a:rPr lang="en-US" smtClean="0">
                <a:solidFill>
                  <a:srgbClr val="FF0000"/>
                </a:solidFill>
              </a:rPr>
              <a:t>(Scarcity) </a:t>
            </a:r>
            <a:r>
              <a:rPr lang="en-US" smtClean="0"/>
              <a:t>:</a:t>
            </a:r>
          </a:p>
          <a:p>
            <a:pPr eaLnBrk="1" hangingPunct="1"/>
            <a:r>
              <a:rPr lang="en-US" smtClean="0"/>
              <a:t>Pilihan-pilihan </a:t>
            </a:r>
            <a:r>
              <a:rPr lang="en-US" smtClean="0">
                <a:solidFill>
                  <a:srgbClr val="FF0000"/>
                </a:solidFill>
              </a:rPr>
              <a:t>(Choices) </a:t>
            </a:r>
            <a:r>
              <a:rPr lang="en-US" smtClean="0"/>
              <a:t>: keputusan dalam menentukan pilihan berdasarkan pertimbangan ttt</a:t>
            </a:r>
          </a:p>
          <a:p>
            <a:pPr eaLnBrk="1" hangingPunct="1"/>
            <a:r>
              <a:rPr lang="en-US" smtClean="0"/>
              <a:t>Biaya Kesempatan </a:t>
            </a:r>
            <a:r>
              <a:rPr lang="en-US" smtClean="0">
                <a:solidFill>
                  <a:srgbClr val="FF0000"/>
                </a:solidFill>
              </a:rPr>
              <a:t>(Opportunity cost) : </a:t>
            </a:r>
            <a:r>
              <a:rPr lang="en-US" smtClean="0"/>
              <a:t>kesempatan yang hilang karena memilih alternatif yang lain</a:t>
            </a:r>
            <a:endParaRPr lang="en-US" smtClean="0">
              <a:solidFill>
                <a:srgbClr val="FF0000"/>
              </a:solidFill>
            </a:endParaRPr>
          </a:p>
          <a:p>
            <a:pPr eaLnBrk="1" hangingPunct="1"/>
            <a:endParaRPr lang="en-US" smtClean="0"/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Definisi lengkap ilmu ekonomi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Ilmu ekonomi mempelajari </a:t>
            </a:r>
            <a:r>
              <a:rPr lang="en-US" smtClean="0">
                <a:solidFill>
                  <a:srgbClr val="FF0000"/>
                </a:solidFill>
              </a:rPr>
              <a:t>perilaku</a:t>
            </a:r>
            <a:r>
              <a:rPr lang="en-US" smtClean="0"/>
              <a:t> </a:t>
            </a:r>
            <a:r>
              <a:rPr lang="en-US" smtClean="0">
                <a:solidFill>
                  <a:srgbClr val="FF0000"/>
                </a:solidFill>
              </a:rPr>
              <a:t>individu &amp; masyarakat</a:t>
            </a:r>
            <a:r>
              <a:rPr lang="en-US" smtClean="0"/>
              <a:t> dalam menentukan </a:t>
            </a:r>
            <a:r>
              <a:rPr lang="en-US" smtClean="0">
                <a:solidFill>
                  <a:srgbClr val="FF0000"/>
                </a:solidFill>
              </a:rPr>
              <a:t>pilihan</a:t>
            </a:r>
            <a:r>
              <a:rPr lang="en-US" smtClean="0"/>
              <a:t> utk menggunakan SD yang </a:t>
            </a:r>
            <a:r>
              <a:rPr lang="en-US" smtClean="0">
                <a:solidFill>
                  <a:srgbClr val="FF0000"/>
                </a:solidFill>
              </a:rPr>
              <a:t>langka</a:t>
            </a:r>
            <a:r>
              <a:rPr lang="en-US" smtClean="0"/>
              <a:t> (dengan atau tanpa uang) dalam meningkatkan kualitas hidupnya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Masalah-masalah ekonomi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752600"/>
            <a:ext cx="8229600" cy="3886200"/>
          </a:xfrm>
        </p:spPr>
        <p:txBody>
          <a:bodyPr/>
          <a:lstStyle/>
          <a:p>
            <a:pPr eaLnBrk="1" hangingPunct="1">
              <a:defRPr/>
            </a:pPr>
            <a:r>
              <a:rPr lang="en-US" sz="2400" dirty="0" err="1" smtClean="0"/>
              <a:t>Alokasi</a:t>
            </a:r>
            <a:r>
              <a:rPr lang="en-US" sz="2400" dirty="0" smtClean="0"/>
              <a:t> </a:t>
            </a:r>
            <a:r>
              <a:rPr lang="en-US" sz="2400" dirty="0" err="1" smtClean="0"/>
              <a:t>sumber</a:t>
            </a:r>
            <a:r>
              <a:rPr lang="en-US" sz="2400" dirty="0" smtClean="0"/>
              <a:t> </a:t>
            </a:r>
            <a:r>
              <a:rPr lang="en-US" sz="2400" dirty="0" err="1" smtClean="0"/>
              <a:t>daya</a:t>
            </a:r>
            <a:r>
              <a:rPr lang="en-US" sz="2400" dirty="0" smtClean="0"/>
              <a:t> </a:t>
            </a:r>
            <a:r>
              <a:rPr lang="en-US" sz="2400" dirty="0" err="1" smtClean="0"/>
              <a:t>langka</a:t>
            </a:r>
            <a:endParaRPr lang="en-US" sz="2400" dirty="0" smtClean="0"/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US" sz="2400" dirty="0" err="1" smtClean="0">
                <a:solidFill>
                  <a:srgbClr val="FF0000"/>
                </a:solidFill>
              </a:rPr>
              <a:t>Apa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yg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perlu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diproduksi</a:t>
            </a:r>
            <a:r>
              <a:rPr lang="en-US" sz="2400" dirty="0" smtClean="0">
                <a:solidFill>
                  <a:srgbClr val="FF0000"/>
                </a:solidFill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</a:rPr>
              <a:t>berapa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banyak</a:t>
            </a:r>
            <a:r>
              <a:rPr lang="en-US" sz="2400" dirty="0" smtClean="0">
                <a:solidFill>
                  <a:srgbClr val="FF0000"/>
                </a:solidFill>
              </a:rPr>
              <a:t> ? </a:t>
            </a:r>
            <a:r>
              <a:rPr lang="en-US" sz="2400" dirty="0" smtClean="0"/>
              <a:t>(What, How much)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US" sz="2400" dirty="0" err="1" smtClean="0">
                <a:solidFill>
                  <a:srgbClr val="FF0000"/>
                </a:solidFill>
              </a:rPr>
              <a:t>Bagaimana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ia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di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produksi</a:t>
            </a:r>
            <a:r>
              <a:rPr lang="en-US" sz="2400" dirty="0" smtClean="0">
                <a:solidFill>
                  <a:srgbClr val="FF0000"/>
                </a:solidFill>
              </a:rPr>
              <a:t> ?</a:t>
            </a:r>
            <a:r>
              <a:rPr lang="en-US" sz="2400" dirty="0" smtClean="0"/>
              <a:t> (How) </a:t>
            </a:r>
            <a:r>
              <a:rPr lang="en-US" sz="2400" dirty="0" err="1" smtClean="0"/>
              <a:t>Metode</a:t>
            </a:r>
            <a:r>
              <a:rPr lang="en-US" sz="2400" dirty="0" smtClean="0"/>
              <a:t>, </a:t>
            </a:r>
            <a:r>
              <a:rPr lang="en-US" sz="2400" dirty="0" err="1" smtClean="0"/>
              <a:t>teknologi</a:t>
            </a:r>
            <a:r>
              <a:rPr lang="en-US" sz="2400" dirty="0" smtClean="0"/>
              <a:t>, </a:t>
            </a:r>
            <a:r>
              <a:rPr lang="en-US" sz="2400" dirty="0" err="1" smtClean="0"/>
              <a:t>skala</a:t>
            </a:r>
            <a:r>
              <a:rPr lang="en-US" sz="2400" dirty="0" smtClean="0"/>
              <a:t> </a:t>
            </a:r>
            <a:r>
              <a:rPr lang="en-US" sz="2400" dirty="0" err="1" smtClean="0"/>
              <a:t>produksi</a:t>
            </a:r>
            <a:r>
              <a:rPr lang="en-US" sz="2400" dirty="0" smtClean="0"/>
              <a:t>, </a:t>
            </a:r>
            <a:r>
              <a:rPr lang="en-US" sz="2400" dirty="0" err="1" smtClean="0"/>
              <a:t>kemampuan</a:t>
            </a:r>
            <a:r>
              <a:rPr lang="en-US" sz="2400" dirty="0" smtClean="0"/>
              <a:t> </a:t>
            </a:r>
            <a:r>
              <a:rPr lang="en-US" sz="2400" dirty="0" err="1" smtClean="0"/>
              <a:t>manajemen</a:t>
            </a:r>
            <a:r>
              <a:rPr lang="en-US" sz="2400" dirty="0" smtClean="0"/>
              <a:t>, </a:t>
            </a:r>
            <a:r>
              <a:rPr lang="en-US" sz="2400" dirty="0" err="1" smtClean="0"/>
              <a:t>iklim</a:t>
            </a:r>
            <a:r>
              <a:rPr lang="en-US" sz="2400" dirty="0" smtClean="0"/>
              <a:t>, </a:t>
            </a:r>
            <a:r>
              <a:rPr lang="en-US" sz="2400" dirty="0" err="1" smtClean="0"/>
              <a:t>finansial</a:t>
            </a:r>
            <a:r>
              <a:rPr lang="en-US" sz="2400" dirty="0" smtClean="0"/>
              <a:t>, mental.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US" sz="2400" dirty="0" err="1" smtClean="0">
                <a:solidFill>
                  <a:srgbClr val="FF0000"/>
                </a:solidFill>
              </a:rPr>
              <a:t>Untuk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siapa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di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produksi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/>
              <a:t>? (For whom)</a:t>
            </a:r>
          </a:p>
          <a:p>
            <a:pPr marL="514350" indent="-514350" eaLnBrk="1" hangingPunct="1">
              <a:buFont typeface="Wingdings" pitchFamily="2" charset="2"/>
              <a:buNone/>
              <a:defRPr/>
            </a:pPr>
            <a:r>
              <a:rPr lang="en-US" sz="2400" dirty="0" smtClean="0"/>
              <a:t>	</a:t>
            </a:r>
            <a:r>
              <a:rPr lang="en-US" sz="2400" dirty="0" err="1" smtClean="0"/>
              <a:t>Pertimbangan</a:t>
            </a:r>
            <a:r>
              <a:rPr lang="en-US" sz="2400" dirty="0" smtClean="0"/>
              <a:t> </a:t>
            </a:r>
            <a:r>
              <a:rPr lang="en-US" sz="2400" dirty="0" err="1" smtClean="0"/>
              <a:t>keadilan</a:t>
            </a:r>
            <a:r>
              <a:rPr lang="en-US" sz="2400" dirty="0" smtClean="0"/>
              <a:t> &amp; </a:t>
            </a:r>
            <a:r>
              <a:rPr lang="en-US" sz="2400" dirty="0" err="1" smtClean="0"/>
              <a:t>pemerataan</a:t>
            </a:r>
            <a:r>
              <a:rPr lang="en-US" sz="2400" dirty="0" smtClean="0"/>
              <a:t>, </a:t>
            </a:r>
            <a:r>
              <a:rPr lang="en-US" sz="2400" dirty="0" err="1" smtClean="0"/>
              <a:t>egaliter</a:t>
            </a:r>
            <a:r>
              <a:rPr lang="en-US" sz="2400" dirty="0" smtClean="0"/>
              <a:t> </a:t>
            </a:r>
            <a:r>
              <a:rPr lang="en-US" sz="2400" dirty="0" err="1" smtClean="0"/>
              <a:t>vs</a:t>
            </a:r>
            <a:r>
              <a:rPr lang="en-US" sz="2400" dirty="0" smtClean="0"/>
              <a:t> utilitarian</a:t>
            </a:r>
          </a:p>
          <a:p>
            <a:pPr eaLnBrk="1" hangingPunct="1">
              <a:buFontTx/>
              <a:buNone/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BARANG &amp; JASA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Barang : </a:t>
            </a:r>
            <a:r>
              <a:rPr lang="en-US" smtClean="0">
                <a:solidFill>
                  <a:srgbClr val="FF0000"/>
                </a:solidFill>
              </a:rPr>
              <a:t>benda berwujud/tidak berwujud</a:t>
            </a:r>
            <a:r>
              <a:rPr lang="en-US" smtClean="0"/>
              <a:t>, guna </a:t>
            </a:r>
            <a:r>
              <a:rPr lang="en-US" smtClean="0">
                <a:solidFill>
                  <a:srgbClr val="FF0000"/>
                </a:solidFill>
              </a:rPr>
              <a:t>memenuhi</a:t>
            </a:r>
            <a:r>
              <a:rPr lang="en-US" smtClean="0"/>
              <a:t> </a:t>
            </a:r>
            <a:r>
              <a:rPr lang="en-US" smtClean="0">
                <a:solidFill>
                  <a:srgbClr val="FF0000"/>
                </a:solidFill>
              </a:rPr>
              <a:t>kebutuhan</a:t>
            </a:r>
            <a:r>
              <a:rPr lang="en-US" smtClean="0"/>
              <a:t> / </a:t>
            </a:r>
            <a:r>
              <a:rPr lang="en-US" smtClean="0">
                <a:solidFill>
                  <a:srgbClr val="FF0000"/>
                </a:solidFill>
              </a:rPr>
              <a:t>menghasilkan</a:t>
            </a:r>
            <a:r>
              <a:rPr lang="en-US" smtClean="0"/>
              <a:t> </a:t>
            </a:r>
            <a:r>
              <a:rPr lang="en-US" smtClean="0">
                <a:solidFill>
                  <a:srgbClr val="FF0000"/>
                </a:solidFill>
              </a:rPr>
              <a:t>benda lain</a:t>
            </a:r>
            <a:r>
              <a:rPr lang="en-US" smtClean="0"/>
              <a:t> utk memenuhi kebutuhan (</a:t>
            </a:r>
            <a:r>
              <a:rPr lang="id-ID" smtClean="0"/>
              <a:t>laptop, air, udara</a:t>
            </a:r>
            <a:r>
              <a:rPr lang="en-US" smtClean="0"/>
              <a:t>)</a:t>
            </a:r>
          </a:p>
          <a:p>
            <a:pPr eaLnBrk="1" hangingPunct="1"/>
            <a:r>
              <a:rPr lang="en-US" smtClean="0"/>
              <a:t>Jasa : tidak berwujud, memberi kepuasan / memenuhi kebutuhan masyarakat (</a:t>
            </a:r>
            <a:r>
              <a:rPr lang="id-ID" smtClean="0"/>
              <a:t>tempat kursus, sarana pelayanan kes)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 BARANG EKONOMI &amp; BARANG BEBAS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dirty="0" err="1" smtClean="0">
                <a:solidFill>
                  <a:srgbClr val="FF0000"/>
                </a:solidFill>
              </a:rPr>
              <a:t>Barang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ekonomi</a:t>
            </a:r>
            <a:r>
              <a:rPr lang="en-US" dirty="0" smtClean="0"/>
              <a:t> (economic good) : </a:t>
            </a:r>
            <a:endParaRPr lang="id-ID" dirty="0" smtClean="0"/>
          </a:p>
          <a:p>
            <a:pPr lvl="1" eaLnBrk="1" hangingPunct="1"/>
            <a:r>
              <a:rPr lang="en-US" dirty="0" err="1" smtClean="0"/>
              <a:t>barang</a:t>
            </a:r>
            <a:r>
              <a:rPr lang="en-US" dirty="0" smtClean="0"/>
              <a:t> yang </a:t>
            </a:r>
            <a:r>
              <a:rPr lang="en-US" dirty="0" err="1" smtClean="0"/>
              <a:t>terbatas</a:t>
            </a:r>
            <a:r>
              <a:rPr lang="en-US" dirty="0" smtClean="0"/>
              <a:t> </a:t>
            </a:r>
            <a:r>
              <a:rPr lang="en-US" dirty="0" err="1" smtClean="0"/>
              <a:t>jumlahnya</a:t>
            </a:r>
            <a:r>
              <a:rPr lang="en-US" dirty="0" smtClean="0"/>
              <a:t> &amp; </a:t>
            </a:r>
            <a:r>
              <a:rPr lang="en-US" dirty="0" err="1" smtClean="0"/>
              <a:t>berguna</a:t>
            </a:r>
            <a:r>
              <a:rPr lang="en-US" dirty="0" smtClean="0"/>
              <a:t>,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pengorbanan</a:t>
            </a:r>
            <a:r>
              <a:rPr lang="en-US" dirty="0" smtClean="0"/>
              <a:t> </a:t>
            </a:r>
            <a:r>
              <a:rPr lang="en-US" dirty="0" err="1" smtClean="0"/>
              <a:t>utk</a:t>
            </a:r>
            <a:r>
              <a:rPr lang="en-US" dirty="0" smtClean="0"/>
              <a:t> </a:t>
            </a:r>
            <a:r>
              <a:rPr lang="en-US" dirty="0" err="1" smtClean="0"/>
              <a:t>mperolehnya</a:t>
            </a:r>
            <a:r>
              <a:rPr lang="en-US" dirty="0" smtClean="0"/>
              <a:t> (</a:t>
            </a:r>
            <a:r>
              <a:rPr lang="en-US" dirty="0" err="1" smtClean="0"/>
              <a:t>contoh</a:t>
            </a:r>
            <a:r>
              <a:rPr lang="en-US" dirty="0" smtClean="0"/>
              <a:t>?)</a:t>
            </a:r>
          </a:p>
          <a:p>
            <a:pPr eaLnBrk="1" hangingPunct="1"/>
            <a:r>
              <a:rPr lang="en-US" dirty="0" err="1" smtClean="0">
                <a:solidFill>
                  <a:srgbClr val="FF0000"/>
                </a:solidFill>
              </a:rPr>
              <a:t>Barang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bebas</a:t>
            </a:r>
            <a:r>
              <a:rPr lang="en-US" dirty="0" smtClean="0"/>
              <a:t> (free good) : </a:t>
            </a:r>
            <a:endParaRPr lang="id-ID" dirty="0" smtClean="0"/>
          </a:p>
          <a:p>
            <a:pPr lvl="1" eaLnBrk="1" hangingPunct="1"/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melimpah</a:t>
            </a:r>
            <a:r>
              <a:rPr lang="en-US" dirty="0" smtClean="0"/>
              <a:t>, </a:t>
            </a:r>
            <a:r>
              <a:rPr lang="en-US" dirty="0" err="1" smtClean="0"/>
              <a:t>tak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p</a:t>
            </a:r>
            <a:r>
              <a:rPr lang="id-ID" dirty="0" smtClean="0"/>
              <a:t>e</a:t>
            </a:r>
            <a:r>
              <a:rPr lang="en-US" dirty="0" err="1" smtClean="0"/>
              <a:t>ngorbanan</a:t>
            </a:r>
            <a:r>
              <a:rPr lang="en-US" dirty="0" smtClean="0"/>
              <a:t> (</a:t>
            </a:r>
            <a:r>
              <a:rPr lang="en-US" dirty="0" err="1" smtClean="0"/>
              <a:t>contoh</a:t>
            </a:r>
            <a:r>
              <a:rPr lang="en-US" dirty="0" smtClean="0"/>
              <a:t>?)</a:t>
            </a:r>
          </a:p>
          <a:p>
            <a:pPr eaLnBrk="1" hangingPunct="1"/>
            <a:r>
              <a:rPr lang="en-US" dirty="0" err="1" smtClean="0">
                <a:solidFill>
                  <a:srgbClr val="FF0000"/>
                </a:solidFill>
              </a:rPr>
              <a:t>Barang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bebas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dapat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menjadi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barang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ekonomi</a:t>
            </a:r>
            <a:r>
              <a:rPr lang="en-US" dirty="0" smtClean="0"/>
              <a:t> (</a:t>
            </a:r>
            <a:r>
              <a:rPr lang="en-US" dirty="0" err="1" smtClean="0"/>
              <a:t>tempat</a:t>
            </a:r>
            <a:r>
              <a:rPr lang="en-US" dirty="0" smtClean="0"/>
              <a:t> &amp; </a:t>
            </a:r>
            <a:r>
              <a:rPr lang="en-US" dirty="0" err="1" smtClean="0"/>
              <a:t>waktu</a:t>
            </a:r>
            <a:r>
              <a:rPr lang="en-US" dirty="0" smtClean="0"/>
              <a:t>) (</a:t>
            </a:r>
            <a:r>
              <a:rPr lang="en-US" dirty="0" err="1" smtClean="0"/>
              <a:t>contoh</a:t>
            </a:r>
            <a:r>
              <a:rPr lang="en-US" dirty="0" smtClean="0"/>
              <a:t>?)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400" smtClean="0"/>
              <a:t> BARANG AKHIR, BARANG MODAL &amp; BARANG ANTARA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1828800"/>
            <a:ext cx="8229600" cy="42973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>
                <a:solidFill>
                  <a:srgbClr val="FF0000"/>
                </a:solidFill>
              </a:rPr>
              <a:t>Barang akhir</a:t>
            </a:r>
            <a:r>
              <a:rPr lang="en-US" sz="2400" smtClean="0"/>
              <a:t> (final good) : barang yg dihasilkan dari berbagai kegiatan ekonomi &amp; dpt memenuhi kebutuhan masyarakat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smtClean="0"/>
              <a:t>     terbagi 2 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smtClean="0"/>
              <a:t>		- tahan lama (durable) (contoh?)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smtClean="0"/>
              <a:t>		- tidak tahan lama (non durable) (contoh?)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>
                <a:solidFill>
                  <a:srgbClr val="FF0000"/>
                </a:solidFill>
              </a:rPr>
              <a:t>Barang modal</a:t>
            </a:r>
            <a:r>
              <a:rPr lang="en-US" sz="2400" smtClean="0"/>
              <a:t> (capital good) : menghasilkan barang lain (contoh?)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>
                <a:solidFill>
                  <a:srgbClr val="FF0000"/>
                </a:solidFill>
              </a:rPr>
              <a:t>Barang antara</a:t>
            </a:r>
            <a:r>
              <a:rPr lang="en-US" sz="2400" smtClean="0"/>
              <a:t> (intermediate good) : belum menjadi barang akhir, masih akan diproses utk memenuhi kebutuhan masyarakat (contoh?)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Mengapa belajar ilmu ekonomi ?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Memperbaiki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berfikir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pengambilan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keputusan</a:t>
            </a:r>
            <a:endParaRPr lang="en-US" dirty="0" smtClean="0">
              <a:solidFill>
                <a:srgbClr val="FF0000"/>
              </a:solidFill>
            </a:endParaRPr>
          </a:p>
          <a:p>
            <a:pPr eaLnBrk="1" hangingPunct="1"/>
            <a:r>
              <a:rPr lang="en-US" dirty="0" smtClean="0"/>
              <a:t>M</a:t>
            </a:r>
            <a:r>
              <a:rPr lang="id-ID" dirty="0" smtClean="0"/>
              <a:t>em</a:t>
            </a:r>
            <a:r>
              <a:rPr lang="en-US" dirty="0" smtClean="0"/>
              <a:t>bantu </a:t>
            </a:r>
            <a:r>
              <a:rPr lang="en-US" dirty="0" err="1" smtClean="0">
                <a:solidFill>
                  <a:srgbClr val="FF0000"/>
                </a:solidFill>
              </a:rPr>
              <a:t>memahami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masyarakat</a:t>
            </a:r>
            <a:r>
              <a:rPr lang="en-US" dirty="0" smtClean="0">
                <a:solidFill>
                  <a:srgbClr val="FF0000"/>
                </a:solidFill>
              </a:rPr>
              <a:t> : </a:t>
            </a:r>
            <a:r>
              <a:rPr lang="en-US" dirty="0" err="1" smtClean="0">
                <a:solidFill>
                  <a:srgbClr val="FF0000"/>
                </a:solidFill>
              </a:rPr>
              <a:t>interaksi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kelangkaan</a:t>
            </a:r>
            <a:r>
              <a:rPr lang="en-US" dirty="0" smtClean="0">
                <a:solidFill>
                  <a:srgbClr val="FF0000"/>
                </a:solidFill>
              </a:rPr>
              <a:t>, (</a:t>
            </a:r>
            <a:r>
              <a:rPr lang="en-US" dirty="0" err="1" smtClean="0">
                <a:solidFill>
                  <a:srgbClr val="FF0000"/>
                </a:solidFill>
              </a:rPr>
              <a:t>pertukaran</a:t>
            </a:r>
            <a:r>
              <a:rPr lang="en-US" dirty="0" smtClean="0">
                <a:solidFill>
                  <a:srgbClr val="FF0000"/>
                </a:solidFill>
              </a:rPr>
              <a:t>=</a:t>
            </a:r>
            <a:r>
              <a:rPr lang="en-US" dirty="0" err="1" smtClean="0">
                <a:solidFill>
                  <a:srgbClr val="FF0000"/>
                </a:solidFill>
              </a:rPr>
              <a:t>pasar</a:t>
            </a:r>
            <a:r>
              <a:rPr lang="en-US" dirty="0" smtClean="0">
                <a:solidFill>
                  <a:srgbClr val="FF0000"/>
                </a:solidFill>
              </a:rPr>
              <a:t>)</a:t>
            </a:r>
          </a:p>
          <a:p>
            <a:pPr eaLnBrk="1" hangingPunct="1"/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masalah-masalah</a:t>
            </a:r>
            <a:r>
              <a:rPr lang="en-US" dirty="0" smtClean="0"/>
              <a:t> </a:t>
            </a:r>
            <a:r>
              <a:rPr lang="en-US" dirty="0" err="1" smtClean="0"/>
              <a:t>internasional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(global)</a:t>
            </a:r>
          </a:p>
          <a:p>
            <a:pPr eaLnBrk="1" hangingPunct="1"/>
            <a:r>
              <a:rPr lang="en-US" dirty="0" err="1" smtClean="0"/>
              <a:t>Bermanfaat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membangun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masyarakat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demokrasi</a:t>
            </a:r>
            <a:endParaRPr lang="en-US" dirty="0" smtClean="0">
              <a:solidFill>
                <a:srgbClr val="FF0000"/>
              </a:solidFill>
            </a:endParaRP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Metodologi Ilmu Ekonomi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/>
            <a:r>
              <a:rPr lang="en-US" dirty="0" err="1" smtClean="0">
                <a:solidFill>
                  <a:srgbClr val="FF0000"/>
                </a:solidFill>
              </a:rPr>
              <a:t>Teori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ekonomi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: </a:t>
            </a:r>
            <a:r>
              <a:rPr lang="en-US" dirty="0" err="1" smtClean="0"/>
              <a:t>sebab</a:t>
            </a:r>
            <a:r>
              <a:rPr lang="en-US" dirty="0" smtClean="0"/>
              <a:t> </a:t>
            </a:r>
            <a:r>
              <a:rPr lang="en-US" dirty="0" err="1" smtClean="0"/>
              <a:t>akibat</a:t>
            </a:r>
            <a:r>
              <a:rPr lang="en-US" dirty="0" smtClean="0"/>
              <a:t>, </a:t>
            </a:r>
            <a:r>
              <a:rPr lang="en-US" dirty="0" err="1" smtClean="0"/>
              <a:t>aksi</a:t>
            </a:r>
            <a:r>
              <a:rPr lang="en-US" dirty="0" smtClean="0"/>
              <a:t> </a:t>
            </a:r>
            <a:r>
              <a:rPr lang="en-US" dirty="0" err="1" smtClean="0"/>
              <a:t>reaksi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gejala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diamati</a:t>
            </a:r>
            <a:endParaRPr lang="en-US" dirty="0" smtClean="0"/>
          </a:p>
          <a:p>
            <a:pPr eaLnBrk="1" hangingPunct="1"/>
            <a:r>
              <a:rPr lang="en-US" dirty="0" smtClean="0">
                <a:solidFill>
                  <a:srgbClr val="FF0000"/>
                </a:solidFill>
              </a:rPr>
              <a:t>Model </a:t>
            </a:r>
            <a:r>
              <a:rPr lang="en-US" dirty="0" err="1" smtClean="0">
                <a:solidFill>
                  <a:srgbClr val="FF0000"/>
                </a:solidFill>
              </a:rPr>
              <a:t>ekonomi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err="1" smtClean="0">
                <a:solidFill>
                  <a:srgbClr val="FF0000"/>
                </a:solidFill>
              </a:rPr>
              <a:t>Metode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deduktif</a:t>
            </a:r>
            <a:r>
              <a:rPr lang="id-ID" dirty="0" smtClean="0">
                <a:solidFill>
                  <a:srgbClr val="FF0000"/>
                </a:solidFill>
              </a:rPr>
              <a:t> (</a:t>
            </a:r>
            <a:r>
              <a:rPr lang="id-ID" dirty="0" smtClean="0"/>
              <a:t>menarik suatu kesimpulan dari hal-hal yang bersifat umum menjadi hal-hal yang bersifat khusus)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induktif</a:t>
            </a:r>
            <a:r>
              <a:rPr lang="id-ID" dirty="0" smtClean="0">
                <a:solidFill>
                  <a:srgbClr val="FF0000"/>
                </a:solidFill>
              </a:rPr>
              <a:t>/</a:t>
            </a:r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empiris</a:t>
            </a:r>
            <a:r>
              <a:rPr lang="id-ID" dirty="0" smtClean="0"/>
              <a:t> (kebalikan deduktif)</a:t>
            </a:r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Ceteris Paribus &amp; Fallacy of Composition</a:t>
            </a:r>
            <a:r>
              <a:rPr lang="id-ID" dirty="0" smtClean="0">
                <a:solidFill>
                  <a:srgbClr val="FF0000"/>
                </a:solidFill>
              </a:rPr>
              <a:t> </a:t>
            </a:r>
            <a:r>
              <a:rPr lang="id-ID" dirty="0" smtClean="0"/>
              <a:t>dalam analisis ekonomi (hubungan dua variabel), harus disadari bahwa kesimpulan yang ditarik berdasarkan asumsi variabel-variabel lain dianggap tidak berubah.</a:t>
            </a:r>
            <a:endParaRPr lang="en-US" dirty="0" smtClean="0">
              <a:solidFill>
                <a:srgbClr val="FF0000"/>
              </a:solidFill>
            </a:endParaRPr>
          </a:p>
          <a:p>
            <a:pPr eaLnBrk="1" hangingPunct="1"/>
            <a:r>
              <a:rPr lang="en-US" dirty="0" err="1" smtClean="0">
                <a:solidFill>
                  <a:srgbClr val="FF0000"/>
                </a:solidFill>
              </a:rPr>
              <a:t>Ekonomi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positif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(</a:t>
            </a:r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) &amp; </a:t>
            </a:r>
            <a:r>
              <a:rPr lang="en-US" dirty="0" err="1" smtClean="0"/>
              <a:t>ekonomi</a:t>
            </a:r>
            <a:r>
              <a:rPr lang="en-US" dirty="0" smtClean="0"/>
              <a:t> </a:t>
            </a:r>
            <a:r>
              <a:rPr lang="en-US" dirty="0" err="1" smtClean="0"/>
              <a:t>normatif</a:t>
            </a:r>
            <a:r>
              <a:rPr lang="en-US" dirty="0" smtClean="0"/>
              <a:t> (</a:t>
            </a:r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seharusnya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)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44035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Ekonomi</a:t>
            </a:r>
            <a:r>
              <a:rPr lang="en-US" dirty="0" smtClean="0"/>
              <a:t> </a:t>
            </a:r>
            <a:r>
              <a:rPr lang="en-US" dirty="0" err="1" smtClean="0"/>
              <a:t>positif</a:t>
            </a:r>
            <a:endParaRPr lang="en-US" dirty="0" smtClean="0"/>
          </a:p>
          <a:p>
            <a:pPr lvl="1" eaLnBrk="1" hangingPunct="1"/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endParaRPr lang="en-US" dirty="0" smtClean="0"/>
          </a:p>
          <a:p>
            <a:pPr lvl="1" eaLnBrk="1" hangingPunct="1"/>
            <a:r>
              <a:rPr lang="en-US" dirty="0" err="1" smtClean="0"/>
              <a:t>Bgmn</a:t>
            </a:r>
            <a:r>
              <a:rPr lang="en-US" dirty="0" smtClean="0"/>
              <a:t> </a:t>
            </a:r>
            <a:r>
              <a:rPr lang="en-US" dirty="0" err="1" smtClean="0"/>
              <a:t>proyeksinya</a:t>
            </a:r>
            <a:r>
              <a:rPr lang="en-US" dirty="0" smtClean="0"/>
              <a:t> (trend)</a:t>
            </a:r>
          </a:p>
          <a:p>
            <a:pPr eaLnBrk="1" hangingPunct="1"/>
            <a:r>
              <a:rPr lang="en-US" dirty="0" err="1" smtClean="0"/>
              <a:t>Ekonomi</a:t>
            </a:r>
            <a:r>
              <a:rPr lang="en-US" dirty="0" smtClean="0"/>
              <a:t> </a:t>
            </a:r>
            <a:r>
              <a:rPr lang="en-US" dirty="0" err="1" smtClean="0"/>
              <a:t>normatif</a:t>
            </a:r>
            <a:endParaRPr lang="en-US" dirty="0" smtClean="0"/>
          </a:p>
          <a:p>
            <a:pPr lvl="1" eaLnBrk="1" hangingPunct="1"/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seharusnya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(normative)</a:t>
            </a:r>
          </a:p>
          <a:p>
            <a:pPr lvl="1" eaLnBrk="1" hangingPunct="1"/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norma</a:t>
            </a:r>
            <a:r>
              <a:rPr lang="en-US" dirty="0" smtClean="0"/>
              <a:t> &amp; </a:t>
            </a:r>
            <a:r>
              <a:rPr lang="en-US" dirty="0" err="1" smtClean="0"/>
              <a:t>standar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dianggap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pemerintah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762000"/>
          </a:xfrm>
        </p:spPr>
        <p:txBody>
          <a:bodyPr/>
          <a:lstStyle/>
          <a:p>
            <a:pPr eaLnBrk="1" hangingPunct="1"/>
            <a:r>
              <a:rPr lang="en-US" sz="2000" smtClean="0">
                <a:solidFill>
                  <a:srgbClr val="FF0000"/>
                </a:solidFill>
              </a:rPr>
              <a:t>Contoh Model Ekonomi </a:t>
            </a:r>
          </a:p>
        </p:txBody>
      </p:sp>
      <p:sp>
        <p:nvSpPr>
          <p:cNvPr id="45059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endParaRPr lang="id-ID" smtClean="0"/>
          </a:p>
        </p:txBody>
      </p:sp>
      <p:pic>
        <p:nvPicPr>
          <p:cNvPr id="4506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1066800"/>
            <a:ext cx="6858000" cy="551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RUANG LINGKUP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d-ID" smtClean="0">
                <a:solidFill>
                  <a:srgbClr val="FF0000"/>
                </a:solidFill>
              </a:rPr>
              <a:t>Ekonomi </a:t>
            </a:r>
            <a:r>
              <a:rPr lang="en-US" smtClean="0">
                <a:solidFill>
                  <a:srgbClr val="FF0000"/>
                </a:solidFill>
              </a:rPr>
              <a:t>Mikro 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interaksi di pasar barang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Tingkah laku pembeli &amp; penjual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Interaksi di pasar faktor produksi</a:t>
            </a:r>
          </a:p>
          <a:p>
            <a:pPr eaLnBrk="1" hangingPunct="1">
              <a:lnSpc>
                <a:spcPct val="90000"/>
              </a:lnSpc>
            </a:pPr>
            <a:r>
              <a:rPr lang="id-ID" smtClean="0">
                <a:solidFill>
                  <a:srgbClr val="FF0000"/>
                </a:solidFill>
              </a:rPr>
              <a:t>Ekonomi </a:t>
            </a:r>
            <a:r>
              <a:rPr lang="en-US" smtClean="0">
                <a:solidFill>
                  <a:srgbClr val="FF0000"/>
                </a:solidFill>
              </a:rPr>
              <a:t>Makro 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Penentuan tingkat perekonomian negara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Pengeluaran agregat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Mengatasi pengangguran &amp; inflasi (kebijakan moneter &amp; fiskal)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id-ID" dirty="0" smtClean="0"/>
              <a:t/>
            </a:r>
            <a:br>
              <a:rPr lang="id-ID" dirty="0" smtClean="0"/>
            </a:br>
            <a:r>
              <a:rPr lang="en-US" dirty="0" smtClean="0"/>
              <a:t>MEKANISME PASAR :</a:t>
            </a:r>
            <a:br>
              <a:rPr lang="en-US" dirty="0" smtClean="0"/>
            </a:br>
            <a:r>
              <a:rPr lang="en-US" sz="2400" dirty="0" smtClean="0"/>
              <a:t>PERMINTAAN &amp; PENAWARAN</a:t>
            </a:r>
            <a:endParaRPr lang="en-US" dirty="0" smtClean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PASAR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sz="2400" smtClean="0"/>
              <a:t>Pasar </a:t>
            </a:r>
            <a:r>
              <a:rPr lang="en-US" sz="2400" smtClean="0">
                <a:solidFill>
                  <a:srgbClr val="FF0000"/>
                </a:solidFill>
              </a:rPr>
              <a:t>(EKONOMI)</a:t>
            </a:r>
            <a:r>
              <a:rPr lang="en-US" sz="2400" smtClean="0"/>
              <a:t> : </a:t>
            </a:r>
          </a:p>
          <a:p>
            <a:pPr lvl="1" eaLnBrk="1" hangingPunct="1"/>
            <a:r>
              <a:rPr lang="en-US" sz="2400" smtClean="0">
                <a:solidFill>
                  <a:srgbClr val="FF0000"/>
                </a:solidFill>
              </a:rPr>
              <a:t>Pertemuan </a:t>
            </a:r>
            <a:r>
              <a:rPr lang="en-US" sz="2400" smtClean="0"/>
              <a:t>permintaan &amp; penawaran (interaktif, bukan fisik)</a:t>
            </a:r>
          </a:p>
          <a:p>
            <a:pPr lvl="1" eaLnBrk="1" hangingPunct="1">
              <a:buFont typeface="Wingdings" pitchFamily="2" charset="2"/>
              <a:buNone/>
            </a:pPr>
            <a:endParaRPr lang="en-US" sz="2400" smtClean="0"/>
          </a:p>
          <a:p>
            <a:pPr eaLnBrk="1" hangingPunct="1"/>
            <a:r>
              <a:rPr lang="en-US" sz="2400" smtClean="0"/>
              <a:t>Pasar </a:t>
            </a:r>
            <a:r>
              <a:rPr lang="en-US" sz="2400" smtClean="0">
                <a:solidFill>
                  <a:srgbClr val="FF0000"/>
                </a:solidFill>
              </a:rPr>
              <a:t>(MEKANISME PASAR)</a:t>
            </a:r>
            <a:r>
              <a:rPr lang="en-US" sz="2400" smtClean="0"/>
              <a:t> :</a:t>
            </a:r>
          </a:p>
          <a:p>
            <a:pPr lvl="1" eaLnBrk="1" hangingPunct="1"/>
            <a:r>
              <a:rPr lang="en-US" sz="2400" smtClean="0">
                <a:solidFill>
                  <a:srgbClr val="FF0000"/>
                </a:solidFill>
              </a:rPr>
              <a:t>Proses penentuan tingkat harga</a:t>
            </a:r>
            <a:r>
              <a:rPr lang="en-US" sz="2400" smtClean="0"/>
              <a:t> berdasarkan kekuatan permintaan &amp; penawaran</a:t>
            </a:r>
          </a:p>
          <a:p>
            <a:pPr eaLnBrk="1" hangingPunct="1">
              <a:buFont typeface="Wingdings" pitchFamily="2" charset="2"/>
              <a:buNone/>
            </a:pPr>
            <a:endParaRPr lang="en-US" sz="2400" smtClean="0"/>
          </a:p>
          <a:p>
            <a:pPr eaLnBrk="1" hangingPunct="1">
              <a:buFont typeface="Wingdings" pitchFamily="2" charset="2"/>
              <a:buNone/>
            </a:pPr>
            <a:endParaRPr lang="en-US" sz="2400" smtClean="0"/>
          </a:p>
          <a:p>
            <a:pPr eaLnBrk="1" hangingPunct="1"/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Permintaan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FF0000"/>
                </a:solidFill>
              </a:rPr>
              <a:t>Keinginan</a:t>
            </a:r>
            <a:r>
              <a:rPr lang="en-US" smtClean="0"/>
              <a:t> konsumen </a:t>
            </a:r>
            <a:r>
              <a:rPr lang="en-US" smtClean="0">
                <a:solidFill>
                  <a:srgbClr val="FF0000"/>
                </a:solidFill>
              </a:rPr>
              <a:t>membeli </a:t>
            </a:r>
            <a:r>
              <a:rPr lang="en-US" smtClean="0"/>
              <a:t>suatu barang pada </a:t>
            </a:r>
            <a:r>
              <a:rPr lang="en-US" smtClean="0">
                <a:solidFill>
                  <a:srgbClr val="FF0000"/>
                </a:solidFill>
              </a:rPr>
              <a:t>berbagai tingkat harga</a:t>
            </a:r>
            <a:r>
              <a:rPr lang="en-US" smtClean="0"/>
              <a:t> selama </a:t>
            </a:r>
            <a:r>
              <a:rPr lang="en-US" smtClean="0">
                <a:solidFill>
                  <a:srgbClr val="FF0000"/>
                </a:solidFill>
              </a:rPr>
              <a:t>periode</a:t>
            </a:r>
            <a:r>
              <a:rPr lang="en-US" smtClean="0"/>
              <a:t> waktu tertentu, di </a:t>
            </a:r>
            <a:r>
              <a:rPr lang="en-US" smtClean="0">
                <a:solidFill>
                  <a:srgbClr val="FF0000"/>
                </a:solidFill>
              </a:rPr>
              <a:t>daerah </a:t>
            </a:r>
            <a:r>
              <a:rPr lang="en-US" smtClean="0"/>
              <a:t>tertentu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Faktor yang mempengaruhi permintaan:</a:t>
            </a:r>
            <a:r>
              <a:rPr lang="en-US" sz="3800" smtClean="0"/>
              <a:t> 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smtClean="0"/>
              <a:t>    1. </a:t>
            </a:r>
            <a:r>
              <a:rPr lang="en-US" sz="2800" smtClean="0">
                <a:solidFill>
                  <a:srgbClr val="FF0000"/>
                </a:solidFill>
              </a:rPr>
              <a:t>Harga barang itu sendiri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smtClean="0"/>
              <a:t>	Harga murah, permintaan bertambah (sebaliknya)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smtClean="0"/>
              <a:t>	ceteris paribus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smtClean="0"/>
              <a:t>2. </a:t>
            </a:r>
            <a:r>
              <a:rPr lang="en-US" sz="2400" smtClean="0">
                <a:solidFill>
                  <a:srgbClr val="FF0000"/>
                </a:solidFill>
              </a:rPr>
              <a:t>Harga barang lain yang terkait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smtClean="0"/>
              <a:t>	substitusi (pengganti) : fungsi atau kandungan sama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smtClean="0"/>
              <a:t>	komplemen (penggenap)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smtClean="0"/>
              <a:t>3. </a:t>
            </a:r>
            <a:r>
              <a:rPr lang="en-US" sz="2400" smtClean="0">
                <a:solidFill>
                  <a:srgbClr val="FF0000"/>
                </a:solidFill>
              </a:rPr>
              <a:t>Tingkat pendapatan perkapita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smtClean="0"/>
              <a:t>	bila tinggi, daya beli tinggi, permintaan naik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smtClean="0"/>
              <a:t>4. </a:t>
            </a:r>
            <a:r>
              <a:rPr lang="en-US" sz="2400" smtClean="0">
                <a:solidFill>
                  <a:srgbClr val="FF0000"/>
                </a:solidFill>
              </a:rPr>
              <a:t>Selera atau kebiasaan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smtClean="0"/>
              <a:t>	beras di maluku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marL="990600" lvl="1" indent="-533400" eaLnBrk="1" hangingPunct="1">
              <a:buFont typeface="Wingdings" pitchFamily="2" charset="2"/>
              <a:buNone/>
            </a:pPr>
            <a:r>
              <a:rPr lang="en-US" sz="2400" smtClean="0"/>
              <a:t>5. </a:t>
            </a:r>
            <a:r>
              <a:rPr lang="en-US" sz="2400" smtClean="0">
                <a:solidFill>
                  <a:srgbClr val="FF0000"/>
                </a:solidFill>
              </a:rPr>
              <a:t>Jumlah penduduk</a:t>
            </a:r>
          </a:p>
          <a:p>
            <a:pPr marL="990600" lvl="1" indent="-533400" eaLnBrk="1" hangingPunct="1">
              <a:buFont typeface="Wingdings" pitchFamily="2" charset="2"/>
              <a:buNone/>
            </a:pPr>
            <a:r>
              <a:rPr lang="en-US" sz="2400" smtClean="0"/>
              <a:t>	berbanding lurus dg jml pddk</a:t>
            </a:r>
          </a:p>
          <a:p>
            <a:pPr marL="990600" lvl="1" indent="-533400" eaLnBrk="1" hangingPunct="1">
              <a:buFont typeface="Wingdings" pitchFamily="2" charset="2"/>
              <a:buNone/>
            </a:pPr>
            <a:r>
              <a:rPr lang="en-US" sz="2400" smtClean="0"/>
              <a:t>6. </a:t>
            </a:r>
            <a:r>
              <a:rPr lang="en-US" sz="2400" smtClean="0">
                <a:solidFill>
                  <a:srgbClr val="FF0000"/>
                </a:solidFill>
              </a:rPr>
              <a:t>Perkiraan harga di masa mendatang</a:t>
            </a:r>
          </a:p>
          <a:p>
            <a:pPr marL="990600" lvl="1" indent="-533400" eaLnBrk="1" hangingPunct="1">
              <a:buFont typeface="Wingdings" pitchFamily="2" charset="2"/>
              <a:buNone/>
            </a:pPr>
            <a:r>
              <a:rPr lang="en-US" sz="2400" smtClean="0"/>
              <a:t>	harga akan naik, permintaan tinggi</a:t>
            </a:r>
          </a:p>
          <a:p>
            <a:pPr marL="990600" lvl="1" indent="-533400" eaLnBrk="1" hangingPunct="1">
              <a:buFont typeface="Wingdings" pitchFamily="2" charset="2"/>
              <a:buNone/>
            </a:pPr>
            <a:r>
              <a:rPr lang="en-US" sz="2400" smtClean="0"/>
              <a:t>7. </a:t>
            </a:r>
            <a:r>
              <a:rPr lang="en-US" sz="2400" smtClean="0">
                <a:solidFill>
                  <a:srgbClr val="FF0000"/>
                </a:solidFill>
              </a:rPr>
              <a:t>Distribusi pendapatan</a:t>
            </a:r>
          </a:p>
          <a:p>
            <a:pPr marL="990600" lvl="1" indent="-533400" eaLnBrk="1" hangingPunct="1">
              <a:buFont typeface="Wingdings" pitchFamily="2" charset="2"/>
              <a:buNone/>
            </a:pPr>
            <a:r>
              <a:rPr lang="en-US" sz="2400" smtClean="0"/>
              <a:t>	pendapatan perkapita vs distribusi pendapatan</a:t>
            </a:r>
          </a:p>
          <a:p>
            <a:pPr marL="990600" lvl="1" indent="-533400" eaLnBrk="1" hangingPunct="1">
              <a:buFont typeface="Wingdings" pitchFamily="2" charset="2"/>
              <a:buNone/>
            </a:pPr>
            <a:r>
              <a:rPr lang="en-US" sz="2400" smtClean="0"/>
              <a:t>8. </a:t>
            </a:r>
            <a:r>
              <a:rPr lang="en-US" sz="2400" smtClean="0">
                <a:solidFill>
                  <a:srgbClr val="FF0000"/>
                </a:solidFill>
              </a:rPr>
              <a:t>Usaha-usaha produsen meningkatkan penjualan</a:t>
            </a:r>
          </a:p>
          <a:p>
            <a:pPr marL="990600" lvl="1" indent="-533400" eaLnBrk="1" hangingPunct="1">
              <a:buFont typeface="Wingdings" pitchFamily="2" charset="2"/>
              <a:buNone/>
            </a:pPr>
            <a:r>
              <a:rPr lang="en-US" sz="2400" smtClean="0"/>
              <a:t>	promosi, hadiah, potongan harga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Kurva Permintaan </a:t>
            </a:r>
            <a:r>
              <a:rPr lang="en-US" i="1" smtClean="0"/>
              <a:t>(Demand)</a:t>
            </a:r>
          </a:p>
        </p:txBody>
      </p:sp>
      <p:graphicFrame>
        <p:nvGraphicFramePr>
          <p:cNvPr id="21507" name="Object 2"/>
          <p:cNvGraphicFramePr>
            <a:graphicFrameLocks noChangeAspect="1"/>
          </p:cNvGraphicFramePr>
          <p:nvPr/>
        </p:nvGraphicFramePr>
        <p:xfrm>
          <a:off x="985838" y="1520825"/>
          <a:ext cx="7469187" cy="4821238"/>
        </p:xfrm>
        <a:graphic>
          <a:graphicData uri="http://schemas.openxmlformats.org/presentationml/2006/ole">
            <p:oleObj spid="_x0000_s1026" name="Chart" r:id="rId3" imgW="3733800" imgH="2419350" progId="Excel.Sheet.8">
              <p:embed/>
            </p:oleObj>
          </a:graphicData>
        </a:graphic>
      </p:graphicFrame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07975" y="1295400"/>
            <a:ext cx="617538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9" tIns="41239" rIns="82479" bIns="41239">
            <a:spAutoFit/>
          </a:bodyPr>
          <a:lstStyle/>
          <a:p>
            <a:pPr algn="ctr" defTabSz="825500"/>
            <a:r>
              <a:rPr lang="en-US" sz="1600" b="1">
                <a:solidFill>
                  <a:srgbClr val="FF0000"/>
                </a:solidFill>
                <a:latin typeface="Times New Roman" pitchFamily="18" charset="0"/>
              </a:rPr>
              <a:t>Price</a:t>
            </a:r>
          </a:p>
          <a:p>
            <a:pPr algn="ctr" defTabSz="825500"/>
            <a:r>
              <a:rPr lang="en-US" sz="1600" b="1">
                <a:solidFill>
                  <a:srgbClr val="FF0000"/>
                </a:solidFill>
                <a:latin typeface="Times New Roman" pitchFamily="18" charset="0"/>
              </a:rPr>
              <a:t>(Rp)</a:t>
            </a: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7620000" y="5562600"/>
            <a:ext cx="10668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479" tIns="41239" rIns="82479" bIns="41239">
            <a:spAutoFit/>
          </a:bodyPr>
          <a:lstStyle/>
          <a:p>
            <a:pPr algn="ctr" defTabSz="825500"/>
            <a:r>
              <a:rPr lang="en-US" sz="1600" b="1">
                <a:solidFill>
                  <a:srgbClr val="FF0000"/>
                </a:solidFill>
                <a:latin typeface="Times New Roman" pitchFamily="18" charset="0"/>
              </a:rPr>
              <a:t>Quantity (Q)</a:t>
            </a: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838200" y="6172200"/>
            <a:ext cx="734695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9" tIns="41239" rIns="82479" bIns="41239">
            <a:spAutoFit/>
          </a:bodyPr>
          <a:lstStyle/>
          <a:p>
            <a:pPr defTabSz="825500"/>
            <a:r>
              <a:rPr lang="en-US" sz="2500" b="1">
                <a:latin typeface="Times New Roman" pitchFamily="18" charset="0"/>
              </a:rPr>
              <a:t>Perhatikan pergerakan sepanjang kurva permintaan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2150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Dalam perhitungan ekonomi tidak semua variabel diperhitungkan,</a:t>
            </a:r>
            <a:r>
              <a:rPr lang="id-ID" sz="2800" smtClean="0"/>
              <a:t> kecuali :</a:t>
            </a:r>
            <a:r>
              <a:rPr lang="en-US" sz="2800" smtClean="0"/>
              <a:t>		</a:t>
            </a:r>
            <a:endParaRPr lang="en-US" sz="2800" smtClean="0">
              <a:solidFill>
                <a:srgbClr val="FF000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>
                <a:solidFill>
                  <a:srgbClr val="FF0000"/>
                </a:solidFill>
              </a:rPr>
              <a:t>			</a:t>
            </a:r>
            <a:r>
              <a:rPr lang="id-ID" sz="2800" smtClean="0">
                <a:solidFill>
                  <a:srgbClr val="FF0000"/>
                </a:solidFill>
              </a:rPr>
              <a:t>harga barang itu, harga barang lain 		yang terkait, pendapatan</a:t>
            </a:r>
            <a:endParaRPr lang="en-US" sz="2800" smtClean="0">
              <a:solidFill>
                <a:srgbClr val="FF0000"/>
              </a:solidFill>
            </a:endParaRPr>
          </a:p>
          <a:p>
            <a:pPr eaLnBrk="1" hangingPunct="1"/>
            <a:r>
              <a:rPr lang="en-US" sz="2800" smtClean="0">
                <a:solidFill>
                  <a:srgbClr val="FF0000"/>
                </a:solidFill>
              </a:rPr>
              <a:t>Barang Inferior </a:t>
            </a:r>
            <a:r>
              <a:rPr lang="en-US" sz="2800" smtClean="0"/>
              <a:t>: Jika pendapatan naik, maka permintaan terhadap barang akan menurun</a:t>
            </a:r>
          </a:p>
          <a:p>
            <a:pPr eaLnBrk="1" hangingPunct="1"/>
            <a:r>
              <a:rPr lang="en-US" sz="2800" smtClean="0"/>
              <a:t>Barang Inferior tidak berlaku bagi kebanyakan orang</a:t>
            </a:r>
          </a:p>
          <a:p>
            <a:pPr eaLnBrk="1" hangingPunct="1"/>
            <a:r>
              <a:rPr lang="en-US" sz="2800" smtClean="0">
                <a:solidFill>
                  <a:srgbClr val="FF0000"/>
                </a:solidFill>
              </a:rPr>
              <a:t>Barang Giffen</a:t>
            </a:r>
          </a:p>
          <a:p>
            <a:pPr eaLnBrk="1" hangingPunct="1">
              <a:buFont typeface="Wingdings" pitchFamily="2" charset="2"/>
              <a:buNone/>
            </a:pP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Exception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Barang2 yang memiliki unsur spekulasi</a:t>
            </a:r>
          </a:p>
          <a:p>
            <a:pPr eaLnBrk="1" hangingPunct="1"/>
            <a:r>
              <a:rPr lang="en-US" smtClean="0"/>
              <a:t>Barang prestise</a:t>
            </a:r>
          </a:p>
          <a:p>
            <a:pPr eaLnBrk="1" hangingPunct="1"/>
            <a:r>
              <a:rPr lang="en-US" smtClean="0"/>
              <a:t>Barang giffen (barang inferior)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Penawaran </a:t>
            </a:r>
            <a:r>
              <a:rPr lang="en-US" i="1" smtClean="0"/>
              <a:t>(Supply)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Jumlah barang yang produsen ingin tawarkan (jual) pada berbagai tingkat harga selama satu periode tertentu.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800" smtClean="0"/>
              <a:t>Faktor yg mempengaruhi penawaran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Harga barang itu sendiri</a:t>
            </a:r>
          </a:p>
          <a:p>
            <a:pPr eaLnBrk="1" hangingPunct="1"/>
            <a:r>
              <a:rPr lang="en-US" smtClean="0"/>
              <a:t>Harga barang lain yang terkait</a:t>
            </a:r>
          </a:p>
          <a:p>
            <a:pPr eaLnBrk="1" hangingPunct="1"/>
            <a:r>
              <a:rPr lang="en-US" smtClean="0"/>
              <a:t>Harga faktor produksi</a:t>
            </a:r>
          </a:p>
          <a:p>
            <a:pPr eaLnBrk="1" hangingPunct="1"/>
            <a:r>
              <a:rPr lang="en-US" smtClean="0"/>
              <a:t>Teknologi produksi</a:t>
            </a:r>
          </a:p>
          <a:p>
            <a:pPr eaLnBrk="1" hangingPunct="1"/>
            <a:r>
              <a:rPr lang="en-US" smtClean="0"/>
              <a:t>Jumlah pedagang/ penjual</a:t>
            </a:r>
          </a:p>
          <a:p>
            <a:pPr eaLnBrk="1" hangingPunct="1"/>
            <a:r>
              <a:rPr lang="en-US" smtClean="0"/>
              <a:t>Tujuan perusahaan</a:t>
            </a:r>
          </a:p>
          <a:p>
            <a:pPr eaLnBrk="1" hangingPunct="1"/>
            <a:r>
              <a:rPr lang="en-US" smtClean="0"/>
              <a:t>Kebijakan pemerintah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Kurva Supply</a:t>
            </a:r>
          </a:p>
        </p:txBody>
      </p:sp>
      <p:graphicFrame>
        <p:nvGraphicFramePr>
          <p:cNvPr id="28675" name="Object 2"/>
          <p:cNvGraphicFramePr>
            <a:graphicFrameLocks noChangeAspect="1"/>
          </p:cNvGraphicFramePr>
          <p:nvPr/>
        </p:nvGraphicFramePr>
        <p:xfrm>
          <a:off x="1295400" y="1600200"/>
          <a:ext cx="6659563" cy="4340225"/>
        </p:xfrm>
        <a:graphic>
          <a:graphicData uri="http://schemas.openxmlformats.org/presentationml/2006/ole">
            <p:oleObj spid="_x0000_s2050" name="Chart" r:id="rId3" imgW="4083840" imgH="2767680" progId="Excel.Sheet.8">
              <p:embed/>
            </p:oleObj>
          </a:graphicData>
        </a:graphic>
      </p:graphicFrame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533400" y="1447800"/>
            <a:ext cx="617538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5" tIns="41238" rIns="82475" bIns="41238">
            <a:spAutoFit/>
          </a:bodyPr>
          <a:lstStyle/>
          <a:p>
            <a:pPr algn="ctr" defTabSz="825500"/>
            <a:r>
              <a:rPr lang="en-US" sz="1600" b="1">
                <a:solidFill>
                  <a:srgbClr val="FF0000"/>
                </a:solidFill>
                <a:latin typeface="Times New Roman" pitchFamily="18" charset="0"/>
              </a:rPr>
              <a:t>Price</a:t>
            </a:r>
          </a:p>
          <a:p>
            <a:pPr algn="ctr" defTabSz="825500"/>
            <a:r>
              <a:rPr lang="en-US" sz="1600" b="1">
                <a:solidFill>
                  <a:srgbClr val="FF0000"/>
                </a:solidFill>
                <a:latin typeface="Times New Roman" pitchFamily="18" charset="0"/>
              </a:rPr>
              <a:t>(Rp)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7467600" y="5334000"/>
            <a:ext cx="1292225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5" tIns="41238" rIns="82475" bIns="41238">
            <a:spAutoFit/>
          </a:bodyPr>
          <a:lstStyle/>
          <a:p>
            <a:pPr algn="ctr" defTabSz="825500"/>
            <a:r>
              <a:rPr lang="en-US" sz="1600" b="1">
                <a:solidFill>
                  <a:srgbClr val="FF0000"/>
                </a:solidFill>
                <a:latin typeface="Times New Roman" pitchFamily="18" charset="0"/>
              </a:rPr>
              <a:t>Quantity (Q)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2867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Harga Keseimbangan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Harga dimana baik konsumen maupun produsen sama2 tidak ingin menambah atau mengurangi jumlah yang dikonsumsi dan dijual</a:t>
            </a:r>
          </a:p>
          <a:p>
            <a:pPr eaLnBrk="1" hangingPunct="1"/>
            <a:r>
              <a:rPr lang="en-US" smtClean="0"/>
              <a:t>S = D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Kurva Keseimbangan</a:t>
            </a:r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1641475" y="1376363"/>
          <a:ext cx="6940550" cy="4718050"/>
        </p:xfrm>
        <a:graphic>
          <a:graphicData uri="http://schemas.openxmlformats.org/presentationml/2006/ole">
            <p:oleObj spid="_x0000_s3074" name="Chart" r:id="rId3" imgW="4083840" imgH="2767680" progId="Excel.Sheet.8">
              <p:embed/>
            </p:oleObj>
          </a:graphicData>
        </a:graphic>
      </p:graphicFrame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2800350" y="5589588"/>
            <a:ext cx="393700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5" tIns="41238" rIns="82475" bIns="41238">
            <a:spAutoFit/>
          </a:bodyPr>
          <a:lstStyle/>
          <a:p>
            <a:pPr defTabSz="825500"/>
            <a:r>
              <a:rPr lang="en-US">
                <a:latin typeface="Times New Roman" pitchFamily="18" charset="0"/>
              </a:rPr>
              <a:t>25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586163" y="5589588"/>
            <a:ext cx="395287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5" tIns="41238" rIns="82475" bIns="41238">
            <a:spAutoFit/>
          </a:bodyPr>
          <a:lstStyle/>
          <a:p>
            <a:pPr defTabSz="825500"/>
            <a:r>
              <a:rPr lang="en-US">
                <a:latin typeface="Times New Roman" pitchFamily="18" charset="0"/>
              </a:rPr>
              <a:t>50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4273550" y="5589588"/>
            <a:ext cx="393700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5" tIns="41238" rIns="82475" bIns="41238">
            <a:spAutoFit/>
          </a:bodyPr>
          <a:lstStyle/>
          <a:p>
            <a:pPr defTabSz="825500"/>
            <a:r>
              <a:rPr lang="en-US">
                <a:latin typeface="Times New Roman" pitchFamily="18" charset="0"/>
              </a:rPr>
              <a:t>75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4776788" y="5589588"/>
            <a:ext cx="509587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5" tIns="41238" rIns="82475" bIns="41238">
            <a:spAutoFit/>
          </a:bodyPr>
          <a:lstStyle/>
          <a:p>
            <a:pPr defTabSz="825500"/>
            <a:r>
              <a:rPr lang="en-US">
                <a:latin typeface="Times New Roman" pitchFamily="18" charset="0"/>
              </a:rPr>
              <a:t>100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5326063" y="5589588"/>
            <a:ext cx="508000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5" tIns="41238" rIns="82475" bIns="41238">
            <a:spAutoFit/>
          </a:bodyPr>
          <a:lstStyle/>
          <a:p>
            <a:pPr defTabSz="825500"/>
            <a:r>
              <a:rPr lang="en-US">
                <a:latin typeface="Times New Roman" pitchFamily="18" charset="0"/>
              </a:rPr>
              <a:t>125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6492875" y="5589588"/>
            <a:ext cx="50958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5" tIns="41238" rIns="82475" bIns="41238">
            <a:spAutoFit/>
          </a:bodyPr>
          <a:lstStyle/>
          <a:p>
            <a:pPr defTabSz="825500"/>
            <a:r>
              <a:rPr lang="en-US">
                <a:latin typeface="Times New Roman" pitchFamily="18" charset="0"/>
              </a:rPr>
              <a:t>175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5903913" y="5589588"/>
            <a:ext cx="508000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5" tIns="41238" rIns="82475" bIns="41238">
            <a:spAutoFit/>
          </a:bodyPr>
          <a:lstStyle/>
          <a:p>
            <a:pPr defTabSz="825500"/>
            <a:r>
              <a:rPr lang="en-US">
                <a:latin typeface="Times New Roman" pitchFamily="18" charset="0"/>
              </a:rPr>
              <a:t>150</a:t>
            </a: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7110413" y="5589588"/>
            <a:ext cx="509587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5" tIns="41238" rIns="82475" bIns="41238">
            <a:spAutoFit/>
          </a:bodyPr>
          <a:lstStyle/>
          <a:p>
            <a:pPr defTabSz="825500"/>
            <a:r>
              <a:rPr lang="en-US">
                <a:latin typeface="Times New Roman" pitchFamily="18" charset="0"/>
              </a:rPr>
              <a:t>200</a:t>
            </a:r>
          </a:p>
        </p:txBody>
      </p:sp>
      <p:sp>
        <p:nvSpPr>
          <p:cNvPr id="3084" name="Line 12"/>
          <p:cNvSpPr>
            <a:spLocks noChangeShapeType="1"/>
          </p:cNvSpPr>
          <p:nvPr/>
        </p:nvSpPr>
        <p:spPr bwMode="auto">
          <a:xfrm>
            <a:off x="2471738" y="1858963"/>
            <a:ext cx="4873625" cy="3786187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id-ID"/>
          </a:p>
        </p:txBody>
      </p:sp>
      <p:sp>
        <p:nvSpPr>
          <p:cNvPr id="3085" name="Line 13"/>
          <p:cNvSpPr>
            <a:spLocks noChangeShapeType="1"/>
          </p:cNvSpPr>
          <p:nvPr/>
        </p:nvSpPr>
        <p:spPr bwMode="auto">
          <a:xfrm flipV="1">
            <a:off x="2471738" y="1584325"/>
            <a:ext cx="1577975" cy="254635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id-ID"/>
          </a:p>
        </p:txBody>
      </p:sp>
      <p:sp>
        <p:nvSpPr>
          <p:cNvPr id="3086" name="Line 14"/>
          <p:cNvSpPr>
            <a:spLocks noChangeShapeType="1"/>
          </p:cNvSpPr>
          <p:nvPr/>
        </p:nvSpPr>
        <p:spPr bwMode="auto">
          <a:xfrm>
            <a:off x="3432175" y="2616200"/>
            <a:ext cx="0" cy="30289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/>
          <a:lstStyle/>
          <a:p>
            <a:endParaRPr lang="id-ID"/>
          </a:p>
        </p:txBody>
      </p:sp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4067175" y="1446213"/>
            <a:ext cx="29368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5" tIns="41238" rIns="82475" bIns="41238">
            <a:spAutoFit/>
          </a:bodyPr>
          <a:lstStyle/>
          <a:p>
            <a:pPr defTabSz="825500"/>
            <a:r>
              <a:rPr lang="en-US" b="1">
                <a:latin typeface="Times New Roman" pitchFamily="18" charset="0"/>
              </a:rPr>
              <a:t>S</a:t>
            </a:r>
          </a:p>
        </p:txBody>
      </p:sp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7326313" y="5287963"/>
            <a:ext cx="331787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5" tIns="41238" rIns="82475" bIns="41238">
            <a:spAutoFit/>
          </a:bodyPr>
          <a:lstStyle/>
          <a:p>
            <a:pPr defTabSz="825500"/>
            <a:r>
              <a:rPr lang="en-US" b="1">
                <a:latin typeface="Times New Roman" pitchFamily="18" charset="0"/>
              </a:rPr>
              <a:t>D</a:t>
            </a:r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4049713" y="1844675"/>
            <a:ext cx="1481137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5" tIns="41238" rIns="82475" bIns="41238">
            <a:spAutoFit/>
          </a:bodyPr>
          <a:lstStyle/>
          <a:p>
            <a:pPr defTabSz="825500"/>
            <a:r>
              <a:rPr lang="en-US" b="1">
                <a:latin typeface="Times New Roman" pitchFamily="18" charset="0"/>
              </a:rPr>
              <a:t>Qs = -40 + 5P</a:t>
            </a:r>
          </a:p>
        </p:txBody>
      </p:sp>
      <p:sp>
        <p:nvSpPr>
          <p:cNvPr id="3090" name="Text Box 18"/>
          <p:cNvSpPr txBox="1">
            <a:spLocks noChangeArrowheads="1"/>
          </p:cNvSpPr>
          <p:nvPr/>
        </p:nvSpPr>
        <p:spPr bwMode="auto">
          <a:xfrm>
            <a:off x="6650038" y="4819650"/>
            <a:ext cx="1655762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5" tIns="41238" rIns="82475" bIns="41238">
            <a:spAutoFit/>
          </a:bodyPr>
          <a:lstStyle/>
          <a:p>
            <a:pPr defTabSz="825500"/>
            <a:r>
              <a:rPr lang="en-US" b="1">
                <a:latin typeface="Times New Roman" pitchFamily="18" charset="0"/>
              </a:rPr>
              <a:t>Qd = 200 – 10P</a:t>
            </a:r>
          </a:p>
        </p:txBody>
      </p:sp>
      <p:sp>
        <p:nvSpPr>
          <p:cNvPr id="3091" name="Line 19"/>
          <p:cNvSpPr>
            <a:spLocks noChangeShapeType="1"/>
          </p:cNvSpPr>
          <p:nvPr/>
        </p:nvSpPr>
        <p:spPr bwMode="auto">
          <a:xfrm flipH="1" flipV="1">
            <a:off x="3638550" y="2616200"/>
            <a:ext cx="1098550" cy="276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3092" name="Text Box 20"/>
          <p:cNvSpPr txBox="1">
            <a:spLocks noChangeArrowheads="1"/>
          </p:cNvSpPr>
          <p:nvPr/>
        </p:nvSpPr>
        <p:spPr bwMode="auto">
          <a:xfrm>
            <a:off x="4649788" y="2822575"/>
            <a:ext cx="1371600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5" tIns="41238" rIns="82475" bIns="41238">
            <a:spAutoFit/>
          </a:bodyPr>
          <a:lstStyle/>
          <a:p>
            <a:pPr defTabSz="825500"/>
            <a:r>
              <a:rPr lang="en-US" b="1">
                <a:latin typeface="Times New Roman" pitchFamily="18" charset="0"/>
              </a:rPr>
              <a:t>Equilibrium</a:t>
            </a:r>
          </a:p>
        </p:txBody>
      </p:sp>
      <p:sp>
        <p:nvSpPr>
          <p:cNvPr id="3093" name="Text Box 21"/>
          <p:cNvSpPr txBox="1">
            <a:spLocks noChangeArrowheads="1"/>
          </p:cNvSpPr>
          <p:nvPr/>
        </p:nvSpPr>
        <p:spPr bwMode="auto">
          <a:xfrm>
            <a:off x="2265363" y="1431925"/>
            <a:ext cx="673100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5" tIns="41238" rIns="82475" bIns="41238">
            <a:spAutoFit/>
          </a:bodyPr>
          <a:lstStyle/>
          <a:p>
            <a:pPr defTabSz="825500"/>
            <a:r>
              <a:rPr lang="en-US" b="1">
                <a:latin typeface="Times New Roman" pitchFamily="18" charset="0"/>
              </a:rPr>
              <a:t>Price</a:t>
            </a:r>
          </a:p>
        </p:txBody>
      </p:sp>
      <p:sp>
        <p:nvSpPr>
          <p:cNvPr id="3094" name="Text Box 22"/>
          <p:cNvSpPr txBox="1">
            <a:spLocks noChangeArrowheads="1"/>
          </p:cNvSpPr>
          <p:nvPr/>
        </p:nvSpPr>
        <p:spPr bwMode="auto">
          <a:xfrm>
            <a:off x="7481888" y="5508625"/>
            <a:ext cx="1041400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475" tIns="41238" rIns="82475" bIns="41238">
            <a:spAutoFit/>
          </a:bodyPr>
          <a:lstStyle/>
          <a:p>
            <a:pPr defTabSz="825500"/>
            <a:r>
              <a:rPr lang="en-US" b="1">
                <a:latin typeface="Times New Roman" pitchFamily="18" charset="0"/>
              </a:rPr>
              <a:t>Quantity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Fungsi pasar yang ideal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sz="2900" smtClean="0"/>
              <a:t>Proses </a:t>
            </a:r>
            <a:r>
              <a:rPr lang="en-US" sz="2900" i="1" smtClean="0"/>
              <a:t>exchange </a:t>
            </a:r>
            <a:r>
              <a:rPr lang="en-US" sz="2900" smtClean="0"/>
              <a:t>yang </a:t>
            </a:r>
            <a:r>
              <a:rPr lang="en-US" sz="2900" i="1" smtClean="0"/>
              <a:t>timeless </a:t>
            </a:r>
            <a:r>
              <a:rPr lang="en-US" sz="2900" smtClean="0"/>
              <a:t>&amp; </a:t>
            </a:r>
            <a:r>
              <a:rPr lang="en-US" sz="2900" i="1" smtClean="0"/>
              <a:t>placeless</a:t>
            </a:r>
          </a:p>
          <a:p>
            <a:pPr eaLnBrk="1" hangingPunct="1"/>
            <a:r>
              <a:rPr lang="en-US" sz="2900" smtClean="0"/>
              <a:t>Alokasi sumber daya yang efisien</a:t>
            </a:r>
          </a:p>
          <a:p>
            <a:pPr lvl="1" eaLnBrk="1" hangingPunct="1"/>
            <a:r>
              <a:rPr lang="en-US" smtClean="0"/>
              <a:t>Syarat:</a:t>
            </a:r>
          </a:p>
          <a:p>
            <a:pPr lvl="2" eaLnBrk="1" hangingPunct="1"/>
            <a:r>
              <a:rPr lang="en-US" sz="2800" smtClean="0"/>
              <a:t>Pelaku rasional</a:t>
            </a:r>
          </a:p>
          <a:p>
            <a:pPr lvl="2" eaLnBrk="1" hangingPunct="1"/>
            <a:r>
              <a:rPr lang="en-US" sz="2800" smtClean="0"/>
              <a:t>Memiliki informasi sempurna</a:t>
            </a:r>
          </a:p>
          <a:p>
            <a:pPr lvl="2" eaLnBrk="1" hangingPunct="1"/>
            <a:r>
              <a:rPr lang="en-US" sz="2800" smtClean="0"/>
              <a:t>Bentuk pasar persaingan sempurna</a:t>
            </a:r>
          </a:p>
          <a:p>
            <a:pPr lvl="2" eaLnBrk="1" hangingPunct="1"/>
            <a:r>
              <a:rPr lang="en-US" sz="2800" smtClean="0"/>
              <a:t>Barang bersifat privat</a:t>
            </a:r>
          </a:p>
          <a:p>
            <a:pPr lvl="2" eaLnBrk="1" hangingPunct="1"/>
            <a:endParaRPr lang="en-US" sz="2800" smtClean="0"/>
          </a:p>
          <a:p>
            <a:pPr eaLnBrk="1" hangingPunct="1"/>
            <a:endParaRPr lang="en-US" sz="29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i="1" smtClean="0"/>
              <a:t>Market Failure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i="1" smtClean="0"/>
              <a:t>Incomplete information</a:t>
            </a:r>
          </a:p>
          <a:p>
            <a:pPr eaLnBrk="1" hangingPunct="1">
              <a:lnSpc>
                <a:spcPct val="90000"/>
              </a:lnSpc>
            </a:pPr>
            <a:r>
              <a:rPr lang="en-US" i="1" smtClean="0"/>
              <a:t>Monopoly power</a:t>
            </a:r>
          </a:p>
          <a:p>
            <a:pPr eaLnBrk="1" hangingPunct="1">
              <a:lnSpc>
                <a:spcPct val="90000"/>
              </a:lnSpc>
            </a:pPr>
            <a:r>
              <a:rPr lang="en-US" i="1" smtClean="0"/>
              <a:t>Externality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Keuntungan/ kerugian yang dinikmati/ diderita pelaku ekonomi sebagai akibat tindakan pelaku ekonomi yang lain tapi biaya tidak dimasukkan</a:t>
            </a:r>
          </a:p>
          <a:p>
            <a:pPr eaLnBrk="1" hangingPunct="1">
              <a:lnSpc>
                <a:spcPct val="90000"/>
              </a:lnSpc>
            </a:pPr>
            <a:r>
              <a:rPr lang="en-US" i="1" smtClean="0"/>
              <a:t>Public goods</a:t>
            </a:r>
          </a:p>
          <a:p>
            <a:pPr eaLnBrk="1" hangingPunct="1">
              <a:lnSpc>
                <a:spcPct val="90000"/>
              </a:lnSpc>
            </a:pPr>
            <a:r>
              <a:rPr lang="en-US" i="1" smtClean="0"/>
              <a:t>Altruism good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Barang yang ketresediaannya berdasarkan sukarela karena rasa kemanusiaan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Intervensi Pemerintah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Menjamin equity</a:t>
            </a:r>
          </a:p>
          <a:p>
            <a:pPr eaLnBrk="1" hangingPunct="1"/>
            <a:r>
              <a:rPr lang="en-US" smtClean="0"/>
              <a:t>Stabilisator perekonomian</a:t>
            </a:r>
          </a:p>
          <a:p>
            <a:pPr eaLnBrk="1" hangingPunct="1"/>
            <a:r>
              <a:rPr lang="en-US" smtClean="0"/>
              <a:t>Monitoring kegiatan perusahaan</a:t>
            </a:r>
          </a:p>
          <a:p>
            <a:pPr eaLnBrk="1" hangingPunct="1"/>
            <a:r>
              <a:rPr lang="en-US" smtClean="0"/>
              <a:t>Menyediakan public goods</a:t>
            </a:r>
          </a:p>
          <a:p>
            <a:pPr eaLnBrk="1" hangingPunct="1"/>
            <a:r>
              <a:rPr lang="en-US" smtClean="0"/>
              <a:t>Mengurangi eksternality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Caranya…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mtClean="0"/>
              <a:t>Kontrol harga</a:t>
            </a:r>
          </a:p>
          <a:p>
            <a:pPr lvl="1" eaLnBrk="1" hangingPunct="1"/>
            <a:r>
              <a:rPr lang="en-US" smtClean="0"/>
              <a:t>Harga dasar (floor price)</a:t>
            </a:r>
          </a:p>
          <a:p>
            <a:pPr lvl="2" eaLnBrk="1" hangingPunct="1"/>
            <a:r>
              <a:rPr lang="en-US" smtClean="0"/>
              <a:t>UMR, BBM…</a:t>
            </a:r>
          </a:p>
          <a:p>
            <a:pPr lvl="1" eaLnBrk="1" hangingPunct="1"/>
            <a:r>
              <a:rPr lang="en-US" smtClean="0"/>
              <a:t>Harga maksimum (ceiling price)</a:t>
            </a:r>
          </a:p>
          <a:p>
            <a:pPr lvl="2" eaLnBrk="1" hangingPunct="1"/>
            <a:r>
              <a:rPr lang="en-US" smtClean="0"/>
              <a:t>Harga Patokan Setempat untuk semen</a:t>
            </a:r>
          </a:p>
          <a:p>
            <a:pPr lvl="1" eaLnBrk="1" hangingPunct="1"/>
            <a:r>
              <a:rPr lang="en-US" smtClean="0"/>
              <a:t>Kuota (pembatasan produksi)</a:t>
            </a:r>
          </a:p>
          <a:p>
            <a:pPr eaLnBrk="1" hangingPunct="1"/>
            <a:r>
              <a:rPr lang="en-US" smtClean="0"/>
              <a:t>Tax &amp; Subsidi</a:t>
            </a:r>
          </a:p>
          <a:p>
            <a:pPr eaLnBrk="1" hangingPunct="1"/>
            <a:r>
              <a:rPr lang="en-US" smtClean="0"/>
              <a:t>Tarif &amp; Kuota</a:t>
            </a:r>
          </a:p>
          <a:p>
            <a:pPr lvl="1" eaLnBrk="1" hangingPunct="1"/>
            <a:r>
              <a:rPr lang="en-US" smtClean="0"/>
              <a:t>Jika harga impor &lt; domestik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98</TotalTime>
  <Words>850</Words>
  <Application>Microsoft Office PowerPoint</Application>
  <PresentationFormat>On-screen Show (4:3)</PresentationFormat>
  <Paragraphs>182</Paragraphs>
  <Slides>32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4" baseType="lpstr">
      <vt:lpstr>Equity</vt:lpstr>
      <vt:lpstr>Chart</vt:lpstr>
      <vt:lpstr>PENGANTAR ILMU EKONOMI</vt:lpstr>
      <vt:lpstr>ILMU EKONOMI…?</vt:lpstr>
      <vt:lpstr> </vt:lpstr>
      <vt:lpstr>Yang dipelajari dlm ilmu ekonomi </vt:lpstr>
      <vt:lpstr>Pengertian</vt:lpstr>
      <vt:lpstr>Definisi lengkap ilmu ekonomi</vt:lpstr>
      <vt:lpstr>Masalah-masalah ekonomi</vt:lpstr>
      <vt:lpstr> BARANG &amp; JASA</vt:lpstr>
      <vt:lpstr> BARANG EKONOMI &amp; BARANG BEBAS</vt:lpstr>
      <vt:lpstr> BARANG AKHIR, BARANG MODAL &amp; BARANG ANTARA</vt:lpstr>
      <vt:lpstr>Mengapa belajar ilmu ekonomi ?</vt:lpstr>
      <vt:lpstr>Metodologi Ilmu Ekonomi</vt:lpstr>
      <vt:lpstr>Slide 13</vt:lpstr>
      <vt:lpstr>Contoh Model Ekonomi </vt:lpstr>
      <vt:lpstr>RUANG LINGKUP</vt:lpstr>
      <vt:lpstr> MEKANISME PASAR : PERMINTAAN &amp; PENAWARAN</vt:lpstr>
      <vt:lpstr>PASAR</vt:lpstr>
      <vt:lpstr>Permintaan</vt:lpstr>
      <vt:lpstr>Faktor yang mempengaruhi permintaan: </vt:lpstr>
      <vt:lpstr> </vt:lpstr>
      <vt:lpstr>Kurva Permintaan (Demand)</vt:lpstr>
      <vt:lpstr> </vt:lpstr>
      <vt:lpstr>Exception</vt:lpstr>
      <vt:lpstr>Penawaran (Supply)</vt:lpstr>
      <vt:lpstr>Faktor yg mempengaruhi penawaran</vt:lpstr>
      <vt:lpstr>Kurva Supply</vt:lpstr>
      <vt:lpstr>Harga Keseimbangan</vt:lpstr>
      <vt:lpstr>Kurva Keseimbangan</vt:lpstr>
      <vt:lpstr>Fungsi pasar yang ideal</vt:lpstr>
      <vt:lpstr>Market Failure</vt:lpstr>
      <vt:lpstr>Intervensi Pemerintah</vt:lpstr>
      <vt:lpstr>Caranya…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PENGANTAR ILMU EKONOMI</dc:title>
  <dc:creator>Toshiba</dc:creator>
  <cp:lastModifiedBy>Toshiba</cp:lastModifiedBy>
  <cp:revision>3</cp:revision>
  <dcterms:created xsi:type="dcterms:W3CDTF">2016-09-23T01:35:24Z</dcterms:created>
  <dcterms:modified xsi:type="dcterms:W3CDTF">2018-11-02T02:21:09Z</dcterms:modified>
</cp:coreProperties>
</file>