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8077200" cy="78422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Baskerville Old Face" pitchFamily="18" charset="0"/>
              </a:rPr>
              <a:t>PERPINDAHAN KALOR  LANJUT</a:t>
            </a:r>
            <a:endParaRPr lang="en-US" sz="4000" b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6477000" cy="1188993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FF0000"/>
                </a:solidFill>
                <a:latin typeface="Baskerville Old Face" pitchFamily="18" charset="0"/>
              </a:rPr>
              <a:t>Drs. SLAMET SUPRIYADI, M. </a:t>
            </a:r>
            <a:r>
              <a:rPr lang="en-US" dirty="0" err="1" smtClean="0">
                <a:solidFill>
                  <a:srgbClr val="FF0000"/>
                </a:solidFill>
                <a:latin typeface="Baskerville Old Face" pitchFamily="18" charset="0"/>
              </a:rPr>
              <a:t>Env</a:t>
            </a:r>
            <a:r>
              <a:rPr lang="en-US" dirty="0" smtClean="0">
                <a:solidFill>
                  <a:srgbClr val="FF0000"/>
                </a:solidFill>
                <a:latin typeface="Baskerville Old Face" pitchFamily="18" charset="0"/>
              </a:rPr>
              <a:t>. </a:t>
            </a:r>
            <a:r>
              <a:rPr lang="en-US" dirty="0" smtClean="0">
                <a:solidFill>
                  <a:srgbClr val="FF0000"/>
                </a:solidFill>
                <a:latin typeface="Baskerville Old Face" pitchFamily="18" charset="0"/>
              </a:rPr>
              <a:t>ST</a:t>
            </a:r>
            <a:endParaRPr lang="en-US" dirty="0" smtClean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29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latin typeface="Baskerville Old Face" pitchFamily="18" charset="0"/>
              </a:rPr>
              <a:t>1</a:t>
            </a:r>
            <a:r>
              <a:rPr lang="en-US" sz="2800" b="1" dirty="0">
                <a:latin typeface="Baskerville Old Face" pitchFamily="18" charset="0"/>
              </a:rPr>
              <a:t>. </a:t>
            </a:r>
            <a:r>
              <a:rPr lang="en-US" sz="2800" b="1" dirty="0" err="1">
                <a:latin typeface="Baskerville Old Face" pitchFamily="18" charset="0"/>
              </a:rPr>
              <a:t>Perpindahan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Panas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Konduksi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pada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Silinder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Berongga</a:t>
            </a:r>
            <a:r>
              <a:rPr lang="en-US" sz="2800" b="1" dirty="0">
                <a:latin typeface="Baskerville Old Face" pitchFamily="18" charset="0"/>
              </a:rPr>
              <a:t> </a:t>
            </a:r>
            <a:endParaRPr lang="en-US" sz="2800" dirty="0">
              <a:latin typeface="Baskerville Old Face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8382000" cy="155416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Baskerville Old Face" pitchFamily="18" charset="0"/>
              </a:rPr>
              <a:t>PERPINDAHAN PANAS KONDUKSI PADA </a:t>
            </a:r>
            <a:r>
              <a:rPr lang="en-US" sz="3600" b="1" dirty="0" smtClean="0">
                <a:solidFill>
                  <a:srgbClr val="FF0000"/>
                </a:solidFill>
                <a:latin typeface="Baskerville Old Face" pitchFamily="18" charset="0"/>
              </a:rPr>
              <a:t>SILINDER</a:t>
            </a:r>
            <a:endParaRPr lang="en-US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38399"/>
            <a:ext cx="7772400" cy="421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0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9" y="609600"/>
            <a:ext cx="8744601" cy="590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95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47736"/>
            <a:ext cx="8488330" cy="612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07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 smtClean="0">
                <a:latin typeface="Baskerville Old Face" pitchFamily="18" charset="0"/>
              </a:rPr>
              <a:t>Sebuah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silinder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permukaannya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relatif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tinggi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dapat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diisolasi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dengan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beberapa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macam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bahan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disusun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seri</a:t>
            </a:r>
            <a:r>
              <a:rPr lang="en-US" dirty="0">
                <a:latin typeface="Baskerville Old Face" pitchFamily="18" charset="0"/>
              </a:rPr>
              <a:t>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askerville Old Face" pitchFamily="18" charset="0"/>
              </a:rPr>
              <a:t/>
            </a:r>
            <a:br>
              <a:rPr lang="en-US" dirty="0">
                <a:latin typeface="Baskerville Old Face" pitchFamily="18" charset="0"/>
              </a:rPr>
            </a:br>
            <a:r>
              <a:rPr lang="sv-SE" sz="3100" b="1" dirty="0">
                <a:latin typeface="Baskerville Old Face" pitchFamily="18" charset="0"/>
              </a:rPr>
              <a:t>Perpindahan Panas Konduksi pada Dinding Lapis Rangkap Berbentuk Silinder </a:t>
            </a:r>
            <a:r>
              <a:rPr lang="sv-SE" dirty="0">
                <a:latin typeface="Baskerville Old Face" pitchFamily="18" charset="0"/>
              </a:rPr>
              <a:t/>
            </a:r>
            <a:br>
              <a:rPr lang="sv-SE" dirty="0">
                <a:latin typeface="Baskerville Old Face" pitchFamily="18" charset="0"/>
              </a:rPr>
            </a:br>
            <a:endParaRPr lang="en-US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200400"/>
            <a:ext cx="565785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5638800"/>
            <a:ext cx="62579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718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307" y="1958686"/>
            <a:ext cx="27527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9" name="Picture 5" descr="Image result for hot pipe insul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7" y="48006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hot pipe insul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19400"/>
            <a:ext cx="2495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42" y="228600"/>
            <a:ext cx="296759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0836"/>
            <a:ext cx="3395110" cy="255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Image result for hot pipe insul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7" y="4038600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11083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 descr="Image result for hot pipe insula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61" y="22860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4685434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25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0759"/>
            <a:ext cx="5010150" cy="6697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81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5"/>
          <a:stretch/>
        </p:blipFill>
        <p:spPr bwMode="auto">
          <a:xfrm>
            <a:off x="1905000" y="1371600"/>
            <a:ext cx="5113789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latin typeface="Baskerville Old Face" pitchFamily="18" charset="0"/>
              </a:rPr>
              <a:t>Persamaan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aliran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panas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untuk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dinding</a:t>
            </a:r>
            <a:r>
              <a:rPr lang="en-US" sz="3200" dirty="0" smtClean="0">
                <a:latin typeface="Baskerville Old Face" pitchFamily="18" charset="0"/>
              </a:rPr>
              <a:t> lapis </a:t>
            </a:r>
            <a:r>
              <a:rPr lang="en-US" sz="3200" dirty="0" err="1" smtClean="0">
                <a:latin typeface="Baskerville Old Face" pitchFamily="18" charset="0"/>
              </a:rPr>
              <a:t>rangkap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berbentuk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selinder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adalah</a:t>
            </a:r>
            <a:r>
              <a:rPr lang="en-US" sz="3200" dirty="0" smtClean="0">
                <a:latin typeface="Baskerville Old Face" pitchFamily="18" charset="0"/>
              </a:rPr>
              <a:t>:</a:t>
            </a:r>
            <a:endParaRPr lang="en-US" sz="3200" dirty="0">
              <a:latin typeface="Baskerville Old Fac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1073"/>
            <a:ext cx="1752600" cy="80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1072"/>
            <a:ext cx="1752600" cy="92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988482"/>
            <a:ext cx="1676400" cy="86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8773" y="4157990"/>
            <a:ext cx="145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" y="4953000"/>
            <a:ext cx="3981302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77591" y="5461944"/>
            <a:ext cx="98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atau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36" y="5105400"/>
            <a:ext cx="3739753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33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57200"/>
            <a:ext cx="232236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05000"/>
            <a:ext cx="4796604" cy="138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82" y="4419600"/>
            <a:ext cx="7185991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" y="3028428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1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109728" indent="0">
                  <a:buNone/>
                </a:pPr>
                <a:r>
                  <a:rPr lang="en-US" dirty="0" err="1">
                    <a:latin typeface="Baskerville Old Face" pitchFamily="18" charset="0"/>
                  </a:rPr>
                  <a:t>Perpindahan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panas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konveksi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dapat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dihitung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dari</a:t>
                </a:r>
                <a:r>
                  <a:rPr lang="en-US" dirty="0">
                    <a:latin typeface="Baskerville Old Face" pitchFamily="18" charset="0"/>
                  </a:rPr>
                  <a:t>:</a:t>
                </a:r>
              </a:p>
              <a:p>
                <a:pPr marL="109728" indent="0">
                  <a:buNone/>
                </a:pPr>
                <a:endParaRPr lang="en-US" dirty="0">
                  <a:latin typeface="Baskerville Old Face" pitchFamily="18" charset="0"/>
                </a:endParaRPr>
              </a:p>
              <a:p>
                <a:pPr marL="109728" indent="0" algn="ctr">
                  <a:buNone/>
                </a:pPr>
                <a:r>
                  <a:rPr lang="en-US" dirty="0">
                    <a:latin typeface="Baskerville Old Face" pitchFamily="18" charset="0"/>
                  </a:rPr>
                  <a:t>q </a:t>
                </a:r>
                <a:r>
                  <a:rPr lang="en-US" dirty="0" err="1">
                    <a:latin typeface="Baskerville Old Face" pitchFamily="18" charset="0"/>
                  </a:rPr>
                  <a:t>konv</a:t>
                </a:r>
                <a:r>
                  <a:rPr lang="en-US" dirty="0">
                    <a:latin typeface="Baskerville Old Face" pitchFamily="18" charset="0"/>
                  </a:rPr>
                  <a:t> = </a:t>
                </a:r>
                <a:r>
                  <a:rPr lang="en-US" dirty="0" err="1">
                    <a:latin typeface="Baskerville Old Face" pitchFamily="18" charset="0"/>
                  </a:rPr>
                  <a:t>hA</a:t>
                </a:r>
                <a:r>
                  <a:rPr lang="en-US" dirty="0">
                    <a:latin typeface="Baskerville Old Face" pitchFamily="18" charset="0"/>
                  </a:rPr>
                  <a:t> (Tw -T∞)</a:t>
                </a:r>
              </a:p>
              <a:p>
                <a:pPr marL="109728" indent="0">
                  <a:buNone/>
                </a:pPr>
                <a:endParaRPr lang="en-US" dirty="0" smtClean="0">
                  <a:latin typeface="Baskerville Old Face" pitchFamily="18" charset="0"/>
                </a:endParaRPr>
              </a:p>
              <a:p>
                <a:pPr marL="109728" indent="0">
                  <a:buNone/>
                </a:pPr>
                <a:r>
                  <a:rPr lang="en-US" dirty="0" err="1" smtClean="0">
                    <a:latin typeface="Baskerville Old Face" pitchFamily="18" charset="0"/>
                  </a:rPr>
                  <a:t>Analogi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tahanan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listrik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dapat</a:t>
                </a:r>
                <a:r>
                  <a:rPr lang="en-US" dirty="0">
                    <a:latin typeface="Baskerville Old Face" pitchFamily="18" charset="0"/>
                  </a:rPr>
                  <a:t> pula </a:t>
                </a:r>
                <a:r>
                  <a:rPr lang="en-US" dirty="0" err="1">
                    <a:latin typeface="Baskerville Old Face" pitchFamily="18" charset="0"/>
                  </a:rPr>
                  <a:t>dibuat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untuk</a:t>
                </a:r>
                <a:r>
                  <a:rPr lang="en-US" dirty="0">
                    <a:latin typeface="Baskerville Old Face" pitchFamily="18" charset="0"/>
                  </a:rPr>
                  <a:t> proses </a:t>
                </a:r>
                <a:r>
                  <a:rPr lang="en-US" dirty="0" err="1">
                    <a:latin typeface="Baskerville Old Face" pitchFamily="18" charset="0"/>
                  </a:rPr>
                  <a:t>konveksi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dengan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menuliskan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persamaan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sebagai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berikut</a:t>
                </a:r>
                <a:endParaRPr lang="en-US" dirty="0">
                  <a:latin typeface="Baskerville Old Face" pitchFamily="18" charset="0"/>
                </a:endParaRPr>
              </a:p>
              <a:p>
                <a:pPr marL="109728" indent="0" algn="ctr">
                  <a:buNone/>
                </a:pPr>
                <a:endParaRPr lang="en-US" dirty="0" smtClean="0">
                  <a:latin typeface="Baskerville Old Face" pitchFamily="18" charset="0"/>
                </a:endParaRPr>
              </a:p>
              <a:p>
                <a:pPr marL="109728" indent="0" algn="ctr">
                  <a:buNone/>
                </a:pPr>
                <a:r>
                  <a:rPr lang="en-US" dirty="0" smtClean="0">
                    <a:latin typeface="Baskerville Old Face" pitchFamily="18" charset="0"/>
                  </a:rPr>
                  <a:t>q </a:t>
                </a:r>
                <a:r>
                  <a:rPr lang="en-US" dirty="0" err="1">
                    <a:latin typeface="Baskerville Old Face" pitchFamily="18" charset="0"/>
                  </a:rPr>
                  <a:t>konv</a:t>
                </a:r>
                <a:r>
                  <a:rPr lang="en-US" dirty="0">
                    <a:latin typeface="Baskerville Old Face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>
                            <a:latin typeface="Cambria Math"/>
                          </a:rPr>
                          <m:t>Tw</m:t>
                        </m:r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/>
                          </a:rPr>
                          <m:t>T</m:t>
                        </m:r>
                        <m:r>
                          <a:rPr lang="en-US">
                            <a:latin typeface="Cambria Math"/>
                          </a:rPr>
                          <m:t>∞</m:t>
                        </m:r>
                      </m:num>
                      <m:den>
                        <m:r>
                          <a:rPr lang="en-US">
                            <a:latin typeface="Cambria Math"/>
                          </a:rPr>
                          <m:t>1</m:t>
                        </m:r>
                        <m:r>
                          <a:rPr lang="en-US" i="1">
                            <a:latin typeface="Cambria Math"/>
                          </a:rPr>
                          <m:t>/</m:t>
                        </m:r>
                        <m:r>
                          <a:rPr lang="en-US" i="1">
                            <a:latin typeface="Cambria Math"/>
                          </a:rPr>
                          <m:t>h𝐴</m:t>
                        </m:r>
                      </m:den>
                    </m:f>
                  </m:oMath>
                </a14:m>
                <a:endParaRPr lang="en-US" dirty="0">
                  <a:latin typeface="Baskerville Old Face" pitchFamily="18" charset="0"/>
                </a:endParaRPr>
              </a:p>
              <a:p>
                <a:pPr marL="109728" indent="0">
                  <a:buNone/>
                </a:pPr>
                <a:r>
                  <a:rPr lang="en-US" dirty="0" err="1" smtClean="0">
                    <a:latin typeface="Baskerville Old Face" pitchFamily="18" charset="0"/>
                  </a:rPr>
                  <a:t>dimana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>
                    <a:latin typeface="Baskerville Old Face" pitchFamily="18" charset="0"/>
                  </a:rPr>
                  <a:t>1/</a:t>
                </a:r>
                <a:r>
                  <a:rPr lang="en-US" dirty="0" err="1">
                    <a:latin typeface="Baskerville Old Face" pitchFamily="18" charset="0"/>
                  </a:rPr>
                  <a:t>hA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menjadi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tahanan</a:t>
                </a:r>
                <a:r>
                  <a:rPr lang="en-US" dirty="0">
                    <a:latin typeface="Baskerville Old Face" pitchFamily="18" charset="0"/>
                  </a:rPr>
                  <a:t> </a:t>
                </a:r>
                <a:r>
                  <a:rPr lang="en-US" dirty="0" err="1">
                    <a:latin typeface="Baskerville Old Face" pitchFamily="18" charset="0"/>
                  </a:rPr>
                  <a:t>konveksi</a:t>
                </a:r>
                <a:endParaRPr lang="en-US" dirty="0">
                  <a:latin typeface="Baskerville Old Face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078" b="-105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effectLst/>
                <a:latin typeface="Baskerville Old Face" pitchFamily="18" charset="0"/>
              </a:rPr>
              <a:t>Kondisi</a:t>
            </a:r>
            <a:r>
              <a:rPr lang="en-US" dirty="0" smtClean="0">
                <a:effectLst/>
                <a:latin typeface="Baskerville Old Face" pitchFamily="18" charset="0"/>
              </a:rPr>
              <a:t> Batas </a:t>
            </a:r>
            <a:r>
              <a:rPr lang="en-US" dirty="0" err="1" smtClean="0">
                <a:effectLst/>
                <a:latin typeface="Baskerville Old Face" pitchFamily="18" charset="0"/>
              </a:rPr>
              <a:t>Konveksi</a:t>
            </a:r>
            <a:endParaRPr lang="en-US" dirty="0">
              <a:effectLst/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69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Autofit/>
          </a:bodyPr>
          <a:lstStyle/>
          <a:p>
            <a:pPr algn="ctr"/>
            <a:r>
              <a:rPr lang="en-US" sz="2400" dirty="0">
                <a:effectLst/>
                <a:latin typeface="Baskerville Old Face" pitchFamily="18" charset="0"/>
              </a:rPr>
              <a:t>KOEFISIEN PERPINDAHAN PANAS MENYELURUH (</a:t>
            </a:r>
            <a:r>
              <a:rPr lang="en-US" sz="2400" i="1" dirty="0">
                <a:effectLst/>
                <a:latin typeface="Baskerville Old Face" pitchFamily="18" charset="0"/>
              </a:rPr>
              <a:t>OVERALL HEAT TRANSFER COEFFICIENT</a:t>
            </a:r>
            <a:r>
              <a:rPr lang="en-US" sz="2400" dirty="0">
                <a:effectLst/>
                <a:latin typeface="Baskerville Old Face" pitchFamily="18" charset="0"/>
              </a:rPr>
              <a:t>, U</a:t>
            </a:r>
            <a:r>
              <a:rPr lang="en-US" sz="2400" dirty="0" smtClean="0">
                <a:effectLst/>
                <a:latin typeface="Baskerville Old Face" pitchFamily="18" charset="0"/>
              </a:rPr>
              <a:t>)</a:t>
            </a:r>
            <a:endParaRPr lang="en-US" sz="2400" dirty="0">
              <a:effectLst/>
              <a:latin typeface="Baskerville Old Face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58483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100388"/>
            <a:ext cx="533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358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84" y="354297"/>
            <a:ext cx="8381998" cy="4433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124200" y="5943600"/>
                <a:ext cx="5638800" cy="495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latin typeface="Bell MT" pitchFamily="18" charset="0"/>
                  </a:rPr>
                  <a:t>q = h</a:t>
                </a:r>
                <a:r>
                  <a:rPr lang="en-US" b="1" baseline="-25000" dirty="0">
                    <a:latin typeface="Bell MT" pitchFamily="18" charset="0"/>
                  </a:rPr>
                  <a:t>1</a:t>
                </a:r>
                <a:r>
                  <a:rPr lang="en-US" b="1" dirty="0">
                    <a:latin typeface="Bell MT" pitchFamily="18" charset="0"/>
                  </a:rPr>
                  <a:t>A (T</a:t>
                </a:r>
                <a:r>
                  <a:rPr lang="en-US" b="1" baseline="-25000" dirty="0">
                    <a:latin typeface="Bell MT" pitchFamily="18" charset="0"/>
                  </a:rPr>
                  <a:t>A</a:t>
                </a:r>
                <a:r>
                  <a:rPr lang="en-US" b="1" dirty="0">
                    <a:latin typeface="Bell MT" pitchFamily="18" charset="0"/>
                  </a:rPr>
                  <a:t>-T</a:t>
                </a:r>
                <a:r>
                  <a:rPr lang="en-US" b="1" baseline="-25000" dirty="0">
                    <a:latin typeface="Bell MT" pitchFamily="18" charset="0"/>
                  </a:rPr>
                  <a:t>1</a:t>
                </a:r>
                <a:r>
                  <a:rPr lang="en-US" b="1" dirty="0">
                    <a:latin typeface="Bell MT" pitchFamily="18" charset="0"/>
                  </a:rPr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/>
                          </a:rPr>
                          <m:t>𝒌𝑨</m:t>
                        </m:r>
                      </m:num>
                      <m:den>
                        <m:r>
                          <a:rPr lang="en-US" b="1">
                            <a:latin typeface="Cambria Math"/>
                          </a:rPr>
                          <m:t>∆</m:t>
                        </m:r>
                        <m:r>
                          <a:rPr lang="en-US" b="1" i="1">
                            <a:latin typeface="Cambria Math"/>
                          </a:rPr>
                          <m:t>𝒙</m:t>
                        </m:r>
                      </m:den>
                    </m:f>
                    <m:r>
                      <a:rPr lang="en-US" b="1" i="1"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b="1" i="1">
                            <a:latin typeface="Cambria Math"/>
                          </a:rPr>
                        </m:ctrlPr>
                      </m:dPr>
                      <m:e>
                        <m:r>
                          <a:rPr lang="en-US" b="1" i="1">
                            <a:latin typeface="Cambria Math"/>
                          </a:rPr>
                          <m:t>𝑻</m:t>
                        </m:r>
                        <m:r>
                          <a:rPr lang="en-US" b="1" i="1">
                            <a:latin typeface="Cambria Math"/>
                          </a:rPr>
                          <m:t>𝟏</m:t>
                        </m:r>
                        <m:r>
                          <a:rPr lang="en-US" b="1" i="1">
                            <a:latin typeface="Cambria Math"/>
                          </a:rPr>
                          <m:t>−</m:t>
                        </m:r>
                        <m:r>
                          <a:rPr lang="en-US" b="1" i="1">
                            <a:latin typeface="Cambria Math"/>
                          </a:rPr>
                          <m:t>𝑻</m:t>
                        </m:r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r>
                  <a:rPr lang="en-US" b="1" dirty="0">
                    <a:latin typeface="Bell MT" pitchFamily="18" charset="0"/>
                  </a:rPr>
                  <a:t> = h</a:t>
                </a:r>
                <a:r>
                  <a:rPr lang="en-US" b="1" baseline="-25000" dirty="0">
                    <a:latin typeface="Bell MT" pitchFamily="18" charset="0"/>
                  </a:rPr>
                  <a:t>2</a:t>
                </a:r>
                <a:r>
                  <a:rPr lang="en-US" b="1" dirty="0">
                    <a:latin typeface="Bell MT" pitchFamily="18" charset="0"/>
                  </a:rPr>
                  <a:t>A (T</a:t>
                </a:r>
                <a:r>
                  <a:rPr lang="en-US" b="1" baseline="-25000" dirty="0">
                    <a:latin typeface="Bell MT" pitchFamily="18" charset="0"/>
                  </a:rPr>
                  <a:t>2</a:t>
                </a:r>
                <a:r>
                  <a:rPr lang="en-US" b="1" dirty="0">
                    <a:latin typeface="Bell MT" pitchFamily="18" charset="0"/>
                  </a:rPr>
                  <a:t>-T</a:t>
                </a:r>
                <a:r>
                  <a:rPr lang="en-US" b="1" baseline="-25000" dirty="0">
                    <a:latin typeface="Bell MT" pitchFamily="18" charset="0"/>
                  </a:rPr>
                  <a:t>B</a:t>
                </a:r>
                <a:r>
                  <a:rPr lang="en-US" b="1" dirty="0">
                    <a:latin typeface="Bell MT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5943600"/>
                <a:ext cx="5638800" cy="495200"/>
              </a:xfrm>
              <a:prstGeom prst="rect">
                <a:avLst/>
              </a:prstGeom>
              <a:blipFill rotWithShape="1">
                <a:blip r:embed="rId3"/>
                <a:stretch>
                  <a:fillRect l="-973" b="-98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04800" y="5110508"/>
            <a:ext cx="84789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Baskerville Old Face" pitchFamily="18" charset="0"/>
              </a:rPr>
              <a:t>Pada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gambar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terdapat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fluida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panas</a:t>
            </a:r>
            <a:r>
              <a:rPr lang="en-US" sz="2000" dirty="0">
                <a:latin typeface="Baskerville Old Face" pitchFamily="18" charset="0"/>
              </a:rPr>
              <a:t> A </a:t>
            </a:r>
            <a:r>
              <a:rPr lang="en-US" sz="2000" dirty="0" err="1">
                <a:latin typeface="Baskerville Old Face" pitchFamily="18" charset="0"/>
              </a:rPr>
              <a:t>dan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pada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sisi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lainnya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fluida</a:t>
            </a:r>
            <a:r>
              <a:rPr lang="en-US" sz="2000" dirty="0">
                <a:latin typeface="Baskerville Old Face" pitchFamily="18" charset="0"/>
              </a:rPr>
              <a:t> B yang </a:t>
            </a:r>
            <a:r>
              <a:rPr lang="en-US" sz="2000" dirty="0" err="1">
                <a:latin typeface="Baskerville Old Face" pitchFamily="18" charset="0"/>
              </a:rPr>
              <a:t>lebih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dingin</a:t>
            </a:r>
            <a:r>
              <a:rPr lang="en-US" sz="2000" dirty="0">
                <a:latin typeface="Baskerville Old Face" pitchFamily="18" charset="0"/>
              </a:rPr>
              <a:t>, </a:t>
            </a:r>
            <a:r>
              <a:rPr lang="en-US" sz="2000" dirty="0" err="1">
                <a:latin typeface="Baskerville Old Face" pitchFamily="18" charset="0"/>
              </a:rPr>
              <a:t>perpindahan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kalor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dinyatakan</a:t>
            </a:r>
            <a:r>
              <a:rPr lang="en-US" sz="2000" dirty="0">
                <a:latin typeface="Baskerville Old Face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58998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1"/>
            <a:ext cx="8153399" cy="5624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95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5470"/>
            <a:ext cx="8458200" cy="666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935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6493"/>
            <a:ext cx="8518317" cy="6412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80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155990"/>
            <a:ext cx="8810914" cy="6261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081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37" y="228600"/>
            <a:ext cx="8581363" cy="6255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03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04" y="113926"/>
            <a:ext cx="8843996" cy="619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8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456"/>
            <a:ext cx="8610600" cy="629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147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1110"/>
            <a:ext cx="8458199" cy="610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79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1579"/>
            <a:ext cx="8153400" cy="669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39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50" y="85532"/>
            <a:ext cx="8485549" cy="58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132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41" y="241300"/>
            <a:ext cx="8799589" cy="593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178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482"/>
            <a:ext cx="8229600" cy="596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203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906</TotalTime>
  <Words>162</Words>
  <Application>Microsoft Office PowerPoint</Application>
  <PresentationFormat>On-screen Show (4:3)</PresentationFormat>
  <Paragraphs>22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Concourse</vt:lpstr>
      <vt:lpstr>PERPINDAHAN KALOR  LANJUT</vt:lpstr>
      <vt:lpstr>PERPINDAHAN PANAS KONDUKSI PADA SILINDER</vt:lpstr>
      <vt:lpstr>PowerPoint Presentation</vt:lpstr>
      <vt:lpstr>PowerPoint Presentation</vt:lpstr>
      <vt:lpstr> Perpindahan Panas Konduksi pada Dinding Lapis Rangkap Berbentuk Silinder  </vt:lpstr>
      <vt:lpstr>PowerPoint Presentation</vt:lpstr>
      <vt:lpstr>PowerPoint Presentation</vt:lpstr>
      <vt:lpstr>Persamaan aliran panas untuk dinding lapis rangkap berbentuk selinder adalah:</vt:lpstr>
      <vt:lpstr>PowerPoint Presentation</vt:lpstr>
      <vt:lpstr>Kondisi Batas Konveksi</vt:lpstr>
      <vt:lpstr>KOEFISIEN PERPINDAHAN PANAS MENYELURUH (OVERALL HEAT TRANSFER COEFFICIENT, U)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PERPINDAHAN KALOR  LANJUT</dc:title>
  <dc:creator>lenovo</dc:creator>
  <cp:lastModifiedBy>lenovo</cp:lastModifiedBy>
  <cp:revision>24</cp:revision>
  <dcterms:created xsi:type="dcterms:W3CDTF">2017-02-22T02:02:33Z</dcterms:created>
  <dcterms:modified xsi:type="dcterms:W3CDTF">2018-03-19T14:01:48Z</dcterms:modified>
</cp:coreProperties>
</file>