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81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74B052-7540-47DC-8342-C95DAD94B8D6}" type="doc">
      <dgm:prSet loTypeId="urn:microsoft.com/office/officeart/2005/8/layout/pyramid3" loCatId="pyramid" qsTypeId="urn:microsoft.com/office/officeart/2005/8/quickstyle/simple1" qsCatId="simple" csTypeId="urn:microsoft.com/office/officeart/2005/8/colors/accent1_2" csCatId="accent1" phldr="1"/>
      <dgm:spPr/>
    </dgm:pt>
    <dgm:pt modelId="{C6F96BF3-6D78-425E-BA3B-FE5982353C94}">
      <dgm:prSet phldrT="[Text]"/>
      <dgm:spPr/>
      <dgm:t>
        <a:bodyPr/>
        <a:lstStyle/>
        <a:p>
          <a:r>
            <a:rPr lang="id-ID" dirty="0" smtClean="0"/>
            <a:t>Das sein</a:t>
          </a:r>
          <a:endParaRPr lang="id-ID" dirty="0"/>
        </a:p>
      </dgm:t>
    </dgm:pt>
    <dgm:pt modelId="{E5838999-CBB2-4932-813D-B6F7C740B601}" type="parTrans" cxnId="{954C2DD7-304B-43DD-A02E-B4E434535907}">
      <dgm:prSet/>
      <dgm:spPr/>
    </dgm:pt>
    <dgm:pt modelId="{ABB8B149-536E-4CFA-B79C-FEAE42181656}" type="sibTrans" cxnId="{954C2DD7-304B-43DD-A02E-B4E434535907}">
      <dgm:prSet/>
      <dgm:spPr/>
    </dgm:pt>
    <dgm:pt modelId="{89CC9C80-11DA-4286-8ED0-649DBBA4C90A}">
      <dgm:prSet phldrT="[Text]"/>
      <dgm:spPr/>
      <dgm:t>
        <a:bodyPr/>
        <a:lstStyle/>
        <a:p>
          <a:r>
            <a:rPr lang="id-ID" dirty="0" smtClean="0"/>
            <a:t>Das sollen</a:t>
          </a:r>
          <a:endParaRPr lang="id-ID" dirty="0"/>
        </a:p>
      </dgm:t>
    </dgm:pt>
    <dgm:pt modelId="{EDC6BE67-98ED-4AE1-B137-7E377EE102A4}" type="parTrans" cxnId="{81408C80-3FE6-4933-B785-B329EECC8C49}">
      <dgm:prSet/>
      <dgm:spPr/>
    </dgm:pt>
    <dgm:pt modelId="{8144F0CE-6D90-4092-90BF-FE7452B653B1}" type="sibTrans" cxnId="{81408C80-3FE6-4933-B785-B329EECC8C49}">
      <dgm:prSet/>
      <dgm:spPr/>
    </dgm:pt>
    <dgm:pt modelId="{181CA89E-6ED6-4570-B57F-E4C19644FCC6}">
      <dgm:prSet phldrT="[Text]"/>
      <dgm:spPr/>
      <dgm:t>
        <a:bodyPr/>
        <a:lstStyle/>
        <a:p>
          <a:r>
            <a:rPr lang="id-ID" dirty="0" smtClean="0"/>
            <a:t>Masalah</a:t>
          </a:r>
          <a:endParaRPr lang="id-ID" dirty="0"/>
        </a:p>
      </dgm:t>
    </dgm:pt>
    <dgm:pt modelId="{D60DCB1D-D56D-41A6-BF38-784F728A1F1B}" type="parTrans" cxnId="{7B899A26-7524-4B5F-90AC-CD0BB09359D5}">
      <dgm:prSet/>
      <dgm:spPr/>
    </dgm:pt>
    <dgm:pt modelId="{37E3069D-5D92-4A71-8D45-939C4598DC74}" type="sibTrans" cxnId="{7B899A26-7524-4B5F-90AC-CD0BB09359D5}">
      <dgm:prSet/>
      <dgm:spPr/>
    </dgm:pt>
    <dgm:pt modelId="{AA6EA868-2555-4F0A-945A-3B5C1E2D7396}">
      <dgm:prSet phldrT="[Text]"/>
      <dgm:spPr/>
      <dgm:t>
        <a:bodyPr/>
        <a:lstStyle/>
        <a:p>
          <a:r>
            <a:rPr lang="id-ID" dirty="0" smtClean="0"/>
            <a:t>Upaya Penyelesaian </a:t>
          </a:r>
          <a:endParaRPr lang="id-ID" dirty="0"/>
        </a:p>
      </dgm:t>
    </dgm:pt>
    <dgm:pt modelId="{E884C120-5D64-4DA2-9624-C31EF0620666}" type="parTrans" cxnId="{213820E2-AAF6-49B5-BCD6-8915311B1752}">
      <dgm:prSet/>
      <dgm:spPr/>
    </dgm:pt>
    <dgm:pt modelId="{8C45029C-E534-40C6-B4B1-D014978DB17E}" type="sibTrans" cxnId="{213820E2-AAF6-49B5-BCD6-8915311B1752}">
      <dgm:prSet/>
      <dgm:spPr/>
    </dgm:pt>
    <dgm:pt modelId="{78B45002-73D3-417D-B469-290BC64352D2}">
      <dgm:prSet phldrT="[Text]"/>
      <dgm:spPr/>
      <dgm:t>
        <a:bodyPr/>
        <a:lstStyle/>
        <a:p>
          <a:r>
            <a:rPr lang="id-ID" dirty="0" smtClean="0"/>
            <a:t>Dalam bentuk????</a:t>
          </a:r>
          <a:endParaRPr lang="id-ID" dirty="0"/>
        </a:p>
      </dgm:t>
    </dgm:pt>
    <dgm:pt modelId="{EE2660EE-2BA4-40C7-BCD7-9CD9D8E74225}" type="parTrans" cxnId="{2C984E40-C28F-4AB5-A5FE-84DBC03D0D30}">
      <dgm:prSet/>
      <dgm:spPr/>
    </dgm:pt>
    <dgm:pt modelId="{9C117580-6EFC-484F-A7FF-2A81EB469609}" type="sibTrans" cxnId="{2C984E40-C28F-4AB5-A5FE-84DBC03D0D30}">
      <dgm:prSet/>
      <dgm:spPr/>
    </dgm:pt>
    <dgm:pt modelId="{2673E456-FAA0-4A55-A72C-FDD6BD5FBA7F}" type="pres">
      <dgm:prSet presAssocID="{5A74B052-7540-47DC-8342-C95DAD94B8D6}" presName="Name0" presStyleCnt="0">
        <dgm:presLayoutVars>
          <dgm:dir/>
          <dgm:animLvl val="lvl"/>
          <dgm:resizeHandles val="exact"/>
        </dgm:presLayoutVars>
      </dgm:prSet>
      <dgm:spPr/>
    </dgm:pt>
    <dgm:pt modelId="{AFF33FB6-536E-4384-8094-8660C0513731}" type="pres">
      <dgm:prSet presAssocID="{C6F96BF3-6D78-425E-BA3B-FE5982353C94}" presName="Name8" presStyleCnt="0"/>
      <dgm:spPr/>
    </dgm:pt>
    <dgm:pt modelId="{AE138A9E-8F1B-491D-9E93-F23AA399F090}" type="pres">
      <dgm:prSet presAssocID="{C6F96BF3-6D78-425E-BA3B-FE5982353C94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287D2AB-1B08-45F4-AB0F-30DBB99DAA08}" type="pres">
      <dgm:prSet presAssocID="{C6F96BF3-6D78-425E-BA3B-FE5982353C9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AA4FD60-7E30-4BC7-8106-E49B74C0EC47}" type="pres">
      <dgm:prSet presAssocID="{89CC9C80-11DA-4286-8ED0-649DBBA4C90A}" presName="Name8" presStyleCnt="0"/>
      <dgm:spPr/>
    </dgm:pt>
    <dgm:pt modelId="{94D574BB-9B9C-4E7E-8117-3D6DA379D480}" type="pres">
      <dgm:prSet presAssocID="{89CC9C80-11DA-4286-8ED0-649DBBA4C90A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9B0D967-591C-49E2-B45C-D2C1EDE94873}" type="pres">
      <dgm:prSet presAssocID="{89CC9C80-11DA-4286-8ED0-649DBBA4C90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901F084-7904-4349-A7BE-683B994D703E}" type="pres">
      <dgm:prSet presAssocID="{181CA89E-6ED6-4570-B57F-E4C19644FCC6}" presName="Name8" presStyleCnt="0"/>
      <dgm:spPr/>
    </dgm:pt>
    <dgm:pt modelId="{BEC2DA1A-ACFB-4FD2-A533-9F9175D804CC}" type="pres">
      <dgm:prSet presAssocID="{181CA89E-6ED6-4570-B57F-E4C19644FCC6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E6CC929-6A5C-49B3-B093-79712D421D98}" type="pres">
      <dgm:prSet presAssocID="{181CA89E-6ED6-4570-B57F-E4C19644FCC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F32DC50-5766-4CBA-A8C8-448673C96C07}" type="pres">
      <dgm:prSet presAssocID="{AA6EA868-2555-4F0A-945A-3B5C1E2D7396}" presName="Name8" presStyleCnt="0"/>
      <dgm:spPr/>
    </dgm:pt>
    <dgm:pt modelId="{283D70F9-6D75-4167-95FF-93682DC05C49}" type="pres">
      <dgm:prSet presAssocID="{AA6EA868-2555-4F0A-945A-3B5C1E2D7396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E36A2D6-B374-47B5-8D60-728EBECF5349}" type="pres">
      <dgm:prSet presAssocID="{AA6EA868-2555-4F0A-945A-3B5C1E2D739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61AC1CB-BE84-4312-9DCE-BA50905D0C8D}" type="pres">
      <dgm:prSet presAssocID="{78B45002-73D3-417D-B469-290BC64352D2}" presName="Name8" presStyleCnt="0"/>
      <dgm:spPr/>
    </dgm:pt>
    <dgm:pt modelId="{75CCCA98-5F09-4208-B9BC-D5FE8D67B7F2}" type="pres">
      <dgm:prSet presAssocID="{78B45002-73D3-417D-B469-290BC64352D2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D31A249-8576-4FE8-8CC8-F95627415535}" type="pres">
      <dgm:prSet presAssocID="{78B45002-73D3-417D-B469-290BC64352D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DA302D7F-06EB-4E9E-86F9-69A10A59407C}" type="presOf" srcId="{89CC9C80-11DA-4286-8ED0-649DBBA4C90A}" destId="{94D574BB-9B9C-4E7E-8117-3D6DA379D480}" srcOrd="0" destOrd="0" presId="urn:microsoft.com/office/officeart/2005/8/layout/pyramid3"/>
    <dgm:cxn modelId="{E0E776C4-E1FD-4F61-B536-22E959B241E4}" type="presOf" srcId="{5A74B052-7540-47DC-8342-C95DAD94B8D6}" destId="{2673E456-FAA0-4A55-A72C-FDD6BD5FBA7F}" srcOrd="0" destOrd="0" presId="urn:microsoft.com/office/officeart/2005/8/layout/pyramid3"/>
    <dgm:cxn modelId="{71EFA12D-61F0-443C-81C7-14DF8604692C}" type="presOf" srcId="{78B45002-73D3-417D-B469-290BC64352D2}" destId="{BD31A249-8576-4FE8-8CC8-F95627415535}" srcOrd="1" destOrd="0" presId="urn:microsoft.com/office/officeart/2005/8/layout/pyramid3"/>
    <dgm:cxn modelId="{34845D14-E320-4800-AE0E-D9E6B73CD9DF}" type="presOf" srcId="{AA6EA868-2555-4F0A-945A-3B5C1E2D7396}" destId="{DE36A2D6-B374-47B5-8D60-728EBECF5349}" srcOrd="1" destOrd="0" presId="urn:microsoft.com/office/officeart/2005/8/layout/pyramid3"/>
    <dgm:cxn modelId="{3838030C-944B-4F12-8B86-CA61FC98CC2E}" type="presOf" srcId="{C6F96BF3-6D78-425E-BA3B-FE5982353C94}" destId="{AE138A9E-8F1B-491D-9E93-F23AA399F090}" srcOrd="0" destOrd="0" presId="urn:microsoft.com/office/officeart/2005/8/layout/pyramid3"/>
    <dgm:cxn modelId="{02BB3E66-3FFD-4D2A-9DD1-051DD52E03CB}" type="presOf" srcId="{181CA89E-6ED6-4570-B57F-E4C19644FCC6}" destId="{DE6CC929-6A5C-49B3-B093-79712D421D98}" srcOrd="1" destOrd="0" presId="urn:microsoft.com/office/officeart/2005/8/layout/pyramid3"/>
    <dgm:cxn modelId="{2C984E40-C28F-4AB5-A5FE-84DBC03D0D30}" srcId="{5A74B052-7540-47DC-8342-C95DAD94B8D6}" destId="{78B45002-73D3-417D-B469-290BC64352D2}" srcOrd="4" destOrd="0" parTransId="{EE2660EE-2BA4-40C7-BCD7-9CD9D8E74225}" sibTransId="{9C117580-6EFC-484F-A7FF-2A81EB469609}"/>
    <dgm:cxn modelId="{3AB58FE3-8D72-464C-9173-B2ED9E042A09}" type="presOf" srcId="{89CC9C80-11DA-4286-8ED0-649DBBA4C90A}" destId="{49B0D967-591C-49E2-B45C-D2C1EDE94873}" srcOrd="1" destOrd="0" presId="urn:microsoft.com/office/officeart/2005/8/layout/pyramid3"/>
    <dgm:cxn modelId="{B13CE1B1-C3E7-4D19-8D07-FD84D5964A69}" type="presOf" srcId="{181CA89E-6ED6-4570-B57F-E4C19644FCC6}" destId="{BEC2DA1A-ACFB-4FD2-A533-9F9175D804CC}" srcOrd="0" destOrd="0" presId="urn:microsoft.com/office/officeart/2005/8/layout/pyramid3"/>
    <dgm:cxn modelId="{7B899A26-7524-4B5F-90AC-CD0BB09359D5}" srcId="{5A74B052-7540-47DC-8342-C95DAD94B8D6}" destId="{181CA89E-6ED6-4570-B57F-E4C19644FCC6}" srcOrd="2" destOrd="0" parTransId="{D60DCB1D-D56D-41A6-BF38-784F728A1F1B}" sibTransId="{37E3069D-5D92-4A71-8D45-939C4598DC74}"/>
    <dgm:cxn modelId="{81408C80-3FE6-4933-B785-B329EECC8C49}" srcId="{5A74B052-7540-47DC-8342-C95DAD94B8D6}" destId="{89CC9C80-11DA-4286-8ED0-649DBBA4C90A}" srcOrd="1" destOrd="0" parTransId="{EDC6BE67-98ED-4AE1-B137-7E377EE102A4}" sibTransId="{8144F0CE-6D90-4092-90BF-FE7452B653B1}"/>
    <dgm:cxn modelId="{954C2DD7-304B-43DD-A02E-B4E434535907}" srcId="{5A74B052-7540-47DC-8342-C95DAD94B8D6}" destId="{C6F96BF3-6D78-425E-BA3B-FE5982353C94}" srcOrd="0" destOrd="0" parTransId="{E5838999-CBB2-4932-813D-B6F7C740B601}" sibTransId="{ABB8B149-536E-4CFA-B79C-FEAE42181656}"/>
    <dgm:cxn modelId="{AB9DD342-C443-4FA6-91E0-88B2BB740FA2}" type="presOf" srcId="{78B45002-73D3-417D-B469-290BC64352D2}" destId="{75CCCA98-5F09-4208-B9BC-D5FE8D67B7F2}" srcOrd="0" destOrd="0" presId="urn:microsoft.com/office/officeart/2005/8/layout/pyramid3"/>
    <dgm:cxn modelId="{213820E2-AAF6-49B5-BCD6-8915311B1752}" srcId="{5A74B052-7540-47DC-8342-C95DAD94B8D6}" destId="{AA6EA868-2555-4F0A-945A-3B5C1E2D7396}" srcOrd="3" destOrd="0" parTransId="{E884C120-5D64-4DA2-9624-C31EF0620666}" sibTransId="{8C45029C-E534-40C6-B4B1-D014978DB17E}"/>
    <dgm:cxn modelId="{829343D7-E988-496F-A2DD-9FF256388608}" type="presOf" srcId="{AA6EA868-2555-4F0A-945A-3B5C1E2D7396}" destId="{283D70F9-6D75-4167-95FF-93682DC05C49}" srcOrd="0" destOrd="0" presId="urn:microsoft.com/office/officeart/2005/8/layout/pyramid3"/>
    <dgm:cxn modelId="{1211341D-EFB0-41BF-B279-F69836DBEA7D}" type="presOf" srcId="{C6F96BF3-6D78-425E-BA3B-FE5982353C94}" destId="{B287D2AB-1B08-45F4-AB0F-30DBB99DAA08}" srcOrd="1" destOrd="0" presId="urn:microsoft.com/office/officeart/2005/8/layout/pyramid3"/>
    <dgm:cxn modelId="{B7646B59-F18F-467B-B431-D2C9BAC37CFC}" type="presParOf" srcId="{2673E456-FAA0-4A55-A72C-FDD6BD5FBA7F}" destId="{AFF33FB6-536E-4384-8094-8660C0513731}" srcOrd="0" destOrd="0" presId="urn:microsoft.com/office/officeart/2005/8/layout/pyramid3"/>
    <dgm:cxn modelId="{8FACFF30-E288-4EBF-B378-D604D31350CE}" type="presParOf" srcId="{AFF33FB6-536E-4384-8094-8660C0513731}" destId="{AE138A9E-8F1B-491D-9E93-F23AA399F090}" srcOrd="0" destOrd="0" presId="urn:microsoft.com/office/officeart/2005/8/layout/pyramid3"/>
    <dgm:cxn modelId="{D12030BC-4667-4AD1-B198-16FA8A182246}" type="presParOf" srcId="{AFF33FB6-536E-4384-8094-8660C0513731}" destId="{B287D2AB-1B08-45F4-AB0F-30DBB99DAA08}" srcOrd="1" destOrd="0" presId="urn:microsoft.com/office/officeart/2005/8/layout/pyramid3"/>
    <dgm:cxn modelId="{24040AF0-75B4-4801-A73D-242D7D8C08D0}" type="presParOf" srcId="{2673E456-FAA0-4A55-A72C-FDD6BD5FBA7F}" destId="{2AA4FD60-7E30-4BC7-8106-E49B74C0EC47}" srcOrd="1" destOrd="0" presId="urn:microsoft.com/office/officeart/2005/8/layout/pyramid3"/>
    <dgm:cxn modelId="{C58969DD-EE57-49A3-9DE3-D45A16F06F86}" type="presParOf" srcId="{2AA4FD60-7E30-4BC7-8106-E49B74C0EC47}" destId="{94D574BB-9B9C-4E7E-8117-3D6DA379D480}" srcOrd="0" destOrd="0" presId="urn:microsoft.com/office/officeart/2005/8/layout/pyramid3"/>
    <dgm:cxn modelId="{9490A60A-B508-40B5-B968-EBC55FE2DC77}" type="presParOf" srcId="{2AA4FD60-7E30-4BC7-8106-E49B74C0EC47}" destId="{49B0D967-591C-49E2-B45C-D2C1EDE94873}" srcOrd="1" destOrd="0" presId="urn:microsoft.com/office/officeart/2005/8/layout/pyramid3"/>
    <dgm:cxn modelId="{56EE8496-4CC5-4B0D-8BFC-39DE2A4ACA44}" type="presParOf" srcId="{2673E456-FAA0-4A55-A72C-FDD6BD5FBA7F}" destId="{D901F084-7904-4349-A7BE-683B994D703E}" srcOrd="2" destOrd="0" presId="urn:microsoft.com/office/officeart/2005/8/layout/pyramid3"/>
    <dgm:cxn modelId="{402D13FB-ED71-48B8-9DC2-C6B941ECBC8B}" type="presParOf" srcId="{D901F084-7904-4349-A7BE-683B994D703E}" destId="{BEC2DA1A-ACFB-4FD2-A533-9F9175D804CC}" srcOrd="0" destOrd="0" presId="urn:microsoft.com/office/officeart/2005/8/layout/pyramid3"/>
    <dgm:cxn modelId="{F5A2B959-3491-41F5-8603-E084414516DF}" type="presParOf" srcId="{D901F084-7904-4349-A7BE-683B994D703E}" destId="{DE6CC929-6A5C-49B3-B093-79712D421D98}" srcOrd="1" destOrd="0" presId="urn:microsoft.com/office/officeart/2005/8/layout/pyramid3"/>
    <dgm:cxn modelId="{1EDC7955-E5F5-4EDC-8154-1329DF721B6B}" type="presParOf" srcId="{2673E456-FAA0-4A55-A72C-FDD6BD5FBA7F}" destId="{8F32DC50-5766-4CBA-A8C8-448673C96C07}" srcOrd="3" destOrd="0" presId="urn:microsoft.com/office/officeart/2005/8/layout/pyramid3"/>
    <dgm:cxn modelId="{822D79A1-DA9C-4CBD-AED0-2E4C5E9C7EED}" type="presParOf" srcId="{8F32DC50-5766-4CBA-A8C8-448673C96C07}" destId="{283D70F9-6D75-4167-95FF-93682DC05C49}" srcOrd="0" destOrd="0" presId="urn:microsoft.com/office/officeart/2005/8/layout/pyramid3"/>
    <dgm:cxn modelId="{43C799D8-F0EA-45F0-84EF-6B7B589005CE}" type="presParOf" srcId="{8F32DC50-5766-4CBA-A8C8-448673C96C07}" destId="{DE36A2D6-B374-47B5-8D60-728EBECF5349}" srcOrd="1" destOrd="0" presId="urn:microsoft.com/office/officeart/2005/8/layout/pyramid3"/>
    <dgm:cxn modelId="{6759C0D9-12F7-469F-9293-198EADDFBE77}" type="presParOf" srcId="{2673E456-FAA0-4A55-A72C-FDD6BD5FBA7F}" destId="{C61AC1CB-BE84-4312-9DCE-BA50905D0C8D}" srcOrd="4" destOrd="0" presId="urn:microsoft.com/office/officeart/2005/8/layout/pyramid3"/>
    <dgm:cxn modelId="{2B8F9AF7-61AC-4A57-80D4-E35C9B1D7AE5}" type="presParOf" srcId="{C61AC1CB-BE84-4312-9DCE-BA50905D0C8D}" destId="{75CCCA98-5F09-4208-B9BC-D5FE8D67B7F2}" srcOrd="0" destOrd="0" presId="urn:microsoft.com/office/officeart/2005/8/layout/pyramid3"/>
    <dgm:cxn modelId="{CFCB825D-79DD-43C6-AC2D-7882C2AF7B1B}" type="presParOf" srcId="{C61AC1CB-BE84-4312-9DCE-BA50905D0C8D}" destId="{BD31A249-8576-4FE8-8CC8-F95627415535}" srcOrd="1" destOrd="0" presId="urn:microsoft.com/office/officeart/2005/8/layout/pyramid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534D54B-C18B-4D3A-8BD6-17500F6AF470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323355C-2E15-4B4B-8C23-62B62DC97B03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Dasar-dasar Menulis 1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914400" y="1066800"/>
            <a:ext cx="7924800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76250" indent="-476250">
              <a:spcBef>
                <a:spcPts val="1000"/>
              </a:spcBef>
              <a:buFont typeface="Wingdings" pitchFamily="2" charset="2"/>
              <a:buNone/>
            </a:pPr>
            <a:r>
              <a:rPr lang="id-ID" sz="4800" b="1">
                <a:latin typeface="Garamond" pitchFamily="18" charset="0"/>
              </a:rPr>
              <a:t>PROSES M</a:t>
            </a:r>
            <a:r>
              <a:rPr lang="en-US" sz="4800" b="1">
                <a:latin typeface="Garamond" pitchFamily="18" charset="0"/>
              </a:rPr>
              <a:t>ENULIS</a:t>
            </a:r>
            <a:endParaRPr lang="id-ID" sz="4800" b="1">
              <a:latin typeface="Garamond" pitchFamily="18" charset="0"/>
            </a:endParaRPr>
          </a:p>
          <a:p>
            <a:pPr marL="476250" indent="-476250">
              <a:lnSpc>
                <a:spcPct val="60000"/>
              </a:lnSpc>
              <a:buFont typeface="Wingdings" pitchFamily="2" charset="2"/>
              <a:buNone/>
            </a:pPr>
            <a:endParaRPr lang="id-ID">
              <a:latin typeface="Garamond" pitchFamily="18" charset="0"/>
            </a:endParaRPr>
          </a:p>
          <a:p>
            <a:pPr marL="476250" indent="-476250">
              <a:lnSpc>
                <a:spcPct val="110000"/>
              </a:lnSpc>
              <a:buFont typeface="Wingdings" pitchFamily="2" charset="2"/>
              <a:buChar char="l"/>
            </a:pPr>
            <a:r>
              <a:rPr lang="id-ID" sz="3600" b="1">
                <a:latin typeface="Garamond" pitchFamily="18" charset="0"/>
              </a:rPr>
              <a:t>gagasan/masalah</a:t>
            </a:r>
          </a:p>
          <a:p>
            <a:pPr marL="476250" indent="-476250">
              <a:lnSpc>
                <a:spcPct val="110000"/>
              </a:lnSpc>
              <a:buFont typeface="Wingdings" pitchFamily="2" charset="2"/>
              <a:buChar char="l"/>
            </a:pPr>
            <a:r>
              <a:rPr lang="id-ID" sz="3600" b="1">
                <a:latin typeface="Garamond" pitchFamily="18" charset="0"/>
              </a:rPr>
              <a:t>draf/ rancangan kasar keseluruhan</a:t>
            </a:r>
          </a:p>
          <a:p>
            <a:pPr marL="476250" indent="-476250">
              <a:lnSpc>
                <a:spcPct val="110000"/>
              </a:lnSpc>
              <a:buFont typeface="Wingdings" pitchFamily="2" charset="2"/>
              <a:buChar char="l"/>
            </a:pPr>
            <a:r>
              <a:rPr lang="id-ID" sz="3600" b="1">
                <a:latin typeface="Garamond" pitchFamily="18" charset="0"/>
              </a:rPr>
              <a:t>Melengkapi tulisan</a:t>
            </a:r>
          </a:p>
          <a:p>
            <a:pPr marL="476250" indent="-476250">
              <a:lnSpc>
                <a:spcPct val="110000"/>
              </a:lnSpc>
              <a:buFont typeface="Wingdings" pitchFamily="2" charset="2"/>
              <a:buChar char="l"/>
            </a:pPr>
            <a:r>
              <a:rPr lang="id-ID" sz="3600" b="1">
                <a:latin typeface="Garamond" pitchFamily="18" charset="0"/>
              </a:rPr>
              <a:t>Editing</a:t>
            </a:r>
          </a:p>
          <a:p>
            <a:pPr marL="476250" indent="-476250">
              <a:lnSpc>
                <a:spcPct val="110000"/>
              </a:lnSpc>
              <a:buFont typeface="Wingdings" pitchFamily="2" charset="2"/>
              <a:buChar char="l"/>
            </a:pPr>
            <a:r>
              <a:rPr lang="id-ID" sz="3600" b="1">
                <a:latin typeface="Garamond" pitchFamily="18" charset="0"/>
              </a:rPr>
              <a:t>Pengiriman</a:t>
            </a:r>
            <a:r>
              <a:rPr lang="id-ID" sz="3600">
                <a:latin typeface="Garamond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id-ID" dirty="0" smtClean="0"/>
              <a:t>Beberapa temuan di lapangan</a:t>
            </a:r>
            <a:endParaRPr lang="id-ID" dirty="0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mtClean="0"/>
              <a:t>Bahasa terlalu kaku / ilmiah</a:t>
            </a:r>
          </a:p>
          <a:p>
            <a:r>
              <a:rPr lang="id-ID" smtClean="0"/>
              <a:t>Tulisan terlalu panjang</a:t>
            </a:r>
          </a:p>
          <a:p>
            <a:r>
              <a:rPr lang="id-ID" smtClean="0"/>
              <a:t>tidak terdapat bab khusus daftar pustaka (rujukn dicantumkan di dalam teks )</a:t>
            </a:r>
          </a:p>
          <a:p>
            <a:r>
              <a:rPr lang="id-ID" smtClean="0"/>
              <a:t>Hati-hati dalam mengutip (baiklisan/tulis)</a:t>
            </a:r>
          </a:p>
          <a:p>
            <a:r>
              <a:rPr lang="id-ID" smtClean="0"/>
              <a:t>Sebutkan / cantumkan sumbernya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609600" y="1066800"/>
            <a:ext cx="8382000" cy="253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1000" indent="-381000" algn="l">
              <a:spcAft>
                <a:spcPts val="300"/>
              </a:spcAft>
              <a:buFont typeface="Wingdings" pitchFamily="2" charset="2"/>
              <a:buNone/>
              <a:tabLst>
                <a:tab pos="4476750" algn="l"/>
              </a:tabLst>
            </a:pPr>
            <a:r>
              <a:rPr lang="en-US" sz="4400" b="1" dirty="0" err="1">
                <a:latin typeface="Garamond" pitchFamily="18" charset="0"/>
              </a:rPr>
              <a:t>Judul</a:t>
            </a:r>
            <a:endParaRPr lang="en-US" sz="4400" b="1" dirty="0">
              <a:latin typeface="Garamond" pitchFamily="18" charset="0"/>
            </a:endParaRPr>
          </a:p>
          <a:p>
            <a:pPr marL="381000" indent="-381000" algn="just">
              <a:buFont typeface="Wingdings" pitchFamily="2" charset="2"/>
              <a:buChar char="l"/>
              <a:tabLst>
                <a:tab pos="4476750" algn="l"/>
              </a:tabLst>
            </a:pPr>
            <a:r>
              <a:rPr lang="en-US" sz="4400" b="1" dirty="0" err="1">
                <a:latin typeface="Garamond" pitchFamily="18" charset="0"/>
              </a:rPr>
              <a:t>tidak</a:t>
            </a:r>
            <a:r>
              <a:rPr lang="en-US" sz="4400" b="1" dirty="0">
                <a:latin typeface="Garamond" pitchFamily="18" charset="0"/>
              </a:rPr>
              <a:t> </a:t>
            </a:r>
            <a:r>
              <a:rPr lang="en-US" sz="4400" b="1" dirty="0" err="1">
                <a:latin typeface="Garamond" pitchFamily="18" charset="0"/>
              </a:rPr>
              <a:t>terlalu</a:t>
            </a:r>
            <a:r>
              <a:rPr lang="en-US" sz="4400" b="1" dirty="0">
                <a:latin typeface="Garamond" pitchFamily="18" charset="0"/>
              </a:rPr>
              <a:t> </a:t>
            </a:r>
            <a:r>
              <a:rPr lang="en-US" sz="4400" b="1" dirty="0" err="1">
                <a:latin typeface="Garamond" pitchFamily="18" charset="0"/>
              </a:rPr>
              <a:t>panjang</a:t>
            </a:r>
            <a:r>
              <a:rPr lang="en-US" sz="4400" b="1" dirty="0">
                <a:latin typeface="Garamond" pitchFamily="18" charset="0"/>
              </a:rPr>
              <a:t> (5-15 </a:t>
            </a:r>
            <a:r>
              <a:rPr lang="en-US" sz="4400" b="1" dirty="0" err="1">
                <a:latin typeface="Garamond" pitchFamily="18" charset="0"/>
              </a:rPr>
              <a:t>kata</a:t>
            </a:r>
            <a:r>
              <a:rPr lang="en-US" sz="4400" b="1" dirty="0">
                <a:latin typeface="Garamond" pitchFamily="18" charset="0"/>
              </a:rPr>
              <a:t>) </a:t>
            </a:r>
          </a:p>
          <a:p>
            <a:pPr marL="381000" indent="-381000" algn="just">
              <a:buFont typeface="Wingdings" pitchFamily="2" charset="2"/>
              <a:buChar char="l"/>
              <a:tabLst>
                <a:tab pos="4476750" algn="l"/>
              </a:tabLst>
            </a:pPr>
            <a:r>
              <a:rPr lang="en-US" sz="4400" b="1" dirty="0" err="1">
                <a:latin typeface="Garamond" pitchFamily="18" charset="0"/>
              </a:rPr>
              <a:t>memuat</a:t>
            </a:r>
            <a:r>
              <a:rPr lang="en-US" sz="4400" b="1" dirty="0">
                <a:latin typeface="Garamond" pitchFamily="18" charset="0"/>
              </a:rPr>
              <a:t> </a:t>
            </a:r>
            <a:r>
              <a:rPr lang="en-US" sz="4400" b="1" dirty="0" err="1">
                <a:latin typeface="Garamond" pitchFamily="18" charset="0"/>
              </a:rPr>
              <a:t>variabel</a:t>
            </a:r>
            <a:r>
              <a:rPr lang="en-US" sz="4400" b="1" dirty="0">
                <a:latin typeface="Garamond" pitchFamily="18" charset="0"/>
              </a:rPr>
              <a:t> yang </a:t>
            </a:r>
            <a:r>
              <a:rPr lang="en-US" sz="4400" b="1" dirty="0" err="1">
                <a:latin typeface="Garamond" pitchFamily="18" charset="0"/>
              </a:rPr>
              <a:t>diteliti</a:t>
            </a:r>
            <a:r>
              <a:rPr lang="en-US" sz="4400" b="1" dirty="0">
                <a:latin typeface="Garamond" pitchFamily="18" charset="0"/>
              </a:rPr>
              <a:t> </a:t>
            </a:r>
          </a:p>
          <a:p>
            <a:pPr marL="381000" indent="-381000" algn="just">
              <a:buFont typeface="Wingdings" pitchFamily="2" charset="2"/>
              <a:buChar char="l"/>
              <a:tabLst>
                <a:tab pos="4476750" algn="l"/>
              </a:tabLst>
            </a:pPr>
            <a:endParaRPr lang="en-US" b="1" dirty="0">
              <a:latin typeface="Arial" charset="0"/>
            </a:endParaRPr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762000" y="609600"/>
            <a:ext cx="800100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1000" indent="-381000" algn="l">
              <a:spcAft>
                <a:spcPts val="300"/>
              </a:spcAft>
              <a:tabLst>
                <a:tab pos="4476750" algn="l"/>
              </a:tabLst>
            </a:pPr>
            <a:endParaRPr lang="en-US" sz="2800" b="1" i="1">
              <a:solidFill>
                <a:schemeClr val="folHlink"/>
              </a:solidFill>
              <a:latin typeface="Arial" charset="0"/>
            </a:endParaRPr>
          </a:p>
          <a:p>
            <a:pPr marL="381000" indent="-381000" algn="l">
              <a:spcAft>
                <a:spcPts val="300"/>
              </a:spcAft>
              <a:tabLst>
                <a:tab pos="4476750" algn="l"/>
              </a:tabLst>
            </a:pPr>
            <a:endParaRPr lang="en-US" sz="2800" b="1" i="1">
              <a:solidFill>
                <a:schemeClr val="folHlink"/>
              </a:solidFill>
              <a:latin typeface="Arial" charset="0"/>
            </a:endParaRPr>
          </a:p>
          <a:p>
            <a:pPr marL="381000" indent="-381000" algn="l">
              <a:spcAft>
                <a:spcPts val="300"/>
              </a:spcAft>
              <a:tabLst>
                <a:tab pos="4476750" algn="l"/>
              </a:tabLst>
            </a:pPr>
            <a:endParaRPr lang="en-US" sz="2800" b="1" i="1">
              <a:solidFill>
                <a:schemeClr val="folHlink"/>
              </a:solidFill>
              <a:latin typeface="Arial" charset="0"/>
            </a:endParaRPr>
          </a:p>
          <a:p>
            <a:pPr marL="381000" indent="-381000" algn="l">
              <a:spcAft>
                <a:spcPts val="300"/>
              </a:spcAft>
              <a:tabLst>
                <a:tab pos="4476750" algn="l"/>
              </a:tabLst>
            </a:pPr>
            <a:endParaRPr lang="en-US" sz="2800" b="1" i="1">
              <a:solidFill>
                <a:schemeClr val="folHlink"/>
              </a:solidFill>
              <a:latin typeface="Arial" charset="0"/>
            </a:endParaRPr>
          </a:p>
          <a:p>
            <a:pPr marL="381000" indent="-381000" algn="l">
              <a:buFont typeface="Wingdings" pitchFamily="2" charset="2"/>
              <a:buChar char="l"/>
              <a:tabLst>
                <a:tab pos="4476750" algn="l"/>
              </a:tabLst>
            </a:pPr>
            <a:endParaRPr lang="en-US" b="1">
              <a:solidFill>
                <a:srgbClr val="00FFFF"/>
              </a:solidFill>
              <a:latin typeface="Arial" charset="0"/>
            </a:endParaRPr>
          </a:p>
          <a:p>
            <a:pPr marL="381000" indent="-381000" algn="l">
              <a:spcAft>
                <a:spcPts val="300"/>
              </a:spcAft>
              <a:buFont typeface="Wingdings" pitchFamily="2" charset="2"/>
              <a:buNone/>
              <a:tabLst>
                <a:tab pos="4476750" algn="l"/>
              </a:tabLst>
            </a:pPr>
            <a:endParaRPr lang="en-US" b="1">
              <a:solidFill>
                <a:srgbClr val="00FFFF"/>
              </a:solidFill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JUDUL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mtClean="0"/>
              <a:t>Singkat</a:t>
            </a:r>
            <a:r>
              <a:rPr lang="id-ID" smtClean="0">
                <a:sym typeface="Wingdings" pitchFamily="2" charset="2"/>
              </a:rPr>
              <a:t> tidak lebih dari 16 kata</a:t>
            </a:r>
            <a:endParaRPr lang="id-ID" smtClean="0"/>
          </a:p>
          <a:p>
            <a:r>
              <a:rPr lang="id-ID" smtClean="0"/>
              <a:t>Padat</a:t>
            </a:r>
            <a:r>
              <a:rPr lang="id-ID" smtClean="0">
                <a:sym typeface="Wingdings" pitchFamily="2" charset="2"/>
              </a:rPr>
              <a:t>menggambarkan  objek formal, material, dan teori </a:t>
            </a:r>
            <a:endParaRPr lang="id-ID" smtClean="0"/>
          </a:p>
          <a:p>
            <a:r>
              <a:rPr lang="id-ID" smtClean="0"/>
              <a:t>Jelas</a:t>
            </a:r>
            <a:r>
              <a:rPr lang="id-ID" smtClean="0">
                <a:sym typeface="Wingdings" pitchFamily="2" charset="2"/>
              </a:rPr>
              <a:t> tidak ambigu</a:t>
            </a:r>
          </a:p>
          <a:p>
            <a:r>
              <a:rPr lang="id-ID" smtClean="0"/>
              <a:t>Menarik</a:t>
            </a:r>
            <a:r>
              <a:rPr lang="id-ID" smtClean="0">
                <a:sym typeface="Wingdings" pitchFamily="2" charset="2"/>
              </a:rPr>
              <a:t> menggugah keingintahuan</a:t>
            </a:r>
          </a:p>
          <a:p>
            <a:pPr>
              <a:buFont typeface="Arial" charset="0"/>
              <a:buNone/>
            </a:pPr>
            <a:endParaRPr lang="id-ID" smtClean="0">
              <a:sym typeface="Wingdings" pitchFamily="2" charset="2"/>
            </a:endParaRPr>
          </a:p>
          <a:p>
            <a:endParaRPr lang="id-ID" smtClean="0"/>
          </a:p>
          <a:p>
            <a:endParaRPr lang="id-ID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81000"/>
            <a:ext cx="5486400" cy="990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d-ID" b="1" dirty="0" smtClean="0">
                <a:solidFill>
                  <a:schemeClr val="accent1">
                    <a:lumMod val="50000"/>
                  </a:schemeClr>
                </a:solidFill>
              </a:rPr>
              <a:t>Judul Artikel</a:t>
            </a:r>
            <a:endParaRPr lang="en-US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30435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341438"/>
            <a:ext cx="8497888" cy="52244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id-ID" sz="2600" smtClean="0">
                <a:solidFill>
                  <a:srgbClr val="006600"/>
                </a:solidFill>
                <a:latin typeface="Arial Rounded MT Bold" pitchFamily="34" charset="0"/>
                <a:cs typeface="Times New Roman" pitchFamily="18" charset="0"/>
              </a:rPr>
              <a:t>Memberikan substansi isi artikel dan menarik</a:t>
            </a:r>
          </a:p>
          <a:p>
            <a:pPr>
              <a:lnSpc>
                <a:spcPct val="80000"/>
              </a:lnSpc>
            </a:pPr>
            <a:r>
              <a:rPr lang="id-ID" sz="2600" smtClean="0">
                <a:solidFill>
                  <a:srgbClr val="006600"/>
                </a:solidFill>
                <a:latin typeface="Arial Rounded MT Bold" pitchFamily="34" charset="0"/>
                <a:cs typeface="Times New Roman" pitchFamily="18" charset="0"/>
              </a:rPr>
              <a:t>Singkat, padat, paling banyak 5 - 15 kata</a:t>
            </a:r>
          </a:p>
          <a:p>
            <a:pPr>
              <a:lnSpc>
                <a:spcPct val="80000"/>
              </a:lnSpc>
            </a:pPr>
            <a:r>
              <a:rPr lang="id-ID" sz="2600" smtClean="0">
                <a:solidFill>
                  <a:srgbClr val="006600"/>
                </a:solidFill>
                <a:latin typeface="Arial Rounded MT Bold" pitchFamily="34" charset="0"/>
                <a:cs typeface="Times New Roman" pitchFamily="18" charset="0"/>
              </a:rPr>
              <a:t>Hindari singkatan, rumus</a:t>
            </a:r>
          </a:p>
          <a:p>
            <a:pPr>
              <a:lnSpc>
                <a:spcPct val="80000"/>
              </a:lnSpc>
            </a:pPr>
            <a:r>
              <a:rPr lang="id-ID" sz="2600" smtClean="0">
                <a:solidFill>
                  <a:srgbClr val="006600"/>
                </a:solidFill>
                <a:latin typeface="Arial Rounded MT Bold" pitchFamily="34" charset="0"/>
                <a:cs typeface="Times New Roman" pitchFamily="18" charset="0"/>
              </a:rPr>
              <a:t>Memberikan gambaran mengenai persoalan yang diteliti</a:t>
            </a:r>
          </a:p>
          <a:p>
            <a:pPr>
              <a:lnSpc>
                <a:spcPct val="80000"/>
              </a:lnSpc>
            </a:pPr>
            <a:r>
              <a:rPr lang="id-ID" sz="2600" smtClean="0">
                <a:solidFill>
                  <a:srgbClr val="006600"/>
                </a:solidFill>
                <a:latin typeface="Arial Rounded MT Bold" pitchFamily="34" charset="0"/>
                <a:cs typeface="Times New Roman" pitchFamily="18" charset="0"/>
              </a:rPr>
              <a:t>Memuat variabel-variabel dan hubungan antar varabel terkait</a:t>
            </a:r>
          </a:p>
          <a:p>
            <a:pPr>
              <a:lnSpc>
                <a:spcPct val="80000"/>
              </a:lnSpc>
            </a:pPr>
            <a:r>
              <a:rPr lang="id-ID" sz="2600" smtClean="0">
                <a:solidFill>
                  <a:srgbClr val="006600"/>
                </a:solidFill>
                <a:latin typeface="Arial Rounded MT Bold" pitchFamily="34" charset="0"/>
                <a:cs typeface="Times New Roman" pitchFamily="18" charset="0"/>
              </a:rPr>
              <a:t>Tidak memergunakan kata kerja (</a:t>
            </a:r>
            <a:r>
              <a:rPr lang="id-ID" sz="2600" smtClean="0">
                <a:solidFill>
                  <a:srgbClr val="FF0000"/>
                </a:solidFill>
                <a:latin typeface="Arial Rounded MT Bold" pitchFamily="34" charset="0"/>
                <a:cs typeface="Times New Roman" pitchFamily="18" charset="0"/>
              </a:rPr>
              <a:t>meningkatkan, menumbuhkan, mengembangkan</a:t>
            </a:r>
            <a:r>
              <a:rPr lang="id-ID" sz="2600" smtClean="0">
                <a:solidFill>
                  <a:srgbClr val="006600"/>
                </a:solidFill>
                <a:latin typeface="Arial Rounded MT Bold" pitchFamily="34" charset="0"/>
                <a:cs typeface="Times New Roman" pitchFamily="18" charset="0"/>
              </a:rPr>
              <a:t>, melainkan </a:t>
            </a:r>
            <a:r>
              <a:rPr lang="id-ID" sz="2600" smtClean="0">
                <a:solidFill>
                  <a:srgbClr val="FF0000"/>
                </a:solidFill>
                <a:latin typeface="Arial Rounded MT Bold" pitchFamily="34" charset="0"/>
                <a:cs typeface="Times New Roman" pitchFamily="18" charset="0"/>
              </a:rPr>
              <a:t>peningkatan, penumbuhan, pengembangan</a:t>
            </a:r>
            <a:r>
              <a:rPr lang="id-ID" sz="2600" smtClean="0">
                <a:solidFill>
                  <a:srgbClr val="006600"/>
                </a:solidFill>
                <a:latin typeface="Arial Rounded MT Bold" pitchFamily="34" charset="0"/>
                <a:cs typeface="Times New Roman" pitchFamily="18" charset="0"/>
              </a:rPr>
              <a:t>)</a:t>
            </a:r>
          </a:p>
          <a:p>
            <a:pPr>
              <a:lnSpc>
                <a:spcPct val="80000"/>
              </a:lnSpc>
            </a:pPr>
            <a:r>
              <a:rPr lang="id-ID" sz="2600" smtClean="0">
                <a:solidFill>
                  <a:srgbClr val="006600"/>
                </a:solidFill>
                <a:latin typeface="Arial Rounded MT Bold" pitchFamily="34" charset="0"/>
                <a:cs typeface="Times New Roman" pitchFamily="18" charset="0"/>
              </a:rPr>
              <a:t>Mengandung kata kunci (memudahkan sistem penelusuran dan indeks subjek)</a:t>
            </a:r>
          </a:p>
          <a:p>
            <a:pPr>
              <a:lnSpc>
                <a:spcPct val="80000"/>
              </a:lnSpc>
            </a:pPr>
            <a:endParaRPr lang="id-ID" sz="2400" smtClean="0">
              <a:solidFill>
                <a:srgbClr val="006600"/>
              </a:solidFill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en-US" sz="2400" smtClean="0">
              <a:solidFill>
                <a:srgbClr val="00660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0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0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30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30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30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0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0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0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0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0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0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0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0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30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30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0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30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0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0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30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30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30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30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30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0434" grpId="0"/>
      <p:bldP spid="53043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ABSTRAK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/>
              <a:t>Tidak lebih dari 300 kata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/>
              <a:t>Menggunakan spasi 1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/>
              <a:t>Berbahasa Inggris/Indonesia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/>
              <a:t>Memuat masalah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/>
              <a:t>Tujuan penelitian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/>
              <a:t>Teori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/>
              <a:t>Hasil, bukan komentar atau pengantar dari penulis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err="1" smtClean="0">
                <a:latin typeface="Garamond" pitchFamily="18" charset="0"/>
              </a:rPr>
              <a:t>Kata</a:t>
            </a:r>
            <a:r>
              <a:rPr lang="en-US" b="1" dirty="0" smtClean="0">
                <a:latin typeface="Garamond" pitchFamily="18" charset="0"/>
              </a:rPr>
              <a:t> </a:t>
            </a:r>
            <a:r>
              <a:rPr lang="en-US" b="1" dirty="0" err="1" smtClean="0">
                <a:latin typeface="Garamond" pitchFamily="18" charset="0"/>
              </a:rPr>
              <a:t>kunci</a:t>
            </a:r>
            <a:r>
              <a:rPr lang="en-US" b="1" dirty="0" smtClean="0">
                <a:latin typeface="Garamond" pitchFamily="18" charset="0"/>
              </a:rPr>
              <a:t> 3-5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id-ID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Kata kunci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mtClean="0"/>
              <a:t>Punya makna yang khas dan jelas</a:t>
            </a:r>
          </a:p>
          <a:p>
            <a:r>
              <a:rPr lang="id-ID" smtClean="0"/>
              <a:t>Terdiri dari 3 – 5 kata</a:t>
            </a:r>
          </a:p>
          <a:p>
            <a:r>
              <a:rPr lang="id-ID" smtClean="0"/>
              <a:t>Eksplisit ada didalam judul implisit di dalam bahasan</a:t>
            </a:r>
          </a:p>
          <a:p>
            <a:r>
              <a:rPr lang="id-ID" smtClean="0"/>
              <a:t>Dapat digunakan untuk </a:t>
            </a:r>
            <a:r>
              <a:rPr lang="id-ID" i="1" smtClean="0"/>
              <a:t>filing and searching </a:t>
            </a:r>
            <a:r>
              <a:rPr lang="id-ID" smtClean="0"/>
              <a:t>, pengelompokkan dan dokumentasi.</a:t>
            </a:r>
            <a:endParaRPr lang="id-ID" i="1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0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28600"/>
            <a:ext cx="5867400" cy="703263"/>
          </a:xfrm>
          <a:solidFill>
            <a:srgbClr val="FFFF66"/>
          </a:solidFill>
          <a:ln>
            <a:solidFill>
              <a:srgbClr val="000099"/>
            </a:solidFill>
          </a:ln>
        </p:spPr>
        <p:txBody>
          <a:bodyPr/>
          <a:lstStyle/>
          <a:p>
            <a:r>
              <a:rPr lang="id-ID" sz="3200" smtClean="0">
                <a:solidFill>
                  <a:srgbClr val="000099"/>
                </a:solidFill>
              </a:rPr>
              <a:t>Pendahuluan</a:t>
            </a:r>
            <a:endParaRPr lang="en-US" sz="3200" smtClean="0">
              <a:solidFill>
                <a:srgbClr val="000099"/>
              </a:solidFill>
            </a:endParaRPr>
          </a:p>
        </p:txBody>
      </p:sp>
      <p:sp>
        <p:nvSpPr>
          <p:cNvPr id="563203" name="Rectangle 3" descr="Bouquet"/>
          <p:cNvSpPr>
            <a:spLocks noGrp="1" noChangeArrowheads="1"/>
          </p:cNvSpPr>
          <p:nvPr>
            <p:ph idx="1"/>
          </p:nvPr>
        </p:nvSpPr>
        <p:spPr>
          <a:xfrm>
            <a:off x="857250" y="1428750"/>
            <a:ext cx="7772400" cy="4876800"/>
          </a:xfrm>
          <a:ln>
            <a:solidFill>
              <a:srgbClr val="000099"/>
            </a:solidFill>
          </a:ln>
        </p:spPr>
        <p:txBody>
          <a:bodyPr/>
          <a:lstStyle/>
          <a:p>
            <a:pPr>
              <a:buFont typeface="Wingdings" pitchFamily="2" charset="2"/>
              <a:buBlip>
                <a:blip r:embed="rId2"/>
              </a:buBlip>
            </a:pPr>
            <a:r>
              <a:rPr lang="id-ID" sz="2000" smtClean="0"/>
              <a:t>Memberikan acuan (konteks) permasalahan</a:t>
            </a: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id-ID" sz="2000" smtClean="0"/>
              <a:t>Berisi hal-hal yang menarik yang menunjukkan wawasan dari penulis</a:t>
            </a: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id-ID" sz="2000" smtClean="0"/>
              <a:t>Berisi rangkuman kajian teoritik</a:t>
            </a: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id-ID" sz="2000" smtClean="0"/>
              <a:t>Menyebutkan tujuan penelitian</a:t>
            </a: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id-ID" sz="2000" smtClean="0"/>
              <a:t>Metode/pendekatan atau pemecahan masalah</a:t>
            </a: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id-ID" sz="2000" smtClean="0"/>
              <a:t>Penyajian hasil dan pembahasan yang merupakan inti  artikel </a:t>
            </a: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id-ID" sz="2000" smtClean="0"/>
              <a:t>Mencantumkan kesimpulan dan saran</a:t>
            </a:r>
          </a:p>
          <a:p>
            <a:pPr>
              <a:buFont typeface="Wingdings" pitchFamily="2" charset="2"/>
              <a:buBlip>
                <a:blip r:embed="rId2"/>
              </a:buBlip>
            </a:pPr>
            <a:r>
              <a:rPr lang="id-ID" sz="2000" smtClean="0"/>
              <a:t>Panjang tidak lebih dari 2 – 2,5 halaman</a:t>
            </a:r>
            <a:endParaRPr lang="en-US" sz="2000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3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6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6320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6320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6320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63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63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63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63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3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63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63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63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63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63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63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63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63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63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63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63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63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63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63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63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63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63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63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63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02" grpId="0" animBg="1"/>
      <p:bldP spid="56320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685800" y="1981200"/>
            <a:ext cx="8458200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90000"/>
              </a:lnSpc>
              <a:spcAft>
                <a:spcPts val="300"/>
              </a:spcAft>
              <a:buFont typeface="Wingdings" pitchFamily="2" charset="2"/>
              <a:buNone/>
              <a:tabLst>
                <a:tab pos="4476750" algn="l"/>
              </a:tabLst>
            </a:pPr>
            <a:r>
              <a:rPr lang="en-US" sz="3600" b="1" dirty="0" err="1">
                <a:latin typeface="Garamond" pitchFamily="18" charset="0"/>
              </a:rPr>
              <a:t>Pendahuluan</a:t>
            </a:r>
            <a:r>
              <a:rPr lang="id-ID" sz="3600" b="1" dirty="0">
                <a:latin typeface="Garamond" pitchFamily="18" charset="0"/>
              </a:rPr>
              <a:t> / latar belakang</a:t>
            </a:r>
            <a:endParaRPr lang="en-US" sz="3600" b="1" dirty="0">
              <a:latin typeface="Garamond" pitchFamily="18" charset="0"/>
            </a:endParaRPr>
          </a:p>
          <a:p>
            <a:pPr marL="457200" indent="-457200" algn="l">
              <a:lnSpc>
                <a:spcPct val="90000"/>
              </a:lnSpc>
              <a:buFont typeface="Wingdings" pitchFamily="2" charset="2"/>
              <a:buChar char="l"/>
              <a:tabLst>
                <a:tab pos="4476750" algn="l"/>
              </a:tabLst>
            </a:pPr>
            <a:r>
              <a:rPr lang="id-ID" sz="3600" b="1" dirty="0">
                <a:latin typeface="Garamond" pitchFamily="18" charset="0"/>
              </a:rPr>
              <a:t>Bandingan apa yang ada (kenyataan) dan apa yang seharusnya (ideal)</a:t>
            </a:r>
            <a:r>
              <a:rPr lang="en-US" sz="3600" b="1" dirty="0">
                <a:latin typeface="Garamond" pitchFamily="18" charset="0"/>
              </a:rPr>
              <a:t> </a:t>
            </a:r>
          </a:p>
          <a:p>
            <a:pPr marL="457200" indent="-457200" algn="l">
              <a:lnSpc>
                <a:spcPct val="90000"/>
              </a:lnSpc>
              <a:buFont typeface="Wingdings" pitchFamily="2" charset="2"/>
              <a:buChar char="l"/>
              <a:tabLst>
                <a:tab pos="4476750" algn="l"/>
              </a:tabLst>
            </a:pPr>
            <a:r>
              <a:rPr lang="en-US" sz="3600" b="1" dirty="0">
                <a:latin typeface="Garamond" pitchFamily="18" charset="0"/>
              </a:rPr>
              <a:t>M</a:t>
            </a:r>
            <a:r>
              <a:rPr lang="id-ID" sz="3600" b="1" dirty="0">
                <a:latin typeface="Garamond" pitchFamily="18" charset="0"/>
              </a:rPr>
              <a:t>engapa memilih/tertarik perihal yang diteliti</a:t>
            </a:r>
            <a:endParaRPr lang="en-US" sz="3600" b="1" dirty="0">
              <a:latin typeface="Garamond" pitchFamily="18" charset="0"/>
            </a:endParaRPr>
          </a:p>
          <a:p>
            <a:pPr marL="457200" indent="-457200" algn="l">
              <a:lnSpc>
                <a:spcPct val="80000"/>
              </a:lnSpc>
              <a:spcAft>
                <a:spcPts val="300"/>
              </a:spcAft>
              <a:tabLst>
                <a:tab pos="4476750" algn="l"/>
              </a:tabLst>
            </a:pPr>
            <a:endParaRPr lang="en-US" sz="3600" b="1" dirty="0">
              <a:latin typeface="Garamond" pitchFamily="18" charset="0"/>
            </a:endParaRPr>
          </a:p>
          <a:p>
            <a:pPr marL="457200" indent="-457200" algn="l">
              <a:lnSpc>
                <a:spcPct val="80000"/>
              </a:lnSpc>
              <a:spcAft>
                <a:spcPts val="300"/>
              </a:spcAft>
              <a:buFont typeface="Wingdings" pitchFamily="2" charset="2"/>
              <a:buNone/>
              <a:tabLst>
                <a:tab pos="4476750" algn="l"/>
              </a:tabLst>
            </a:pPr>
            <a:endParaRPr lang="en-US" b="1" dirty="0">
              <a:solidFill>
                <a:srgbClr val="00FFFF"/>
              </a:solidFill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LATAR BELAKANG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914400" y="144780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PERUMUSAN MASALAH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MASALAH DIRUMUSKAN DENGAN BAHASA ATAU SIMBOL YANG REPRESENTATIF THDP KONSEP</a:t>
            </a:r>
          </a:p>
          <a:p>
            <a:r>
              <a:rPr lang="en-US" smtClean="0"/>
              <a:t>JELAS</a:t>
            </a:r>
          </a:p>
          <a:p>
            <a:r>
              <a:rPr lang="en-US" smtClean="0"/>
              <a:t>KONSISTEN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TIDAK AMBIGU</a:t>
            </a:r>
          </a:p>
          <a:p>
            <a:r>
              <a:rPr lang="en-US" dirty="0" smtClean="0"/>
              <a:t>TIDAK KONTRADIKTIF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TUJUAN 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mtClean="0"/>
              <a:t>Sesuaikan dengan rumusan masalah</a:t>
            </a:r>
          </a:p>
          <a:p>
            <a:r>
              <a:rPr lang="id-ID" smtClean="0"/>
              <a:t>Menjawab rumusan masalah</a:t>
            </a:r>
          </a:p>
          <a:p>
            <a:r>
              <a:rPr lang="id-ID" smtClean="0"/>
              <a:t>Menentukan hasil</a:t>
            </a:r>
          </a:p>
          <a:p>
            <a:r>
              <a:rPr lang="id-ID" smtClean="0"/>
              <a:t>Kalimat tidak ambigu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TEORI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smtClean="0"/>
          </a:p>
          <a:p>
            <a:pPr algn="ctr">
              <a:buFontTx/>
              <a:buNone/>
            </a:pPr>
            <a:r>
              <a:rPr lang="en-US" smtClean="0"/>
              <a:t>TEORI ILMIAH MERUPAKAN SERANGKAIAN KONSEP YANG MENGHUBUNGKAN SATU JENIS FAKTA-FAKTA TERTENTU DENGAN JENIS FAKTA-FAKTA YANG LAIN DALAM BENTUK YANG MEMPUNYAI HUBUNGAN KAUSAL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22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685800"/>
            <a:ext cx="4267200" cy="669925"/>
          </a:xfrm>
          <a:solidFill>
            <a:srgbClr val="FFFF66"/>
          </a:solidFill>
          <a:ln>
            <a:solidFill>
              <a:srgbClr val="000099"/>
            </a:solidFill>
          </a:ln>
        </p:spPr>
        <p:txBody>
          <a:bodyPr/>
          <a:lstStyle/>
          <a:p>
            <a:r>
              <a:rPr lang="id-ID" sz="3200" smtClean="0">
                <a:solidFill>
                  <a:srgbClr val="003300"/>
                </a:solidFill>
              </a:rPr>
              <a:t>Kajian teori</a:t>
            </a:r>
            <a:endParaRPr lang="en-US" sz="3200" smtClean="0">
              <a:solidFill>
                <a:srgbClr val="003300"/>
              </a:solidFill>
            </a:endParaRPr>
          </a:p>
        </p:txBody>
      </p:sp>
      <p:sp>
        <p:nvSpPr>
          <p:cNvPr id="564227" name="Rectangle 3" descr="Bouquet"/>
          <p:cNvSpPr>
            <a:spLocks noGrp="1" noChangeArrowheads="1"/>
          </p:cNvSpPr>
          <p:nvPr>
            <p:ph idx="1"/>
          </p:nvPr>
        </p:nvSpPr>
        <p:spPr>
          <a:xfrm>
            <a:off x="685800" y="1676400"/>
            <a:ext cx="8077200" cy="4495800"/>
          </a:xfrm>
          <a:ln>
            <a:solidFill>
              <a:srgbClr val="000099"/>
            </a:solidFill>
          </a:ln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Char char="q"/>
            </a:pPr>
            <a:r>
              <a:rPr lang="id-ID" sz="2400" smtClean="0"/>
              <a:t>Kajian teori cukup substansinya saja, tidak perlu lengkap, detil, dan tuntas karena rawan terjadi pengulangan</a:t>
            </a: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r>
              <a:rPr lang="id-ID" sz="2400" smtClean="0"/>
              <a:t>Tidak perlu menjadi sub-bab tersendiri</a:t>
            </a: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r>
              <a:rPr lang="id-ID" sz="2400" smtClean="0"/>
              <a:t>Kajian teori diuraikan dalam bagian pendahulan dan Pembahasan </a:t>
            </a:r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r>
              <a:rPr lang="id-ID" sz="2400" smtClean="0"/>
              <a:t>Hipotesis yang dibangun dari kajian teori pun tidak harus dikemukakan secara eksplisit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id-ID" sz="2400" smtClean="0"/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endParaRPr lang="id-ID" sz="2400" smtClean="0"/>
          </a:p>
          <a:p>
            <a:pPr>
              <a:lnSpc>
                <a:spcPct val="80000"/>
              </a:lnSpc>
              <a:buFont typeface="Wingdings" pitchFamily="2" charset="2"/>
              <a:buChar char="q"/>
            </a:pPr>
            <a:endParaRPr lang="en-US" sz="2200" smtClean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64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4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64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6422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6422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642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64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64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64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64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4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64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64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64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64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64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64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64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226" grpId="0" animBg="1"/>
      <p:bldP spid="564227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006475"/>
          </a:xfrm>
        </p:spPr>
        <p:txBody>
          <a:bodyPr/>
          <a:lstStyle/>
          <a:p>
            <a:r>
              <a:rPr lang="id-ID" smtClean="0"/>
              <a:t> Metode penelitian 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id-ID" sz="2800" smtClean="0"/>
              <a:t>Cara yang digunakan untuk menyelesaikan masalah</a:t>
            </a:r>
          </a:p>
          <a:p>
            <a:pPr>
              <a:buFont typeface="Wingdings" pitchFamily="2" charset="2"/>
              <a:buChar char="v"/>
            </a:pPr>
            <a:r>
              <a:rPr lang="id-ID" sz="2800" smtClean="0"/>
              <a:t>Memparkan prosedur, desain atau rancangan penelitian yang digunakan</a:t>
            </a:r>
          </a:p>
          <a:p>
            <a:pPr>
              <a:buFont typeface="Wingdings" pitchFamily="2" charset="2"/>
              <a:buChar char="v"/>
            </a:pPr>
            <a:r>
              <a:rPr lang="id-ID" sz="2800" smtClean="0"/>
              <a:t>Memberikan penjelasan dengan tepat sasaran penelitian (populasi,sampel,sumber data)</a:t>
            </a:r>
          </a:p>
          <a:p>
            <a:pPr>
              <a:buFont typeface="Wingdings" pitchFamily="2" charset="2"/>
              <a:buChar char="v"/>
            </a:pPr>
            <a:r>
              <a:rPr lang="id-ID" sz="2800" smtClean="0"/>
              <a:t>Menyebutkan dengan jelas dan tepat teknik dan instrumen pengumpulan data.</a:t>
            </a:r>
          </a:p>
          <a:p>
            <a:pPr>
              <a:buFont typeface="Wingdings" pitchFamily="2" charset="2"/>
              <a:buChar char="v"/>
            </a:pPr>
            <a:r>
              <a:rPr lang="id-ID" sz="2800" smtClean="0"/>
              <a:t>Menggambarkan teknik analisis data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D15214-FAA9-4A4D-8673-68CCEE77C07B}" type="slidenum">
              <a:rPr lang="en-US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Kajian Pustaka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mtClean="0"/>
              <a:t>Artikel atau buku atau penelitian yang sudah pernah membahas perihal yang sama dengan tulisan</a:t>
            </a:r>
          </a:p>
          <a:p>
            <a:r>
              <a:rPr lang="id-ID" smtClean="0"/>
              <a:t>Agar tidak terjadi tulisan/ penelitian yang sama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PEMBAHASAN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mtClean="0"/>
              <a:t>Jawaban dari masalah </a:t>
            </a:r>
          </a:p>
          <a:p>
            <a:r>
              <a:rPr lang="id-ID" smtClean="0"/>
              <a:t>Deskriptif </a:t>
            </a:r>
          </a:p>
          <a:p>
            <a:r>
              <a:rPr lang="id-ID" smtClean="0"/>
              <a:t>Memuat semua poin dalam rumusan</a:t>
            </a:r>
          </a:p>
          <a:p>
            <a:r>
              <a:rPr lang="id-ID" smtClean="0"/>
              <a:t>Terdiri atas sub bab- sub bab</a:t>
            </a:r>
          </a:p>
          <a:p>
            <a:r>
              <a:rPr lang="en-US" b="1" smtClean="0">
                <a:latin typeface="Garamond" pitchFamily="18" charset="0"/>
              </a:rPr>
              <a:t>menafsirkan hasil penelitian</a:t>
            </a:r>
            <a:endParaRPr lang="id-ID" b="1" smtClean="0">
              <a:latin typeface="Garamond" pitchFamily="18" charset="0"/>
            </a:endParaRPr>
          </a:p>
          <a:p>
            <a:r>
              <a:rPr lang="id-ID" b="1" smtClean="0">
                <a:latin typeface="Garamond" pitchFamily="18" charset="0"/>
              </a:rPr>
              <a:t>Jika mungkin: </a:t>
            </a:r>
            <a:r>
              <a:rPr lang="en-US" b="1" smtClean="0">
                <a:latin typeface="Garamond" pitchFamily="18" charset="0"/>
              </a:rPr>
              <a:t>menyusun teori baru atau memodifikasi teori </a:t>
            </a:r>
          </a:p>
          <a:p>
            <a:endParaRPr lang="id-ID" smtClean="0"/>
          </a:p>
          <a:p>
            <a:pPr>
              <a:buFont typeface="Arial" charset="0"/>
              <a:buNone/>
            </a:pPr>
            <a:endParaRPr lang="id-ID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Hasil penelitian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id-ID" sz="2400" smtClean="0"/>
              <a:t>Hasil penelitian menunjukkan hasil bersih analisis data</a:t>
            </a:r>
          </a:p>
          <a:p>
            <a:pPr>
              <a:buFont typeface="Wingdings" pitchFamily="2" charset="2"/>
              <a:buChar char="Ø"/>
            </a:pPr>
            <a:r>
              <a:rPr lang="id-ID" sz="2400" smtClean="0"/>
              <a:t>Hasil penelitian memanfaatkan secara efektif bentuk penyajian non-naratif : grafik, tabel, diagram</a:t>
            </a:r>
          </a:p>
          <a:p>
            <a:pPr>
              <a:buFont typeface="Wingdings" pitchFamily="2" charset="2"/>
              <a:buChar char="Ø"/>
            </a:pPr>
            <a:r>
              <a:rPr lang="id-ID" sz="2400" smtClean="0"/>
              <a:t>Diagram, gambar dan ilustrasi yang ada dalam naskah cukup jelas dan fungsional</a:t>
            </a:r>
          </a:p>
          <a:p>
            <a:pPr>
              <a:buFont typeface="Wingdings" pitchFamily="2" charset="2"/>
              <a:buChar char="Ø"/>
            </a:pPr>
            <a:r>
              <a:rPr lang="id-ID" sz="2400" smtClean="0"/>
              <a:t>Ada hasil penelitian atau teori baru yang  menunjang terhadap perkembangan ilmu dan menarik perhatian pembaca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00C18B-22EF-4F91-A96A-395E89040591}" type="slidenum">
              <a:rPr lang="en-US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Penutup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>
                <a:latin typeface="+mj-lt"/>
              </a:rPr>
              <a:t>Simpulan </a:t>
            </a:r>
            <a:r>
              <a:rPr lang="id-ID" dirty="0" smtClean="0">
                <a:latin typeface="+mj-lt"/>
                <a:sym typeface="Wingdings" pitchFamily="2" charset="2"/>
              </a:rPr>
              <a:t> berkait dengan rumusan masalah</a:t>
            </a:r>
            <a:endParaRPr lang="id-ID" dirty="0" smtClean="0">
              <a:latin typeface="+mj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dirty="0" smtClean="0">
                <a:latin typeface="+mj-lt"/>
              </a:rPr>
              <a:t>Saran </a:t>
            </a:r>
            <a:r>
              <a:rPr lang="id-ID" dirty="0" smtClean="0">
                <a:latin typeface="+mj-lt"/>
                <a:sym typeface="Wingdings" pitchFamily="2" charset="2"/>
              </a:rPr>
              <a:t> jika ada hal-hal berkait dengan masalah yang perlu dicari solusinya</a:t>
            </a:r>
          </a:p>
          <a:p>
            <a:pPr marL="381000" indent="-381000" fontAlgn="auto">
              <a:spcAft>
                <a:spcPts val="0"/>
              </a:spcAft>
              <a:buFont typeface="Wingdings" pitchFamily="2" charset="2"/>
              <a:buChar char="l"/>
              <a:tabLst>
                <a:tab pos="4476750" algn="l"/>
              </a:tabLst>
              <a:defRPr/>
            </a:pPr>
            <a:r>
              <a:rPr lang="en-US" dirty="0" err="1" smtClean="0">
                <a:latin typeface="+mj-lt"/>
              </a:rPr>
              <a:t>jawaban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atas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pertanyaan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penelitian</a:t>
            </a:r>
            <a:r>
              <a:rPr lang="en-US" dirty="0" smtClean="0">
                <a:latin typeface="+mj-lt"/>
              </a:rPr>
              <a:t> </a:t>
            </a:r>
          </a:p>
          <a:p>
            <a:pPr marL="381000" indent="-381000" fontAlgn="auto">
              <a:spcAft>
                <a:spcPts val="0"/>
              </a:spcAft>
              <a:buFont typeface="Wingdings" pitchFamily="2" charset="2"/>
              <a:buChar char="l"/>
              <a:tabLst>
                <a:tab pos="4476750" algn="l"/>
              </a:tabLst>
              <a:defRPr/>
            </a:pPr>
            <a:r>
              <a:rPr lang="id-ID" dirty="0" smtClean="0">
                <a:latin typeface="+mj-lt"/>
              </a:rPr>
              <a:t>ber</a:t>
            </a:r>
            <a:r>
              <a:rPr lang="en-US" dirty="0" err="1" smtClean="0">
                <a:latin typeface="+mj-lt"/>
              </a:rPr>
              <a:t>bentuk</a:t>
            </a:r>
            <a:r>
              <a:rPr lang="en-US" dirty="0" smtClean="0">
                <a:latin typeface="+mj-lt"/>
              </a:rPr>
              <a:t> </a:t>
            </a:r>
            <a:r>
              <a:rPr lang="id-ID" dirty="0" smtClean="0">
                <a:latin typeface="+mj-lt"/>
              </a:rPr>
              <a:t>paragaraf, bukan tabel</a:t>
            </a:r>
            <a:endParaRPr lang="en-US" dirty="0" smtClean="0">
              <a:latin typeface="+mj-lt"/>
            </a:endParaRPr>
          </a:p>
          <a:p>
            <a:pPr marL="381000" indent="-381000" fontAlgn="auto">
              <a:spcAft>
                <a:spcPts val="0"/>
              </a:spcAft>
              <a:buFont typeface="Wingdings" pitchFamily="2" charset="2"/>
              <a:buChar char="l"/>
              <a:tabLst>
                <a:tab pos="4476750" algn="l"/>
              </a:tabLst>
              <a:defRPr/>
            </a:pPr>
            <a:r>
              <a:rPr lang="id-ID" dirty="0" smtClean="0">
                <a:latin typeface="+mj-lt"/>
              </a:rPr>
              <a:t>berisi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implikasi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temuan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dan</a:t>
            </a:r>
            <a:r>
              <a:rPr lang="en-US" dirty="0" smtClean="0">
                <a:latin typeface="+mj-lt"/>
              </a:rPr>
              <a:t>/</a:t>
            </a:r>
            <a:r>
              <a:rPr lang="en-US" dirty="0" err="1" smtClean="0">
                <a:latin typeface="+mj-lt"/>
              </a:rPr>
              <a:t>atau</a:t>
            </a:r>
            <a:r>
              <a:rPr lang="en-US" dirty="0" smtClean="0">
                <a:latin typeface="+mj-lt"/>
              </a:rPr>
              <a:t> saran yang </a:t>
            </a:r>
            <a:r>
              <a:rPr lang="en-US" dirty="0" err="1" smtClean="0">
                <a:latin typeface="+mj-lt"/>
              </a:rPr>
              <a:t>mengacu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tindakan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praktis</a:t>
            </a:r>
            <a:r>
              <a:rPr lang="en-US" dirty="0" smtClean="0">
                <a:latin typeface="+mj-lt"/>
              </a:rPr>
              <a:t>, </a:t>
            </a:r>
            <a:r>
              <a:rPr lang="en-US" dirty="0" err="1" smtClean="0">
                <a:latin typeface="+mj-lt"/>
              </a:rPr>
              <a:t>pengembangan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teoretis</a:t>
            </a:r>
            <a:r>
              <a:rPr lang="en-US" dirty="0" smtClean="0">
                <a:latin typeface="+mj-lt"/>
              </a:rPr>
              <a:t>, </a:t>
            </a:r>
            <a:r>
              <a:rPr lang="id-ID" dirty="0" smtClean="0">
                <a:latin typeface="+mj-lt"/>
              </a:rPr>
              <a:t>atau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penelitian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lanjutan</a:t>
            </a:r>
            <a:r>
              <a:rPr lang="en-US" dirty="0" smtClean="0">
                <a:latin typeface="+mj-lt"/>
              </a:rPr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Daftar Pustaka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mtClean="0"/>
              <a:t>Menggunakan pustaka yang valid</a:t>
            </a:r>
          </a:p>
          <a:p>
            <a:r>
              <a:rPr lang="id-ID" smtClean="0"/>
              <a:t>Pustaka sesuai dengan permasalahan dan pemecahan masalahnya</a:t>
            </a:r>
          </a:p>
          <a:p>
            <a:r>
              <a:rPr lang="id-ID" smtClean="0"/>
              <a:t>Mengikuti tata aturan yang baku dan gaya selingkung</a:t>
            </a:r>
          </a:p>
          <a:p>
            <a:endParaRPr lang="id-ID" smtClean="0"/>
          </a:p>
          <a:p>
            <a:pPr>
              <a:buFont typeface="Arial" charset="0"/>
              <a:buNone/>
            </a:pPr>
            <a:endParaRPr lang="id-ID" smtClean="0"/>
          </a:p>
          <a:p>
            <a:pPr>
              <a:buFont typeface="Arial" charset="0"/>
              <a:buNone/>
            </a:pPr>
            <a:endParaRPr lang="id-ID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2548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d-ID" dirty="0" smtClean="0"/>
              <a:t>Contoh penulisan daftar pustaka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d-ID" dirty="0" smtClean="0"/>
              <a:t>Adi, Ida Rochani. 2010. </a:t>
            </a:r>
            <a:r>
              <a:rPr lang="id-ID" i="1" dirty="0" smtClean="0"/>
              <a:t>Fiksi Populer: Teori &amp; Metode Kajian.</a:t>
            </a:r>
            <a:r>
              <a:rPr lang="id-ID" dirty="0" smtClean="0"/>
              <a:t> Yogyakarta: Pustaka Pelajar.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d-ID" dirty="0" smtClean="0"/>
              <a:t>Dominic, Strinati. 2010. </a:t>
            </a:r>
            <a:r>
              <a:rPr lang="id-ID" i="1" dirty="0" smtClean="0"/>
              <a:t>Popular Culture, Pengantar Menuju  Teori Budaya Populer.</a:t>
            </a:r>
            <a:r>
              <a:rPr lang="id-ID" dirty="0" smtClean="0"/>
              <a:t>Yogyakarta: Ar-Ruzz Media.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d-ID" dirty="0" smtClean="0"/>
              <a:t>Kayam, Umar. 1981. </a:t>
            </a:r>
            <a:r>
              <a:rPr lang="id-ID" i="1" dirty="0" smtClean="0"/>
              <a:t>Seni, Tradisi </a:t>
            </a:r>
            <a:r>
              <a:rPr lang="id-ID" dirty="0" smtClean="0"/>
              <a:t>dan Masyarakat. Jakarta: Sinar Harapan.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d-ID" dirty="0" smtClean="0"/>
              <a:t>Kuntowijoyo. 2006. </a:t>
            </a:r>
            <a:r>
              <a:rPr lang="id-ID" i="1" dirty="0" smtClean="0"/>
              <a:t>Budaya dan Masyarakat. </a:t>
            </a:r>
            <a:r>
              <a:rPr lang="id-ID" dirty="0" smtClean="0"/>
              <a:t>Yogyakarta: Tiara Wacana.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id-ID" dirty="0" smtClean="0"/>
              <a:t>Latupapua, Falantino Eryk. 2011. Inferioritas dan mimikri: Kajian Postkolonial terhadap Lagu-lagu Populer Maluku Periode th 2000-2010. Tesis. FIB UGM Yogyakarta.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Artikel Ilmiah Populer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3600" smtClean="0"/>
              <a:t>“Adik” tulisan ilmiah</a:t>
            </a:r>
          </a:p>
          <a:p>
            <a:r>
              <a:rPr lang="id-ID" sz="3600" smtClean="0"/>
              <a:t>Bahasa lebih cair, tidak kaku,</a:t>
            </a:r>
          </a:p>
          <a:p>
            <a:r>
              <a:rPr lang="id-ID" sz="3600" smtClean="0"/>
              <a:t>Topik aktual</a:t>
            </a:r>
          </a:p>
          <a:p>
            <a:r>
              <a:rPr lang="id-ID" sz="3600" smtClean="0"/>
              <a:t>Sesuaikan dengan media yang dituju (gaya selingkung)</a:t>
            </a:r>
          </a:p>
          <a:p>
            <a:r>
              <a:rPr lang="id-ID" sz="3600" smtClean="0"/>
              <a:t>Perhatikan jumlah kata/ karakter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Struktur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mtClean="0"/>
              <a:t>Judul</a:t>
            </a:r>
          </a:p>
          <a:p>
            <a:r>
              <a:rPr lang="id-ID" smtClean="0"/>
              <a:t>Pembuka / lead</a:t>
            </a:r>
          </a:p>
          <a:p>
            <a:r>
              <a:rPr lang="id-ID" smtClean="0"/>
              <a:t>Bahasan</a:t>
            </a:r>
          </a:p>
          <a:p>
            <a:r>
              <a:rPr lang="id-ID" smtClean="0"/>
              <a:t>Beri subjudl 1-2</a:t>
            </a:r>
          </a:p>
          <a:p>
            <a:r>
              <a:rPr lang="id-ID" smtClean="0"/>
              <a:t>Penutup / saran / solusi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19</TotalTime>
  <Words>754</Words>
  <Application>Microsoft Office PowerPoint</Application>
  <PresentationFormat>On-screen Show (4:3)</PresentationFormat>
  <Paragraphs>144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Opulent</vt:lpstr>
      <vt:lpstr>Dasar-dasar Menulis 1</vt:lpstr>
      <vt:lpstr>Slide 2</vt:lpstr>
      <vt:lpstr>Beberapa temuan di lapangan</vt:lpstr>
      <vt:lpstr>Slide 4</vt:lpstr>
      <vt:lpstr>JUDUL</vt:lpstr>
      <vt:lpstr>Judul Artikel</vt:lpstr>
      <vt:lpstr>ABSTRAK</vt:lpstr>
      <vt:lpstr>Kata kunci</vt:lpstr>
      <vt:lpstr>Pendahuluan</vt:lpstr>
      <vt:lpstr>Slide 10</vt:lpstr>
      <vt:lpstr>LATAR BELAKANG</vt:lpstr>
      <vt:lpstr>PERUMUSAN MASALAH</vt:lpstr>
      <vt:lpstr>TUJUAN </vt:lpstr>
      <vt:lpstr>TEORI</vt:lpstr>
      <vt:lpstr>Kajian teori</vt:lpstr>
      <vt:lpstr> Metode penelitian </vt:lpstr>
      <vt:lpstr>Kajian Pustaka</vt:lpstr>
      <vt:lpstr>PEMBAHASAN</vt:lpstr>
      <vt:lpstr>Hasil penelitian</vt:lpstr>
      <vt:lpstr>Penutup </vt:lpstr>
      <vt:lpstr>Daftar Pustaka</vt:lpstr>
      <vt:lpstr>Contoh penulisan daftar pustaka</vt:lpstr>
      <vt:lpstr>Artikel Ilmiah Populer</vt:lpstr>
      <vt:lpstr>Struktur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hp</dc:creator>
  <cp:lastModifiedBy>hp</cp:lastModifiedBy>
  <cp:revision>3</cp:revision>
  <dcterms:created xsi:type="dcterms:W3CDTF">2020-03-23T05:20:34Z</dcterms:created>
  <dcterms:modified xsi:type="dcterms:W3CDTF">2020-03-23T05:39:44Z</dcterms:modified>
</cp:coreProperties>
</file>