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3587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7781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896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0676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586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571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9664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9261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911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8359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9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D12DA-21DA-4E3C-8C54-37156F1F9643}" type="datetimeFigureOut">
              <a:rPr lang="id-ID" smtClean="0"/>
              <a:t>27/09/2018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9EBFC-FD20-4763-B0A0-E4A632D80C6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004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package" Target="../embeddings/Microsoft_Word_Document1.docx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KONSTRUKSI TROTOAR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0638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848873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35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02" y="1228725"/>
            <a:ext cx="7725122" cy="371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89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06938"/>
            <a:ext cx="5591175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673" y="2060848"/>
            <a:ext cx="4600575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715" y="620688"/>
            <a:ext cx="49625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483768" y="4437112"/>
            <a:ext cx="251145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M</a:t>
            </a:r>
            <a:r>
              <a:rPr lang="id-ID" sz="2400" dirty="0" smtClean="0">
                <a:latin typeface="Calibri"/>
                <a:cs typeface="Calibri"/>
              </a:rPr>
              <a:t>ᴅ˪ =  P.l + 0,5.q.l²</a:t>
            </a:r>
          </a:p>
          <a:p>
            <a:endParaRPr lang="id-ID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4250977" y="1556792"/>
            <a:ext cx="393031" cy="283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436096" y="1556792"/>
            <a:ext cx="504056" cy="283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150776" y="1761350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1,25</a:t>
            </a:r>
            <a:endParaRPr lang="id-ID" dirty="0"/>
          </a:p>
        </p:txBody>
      </p:sp>
      <p:sp>
        <p:nvSpPr>
          <p:cNvPr id="28" name="TextBox 27"/>
          <p:cNvSpPr txBox="1"/>
          <p:nvPr/>
        </p:nvSpPr>
        <p:spPr>
          <a:xfrm>
            <a:off x="5436096" y="1722918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0,0675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0458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337179"/>
            <a:ext cx="30670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45752" y="4005064"/>
            <a:ext cx="5040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/>
              <a:t>M</a:t>
            </a:r>
            <a:r>
              <a:rPr lang="id-ID" dirty="0">
                <a:cs typeface="Calibri"/>
              </a:rPr>
              <a:t>˪ trotoar     = </a:t>
            </a:r>
            <a:r>
              <a:rPr lang="id-ID" dirty="0"/>
              <a:t>0,5 x (500x1) x 1</a:t>
            </a:r>
            <a:r>
              <a:rPr lang="id-ID" dirty="0">
                <a:cs typeface="Calibri"/>
              </a:rPr>
              <a:t>² </a:t>
            </a:r>
            <a:r>
              <a:rPr lang="id-ID" dirty="0" smtClean="0">
                <a:cs typeface="Calibri"/>
              </a:rPr>
              <a:t>    </a:t>
            </a:r>
            <a:r>
              <a:rPr lang="id-ID" dirty="0" smtClean="0">
                <a:cs typeface="Calibri"/>
              </a:rPr>
              <a:t> = </a:t>
            </a:r>
            <a:r>
              <a:rPr lang="id-ID" dirty="0">
                <a:cs typeface="Calibri"/>
              </a:rPr>
              <a:t>250 kg.m</a:t>
            </a:r>
          </a:p>
          <a:p>
            <a:r>
              <a:rPr lang="id-ID" dirty="0">
                <a:cs typeface="Calibri"/>
              </a:rPr>
              <a:t>M˪ sandaran = ( 100 x </a:t>
            </a:r>
            <a:r>
              <a:rPr lang="id-ID" dirty="0" smtClean="0">
                <a:cs typeface="Calibri"/>
              </a:rPr>
              <a:t>1,45 </a:t>
            </a:r>
            <a:r>
              <a:rPr lang="id-ID" dirty="0">
                <a:cs typeface="Calibri"/>
              </a:rPr>
              <a:t>) </a:t>
            </a:r>
            <a:r>
              <a:rPr lang="id-ID" dirty="0" smtClean="0">
                <a:cs typeface="Calibri"/>
              </a:rPr>
              <a:t>             = 145 </a:t>
            </a:r>
            <a:r>
              <a:rPr lang="id-ID" dirty="0">
                <a:cs typeface="Calibri"/>
              </a:rPr>
              <a:t>kg.m</a:t>
            </a:r>
          </a:p>
          <a:p>
            <a:r>
              <a:rPr lang="id-ID" dirty="0"/>
              <a:t>M</a:t>
            </a:r>
            <a:r>
              <a:rPr lang="id-ID" dirty="0">
                <a:cs typeface="Calibri"/>
              </a:rPr>
              <a:t>˪ kerb          = ( 500 x </a:t>
            </a:r>
            <a:r>
              <a:rPr lang="id-ID" dirty="0" smtClean="0">
                <a:cs typeface="Calibri"/>
              </a:rPr>
              <a:t> 0,20 )             </a:t>
            </a:r>
            <a:r>
              <a:rPr lang="id-ID" dirty="0">
                <a:cs typeface="Calibri"/>
              </a:rPr>
              <a:t>= </a:t>
            </a:r>
            <a:r>
              <a:rPr lang="id-ID" dirty="0" smtClean="0">
                <a:cs typeface="Calibri"/>
              </a:rPr>
              <a:t>100 </a:t>
            </a:r>
            <a:r>
              <a:rPr lang="id-ID" dirty="0">
                <a:cs typeface="Calibri"/>
              </a:rPr>
              <a:t>kg.m</a:t>
            </a:r>
          </a:p>
          <a:p>
            <a:r>
              <a:rPr lang="id-ID" dirty="0">
                <a:cs typeface="Calibri"/>
              </a:rPr>
              <a:t>                                                        </a:t>
            </a:r>
            <a:r>
              <a:rPr lang="id-ID" dirty="0" smtClean="0">
                <a:cs typeface="Calibri"/>
              </a:rPr>
              <a:t>M</a:t>
            </a:r>
            <a:r>
              <a:rPr lang="id-ID" dirty="0" smtClean="0">
                <a:latin typeface="Calibri"/>
                <a:cs typeface="Calibri"/>
              </a:rPr>
              <a:t>˪˪</a:t>
            </a:r>
            <a:r>
              <a:rPr lang="id-ID" dirty="0" smtClean="0">
                <a:cs typeface="Calibri"/>
              </a:rPr>
              <a:t> </a:t>
            </a:r>
            <a:r>
              <a:rPr lang="id-ID" dirty="0">
                <a:cs typeface="Calibri"/>
              </a:rPr>
              <a:t>=  </a:t>
            </a:r>
            <a:r>
              <a:rPr lang="id-ID" dirty="0" smtClean="0">
                <a:cs typeface="Calibri"/>
              </a:rPr>
              <a:t>495 </a:t>
            </a:r>
            <a:r>
              <a:rPr lang="id-ID" dirty="0">
                <a:cs typeface="Calibri"/>
              </a:rPr>
              <a:t>kg.m </a:t>
            </a:r>
            <a:endParaRPr lang="id-ID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5405992" y="4869160"/>
            <a:ext cx="28803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78390"/>
            <a:ext cx="5519886" cy="3181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23818" y="1800006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125</a:t>
            </a:r>
            <a:endParaRPr lang="id-ID" dirty="0"/>
          </a:p>
        </p:txBody>
      </p:sp>
      <p:sp>
        <p:nvSpPr>
          <p:cNvPr id="6" name="TextBox 5"/>
          <p:cNvSpPr txBox="1"/>
          <p:nvPr/>
        </p:nvSpPr>
        <p:spPr>
          <a:xfrm>
            <a:off x="6306864" y="243546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20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5212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76672"/>
            <a:ext cx="540067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30670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6530" y="2384051"/>
            <a:ext cx="31974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Gaya Geser :</a:t>
            </a:r>
          </a:p>
          <a:p>
            <a:r>
              <a:rPr lang="id-ID" dirty="0" smtClean="0"/>
              <a:t>Vu = 1,2 x (P + (qd x l)) + 1,6 q</a:t>
            </a:r>
            <a:r>
              <a:rPr lang="id-ID" dirty="0" smtClean="0">
                <a:latin typeface="Calibri"/>
                <a:cs typeface="Calibri"/>
              </a:rPr>
              <a:t>˪</a:t>
            </a:r>
            <a:r>
              <a:rPr lang="id-ID" dirty="0" smtClean="0"/>
              <a:t>   </a:t>
            </a:r>
            <a:endParaRPr lang="id-ID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565" y="3212976"/>
            <a:ext cx="34194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96269" y="5351130"/>
            <a:ext cx="29306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Mu = kg.m  </a:t>
            </a:r>
            <a:r>
              <a:rPr lang="id-ID" dirty="0" smtClean="0">
                <a:sym typeface="Wingdings" pitchFamily="2" charset="2"/>
              </a:rPr>
              <a:t> x </a:t>
            </a:r>
            <a:r>
              <a:rPr lang="id-ID" dirty="0" smtClean="0"/>
              <a:t>10000 N.mm</a:t>
            </a:r>
          </a:p>
          <a:p>
            <a:r>
              <a:rPr lang="id-ID" dirty="0" smtClean="0"/>
              <a:t>Vu  =  kg   </a:t>
            </a:r>
            <a:r>
              <a:rPr lang="id-ID" dirty="0" smtClean="0">
                <a:sym typeface="Wingdings" pitchFamily="2" charset="2"/>
              </a:rPr>
              <a:t>  x 10 N</a:t>
            </a:r>
            <a:endParaRPr lang="id-ID" dirty="0" smtClean="0"/>
          </a:p>
          <a:p>
            <a:r>
              <a:rPr lang="id-ID" dirty="0"/>
              <a:t>d</a:t>
            </a:r>
            <a:r>
              <a:rPr lang="id-ID" dirty="0" smtClean="0"/>
              <a:t> = 200 – 50 = 150 mm</a:t>
            </a:r>
            <a:endParaRPr lang="id-ID" dirty="0"/>
          </a:p>
        </p:txBody>
      </p:sp>
      <p:sp>
        <p:nvSpPr>
          <p:cNvPr id="5" name="TextBox 4"/>
          <p:cNvSpPr txBox="1"/>
          <p:nvPr/>
        </p:nvSpPr>
        <p:spPr>
          <a:xfrm>
            <a:off x="2580266" y="4750063"/>
            <a:ext cx="1140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/>
              <a:t>d = h – d’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28087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021324"/>
              </p:ext>
            </p:extLst>
          </p:nvPr>
        </p:nvGraphicFramePr>
        <p:xfrm>
          <a:off x="838200" y="381000"/>
          <a:ext cx="6553200" cy="618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Document" r:id="rId4" imgW="5930672" imgH="6458384" progId="Word.Document.12">
                  <p:embed/>
                </p:oleObj>
              </mc:Choice>
              <mc:Fallback>
                <p:oleObj name="Document" r:id="rId4" imgW="5930672" imgH="6458384" progId="Word.Document.1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81000"/>
                        <a:ext cx="6553200" cy="6188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470" y="4005064"/>
            <a:ext cx="1009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394" y="4581128"/>
            <a:ext cx="30289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2080" y="5878217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Jarak tulangan &lt; =  At x 1000/As</a:t>
            </a:r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115616" y="6247549"/>
            <a:ext cx="38884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7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764704"/>
            <a:ext cx="3228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Tulangan Susut / tulangan bagi 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63688" y="1259468"/>
            <a:ext cx="1583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As = 20 % x Ast</a:t>
            </a: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1572638" y="1876182"/>
            <a:ext cx="5673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Dipakai tulangan </a:t>
            </a:r>
            <a:r>
              <a:rPr lang="id-ID" dirty="0" smtClean="0">
                <a:sym typeface="Wingdings" pitchFamily="2" charset="2"/>
              </a:rPr>
              <a:t> At susut = 0,25 x 3,14 x D</a:t>
            </a:r>
            <a:r>
              <a:rPr lang="id-ID" dirty="0" smtClean="0">
                <a:latin typeface="Calibri"/>
                <a:cs typeface="Calibri"/>
                <a:sym typeface="Wingdings" pitchFamily="2" charset="2"/>
              </a:rPr>
              <a:t>² x1000/jarak</a:t>
            </a:r>
            <a:r>
              <a:rPr lang="id-ID" dirty="0" smtClean="0">
                <a:sym typeface="Wingdings" pitchFamily="2" charset="2"/>
              </a:rPr>
              <a:t> </a:t>
            </a:r>
            <a:endParaRPr lang="id-ID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82391"/>
            <a:ext cx="649605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51239" y="4669384"/>
            <a:ext cx="2650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Satuan N/(mm</a:t>
            </a:r>
            <a:r>
              <a:rPr lang="id-ID" dirty="0" smtClean="0">
                <a:latin typeface="Calibri"/>
                <a:cs typeface="Calibri"/>
              </a:rPr>
              <a:t>²) atau</a:t>
            </a:r>
            <a:r>
              <a:rPr lang="id-ID" dirty="0" smtClean="0"/>
              <a:t> MPa</a:t>
            </a:r>
            <a:endParaRPr lang="id-ID" dirty="0"/>
          </a:p>
        </p:txBody>
      </p:sp>
      <p:sp>
        <p:nvSpPr>
          <p:cNvPr id="6" name="TextBox 5"/>
          <p:cNvSpPr txBox="1"/>
          <p:nvPr/>
        </p:nvSpPr>
        <p:spPr>
          <a:xfrm>
            <a:off x="3216137" y="5188550"/>
            <a:ext cx="529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>
                <a:latin typeface="Calibri"/>
                <a:cs typeface="Calibri"/>
              </a:rPr>
              <a:t>τϲ</a:t>
            </a:r>
            <a:r>
              <a:rPr lang="id-ID" dirty="0" smtClean="0">
                <a:latin typeface="Calibri"/>
                <a:cs typeface="Calibri"/>
              </a:rPr>
              <a:t> </a:t>
            </a:r>
            <a:endParaRPr lang="id-ID" dirty="0"/>
          </a:p>
        </p:txBody>
      </p:sp>
      <p:sp>
        <p:nvSpPr>
          <p:cNvPr id="7" name="TextBox 6"/>
          <p:cNvSpPr txBox="1"/>
          <p:nvPr/>
        </p:nvSpPr>
        <p:spPr>
          <a:xfrm>
            <a:off x="3679198" y="5261520"/>
            <a:ext cx="1314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&lt; 0,45 fc’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07006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728067"/>
            <a:ext cx="6867525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5517232"/>
            <a:ext cx="6124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Proses selanjutnya sama dengan perhitungan plat lantai trotoar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6824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154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Document</vt:lpstr>
      <vt:lpstr>KONSTRUKSI TROTOAR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Menghitung Momen</dc:title>
  <dc:creator>dell</dc:creator>
  <cp:lastModifiedBy>Windows User</cp:lastModifiedBy>
  <cp:revision>29</cp:revision>
  <dcterms:created xsi:type="dcterms:W3CDTF">2017-11-06T02:36:57Z</dcterms:created>
  <dcterms:modified xsi:type="dcterms:W3CDTF">2018-09-27T00:16:02Z</dcterms:modified>
</cp:coreProperties>
</file>